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9" r:id="rId2"/>
    <p:sldId id="260" r:id="rId3"/>
    <p:sldId id="261" r:id="rId4"/>
    <p:sldId id="262" r:id="rId5"/>
    <p:sldId id="263" r:id="rId6"/>
    <p:sldId id="264"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7" autoAdjust="0"/>
  </p:normalViewPr>
  <p:slideViewPr>
    <p:cSldViewPr snapToGrid="0">
      <p:cViewPr varScale="1">
        <p:scale>
          <a:sx n="69" d="100"/>
          <a:sy n="69" d="100"/>
        </p:scale>
        <p:origin x="528"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2018/3/8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848926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F4B805F-D810-43AA-BCB8-F98361645603}" type="slidenum">
              <a:rPr lang="en-US" altLang="ja-JP" sz="2400" smtClean="0"/>
              <a:pPr eaLnBrk="1" hangingPunct="1">
                <a:spcBef>
                  <a:spcPct val="0"/>
                </a:spcBef>
              </a:pPr>
              <a:t>5</a:t>
            </a:fld>
            <a:endParaRPr lang="en-US" altLang="ja-JP" sz="2400"/>
          </a:p>
        </p:txBody>
      </p:sp>
    </p:spTree>
    <p:extLst>
      <p:ext uri="{BB962C8B-B14F-4D97-AF65-F5344CB8AC3E}">
        <p14:creationId xmlns:p14="http://schemas.microsoft.com/office/powerpoint/2010/main" val="64413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633924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8B1BE53-0473-474E-A0A8-8E2CBAF09E75}" type="slidenum">
              <a:rPr lang="en-US" altLang="ja-JP" sz="2400" smtClean="0"/>
              <a:pPr eaLnBrk="1" hangingPunct="1">
                <a:spcBef>
                  <a:spcPct val="0"/>
                </a:spcBef>
              </a:pPr>
              <a:t>7</a:t>
            </a:fld>
            <a:endParaRPr lang="en-US" altLang="ja-JP" sz="240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802.15-18-0141-00-0dep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755883" cy="307777"/>
          </a:xfrm>
          <a:prstGeom prst="rect">
            <a:avLst/>
          </a:prstGeom>
        </p:spPr>
        <p:txBody>
          <a:bodyPr wrap="none">
            <a:spAutoFit/>
          </a:bodyPr>
          <a:lstStyle/>
          <a:p>
            <a:r>
              <a:rPr lang="en-US" altLang="ja-JP" sz="1400" dirty="0"/>
              <a:t>Ryuji Kohno(YNU/CWC-Nippon)</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955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March Closing Report 2018]	</a:t>
            </a:r>
          </a:p>
          <a:p>
            <a:r>
              <a:rPr lang="en-US" altLang="ja-JP" sz="1600" b="1" dirty="0">
                <a:ea typeface="ＭＳ Ｐゴシック" charset="-128"/>
              </a:rPr>
              <a:t>Date Submitted: </a:t>
            </a:r>
            <a:r>
              <a:rPr lang="en-US" altLang="ja-JP" sz="1600" dirty="0">
                <a:ea typeface="ＭＳ Ｐゴシック" charset="-128"/>
              </a:rPr>
              <a:t>[8 March 2018]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Kohno1,2,3, Jussi Haapola2]</a:t>
            </a:r>
            <a:r>
              <a:rPr lang="en-US" altLang="ko-KR" sz="1600" dirty="0">
                <a:solidFill>
                  <a:srgbClr val="000000"/>
                </a:solidFill>
                <a:ea typeface="굴림" pitchFamily="50" charset="-127"/>
              </a:rPr>
              <a:t> [1;Yokohama National University, 2;Centre for Wireless Communications(CWC), University of Oulu, 3;University of Oulu Research Institute Japan CWC-Nippon]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p>
          <a:p>
            <a:pPr marL="739775" indent="-739775">
              <a:lnSpc>
                <a:spcPts val="1700"/>
              </a:lnSpc>
            </a:pPr>
            <a:r>
              <a:rPr lang="fr-FR" altLang="ja-JP" sz="1600" dirty="0">
                <a:solidFill>
                  <a:srgbClr val="000000"/>
                </a:solidFill>
              </a:rPr>
              <a:t>                3; Yokohama Mitsui Bldg. 15F, 1-1-2 Takashima, Nishi-ku,Yokohama, Japan 220-0011</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jhaapola@ee.oulu.fi] </a:t>
            </a:r>
            <a:r>
              <a:rPr lang="en-US" altLang="ja-JP" sz="1600" b="1" dirty="0">
                <a:solidFill>
                  <a:srgbClr val="000000"/>
                </a:solidFill>
              </a:rPr>
              <a:t>Re:</a:t>
            </a:r>
            <a:r>
              <a:rPr lang="en-US" altLang="ja-JP" sz="1600" dirty="0">
                <a:solidFill>
                  <a:srgbClr val="000000"/>
                </a:solidFill>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March Meeting at O’Hare in 2018.]</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6"/>
            <a:ext cx="7558608" cy="4824536"/>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O’Hare, Rosemont, USA</a:t>
            </a:r>
            <a:br>
              <a:rPr lang="en-US" altLang="ja-JP" dirty="0">
                <a:ea typeface="ＭＳ Ｐゴシック" pitchFamily="50" charset="-128"/>
              </a:rPr>
            </a:br>
            <a:r>
              <a:rPr lang="en-US" altLang="ja-JP" dirty="0">
                <a:ea typeface="ＭＳ Ｐゴシック" pitchFamily="50" charset="-128"/>
              </a:rPr>
              <a:t>March 8</a:t>
            </a:r>
            <a:r>
              <a:rPr lang="en-US" altLang="ja-JP" baseline="30000" dirty="0">
                <a:ea typeface="ＭＳ Ｐゴシック" pitchFamily="50" charset="-128"/>
              </a:rPr>
              <a:t>th</a:t>
            </a:r>
            <a:r>
              <a:rPr lang="en-US" altLang="ja-JP" dirty="0">
                <a:ea typeface="ＭＳ Ｐゴシック" pitchFamily="50" charset="-128"/>
              </a:rPr>
              <a:t>, 2018</a:t>
            </a:r>
            <a:br>
              <a:rPr lang="en-US" altLang="ja-JP" dirty="0">
                <a:ea typeface="ＭＳ Ｐゴシック" pitchFamily="50" charset="-128"/>
              </a:rPr>
            </a:br>
            <a:br>
              <a:rPr lang="en-US" altLang="ja-JP" dirty="0">
                <a:ea typeface="ＭＳ Ｐゴシック" pitchFamily="50" charset="-128"/>
              </a:rPr>
            </a:br>
            <a:r>
              <a:rPr lang="en-US" altLang="ja-JP" sz="3200" dirty="0">
                <a:ea typeface="ＭＳ Ｐゴシック" pitchFamily="50" charset="-128"/>
              </a:rPr>
              <a:t>Ryuji Kohno(YNU/CWC-Nippon)</a:t>
            </a:r>
            <a:endParaRPr lang="ja-JP"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196752"/>
            <a:ext cx="8568951" cy="5132541"/>
          </a:xfrm>
        </p:spPr>
        <p:txBody>
          <a:bodyPr/>
          <a:lstStyle/>
          <a:p>
            <a:pPr algn="just">
              <a:lnSpc>
                <a:spcPts val="2400"/>
              </a:lnSpc>
            </a:pPr>
            <a:r>
              <a:rPr lang="en-US" altLang="ja-JP" sz="2000" dirty="0"/>
              <a:t>IG-DEP overviews activities for four years including large demand of this standard from car industry such as invited speeches of car manufactures and components in Berlin meeting and ongoing projects such as FFPJ. </a:t>
            </a:r>
          </a:p>
          <a:p>
            <a:pPr algn="just">
              <a:lnSpc>
                <a:spcPts val="2400"/>
              </a:lnSpc>
            </a:pPr>
            <a:r>
              <a:rPr lang="en-US" altLang="ja-JP" sz="2000" dirty="0"/>
              <a:t>IG-DEP discusses to make sure uniqueness for new standard and relationship with other groups who are dealing common applications and different approach to similar targets to IG-DEP such as 802.1 FFPJ, 802.24, 802.15.4s, and IETF 6TiSCH with managing by 802.12 etc.</a:t>
            </a:r>
          </a:p>
          <a:p>
            <a:pPr algn="just">
              <a:lnSpc>
                <a:spcPts val="2400"/>
              </a:lnSpc>
            </a:pPr>
            <a:r>
              <a:rPr lang="en-US" altLang="ja-JP" sz="2000" dirty="0"/>
              <a:t>Other new use cases of remote sensing and controlling UAVs(drones), robotics for surgery operation, rehabilitation, diabase, autonomous  driving car could increase demands for dependable WPAN.</a:t>
            </a:r>
          </a:p>
          <a:p>
            <a:pPr algn="just">
              <a:lnSpc>
                <a:spcPts val="2400"/>
              </a:lnSpc>
            </a:pPr>
            <a:r>
              <a:rPr lang="en-US" altLang="ja-JP" sz="2000" dirty="0"/>
              <a:t>A new design criterion for dependable WPAN is defined as permissible worst performance differ from average performance of existing standards.</a:t>
            </a:r>
          </a:p>
          <a:p>
            <a:pPr algn="just">
              <a:lnSpc>
                <a:spcPts val="2400"/>
              </a:lnSpc>
            </a:pPr>
            <a:r>
              <a:rPr lang="en-US" altLang="ja-JP" sz="2000" dirty="0"/>
              <a:t>Updating technical requirement and a draft of PAR and CSD for a new subclass of use cases while discussing feasible new technologies.</a:t>
            </a:r>
          </a:p>
        </p:txBody>
      </p:sp>
      <p:sp>
        <p:nvSpPr>
          <p:cNvPr id="3" name="タイトル 2"/>
          <p:cNvSpPr>
            <a:spLocks noGrp="1"/>
          </p:cNvSpPr>
          <p:nvPr>
            <p:ph type="title"/>
          </p:nvPr>
        </p:nvSpPr>
        <p:spPr>
          <a:xfrm>
            <a:off x="685800" y="548680"/>
            <a:ext cx="7772400" cy="776907"/>
          </a:xfrm>
        </p:spPr>
        <p:txBody>
          <a:bodyPr/>
          <a:lstStyle/>
          <a:p>
            <a:r>
              <a:rPr lang="en-US" altLang="ja-JP" b="1" dirty="0"/>
              <a:t>Meeting Objectives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30624" y="634008"/>
            <a:ext cx="7772400" cy="1066800"/>
          </a:xfrm>
        </p:spPr>
        <p:txBody>
          <a:bodyPr/>
          <a:lstStyle/>
          <a:p>
            <a:r>
              <a:rPr lang="en-US" altLang="ja-JP" sz="3200" b="1" dirty="0"/>
              <a:t>IG-DEP sessions </a:t>
            </a:r>
            <a:r>
              <a:rPr kumimoji="1" lang="en-US" altLang="ja-JP" sz="3200" b="1" dirty="0"/>
              <a:t>schedule for the week</a:t>
            </a:r>
            <a:endParaRPr kumimoji="1" lang="ja-JP" altLang="en-US" sz="32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610540868"/>
              </p:ext>
            </p:extLst>
          </p:nvPr>
        </p:nvGraphicFramePr>
        <p:xfrm>
          <a:off x="952824" y="1700808"/>
          <a:ext cx="7128000" cy="4370785"/>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12000">
                  <a:extLst>
                    <a:ext uri="{9D8B030D-6E8A-4147-A177-3AD203B41FA5}">
                      <a16:colId xmlns:a16="http://schemas.microsoft.com/office/drawing/2014/main" val="20001"/>
                    </a:ext>
                  </a:extLst>
                </a:gridCol>
                <a:gridCol w="1512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txBody>
                  <a:tcPr anchor="ctr"/>
                </a:tc>
                <a:tc>
                  <a:txBody>
                    <a:bodyPr/>
                    <a:lstStyle/>
                    <a:p>
                      <a:pPr algn="ctr"/>
                      <a:r>
                        <a:rPr kumimoji="1" lang="en-US" altLang="ja-JP" dirty="0">
                          <a:solidFill>
                            <a:schemeClr val="tx1"/>
                          </a:solidFill>
                        </a:rPr>
                        <a:t>IG-DEP</a:t>
                      </a: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r>
                        <a:rPr kumimoji="1" lang="en-US" altLang="ja-JP" u="none" dirty="0">
                          <a:solidFill>
                            <a:schemeClr val="tx1"/>
                          </a:solidFill>
                        </a:rPr>
                        <a:t>IG-DEP</a:t>
                      </a: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10" name="Rectangle 4"/>
          <p:cNvSpPr>
            <a:spLocks noGrp="1" noChangeArrowheads="1"/>
          </p:cNvSpPr>
          <p:nvPr>
            <p:ph type="dt" sz="half" idx="2"/>
          </p:nvPr>
        </p:nvSpPr>
        <p:spPr bwMode="auto">
          <a:xfrm>
            <a:off x="739552"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61379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78768"/>
            <a:ext cx="7772400" cy="762000"/>
          </a:xfrm>
        </p:spPr>
        <p:txBody>
          <a:bodyPr/>
          <a:lstStyle/>
          <a:p>
            <a:r>
              <a:rPr lang="en-US" altLang="ja-JP" sz="3600" b="1" dirty="0">
                <a:ea typeface="ＭＳ Ｐゴシック" charset="-128"/>
              </a:rPr>
              <a:t>Meeting Accomplishments</a:t>
            </a:r>
            <a:endParaRPr lang="en-US" altLang="ja-JP" sz="3600" dirty="0">
              <a:ea typeface="ＭＳ Ｐゴシック" charset="-128"/>
            </a:endParaRPr>
          </a:p>
        </p:txBody>
      </p:sp>
      <p:sp>
        <p:nvSpPr>
          <p:cNvPr id="7171" name="TextBox 8"/>
          <p:cNvSpPr txBox="1">
            <a:spLocks noChangeArrowheads="1"/>
          </p:cNvSpPr>
          <p:nvPr/>
        </p:nvSpPr>
        <p:spPr bwMode="auto">
          <a:xfrm>
            <a:off x="217612" y="1176012"/>
            <a:ext cx="8784976" cy="5760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100"/>
              </a:lnSpc>
              <a:spcBef>
                <a:spcPts val="600"/>
              </a:spcBef>
              <a:spcAft>
                <a:spcPts val="600"/>
              </a:spcAft>
              <a:buFont typeface="Wingdings" pitchFamily="2" charset="2"/>
              <a:buChar char="ü"/>
              <a:defRPr/>
            </a:pPr>
            <a:r>
              <a:rPr lang="en-US" altLang="ja-JP" sz="1800" dirty="0">
                <a:solidFill>
                  <a:schemeClr val="tx1"/>
                </a:solidFill>
                <a:latin typeface="Times New Roman" pitchFamily="18" charset="0"/>
                <a:cs typeface="Times New Roman" pitchFamily="18" charset="0"/>
              </a:rPr>
              <a:t>Review Discussion in Previous Meetings </a:t>
            </a:r>
          </a:p>
          <a:p>
            <a:pPr eaLnBrk="1" hangingPunct="1">
              <a:lnSpc>
                <a:spcPts val="1100"/>
              </a:lnSpc>
              <a:spcBef>
                <a:spcPts val="600"/>
              </a:spcBef>
              <a:spcAft>
                <a:spcPts val="600"/>
              </a:spcAft>
              <a:buFont typeface="Wingdings" pitchFamily="2" charset="2"/>
              <a:buChar char="ü"/>
              <a:defRPr/>
            </a:pPr>
            <a:r>
              <a:rPr lang="en-US" altLang="ja-JP" sz="1800" dirty="0">
                <a:solidFill>
                  <a:schemeClr val="tx1"/>
                </a:solidFill>
                <a:latin typeface="Times New Roman" pitchFamily="18" charset="0"/>
                <a:cs typeface="Times New Roman" pitchFamily="18" charset="0"/>
              </a:rPr>
              <a:t>Call for Agenda in this week                                                             </a:t>
            </a:r>
            <a:r>
              <a:rPr lang="en-US" altLang="ja-JP" sz="1600" dirty="0">
                <a:latin typeface="Times New Roman" pitchFamily="18" charset="0"/>
                <a:ea typeface="+mn-ea"/>
                <a:cs typeface="Times New Roman" pitchFamily="18" charset="0"/>
              </a:rPr>
              <a:t>doc.#15-18-0092-02-0dep</a:t>
            </a:r>
            <a:endParaRPr lang="en-US" altLang="ja-JP" sz="1800" dirty="0">
              <a:solidFill>
                <a:schemeClr val="tx1"/>
              </a:solidFill>
              <a:latin typeface="Times New Roman" pitchFamily="18" charset="0"/>
              <a:cs typeface="Times New Roman" pitchFamily="18" charset="0"/>
            </a:endParaRPr>
          </a:p>
          <a:p>
            <a:pPr eaLnBrk="1" hangingPunct="1">
              <a:lnSpc>
                <a:spcPts val="1100"/>
              </a:lnSpc>
              <a:spcBef>
                <a:spcPts val="600"/>
              </a:spcBef>
              <a:spcAft>
                <a:spcPts val="600"/>
              </a:spcAft>
              <a:buFont typeface="Wingdings" pitchFamily="2" charset="2"/>
              <a:buChar char="ü"/>
              <a:defRPr/>
            </a:pPr>
            <a:r>
              <a:rPr lang="en-US" altLang="ja-JP" sz="1800" dirty="0">
                <a:solidFill>
                  <a:schemeClr val="tx1"/>
                </a:solidFill>
                <a:latin typeface="Times New Roman" pitchFamily="18" charset="0"/>
                <a:cs typeface="Times New Roman" pitchFamily="18" charset="0"/>
              </a:rPr>
              <a:t>Review of IG-DEP activities for four years</a:t>
            </a:r>
          </a:p>
          <a:p>
            <a:pPr lvl="1" eaLnBrk="1" hangingPunct="1">
              <a:lnSpc>
                <a:spcPts val="1100"/>
              </a:lnSpc>
              <a:spcBef>
                <a:spcPts val="600"/>
              </a:spcBef>
              <a:spcAft>
                <a:spcPts val="600"/>
              </a:spcAft>
              <a:defRPr/>
            </a:pPr>
            <a:r>
              <a:rPr lang="en-US" altLang="ja-JP" sz="1600" dirty="0">
                <a:solidFill>
                  <a:schemeClr val="tx1"/>
                </a:solidFill>
                <a:latin typeface="Times New Roman" pitchFamily="18" charset="0"/>
                <a:cs typeface="Times New Roman" pitchFamily="18" charset="0"/>
              </a:rPr>
              <a:t>1.   Overview of ID-DEP activities including responses for CFI and seeking sponsors and supporting parties                                                                                         doc.#15-17-0176-01-0dep</a:t>
            </a:r>
          </a:p>
          <a:p>
            <a:pPr marL="800100" lvl="1" indent="-342900" eaLnBrk="1" hangingPunct="1">
              <a:lnSpc>
                <a:spcPts val="1100"/>
              </a:lnSpc>
              <a:spcBef>
                <a:spcPts val="600"/>
              </a:spcBef>
              <a:spcAft>
                <a:spcPts val="600"/>
              </a:spcAft>
              <a:buAutoNum type="arabicPeriod" startAt="2"/>
              <a:defRPr/>
            </a:pPr>
            <a:r>
              <a:rPr lang="en-US" altLang="ja-JP" sz="1600" dirty="0">
                <a:solidFill>
                  <a:schemeClr val="tx1"/>
                </a:solidFill>
                <a:latin typeface="Times New Roman" pitchFamily="18" charset="0"/>
                <a:cs typeface="Times New Roman" pitchFamily="18" charset="0"/>
              </a:rPr>
              <a:t>Reviewing FFPJ presentation at IEEE802.11&amp;15 joint tutorial session of March meeting in Vancouver                                                                                              doc.#15-17-0394-00-0dep</a:t>
            </a:r>
          </a:p>
          <a:p>
            <a:pPr marL="800100" lvl="1" indent="-342900" eaLnBrk="1" hangingPunct="1">
              <a:lnSpc>
                <a:spcPts val="1100"/>
              </a:lnSpc>
              <a:spcBef>
                <a:spcPts val="600"/>
              </a:spcBef>
              <a:spcAft>
                <a:spcPts val="600"/>
              </a:spcAft>
              <a:buAutoNum type="arabicPeriod" startAt="2"/>
              <a:defRPr/>
            </a:pPr>
            <a:r>
              <a:rPr lang="en-US" altLang="ja-JP" sz="1600" dirty="0">
                <a:solidFill>
                  <a:schemeClr val="tx1"/>
                </a:solidFill>
                <a:latin typeface="Times New Roman" pitchFamily="18" charset="0"/>
                <a:cs typeface="Times New Roman" pitchFamily="18" charset="0"/>
              </a:rPr>
              <a:t>Reviewing two invited speeches from car manufacturer and car component companies in Berlin meeting July                                                                    doc.#15-17-0398&amp;0399-00-0dep</a:t>
            </a:r>
          </a:p>
          <a:p>
            <a:pPr marL="355600" lvl="1" indent="-355600" eaLnBrk="1" hangingPunct="1">
              <a:lnSpc>
                <a:spcPts val="1100"/>
              </a:lnSpc>
              <a:spcBef>
                <a:spcPts val="600"/>
              </a:spcBef>
              <a:spcAft>
                <a:spcPts val="600"/>
              </a:spcAft>
              <a:buFont typeface="Wingdings" panose="05000000000000000000" pitchFamily="2" charset="2"/>
              <a:buChar char="ü"/>
              <a:defRPr/>
            </a:pPr>
            <a:r>
              <a:rPr lang="en-US" altLang="ja-JP" sz="1800" dirty="0">
                <a:latin typeface="Times New Roman" pitchFamily="18" charset="0"/>
                <a:ea typeface="+mn-ea"/>
                <a:cs typeface="Times New Roman" pitchFamily="18" charset="0"/>
              </a:rPr>
              <a:t>Presentation</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Wireless Dependable IoT M2M for Reliable Machine Centric Sensing and Controlling of Medical Devices, Cars, UAVs and Others                                            doc.#15-18-0124-00-0dep</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Wireless Technologies to Assist Search and Localization of Victims of Wide-scale Natural Disasters by Unmanned Aerial Vehicles(UAVs)                                  doc.#15-18-0132-00-0dep</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Dependable wireless feedback controlling schemes considering errors and delay in sensing data and controlling command packets                                                 doc.#15-18-0116-00-0dep</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An Adaptive Control System for Anesthesia during Surgery Operation Using Model Predictive Control of Anesthetic Effects                                                                doc.#15-18-0129-00-0dep</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A dependable MAC protocol matched to bi-directional transmission in WBAN    18-0115-00                                                   </a:t>
            </a:r>
          </a:p>
          <a:p>
            <a:pPr marL="812800" lvl="2" indent="-355600" eaLnBrk="1" hangingPunct="1">
              <a:lnSpc>
                <a:spcPts val="1100"/>
              </a:lnSpc>
              <a:spcAft>
                <a:spcPts val="600"/>
              </a:spcAft>
              <a:buFont typeface="+mj-lt"/>
              <a:buAutoNum type="arabicPeriod"/>
              <a:defRPr/>
            </a:pPr>
            <a:r>
              <a:rPr lang="en-US" altLang="ja-JP" sz="1600" dirty="0" err="1">
                <a:latin typeface="Times New Roman" pitchFamily="18" charset="0"/>
                <a:ea typeface="+mn-ea"/>
                <a:cs typeface="Times New Roman" pitchFamily="18" charset="0"/>
              </a:rPr>
              <a:t>Superframe</a:t>
            </a:r>
            <a:r>
              <a:rPr lang="en-US" altLang="ja-JP" sz="1600" dirty="0">
                <a:latin typeface="Times New Roman" pitchFamily="18" charset="0"/>
                <a:ea typeface="+mn-ea"/>
                <a:cs typeface="Times New Roman" pitchFamily="18" charset="0"/>
              </a:rPr>
              <a:t> controlling scheme based on IEEE802.15.6 for dependable WBAN   18-0138-00</a:t>
            </a:r>
          </a:p>
          <a:p>
            <a:pPr marL="355600" lvl="1" indent="-355600" eaLnBrk="1" hangingPunct="1">
              <a:lnSpc>
                <a:spcPts val="1100"/>
              </a:lnSpc>
              <a:spcBef>
                <a:spcPts val="600"/>
              </a:spcBef>
              <a:spcAft>
                <a:spcPts val="600"/>
              </a:spcAft>
              <a:buFont typeface="Wingdings" panose="05000000000000000000" pitchFamily="2" charset="2"/>
              <a:buChar char="ü"/>
              <a:defRPr/>
            </a:pPr>
            <a:r>
              <a:rPr lang="en-US" altLang="ja-JP" sz="1800" dirty="0">
                <a:latin typeface="Times New Roman" pitchFamily="18" charset="0"/>
                <a:ea typeface="+mn-ea"/>
                <a:cs typeface="Times New Roman" pitchFamily="18" charset="0"/>
              </a:rPr>
              <a:t>Discussion</a:t>
            </a:r>
            <a:r>
              <a:rPr lang="en-US" altLang="ja-JP" sz="2000" dirty="0">
                <a:latin typeface="Times New Roman" pitchFamily="18" charset="0"/>
                <a:ea typeface="+mn-ea"/>
                <a:cs typeface="Times New Roman" pitchFamily="18" charset="0"/>
              </a:rPr>
              <a:t> </a:t>
            </a:r>
          </a:p>
          <a:p>
            <a:pPr marL="0" lvl="1" eaLnBrk="1" hangingPunct="1">
              <a:lnSpc>
                <a:spcPts val="1100"/>
              </a:lnSpc>
              <a:spcBef>
                <a:spcPts val="600"/>
              </a:spcBef>
              <a:spcAft>
                <a:spcPts val="600"/>
              </a:spcAft>
              <a:defRPr/>
            </a:pPr>
            <a:r>
              <a:rPr lang="en-US" altLang="ja-JP" sz="2000" dirty="0">
                <a:solidFill>
                  <a:schemeClr val="tx1"/>
                </a:solidFill>
                <a:latin typeface="Times New Roman" pitchFamily="18" charset="0"/>
                <a:ea typeface="+mn-ea"/>
                <a:cs typeface="Times New Roman" pitchFamily="18" charset="0"/>
              </a:rPr>
              <a:t>             </a:t>
            </a:r>
            <a:r>
              <a:rPr lang="en-US" altLang="ja-JP" sz="1600" dirty="0">
                <a:solidFill>
                  <a:schemeClr val="tx1"/>
                </a:solidFill>
                <a:latin typeface="Times New Roman" pitchFamily="18" charset="0"/>
                <a:cs typeface="Times New Roman" pitchFamily="18" charset="0"/>
              </a:rPr>
              <a:t>Update technical requirement according to a new </a:t>
            </a:r>
            <a:r>
              <a:rPr lang="en-US" altLang="ja-JP" sz="1600" dirty="0" err="1">
                <a:solidFill>
                  <a:schemeClr val="tx1"/>
                </a:solidFill>
                <a:latin typeface="Times New Roman" pitchFamily="18" charset="0"/>
                <a:cs typeface="Times New Roman" pitchFamily="18" charset="0"/>
              </a:rPr>
              <a:t>subclasss</a:t>
            </a:r>
            <a:r>
              <a:rPr lang="en-US" altLang="ja-JP" sz="1600" dirty="0">
                <a:solidFill>
                  <a:schemeClr val="tx1"/>
                </a:solidFill>
                <a:latin typeface="Times New Roman" pitchFamily="18" charset="0"/>
                <a:cs typeface="Times New Roman" pitchFamily="18" charset="0"/>
              </a:rPr>
              <a:t> of case cases              16-0557-06  </a:t>
            </a:r>
          </a:p>
        </p:txBody>
      </p:sp>
      <p:sp>
        <p:nvSpPr>
          <p:cNvPr id="8196" name="Slide Number Placeholder 8"/>
          <p:cNvSpPr>
            <a:spLocks noGrp="1"/>
          </p:cNvSpPr>
          <p:nvPr>
            <p:ph type="sldNum" sz="quarter" idx="4294967295"/>
          </p:nvPr>
        </p:nvSpPr>
        <p:spPr>
          <a:xfrm>
            <a:off x="4344988" y="6475413"/>
            <a:ext cx="530225" cy="182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5</a:t>
            </a:fld>
            <a:endParaRPr lang="en-US" altLang="ja-JP" sz="1200">
              <a:latin typeface="Times New Roman" pitchFamily="18" charset="0"/>
            </a:endParaRP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pic>
        <p:nvPicPr>
          <p:cNvPr id="2" name="図 1">
            <a:extLst>
              <a:ext uri="{FF2B5EF4-FFF2-40B4-BE49-F238E27FC236}">
                <a16:creationId xmlns:a16="http://schemas.microsoft.com/office/drawing/2014/main" id="{3F0A10EC-E91D-4EB0-83CD-899EC07BD236}"/>
              </a:ext>
            </a:extLst>
          </p:cNvPr>
          <p:cNvPicPr>
            <a:picLocks noChangeAspect="1"/>
          </p:cNvPicPr>
          <p:nvPr/>
        </p:nvPicPr>
        <p:blipFill>
          <a:blip r:embed="rId3"/>
          <a:stretch>
            <a:fillRect/>
          </a:stretch>
        </p:blipFill>
        <p:spPr>
          <a:xfrm>
            <a:off x="3401466" y="3215621"/>
            <a:ext cx="2341067" cy="426757"/>
          </a:xfrm>
          <a:prstGeom prst="rect">
            <a:avLst/>
          </a:prstGeom>
        </p:spPr>
      </p:pic>
    </p:spTree>
    <p:extLst>
      <p:ext uri="{BB962C8B-B14F-4D97-AF65-F5344CB8AC3E}">
        <p14:creationId xmlns:p14="http://schemas.microsoft.com/office/powerpoint/2010/main" val="1950965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982445"/>
            <a:ext cx="8676456" cy="5492968"/>
          </a:xfrm>
        </p:spPr>
        <p:txBody>
          <a:bodyPr/>
          <a:lstStyle/>
          <a:p>
            <a:pPr marL="0" indent="0">
              <a:lnSpc>
                <a:spcPts val="2000"/>
              </a:lnSpc>
              <a:buNone/>
            </a:pPr>
            <a:r>
              <a:rPr lang="is-IS" altLang="ja-JP" sz="1800" dirty="0"/>
              <a:t>15-17-0637-00-0dep-ig-dependability-november-2017-meeting-minitues</a:t>
            </a:r>
          </a:p>
          <a:p>
            <a:pPr marL="0" indent="0">
              <a:lnSpc>
                <a:spcPts val="2000"/>
              </a:lnSpc>
              <a:buNone/>
            </a:pPr>
            <a:r>
              <a:rPr lang="is-IS" altLang="ja-JP" sz="1800" dirty="0"/>
              <a:t>15-18-0092-02-0dep-ig-dependability-march-2018-meeting-agenda</a:t>
            </a:r>
          </a:p>
          <a:p>
            <a:pPr marL="0" indent="0">
              <a:lnSpc>
                <a:spcPts val="2000"/>
              </a:lnSpc>
              <a:buNone/>
            </a:pPr>
            <a:r>
              <a:rPr lang="is-IS" altLang="ja-JP" sz="1800" dirty="0"/>
              <a:t>15-18-0091-00-0dep-ig-dep-opening-information-for-march-2018</a:t>
            </a:r>
          </a:p>
          <a:p>
            <a:pPr marL="0" indent="0">
              <a:lnSpc>
                <a:spcPts val="2000"/>
              </a:lnSpc>
              <a:buNone/>
            </a:pPr>
            <a:r>
              <a:rPr lang="en-US" altLang="ja-JP" sz="1800" dirty="0"/>
              <a:t>15-18-0115-00-0dep-IG DEP A dependable MAC protocol matched to bi-directional transmission in WBAN</a:t>
            </a:r>
          </a:p>
          <a:p>
            <a:pPr marL="0" indent="0">
              <a:lnSpc>
                <a:spcPts val="2000"/>
              </a:lnSpc>
              <a:buNone/>
            </a:pPr>
            <a:r>
              <a:rPr lang="en-US" altLang="ja-JP" sz="1800" dirty="0"/>
              <a:t>15-18-0116-00-0dep-IG DEP dependable wireless feedback controlling schemes considering errors and delay in sensing data and controlling command packets</a:t>
            </a:r>
          </a:p>
          <a:p>
            <a:pPr marL="0" indent="0">
              <a:lnSpc>
                <a:spcPts val="2000"/>
              </a:lnSpc>
              <a:buNone/>
            </a:pPr>
            <a:r>
              <a:rPr lang="en-US" altLang="ja-JP" sz="1800" dirty="0"/>
              <a:t>15-18-0124-00-0dep-IG DEP Wireless Dependable IoT M2M for Reliable Machine Centric Sensing and Controlling of Medical Devices, Cars, UAVs and Others</a:t>
            </a:r>
          </a:p>
          <a:p>
            <a:pPr marL="0" indent="0">
              <a:lnSpc>
                <a:spcPts val="2000"/>
              </a:lnSpc>
              <a:buNone/>
            </a:pPr>
            <a:r>
              <a:rPr lang="en-US" altLang="ja-JP" sz="1800" dirty="0"/>
              <a:t>15-18-0129-00-0dep-IG DEP An Adaptive Control System for Anesthesia during Surgery Operation Using Model Predictive Control of Anesthetic Effects</a:t>
            </a:r>
          </a:p>
          <a:p>
            <a:pPr marL="0" indent="0">
              <a:lnSpc>
                <a:spcPts val="2000"/>
              </a:lnSpc>
              <a:buNone/>
            </a:pPr>
            <a:r>
              <a:rPr lang="en-US" altLang="ja-JP" sz="1800" dirty="0"/>
              <a:t>15-18-0132-00-0dep-IG DEP Wireless Technologies to Assist Search and Localization of Victims of Wide-scale Natural Disasters by Unmanned Aerial Vehicles(UAVs)</a:t>
            </a:r>
          </a:p>
          <a:p>
            <a:pPr marL="0" indent="0">
              <a:lnSpc>
                <a:spcPts val="2000"/>
              </a:lnSpc>
              <a:buNone/>
            </a:pPr>
            <a:r>
              <a:rPr lang="en-US" altLang="ja-JP" sz="1800" dirty="0"/>
              <a:t>15-18-0138-00-0dep-IG DEP </a:t>
            </a:r>
            <a:r>
              <a:rPr lang="en-US" altLang="ja-JP" sz="1800" dirty="0" err="1"/>
              <a:t>Superframe</a:t>
            </a:r>
            <a:r>
              <a:rPr lang="en-US" altLang="ja-JP" sz="1800" dirty="0"/>
              <a:t> controlling scheme based on IEEE 802.15.6 for dependable WBAN</a:t>
            </a:r>
          </a:p>
          <a:p>
            <a:pPr marL="0" indent="0">
              <a:lnSpc>
                <a:spcPts val="2000"/>
              </a:lnSpc>
              <a:buNone/>
            </a:pPr>
            <a:r>
              <a:rPr lang="en-US" altLang="ja-JP" sz="1800" dirty="0"/>
              <a:t>15-16-0577-06-0dep-ig-dep-technical-requirement</a:t>
            </a:r>
          </a:p>
          <a:p>
            <a:pPr marL="0" indent="0">
              <a:lnSpc>
                <a:spcPts val="2000"/>
              </a:lnSpc>
              <a:buNone/>
            </a:pPr>
            <a:r>
              <a:rPr lang="fi-FI" altLang="ja-JP" sz="1800" dirty="0"/>
              <a:t>15-18-0142-00-0dep-ig-dep-march-2018-meeting-minutes</a:t>
            </a:r>
          </a:p>
          <a:p>
            <a:pPr marL="0" indent="0">
              <a:lnSpc>
                <a:spcPts val="2000"/>
              </a:lnSpc>
              <a:buNone/>
            </a:pPr>
            <a:r>
              <a:rPr lang="fi-FI" altLang="ja-JP" sz="1800" dirty="0"/>
              <a:t>15-18-0141-00-0dep-ig-dep-march-2018-closing-report</a:t>
            </a:r>
          </a:p>
          <a:p>
            <a:pPr marL="0" indent="0">
              <a:lnSpc>
                <a:spcPts val="2000"/>
              </a:lnSpc>
              <a:buNone/>
            </a:pPr>
            <a:r>
              <a:rPr lang="fi-FI" altLang="ja-JP" sz="1600" dirty="0"/>
              <a:t>			           </a:t>
            </a:r>
            <a:endParaRPr kumimoji="1" lang="ja-JP" altLang="en-US" sz="1600" dirty="0"/>
          </a:p>
        </p:txBody>
      </p:sp>
      <p:sp>
        <p:nvSpPr>
          <p:cNvPr id="3" name="タイトル 2"/>
          <p:cNvSpPr>
            <a:spLocks noGrp="1"/>
          </p:cNvSpPr>
          <p:nvPr>
            <p:ph type="title"/>
          </p:nvPr>
        </p:nvSpPr>
        <p:spPr>
          <a:xfrm>
            <a:off x="611560" y="412020"/>
            <a:ext cx="7772400" cy="798984"/>
          </a:xfrm>
        </p:spPr>
        <p:txBody>
          <a:bodyPr/>
          <a:lstStyle/>
          <a:p>
            <a:r>
              <a:rPr lang="en-US" altLang="ja-JP" b="1" dirty="0"/>
              <a:t>Contributions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722579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7</a:t>
            </a:fld>
            <a:endParaRPr lang="en-US" altLang="ja-JP" sz="120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TotalTime>
  <Words>621</Words>
  <Application>Microsoft Office PowerPoint</Application>
  <PresentationFormat>画面に合わせる (4:3)</PresentationFormat>
  <Paragraphs>105</Paragraphs>
  <Slides>7</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Arial Unicode MS</vt:lpstr>
      <vt:lpstr>굴림</vt:lpstr>
      <vt:lpstr>ＭＳ Ｐゴシック</vt:lpstr>
      <vt:lpstr>游ゴシック</vt:lpstr>
      <vt:lpstr>Arial</vt:lpstr>
      <vt:lpstr>Times New Roman</vt:lpstr>
      <vt:lpstr>Wingdings</vt:lpstr>
      <vt:lpstr>IEEE-P802_15</vt:lpstr>
      <vt:lpstr>PowerPoint プレゼンテーション</vt:lpstr>
      <vt:lpstr>IEEE 802.15 IG DEP   Closing Report  O’Hare, Rosemont, USA March 8th, 2018  Ryuji Kohno(YNU/CWC-Nippon)</vt:lpstr>
      <vt:lpstr>Meeting Objectives</vt:lpstr>
      <vt:lpstr>IG-DEP sessions schedule for the week</vt:lpstr>
      <vt:lpstr>Meeting Accomplishments</vt:lpstr>
      <vt:lpstr>Contributions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21</cp:revision>
  <dcterms:created xsi:type="dcterms:W3CDTF">2018-03-06T17:15:04Z</dcterms:created>
  <dcterms:modified xsi:type="dcterms:W3CDTF">2018-03-08T03:26:06Z</dcterms:modified>
</cp:coreProperties>
</file>