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6" r:id="rId2"/>
  </p:sldMasterIdLst>
  <p:notesMasterIdLst>
    <p:notesMasterId r:id="rId57"/>
  </p:notesMasterIdLst>
  <p:handoutMasterIdLst>
    <p:handoutMasterId r:id="rId58"/>
  </p:handoutMasterIdLst>
  <p:sldIdLst>
    <p:sldId id="333" r:id="rId3"/>
    <p:sldId id="334" r:id="rId4"/>
    <p:sldId id="335" r:id="rId5"/>
    <p:sldId id="336" r:id="rId6"/>
    <p:sldId id="337" r:id="rId7"/>
    <p:sldId id="338" r:id="rId8"/>
    <p:sldId id="339" r:id="rId9"/>
    <p:sldId id="340" r:id="rId10"/>
    <p:sldId id="341" r:id="rId11"/>
    <p:sldId id="342" r:id="rId12"/>
    <p:sldId id="343" r:id="rId13"/>
    <p:sldId id="344" r:id="rId14"/>
    <p:sldId id="345" r:id="rId15"/>
    <p:sldId id="346" r:id="rId16"/>
    <p:sldId id="347" r:id="rId17"/>
    <p:sldId id="348" r:id="rId18"/>
    <p:sldId id="349" r:id="rId19"/>
    <p:sldId id="350" r:id="rId20"/>
    <p:sldId id="351" r:id="rId21"/>
    <p:sldId id="352" r:id="rId22"/>
    <p:sldId id="353" r:id="rId23"/>
    <p:sldId id="354" r:id="rId24"/>
    <p:sldId id="355" r:id="rId25"/>
    <p:sldId id="356" r:id="rId26"/>
    <p:sldId id="357" r:id="rId27"/>
    <p:sldId id="358" r:id="rId28"/>
    <p:sldId id="359" r:id="rId29"/>
    <p:sldId id="360" r:id="rId30"/>
    <p:sldId id="361" r:id="rId31"/>
    <p:sldId id="362" r:id="rId32"/>
    <p:sldId id="260" r:id="rId33"/>
    <p:sldId id="319" r:id="rId34"/>
    <p:sldId id="318" r:id="rId35"/>
    <p:sldId id="320" r:id="rId36"/>
    <p:sldId id="322" r:id="rId37"/>
    <p:sldId id="323" r:id="rId38"/>
    <p:sldId id="324" r:id="rId39"/>
    <p:sldId id="325" r:id="rId40"/>
    <p:sldId id="326" r:id="rId41"/>
    <p:sldId id="327" r:id="rId42"/>
    <p:sldId id="328" r:id="rId43"/>
    <p:sldId id="329" r:id="rId44"/>
    <p:sldId id="330" r:id="rId45"/>
    <p:sldId id="331" r:id="rId46"/>
    <p:sldId id="332" r:id="rId47"/>
    <p:sldId id="363" r:id="rId48"/>
    <p:sldId id="364" r:id="rId49"/>
    <p:sldId id="365" r:id="rId50"/>
    <p:sldId id="366" r:id="rId51"/>
    <p:sldId id="367" r:id="rId52"/>
    <p:sldId id="368" r:id="rId53"/>
    <p:sldId id="369" r:id="rId54"/>
    <p:sldId id="370" r:id="rId55"/>
    <p:sldId id="371" r:id="rId5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084" autoAdjust="0"/>
    <p:restoredTop sz="94671" autoAdjust="0"/>
  </p:normalViewPr>
  <p:slideViewPr>
    <p:cSldViewPr>
      <p:cViewPr varScale="1">
        <p:scale>
          <a:sx n="88" d="100"/>
          <a:sy n="88" d="100"/>
        </p:scale>
        <p:origin x="-306" y="-108"/>
      </p:cViewPr>
      <p:guideLst>
        <p:guide orient="horz" pos="2160"/>
        <p:guide pos="2880"/>
      </p:guideLst>
    </p:cSldViewPr>
  </p:slideViewPr>
  <p:notesTextViewPr>
    <p:cViewPr>
      <p:scale>
        <a:sx n="1" d="1"/>
        <a:sy n="1" d="1"/>
      </p:scale>
      <p:origin x="0" y="0"/>
    </p:cViewPr>
  </p:notesTextViewPr>
  <p:notesViewPr>
    <p:cSldViewPr>
      <p:cViewPr varScale="1">
        <p:scale>
          <a:sx n="54" d="100"/>
          <a:sy n="54" d="100"/>
        </p:scale>
        <p:origin x="2886"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theme" Target="theme/theme1.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4113" y="700088"/>
            <a:ext cx="4625975" cy="3470275"/>
          </a:xfrm>
          <a:ln/>
        </p:spPr>
      </p:sp>
      <p:sp>
        <p:nvSpPr>
          <p:cNvPr id="8195" name="Notes Placeholder 2"/>
          <p:cNvSpPr>
            <a:spLocks noGrp="1"/>
          </p:cNvSpPr>
          <p:nvPr>
            <p:ph type="body" idx="1"/>
          </p:nvPr>
        </p:nvSpPr>
        <p:spPr>
          <a:noFill/>
        </p:spPr>
        <p:txBody>
          <a:bodyPr/>
          <a:lstStyle/>
          <a:p>
            <a:endParaRPr lang="en-US" smtClean="0"/>
          </a:p>
        </p:txBody>
      </p:sp>
      <p:sp>
        <p:nvSpPr>
          <p:cNvPr id="8196" name="Header Placeholder 3"/>
          <p:cNvSpPr>
            <a:spLocks noGrp="1"/>
          </p:cNvSpPr>
          <p:nvPr>
            <p:ph type="hdr" sz="quarter"/>
          </p:nvPr>
        </p:nvSpPr>
        <p:spPr>
          <a:xfrm>
            <a:off x="3467100" y="95706"/>
            <a:ext cx="2814638" cy="215444"/>
          </a:xfrm>
          <a:noFill/>
        </p:spPr>
        <p:txBody>
          <a:bodyPr/>
          <a:lstStyle>
            <a:lvl1pPr defTabSz="933287">
              <a:defRPr sz="1200">
                <a:solidFill>
                  <a:schemeClr val="tx1"/>
                </a:solidFill>
                <a:latin typeface="Times New Roman" pitchFamily="18" charset="0"/>
              </a:defRPr>
            </a:lvl1pPr>
            <a:lvl2pPr marL="742820" indent="-285700" defTabSz="933287">
              <a:defRPr sz="1200">
                <a:solidFill>
                  <a:schemeClr val="tx1"/>
                </a:solidFill>
                <a:latin typeface="Times New Roman" pitchFamily="18" charset="0"/>
              </a:defRPr>
            </a:lvl2pPr>
            <a:lvl3pPr marL="1142800" indent="-228560" defTabSz="933287">
              <a:defRPr sz="1200">
                <a:solidFill>
                  <a:schemeClr val="tx1"/>
                </a:solidFill>
                <a:latin typeface="Times New Roman" pitchFamily="18" charset="0"/>
              </a:defRPr>
            </a:lvl3pPr>
            <a:lvl4pPr marL="1599921" indent="-228560" defTabSz="933287">
              <a:defRPr sz="1200">
                <a:solidFill>
                  <a:schemeClr val="tx1"/>
                </a:solidFill>
                <a:latin typeface="Times New Roman" pitchFamily="18" charset="0"/>
              </a:defRPr>
            </a:lvl4pPr>
            <a:lvl5pPr marL="2057041" indent="-228560" defTabSz="933287">
              <a:defRPr sz="1200">
                <a:solidFill>
                  <a:schemeClr val="tx1"/>
                </a:solidFill>
                <a:latin typeface="Times New Roman" pitchFamily="18" charset="0"/>
              </a:defRPr>
            </a:lvl5pPr>
            <a:lvl6pPr marL="2514162" indent="-228560" defTabSz="933287" eaLnBrk="0" fontAlgn="base" hangingPunct="0">
              <a:spcBef>
                <a:spcPct val="0"/>
              </a:spcBef>
              <a:spcAft>
                <a:spcPct val="0"/>
              </a:spcAft>
              <a:defRPr sz="1200">
                <a:solidFill>
                  <a:schemeClr val="tx1"/>
                </a:solidFill>
                <a:latin typeface="Times New Roman" pitchFamily="18" charset="0"/>
              </a:defRPr>
            </a:lvl6pPr>
            <a:lvl7pPr marL="2971282" indent="-228560" defTabSz="933287" eaLnBrk="0" fontAlgn="base" hangingPunct="0">
              <a:spcBef>
                <a:spcPct val="0"/>
              </a:spcBef>
              <a:spcAft>
                <a:spcPct val="0"/>
              </a:spcAft>
              <a:defRPr sz="1200">
                <a:solidFill>
                  <a:schemeClr val="tx1"/>
                </a:solidFill>
                <a:latin typeface="Times New Roman" pitchFamily="18" charset="0"/>
              </a:defRPr>
            </a:lvl7pPr>
            <a:lvl8pPr marL="3428402" indent="-228560" defTabSz="933287" eaLnBrk="0" fontAlgn="base" hangingPunct="0">
              <a:spcBef>
                <a:spcPct val="0"/>
              </a:spcBef>
              <a:spcAft>
                <a:spcPct val="0"/>
              </a:spcAft>
              <a:defRPr sz="1200">
                <a:solidFill>
                  <a:schemeClr val="tx1"/>
                </a:solidFill>
                <a:latin typeface="Times New Roman" pitchFamily="18" charset="0"/>
              </a:defRPr>
            </a:lvl8pPr>
            <a:lvl9pPr marL="3885523" indent="-228560" defTabSz="933287"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doc.: IEEE 802.15-&lt;492&gt;</a:t>
            </a:r>
          </a:p>
        </p:txBody>
      </p:sp>
      <p:sp>
        <p:nvSpPr>
          <p:cNvPr id="8197" name="Date Placeholder 4"/>
          <p:cNvSpPr>
            <a:spLocks noGrp="1"/>
          </p:cNvSpPr>
          <p:nvPr>
            <p:ph type="dt" sz="quarter" idx="1"/>
          </p:nvPr>
        </p:nvSpPr>
        <p:spPr>
          <a:xfrm>
            <a:off x="654050" y="95706"/>
            <a:ext cx="2736850" cy="215444"/>
          </a:xfrm>
          <a:noFill/>
        </p:spPr>
        <p:txBody>
          <a:bodyPr/>
          <a:lstStyle>
            <a:lvl1pPr defTabSz="933287">
              <a:defRPr sz="1200">
                <a:solidFill>
                  <a:schemeClr val="tx1"/>
                </a:solidFill>
                <a:latin typeface="Times New Roman" pitchFamily="18" charset="0"/>
              </a:defRPr>
            </a:lvl1pPr>
            <a:lvl2pPr marL="742820" indent="-285700" defTabSz="933287">
              <a:defRPr sz="1200">
                <a:solidFill>
                  <a:schemeClr val="tx1"/>
                </a:solidFill>
                <a:latin typeface="Times New Roman" pitchFamily="18" charset="0"/>
              </a:defRPr>
            </a:lvl2pPr>
            <a:lvl3pPr marL="1142800" indent="-228560" defTabSz="933287">
              <a:defRPr sz="1200">
                <a:solidFill>
                  <a:schemeClr val="tx1"/>
                </a:solidFill>
                <a:latin typeface="Times New Roman" pitchFamily="18" charset="0"/>
              </a:defRPr>
            </a:lvl3pPr>
            <a:lvl4pPr marL="1599921" indent="-228560" defTabSz="933287">
              <a:defRPr sz="1200">
                <a:solidFill>
                  <a:schemeClr val="tx1"/>
                </a:solidFill>
                <a:latin typeface="Times New Roman" pitchFamily="18" charset="0"/>
              </a:defRPr>
            </a:lvl4pPr>
            <a:lvl5pPr marL="2057041" indent="-228560" defTabSz="933287">
              <a:defRPr sz="1200">
                <a:solidFill>
                  <a:schemeClr val="tx1"/>
                </a:solidFill>
                <a:latin typeface="Times New Roman" pitchFamily="18" charset="0"/>
              </a:defRPr>
            </a:lvl5pPr>
            <a:lvl6pPr marL="2514162" indent="-228560" defTabSz="933287" eaLnBrk="0" fontAlgn="base" hangingPunct="0">
              <a:spcBef>
                <a:spcPct val="0"/>
              </a:spcBef>
              <a:spcAft>
                <a:spcPct val="0"/>
              </a:spcAft>
              <a:defRPr sz="1200">
                <a:solidFill>
                  <a:schemeClr val="tx1"/>
                </a:solidFill>
                <a:latin typeface="Times New Roman" pitchFamily="18" charset="0"/>
              </a:defRPr>
            </a:lvl6pPr>
            <a:lvl7pPr marL="2971282" indent="-228560" defTabSz="933287" eaLnBrk="0" fontAlgn="base" hangingPunct="0">
              <a:spcBef>
                <a:spcPct val="0"/>
              </a:spcBef>
              <a:spcAft>
                <a:spcPct val="0"/>
              </a:spcAft>
              <a:defRPr sz="1200">
                <a:solidFill>
                  <a:schemeClr val="tx1"/>
                </a:solidFill>
                <a:latin typeface="Times New Roman" pitchFamily="18" charset="0"/>
              </a:defRPr>
            </a:lvl7pPr>
            <a:lvl8pPr marL="3428402" indent="-228560" defTabSz="933287" eaLnBrk="0" fontAlgn="base" hangingPunct="0">
              <a:spcBef>
                <a:spcPct val="0"/>
              </a:spcBef>
              <a:spcAft>
                <a:spcPct val="0"/>
              </a:spcAft>
              <a:defRPr sz="1200">
                <a:solidFill>
                  <a:schemeClr val="tx1"/>
                </a:solidFill>
                <a:latin typeface="Times New Roman" pitchFamily="18" charset="0"/>
              </a:defRPr>
            </a:lvl8pPr>
            <a:lvl9pPr marL="3885523" indent="-228560" defTabSz="933287"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&lt;month year&gt;</a:t>
            </a:r>
          </a:p>
        </p:txBody>
      </p:sp>
      <p:sp>
        <p:nvSpPr>
          <p:cNvPr id="8198" name="Footer Placeholder 5"/>
          <p:cNvSpPr>
            <a:spLocks noGrp="1"/>
          </p:cNvSpPr>
          <p:nvPr>
            <p:ph type="ftr" sz="quarter" idx="4"/>
          </p:nvPr>
        </p:nvSpPr>
        <p:spPr>
          <a:xfrm>
            <a:off x="3771900" y="8985250"/>
            <a:ext cx="2509838" cy="184666"/>
          </a:xfrm>
          <a:noFill/>
        </p:spPr>
        <p:txBody>
          <a:bodyPr/>
          <a:lstStyle>
            <a:lvl1pPr marL="342841" indent="-342841" defTabSz="933287">
              <a:defRPr sz="1200">
                <a:solidFill>
                  <a:schemeClr val="tx1"/>
                </a:solidFill>
                <a:latin typeface="Times New Roman" pitchFamily="18" charset="0"/>
              </a:defRPr>
            </a:lvl1pPr>
            <a:lvl2pPr marL="742820" indent="-285700" defTabSz="933287">
              <a:defRPr sz="1200">
                <a:solidFill>
                  <a:schemeClr val="tx1"/>
                </a:solidFill>
                <a:latin typeface="Times New Roman" pitchFamily="18" charset="0"/>
              </a:defRPr>
            </a:lvl2pPr>
            <a:lvl3pPr marL="1142800" indent="-228560" defTabSz="933287">
              <a:defRPr sz="1200">
                <a:solidFill>
                  <a:schemeClr val="tx1"/>
                </a:solidFill>
                <a:latin typeface="Times New Roman" pitchFamily="18" charset="0"/>
              </a:defRPr>
            </a:lvl3pPr>
            <a:lvl4pPr marL="1599921" indent="-228560" defTabSz="933287">
              <a:defRPr sz="1200">
                <a:solidFill>
                  <a:schemeClr val="tx1"/>
                </a:solidFill>
                <a:latin typeface="Times New Roman" pitchFamily="18" charset="0"/>
              </a:defRPr>
            </a:lvl4pPr>
            <a:lvl5pPr marL="457120" defTabSz="933287">
              <a:defRPr sz="1200">
                <a:solidFill>
                  <a:schemeClr val="tx1"/>
                </a:solidFill>
                <a:latin typeface="Times New Roman" pitchFamily="18" charset="0"/>
              </a:defRPr>
            </a:lvl5pPr>
            <a:lvl6pPr marL="914241" defTabSz="933287" eaLnBrk="0" fontAlgn="base" hangingPunct="0">
              <a:spcBef>
                <a:spcPct val="0"/>
              </a:spcBef>
              <a:spcAft>
                <a:spcPct val="0"/>
              </a:spcAft>
              <a:defRPr sz="1200">
                <a:solidFill>
                  <a:schemeClr val="tx1"/>
                </a:solidFill>
                <a:latin typeface="Times New Roman" pitchFamily="18" charset="0"/>
              </a:defRPr>
            </a:lvl6pPr>
            <a:lvl7pPr marL="1371361" defTabSz="933287" eaLnBrk="0" fontAlgn="base" hangingPunct="0">
              <a:spcBef>
                <a:spcPct val="0"/>
              </a:spcBef>
              <a:spcAft>
                <a:spcPct val="0"/>
              </a:spcAft>
              <a:defRPr sz="1200">
                <a:solidFill>
                  <a:schemeClr val="tx1"/>
                </a:solidFill>
                <a:latin typeface="Times New Roman" pitchFamily="18" charset="0"/>
              </a:defRPr>
            </a:lvl7pPr>
            <a:lvl8pPr marL="1828482" defTabSz="933287" eaLnBrk="0" fontAlgn="base" hangingPunct="0">
              <a:spcBef>
                <a:spcPct val="0"/>
              </a:spcBef>
              <a:spcAft>
                <a:spcPct val="0"/>
              </a:spcAft>
              <a:defRPr sz="1200">
                <a:solidFill>
                  <a:schemeClr val="tx1"/>
                </a:solidFill>
                <a:latin typeface="Times New Roman" pitchFamily="18" charset="0"/>
              </a:defRPr>
            </a:lvl8pPr>
            <a:lvl9pPr marL="2285602" defTabSz="933287" eaLnBrk="0" fontAlgn="base" hangingPunct="0">
              <a:spcBef>
                <a:spcPct val="0"/>
              </a:spcBef>
              <a:spcAft>
                <a:spcPct val="0"/>
              </a:spcAft>
              <a:defRPr sz="1200">
                <a:solidFill>
                  <a:schemeClr val="tx1"/>
                </a:solidFill>
                <a:latin typeface="Times New Roman" pitchFamily="18" charset="0"/>
              </a:defRPr>
            </a:lvl9pPr>
          </a:lstStyle>
          <a:p>
            <a:pPr lvl="4"/>
            <a:r>
              <a:rPr lang="en-US">
                <a:solidFill>
                  <a:prstClr val="black"/>
                </a:solidFill>
              </a:rPr>
              <a:t>&lt;author&gt;, &lt;company&gt;</a:t>
            </a:r>
          </a:p>
        </p:txBody>
      </p:sp>
      <p:sp>
        <p:nvSpPr>
          <p:cNvPr id="8199" name="Slide Number Placeholder 6"/>
          <p:cNvSpPr>
            <a:spLocks noGrp="1"/>
          </p:cNvSpPr>
          <p:nvPr>
            <p:ph type="sldNum" sz="quarter" idx="5"/>
          </p:nvPr>
        </p:nvSpPr>
        <p:spPr>
          <a:xfrm>
            <a:off x="2933700" y="8985250"/>
            <a:ext cx="801688" cy="184666"/>
          </a:xfrm>
          <a:noFill/>
        </p:spPr>
        <p:txBody>
          <a:bodyPr/>
          <a:lstStyle>
            <a:lvl1pPr defTabSz="933287">
              <a:defRPr sz="1200">
                <a:solidFill>
                  <a:schemeClr val="tx1"/>
                </a:solidFill>
                <a:latin typeface="Times New Roman" pitchFamily="18" charset="0"/>
              </a:defRPr>
            </a:lvl1pPr>
            <a:lvl2pPr marL="742820" indent="-285700" defTabSz="933287">
              <a:defRPr sz="1200">
                <a:solidFill>
                  <a:schemeClr val="tx1"/>
                </a:solidFill>
                <a:latin typeface="Times New Roman" pitchFamily="18" charset="0"/>
              </a:defRPr>
            </a:lvl2pPr>
            <a:lvl3pPr marL="1142800" indent="-228560" defTabSz="933287">
              <a:defRPr sz="1200">
                <a:solidFill>
                  <a:schemeClr val="tx1"/>
                </a:solidFill>
                <a:latin typeface="Times New Roman" pitchFamily="18" charset="0"/>
              </a:defRPr>
            </a:lvl3pPr>
            <a:lvl4pPr marL="1599921" indent="-228560" defTabSz="933287">
              <a:defRPr sz="1200">
                <a:solidFill>
                  <a:schemeClr val="tx1"/>
                </a:solidFill>
                <a:latin typeface="Times New Roman" pitchFamily="18" charset="0"/>
              </a:defRPr>
            </a:lvl4pPr>
            <a:lvl5pPr marL="2057041" indent="-228560" defTabSz="933287">
              <a:defRPr sz="1200">
                <a:solidFill>
                  <a:schemeClr val="tx1"/>
                </a:solidFill>
                <a:latin typeface="Times New Roman" pitchFamily="18" charset="0"/>
              </a:defRPr>
            </a:lvl5pPr>
            <a:lvl6pPr marL="2514162" indent="-228560" defTabSz="933287" eaLnBrk="0" fontAlgn="base" hangingPunct="0">
              <a:spcBef>
                <a:spcPct val="0"/>
              </a:spcBef>
              <a:spcAft>
                <a:spcPct val="0"/>
              </a:spcAft>
              <a:defRPr sz="1200">
                <a:solidFill>
                  <a:schemeClr val="tx1"/>
                </a:solidFill>
                <a:latin typeface="Times New Roman" pitchFamily="18" charset="0"/>
              </a:defRPr>
            </a:lvl6pPr>
            <a:lvl7pPr marL="2971282" indent="-228560" defTabSz="933287" eaLnBrk="0" fontAlgn="base" hangingPunct="0">
              <a:spcBef>
                <a:spcPct val="0"/>
              </a:spcBef>
              <a:spcAft>
                <a:spcPct val="0"/>
              </a:spcAft>
              <a:defRPr sz="1200">
                <a:solidFill>
                  <a:schemeClr val="tx1"/>
                </a:solidFill>
                <a:latin typeface="Times New Roman" pitchFamily="18" charset="0"/>
              </a:defRPr>
            </a:lvl7pPr>
            <a:lvl8pPr marL="3428402" indent="-228560" defTabSz="933287" eaLnBrk="0" fontAlgn="base" hangingPunct="0">
              <a:spcBef>
                <a:spcPct val="0"/>
              </a:spcBef>
              <a:spcAft>
                <a:spcPct val="0"/>
              </a:spcAft>
              <a:defRPr sz="1200">
                <a:solidFill>
                  <a:schemeClr val="tx1"/>
                </a:solidFill>
                <a:latin typeface="Times New Roman" pitchFamily="18" charset="0"/>
              </a:defRPr>
            </a:lvl8pPr>
            <a:lvl9pPr marL="3885523" indent="-228560" defTabSz="933287" eaLnBrk="0" fontAlgn="base" hangingPunct="0">
              <a:spcBef>
                <a:spcPct val="0"/>
              </a:spcBef>
              <a:spcAft>
                <a:spcPct val="0"/>
              </a:spcAft>
              <a:defRPr sz="1200">
                <a:solidFill>
                  <a:schemeClr val="tx1"/>
                </a:solidFill>
                <a:latin typeface="Times New Roman" pitchFamily="18" charset="0"/>
              </a:defRPr>
            </a:lvl9pPr>
          </a:lstStyle>
          <a:p>
            <a:r>
              <a:rPr lang="en-US">
                <a:solidFill>
                  <a:prstClr val="black"/>
                </a:solidFill>
              </a:rPr>
              <a:t>Page </a:t>
            </a:r>
            <a:fld id="{C13FC474-7F14-47D7-8719-E59431728489}" type="slidenum">
              <a:rPr lang="en-US">
                <a:solidFill>
                  <a:prstClr val="black"/>
                </a:solidFill>
              </a:rPr>
              <a:pPr/>
              <a:t>46</a:t>
            </a:fld>
            <a:endParaRPr lang="en-US">
              <a:solidFill>
                <a:prstClr val="black"/>
              </a:solidFill>
            </a:endParaRPr>
          </a:p>
        </p:txBody>
      </p:sp>
    </p:spTree>
    <p:extLst>
      <p:ext uri="{BB962C8B-B14F-4D97-AF65-F5344CB8AC3E}">
        <p14:creationId xmlns:p14="http://schemas.microsoft.com/office/powerpoint/2010/main" val="2401328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March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Matthew Gillmore (Itron)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5B9AFD-E086-4E17-A117-1755F186B19D}"/>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AFDA479-781B-4DC7-A73E-6598065AC9C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24D9C994-CF21-4C1B-86E4-86AD5374C1ED}"/>
              </a:ext>
            </a:extLst>
          </p:cNvPr>
          <p:cNvSpPr>
            <a:spLocks noGrp="1"/>
          </p:cNvSpPr>
          <p:nvPr>
            <p:ph type="dt" sz="half" idx="10"/>
          </p:nvPr>
        </p:nvSpPr>
        <p:spPr/>
        <p:txBody>
          <a:bodyPr/>
          <a:lstStyle/>
          <a:p>
            <a:r>
              <a:rPr lang="en-US" smtClean="0"/>
              <a:t>March 2018</a:t>
            </a:r>
            <a:endParaRPr lang="en-US"/>
          </a:p>
        </p:txBody>
      </p:sp>
      <p:sp>
        <p:nvSpPr>
          <p:cNvPr id="5" name="Footer Placeholder 4">
            <a:extLst>
              <a:ext uri="{FF2B5EF4-FFF2-40B4-BE49-F238E27FC236}">
                <a16:creationId xmlns:a16="http://schemas.microsoft.com/office/drawing/2014/main" xmlns="" id="{31D86127-1E45-43AB-97F0-92FF7FD07C1A}"/>
              </a:ext>
            </a:extLst>
          </p:cNvPr>
          <p:cNvSpPr>
            <a:spLocks noGrp="1"/>
          </p:cNvSpPr>
          <p:nvPr>
            <p:ph type="ftr" sz="quarter" idx="11"/>
          </p:nvPr>
        </p:nvSpPr>
        <p:spPr/>
        <p:txBody>
          <a:bodyPr/>
          <a:lstStyle/>
          <a:p>
            <a:r>
              <a:rPr lang="en-US" smtClean="0"/>
              <a:t>Matthew Gillmore (Itron)</a:t>
            </a:r>
            <a:endParaRPr lang="en-US"/>
          </a:p>
        </p:txBody>
      </p:sp>
      <p:sp>
        <p:nvSpPr>
          <p:cNvPr id="6" name="Slide Number Placeholder 5">
            <a:extLst>
              <a:ext uri="{FF2B5EF4-FFF2-40B4-BE49-F238E27FC236}">
                <a16:creationId xmlns:a16="http://schemas.microsoft.com/office/drawing/2014/main" xmlns="" id="{FC522B83-DBA6-4327-A05B-53A4B348CC7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486718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99FC584-656A-4327-BB29-FE17B70648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BF62CF7-2316-486C-8D68-D0ABF2EE29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986DD6B-D8F5-4045-884B-BD964E96E79E}"/>
              </a:ext>
            </a:extLst>
          </p:cNvPr>
          <p:cNvSpPr>
            <a:spLocks noGrp="1"/>
          </p:cNvSpPr>
          <p:nvPr>
            <p:ph type="dt" sz="half" idx="10"/>
          </p:nvPr>
        </p:nvSpPr>
        <p:spPr/>
        <p:txBody>
          <a:bodyPr/>
          <a:lstStyle/>
          <a:p>
            <a:r>
              <a:rPr lang="en-US" smtClean="0"/>
              <a:t>March 2018</a:t>
            </a:r>
            <a:endParaRPr lang="en-US"/>
          </a:p>
        </p:txBody>
      </p:sp>
      <p:sp>
        <p:nvSpPr>
          <p:cNvPr id="5" name="Footer Placeholder 4">
            <a:extLst>
              <a:ext uri="{FF2B5EF4-FFF2-40B4-BE49-F238E27FC236}">
                <a16:creationId xmlns:a16="http://schemas.microsoft.com/office/drawing/2014/main" xmlns="" id="{B90B2173-858F-4848-BA40-6EBD5C26FFEF}"/>
              </a:ext>
            </a:extLst>
          </p:cNvPr>
          <p:cNvSpPr>
            <a:spLocks noGrp="1"/>
          </p:cNvSpPr>
          <p:nvPr>
            <p:ph type="ftr" sz="quarter" idx="11"/>
          </p:nvPr>
        </p:nvSpPr>
        <p:spPr/>
        <p:txBody>
          <a:bodyPr/>
          <a:lstStyle/>
          <a:p>
            <a:r>
              <a:rPr lang="en-US" smtClean="0"/>
              <a:t>Matthew Gillmore (Itron)</a:t>
            </a:r>
            <a:endParaRPr lang="en-US"/>
          </a:p>
        </p:txBody>
      </p:sp>
      <p:sp>
        <p:nvSpPr>
          <p:cNvPr id="6" name="Slide Number Placeholder 5">
            <a:extLst>
              <a:ext uri="{FF2B5EF4-FFF2-40B4-BE49-F238E27FC236}">
                <a16:creationId xmlns:a16="http://schemas.microsoft.com/office/drawing/2014/main" xmlns="" id="{2E269182-3CEE-4F20-AB08-DD8E503A67CA}"/>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4437910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524657-1AD5-49C3-8ACF-D27CB0C8B67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DF6F7E2-D092-4FCB-9571-74D0D78A7C38}"/>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2993D783-B247-4BBE-8689-54A7E5FCC6C6}"/>
              </a:ext>
            </a:extLst>
          </p:cNvPr>
          <p:cNvSpPr>
            <a:spLocks noGrp="1"/>
          </p:cNvSpPr>
          <p:nvPr>
            <p:ph type="dt" sz="half" idx="10"/>
          </p:nvPr>
        </p:nvSpPr>
        <p:spPr/>
        <p:txBody>
          <a:bodyPr/>
          <a:lstStyle/>
          <a:p>
            <a:r>
              <a:rPr lang="en-US" smtClean="0"/>
              <a:t>March 2018</a:t>
            </a:r>
            <a:endParaRPr lang="en-US"/>
          </a:p>
        </p:txBody>
      </p:sp>
      <p:sp>
        <p:nvSpPr>
          <p:cNvPr id="5" name="Footer Placeholder 4">
            <a:extLst>
              <a:ext uri="{FF2B5EF4-FFF2-40B4-BE49-F238E27FC236}">
                <a16:creationId xmlns:a16="http://schemas.microsoft.com/office/drawing/2014/main" xmlns="" id="{90E77988-17CB-4390-9E04-A04C9B52623A}"/>
              </a:ext>
            </a:extLst>
          </p:cNvPr>
          <p:cNvSpPr>
            <a:spLocks noGrp="1"/>
          </p:cNvSpPr>
          <p:nvPr>
            <p:ph type="ftr" sz="quarter" idx="11"/>
          </p:nvPr>
        </p:nvSpPr>
        <p:spPr/>
        <p:txBody>
          <a:bodyPr/>
          <a:lstStyle/>
          <a:p>
            <a:r>
              <a:rPr lang="en-US" smtClean="0"/>
              <a:t>Matthew Gillmore (Itron)</a:t>
            </a:r>
            <a:endParaRPr lang="en-US"/>
          </a:p>
        </p:txBody>
      </p:sp>
      <p:sp>
        <p:nvSpPr>
          <p:cNvPr id="6" name="Slide Number Placeholder 5">
            <a:extLst>
              <a:ext uri="{FF2B5EF4-FFF2-40B4-BE49-F238E27FC236}">
                <a16:creationId xmlns:a16="http://schemas.microsoft.com/office/drawing/2014/main" xmlns="" id="{E42441FC-5F98-41FF-BE82-2A4D96277635}"/>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634575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272032-FEB9-471F-A30D-F36F95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DEBECEC-A074-4330-BC29-1C4A2B878BD7}"/>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567A498D-E9DB-44CB-800F-1B3B4E07CF0C}"/>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B002AA34-16E4-40B1-B2DD-96453BCC1301}"/>
              </a:ext>
            </a:extLst>
          </p:cNvPr>
          <p:cNvSpPr>
            <a:spLocks noGrp="1"/>
          </p:cNvSpPr>
          <p:nvPr>
            <p:ph type="dt" sz="half" idx="10"/>
          </p:nvPr>
        </p:nvSpPr>
        <p:spPr/>
        <p:txBody>
          <a:bodyPr/>
          <a:lstStyle/>
          <a:p>
            <a:r>
              <a:rPr lang="en-US" smtClean="0"/>
              <a:t>March 2018</a:t>
            </a:r>
            <a:endParaRPr lang="en-US"/>
          </a:p>
        </p:txBody>
      </p:sp>
      <p:sp>
        <p:nvSpPr>
          <p:cNvPr id="6" name="Footer Placeholder 5">
            <a:extLst>
              <a:ext uri="{FF2B5EF4-FFF2-40B4-BE49-F238E27FC236}">
                <a16:creationId xmlns:a16="http://schemas.microsoft.com/office/drawing/2014/main" xmlns="" id="{B7DF8920-D9CD-47E7-8C98-8AB732835DA3}"/>
              </a:ext>
            </a:extLst>
          </p:cNvPr>
          <p:cNvSpPr>
            <a:spLocks noGrp="1"/>
          </p:cNvSpPr>
          <p:nvPr>
            <p:ph type="ftr" sz="quarter" idx="11"/>
          </p:nvPr>
        </p:nvSpPr>
        <p:spPr/>
        <p:txBody>
          <a:bodyPr/>
          <a:lstStyle/>
          <a:p>
            <a:r>
              <a:rPr lang="en-US" smtClean="0"/>
              <a:t>Matthew Gillmore (Itron)</a:t>
            </a:r>
            <a:endParaRPr lang="en-US"/>
          </a:p>
        </p:txBody>
      </p:sp>
      <p:sp>
        <p:nvSpPr>
          <p:cNvPr id="7" name="Slide Number Placeholder 6">
            <a:extLst>
              <a:ext uri="{FF2B5EF4-FFF2-40B4-BE49-F238E27FC236}">
                <a16:creationId xmlns:a16="http://schemas.microsoft.com/office/drawing/2014/main" xmlns="" id="{E1AD3008-809C-46E0-A987-C7C8A3EDC2D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0574252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B0562E-C4E6-4675-8F3B-90D2D5457CDF}"/>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18FB3CC-3E71-424D-9831-F40EEF5893C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1D4A4017-976F-44C9-8A28-2A97BFFB6FC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C27CF09B-2A6C-4159-86EF-72DC7886101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6FB4A5A6-98DF-434E-8679-3834711B2D19}"/>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2288220B-BDCC-4C94-8F85-D4326324537C}"/>
              </a:ext>
            </a:extLst>
          </p:cNvPr>
          <p:cNvSpPr>
            <a:spLocks noGrp="1"/>
          </p:cNvSpPr>
          <p:nvPr>
            <p:ph type="dt" sz="half" idx="10"/>
          </p:nvPr>
        </p:nvSpPr>
        <p:spPr/>
        <p:txBody>
          <a:bodyPr/>
          <a:lstStyle/>
          <a:p>
            <a:r>
              <a:rPr lang="en-US" smtClean="0"/>
              <a:t>March 2018</a:t>
            </a:r>
            <a:endParaRPr lang="en-US"/>
          </a:p>
        </p:txBody>
      </p:sp>
      <p:sp>
        <p:nvSpPr>
          <p:cNvPr id="8" name="Footer Placeholder 7">
            <a:extLst>
              <a:ext uri="{FF2B5EF4-FFF2-40B4-BE49-F238E27FC236}">
                <a16:creationId xmlns:a16="http://schemas.microsoft.com/office/drawing/2014/main" xmlns="" id="{7F43853F-DB93-4C5D-863B-4CA577C970D1}"/>
              </a:ext>
            </a:extLst>
          </p:cNvPr>
          <p:cNvSpPr>
            <a:spLocks noGrp="1"/>
          </p:cNvSpPr>
          <p:nvPr>
            <p:ph type="ftr" sz="quarter" idx="11"/>
          </p:nvPr>
        </p:nvSpPr>
        <p:spPr/>
        <p:txBody>
          <a:bodyPr/>
          <a:lstStyle/>
          <a:p>
            <a:r>
              <a:rPr lang="en-US" smtClean="0"/>
              <a:t>Matthew Gillmore (Itron)</a:t>
            </a:r>
            <a:endParaRPr lang="en-US"/>
          </a:p>
        </p:txBody>
      </p:sp>
      <p:sp>
        <p:nvSpPr>
          <p:cNvPr id="9" name="Slide Number Placeholder 8">
            <a:extLst>
              <a:ext uri="{FF2B5EF4-FFF2-40B4-BE49-F238E27FC236}">
                <a16:creationId xmlns:a16="http://schemas.microsoft.com/office/drawing/2014/main" xmlns="" id="{D2535B31-2279-46B4-BC4D-B2F502FE1F27}"/>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2915057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EC8BF9-8BE0-4413-A2F6-0451FABD35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67EF1D0-52EB-4B09-A414-F8647CD3E901}"/>
              </a:ext>
            </a:extLst>
          </p:cNvPr>
          <p:cNvSpPr>
            <a:spLocks noGrp="1"/>
          </p:cNvSpPr>
          <p:nvPr>
            <p:ph type="dt" sz="half" idx="10"/>
          </p:nvPr>
        </p:nvSpPr>
        <p:spPr/>
        <p:txBody>
          <a:bodyPr/>
          <a:lstStyle/>
          <a:p>
            <a:r>
              <a:rPr lang="en-US" smtClean="0"/>
              <a:t>March 2018</a:t>
            </a:r>
            <a:endParaRPr lang="en-US"/>
          </a:p>
        </p:txBody>
      </p:sp>
      <p:sp>
        <p:nvSpPr>
          <p:cNvPr id="4" name="Footer Placeholder 3">
            <a:extLst>
              <a:ext uri="{FF2B5EF4-FFF2-40B4-BE49-F238E27FC236}">
                <a16:creationId xmlns:a16="http://schemas.microsoft.com/office/drawing/2014/main" xmlns="" id="{C28E695C-1B9E-4B70-BE3C-F16334E9481B}"/>
              </a:ext>
            </a:extLst>
          </p:cNvPr>
          <p:cNvSpPr>
            <a:spLocks noGrp="1"/>
          </p:cNvSpPr>
          <p:nvPr>
            <p:ph type="ftr" sz="quarter" idx="11"/>
          </p:nvPr>
        </p:nvSpPr>
        <p:spPr/>
        <p:txBody>
          <a:bodyPr/>
          <a:lstStyle/>
          <a:p>
            <a:r>
              <a:rPr lang="en-US" smtClean="0"/>
              <a:t>Matthew Gillmore (Itron)</a:t>
            </a:r>
            <a:endParaRPr lang="en-US"/>
          </a:p>
        </p:txBody>
      </p:sp>
      <p:sp>
        <p:nvSpPr>
          <p:cNvPr id="5" name="Slide Number Placeholder 4">
            <a:extLst>
              <a:ext uri="{FF2B5EF4-FFF2-40B4-BE49-F238E27FC236}">
                <a16:creationId xmlns:a16="http://schemas.microsoft.com/office/drawing/2014/main" xmlns="" id="{0BA71DF8-1B39-440A-A38E-2746CAB6CF1C}"/>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8077635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390E129-B44D-434F-A937-88943E58FB51}"/>
              </a:ext>
            </a:extLst>
          </p:cNvPr>
          <p:cNvSpPr>
            <a:spLocks noGrp="1"/>
          </p:cNvSpPr>
          <p:nvPr>
            <p:ph type="dt" sz="half" idx="10"/>
          </p:nvPr>
        </p:nvSpPr>
        <p:spPr/>
        <p:txBody>
          <a:bodyPr/>
          <a:lstStyle/>
          <a:p>
            <a:r>
              <a:rPr lang="en-US" smtClean="0"/>
              <a:t>March 2018</a:t>
            </a:r>
            <a:endParaRPr lang="en-US"/>
          </a:p>
        </p:txBody>
      </p:sp>
      <p:sp>
        <p:nvSpPr>
          <p:cNvPr id="3" name="Footer Placeholder 2">
            <a:extLst>
              <a:ext uri="{FF2B5EF4-FFF2-40B4-BE49-F238E27FC236}">
                <a16:creationId xmlns:a16="http://schemas.microsoft.com/office/drawing/2014/main" xmlns="" id="{9A3A9D04-C2B9-42F6-B497-6580DD223D11}"/>
              </a:ext>
            </a:extLst>
          </p:cNvPr>
          <p:cNvSpPr>
            <a:spLocks noGrp="1"/>
          </p:cNvSpPr>
          <p:nvPr>
            <p:ph type="ftr" sz="quarter" idx="11"/>
          </p:nvPr>
        </p:nvSpPr>
        <p:spPr/>
        <p:txBody>
          <a:bodyPr/>
          <a:lstStyle/>
          <a:p>
            <a:r>
              <a:rPr lang="en-US" smtClean="0"/>
              <a:t>Matthew Gillmore (Itron)</a:t>
            </a:r>
            <a:endParaRPr lang="en-US"/>
          </a:p>
        </p:txBody>
      </p:sp>
      <p:sp>
        <p:nvSpPr>
          <p:cNvPr id="4" name="Slide Number Placeholder 3">
            <a:extLst>
              <a:ext uri="{FF2B5EF4-FFF2-40B4-BE49-F238E27FC236}">
                <a16:creationId xmlns:a16="http://schemas.microsoft.com/office/drawing/2014/main" xmlns="" id="{2CF9D6DD-79CA-46B0-A6C6-CA98C2DF757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520433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27FBCD-F9F5-4DE8-8CAF-C6EC972813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EE861B6A-3F83-4A15-BFE0-82F3111D308E}"/>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
        <p:nvSpPr>
          <p:cNvPr id="4" name="Footer Placeholder 3">
            <a:extLst>
              <a:ext uri="{FF2B5EF4-FFF2-40B4-BE49-F238E27FC236}">
                <a16:creationId xmlns:a16="http://schemas.microsoft.com/office/drawing/2014/main" xmlns="" id="{1D39B10F-4F5D-4547-A642-3CCC98F3041D}"/>
              </a:ext>
            </a:extLst>
          </p:cNvPr>
          <p:cNvSpPr>
            <a:spLocks noGrp="1"/>
          </p:cNvSpPr>
          <p:nvPr>
            <p:ph type="ftr" sz="quarter" idx="11"/>
          </p:nvPr>
        </p:nvSpPr>
        <p:spPr/>
        <p:txBody>
          <a:bodyPr/>
          <a:lstStyle/>
          <a:p>
            <a:pPr>
              <a:defRPr/>
            </a:pPr>
            <a:r>
              <a:rPr lang="en-US" altLang="en-US" smtClean="0"/>
              <a:t>Matthew Gillmore (Itron)</a:t>
            </a:r>
            <a:endParaRPr lang="en-US" altLang="en-US" dirty="0"/>
          </a:p>
        </p:txBody>
      </p:sp>
      <p:sp>
        <p:nvSpPr>
          <p:cNvPr id="5" name="Slide Number Placeholder 4">
            <a:extLst>
              <a:ext uri="{FF2B5EF4-FFF2-40B4-BE49-F238E27FC236}">
                <a16:creationId xmlns:a16="http://schemas.microsoft.com/office/drawing/2014/main" xmlns="" id="{E1646DC5-C54E-4A06-8F93-0004022D0BEB}"/>
              </a:ext>
            </a:extLst>
          </p:cNvPr>
          <p:cNvSpPr>
            <a:spLocks noGrp="1"/>
          </p:cNvSpPr>
          <p:nvPr>
            <p:ph type="sldNum" sz="quarter" idx="12"/>
          </p:nvPr>
        </p:nvSpPr>
        <p:spPr/>
        <p:txBody>
          <a:bodyPr/>
          <a:lstStyle/>
          <a:p>
            <a:pPr>
              <a:defRPr/>
            </a:pPr>
            <a:r>
              <a:rPr lang="en-US" altLang="en-US"/>
              <a:t>Slide </a:t>
            </a:r>
            <a:fld id="{7BD9AE10-2F0C-444F-9697-6FFCC3759E3A}" type="slidenum">
              <a:rPr lang="en-US" altLang="en-US" smtClean="0"/>
              <a:pPr>
                <a:defRPr/>
              </a:pPr>
              <a:t>‹#›</a:t>
            </a:fld>
            <a:endParaRPr lang="en-US" altLang="en-US"/>
          </a:p>
        </p:txBody>
      </p:sp>
    </p:spTree>
    <p:extLst>
      <p:ext uri="{BB962C8B-B14F-4D97-AF65-F5344CB8AC3E}">
        <p14:creationId xmlns:p14="http://schemas.microsoft.com/office/powerpoint/2010/main" val="39553344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387B82-AE2B-48A3-9DCD-D62507F31AB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7D39DA4A-1BE9-4B7B-8F2F-E8E825BD0CF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2298049-1AF3-440E-80B0-9FE455049A8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5C42CCE-CB29-41F8-B137-31602A5E0185}"/>
              </a:ext>
            </a:extLst>
          </p:cNvPr>
          <p:cNvSpPr>
            <a:spLocks noGrp="1"/>
          </p:cNvSpPr>
          <p:nvPr>
            <p:ph type="dt" sz="half" idx="10"/>
          </p:nvPr>
        </p:nvSpPr>
        <p:spPr/>
        <p:txBody>
          <a:bodyPr/>
          <a:lstStyle/>
          <a:p>
            <a:r>
              <a:rPr lang="en-US" smtClean="0"/>
              <a:t>March 2018</a:t>
            </a:r>
            <a:endParaRPr lang="en-US"/>
          </a:p>
        </p:txBody>
      </p:sp>
      <p:sp>
        <p:nvSpPr>
          <p:cNvPr id="6" name="Footer Placeholder 5">
            <a:extLst>
              <a:ext uri="{FF2B5EF4-FFF2-40B4-BE49-F238E27FC236}">
                <a16:creationId xmlns:a16="http://schemas.microsoft.com/office/drawing/2014/main" xmlns="" id="{60846DE9-E40E-4FE0-A791-AE2479FBC607}"/>
              </a:ext>
            </a:extLst>
          </p:cNvPr>
          <p:cNvSpPr>
            <a:spLocks noGrp="1"/>
          </p:cNvSpPr>
          <p:nvPr>
            <p:ph type="ftr" sz="quarter" idx="11"/>
          </p:nvPr>
        </p:nvSpPr>
        <p:spPr/>
        <p:txBody>
          <a:bodyPr/>
          <a:lstStyle/>
          <a:p>
            <a:r>
              <a:rPr lang="en-US" smtClean="0"/>
              <a:t>Matthew Gillmore (Itron)</a:t>
            </a:r>
            <a:endParaRPr lang="en-US"/>
          </a:p>
        </p:txBody>
      </p:sp>
      <p:sp>
        <p:nvSpPr>
          <p:cNvPr id="7" name="Slide Number Placeholder 6">
            <a:extLst>
              <a:ext uri="{FF2B5EF4-FFF2-40B4-BE49-F238E27FC236}">
                <a16:creationId xmlns:a16="http://schemas.microsoft.com/office/drawing/2014/main" xmlns="" id="{19E5A539-27C2-4F03-8C43-EE3AA26C51AF}"/>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29333943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861429-5A19-4671-87BC-24FB28D9FA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F0078597-91C3-419B-82F1-A17F7D487E4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D3060A63-F6D9-433D-B376-81B703B08D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6F1F02E-252A-4C1A-8A25-8274F78C6142}"/>
              </a:ext>
            </a:extLst>
          </p:cNvPr>
          <p:cNvSpPr>
            <a:spLocks noGrp="1"/>
          </p:cNvSpPr>
          <p:nvPr>
            <p:ph type="dt" sz="half" idx="10"/>
          </p:nvPr>
        </p:nvSpPr>
        <p:spPr/>
        <p:txBody>
          <a:bodyPr/>
          <a:lstStyle/>
          <a:p>
            <a:r>
              <a:rPr lang="en-US" smtClean="0"/>
              <a:t>March 2018</a:t>
            </a:r>
            <a:endParaRPr lang="en-US"/>
          </a:p>
        </p:txBody>
      </p:sp>
      <p:sp>
        <p:nvSpPr>
          <p:cNvPr id="6" name="Footer Placeholder 5">
            <a:extLst>
              <a:ext uri="{FF2B5EF4-FFF2-40B4-BE49-F238E27FC236}">
                <a16:creationId xmlns:a16="http://schemas.microsoft.com/office/drawing/2014/main" xmlns="" id="{764EF480-D1CF-46B2-93F8-A3568C781E1A}"/>
              </a:ext>
            </a:extLst>
          </p:cNvPr>
          <p:cNvSpPr>
            <a:spLocks noGrp="1"/>
          </p:cNvSpPr>
          <p:nvPr>
            <p:ph type="ftr" sz="quarter" idx="11"/>
          </p:nvPr>
        </p:nvSpPr>
        <p:spPr/>
        <p:txBody>
          <a:bodyPr/>
          <a:lstStyle/>
          <a:p>
            <a:r>
              <a:rPr lang="en-US" smtClean="0"/>
              <a:t>Matthew Gillmore (Itron)</a:t>
            </a:r>
            <a:endParaRPr lang="en-US"/>
          </a:p>
        </p:txBody>
      </p:sp>
      <p:sp>
        <p:nvSpPr>
          <p:cNvPr id="7" name="Slide Number Placeholder 6">
            <a:extLst>
              <a:ext uri="{FF2B5EF4-FFF2-40B4-BE49-F238E27FC236}">
                <a16:creationId xmlns:a16="http://schemas.microsoft.com/office/drawing/2014/main" xmlns="" id="{B1618CC6-5B9C-46DC-9D4E-7E59E6F31B31}"/>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109582083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C35CDD-A8F0-4F09-AC28-6B00CAC24F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686710C5-ECB4-4A54-93B9-8CA82C2FC9A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526EF40-2F04-41D1-8655-2F0BF708520E}"/>
              </a:ext>
            </a:extLst>
          </p:cNvPr>
          <p:cNvSpPr>
            <a:spLocks noGrp="1"/>
          </p:cNvSpPr>
          <p:nvPr>
            <p:ph type="dt" sz="half" idx="10"/>
          </p:nvPr>
        </p:nvSpPr>
        <p:spPr/>
        <p:txBody>
          <a:bodyPr/>
          <a:lstStyle/>
          <a:p>
            <a:r>
              <a:rPr lang="en-US" smtClean="0"/>
              <a:t>March 2018</a:t>
            </a:r>
            <a:endParaRPr lang="en-US"/>
          </a:p>
        </p:txBody>
      </p:sp>
      <p:sp>
        <p:nvSpPr>
          <p:cNvPr id="5" name="Footer Placeholder 4">
            <a:extLst>
              <a:ext uri="{FF2B5EF4-FFF2-40B4-BE49-F238E27FC236}">
                <a16:creationId xmlns:a16="http://schemas.microsoft.com/office/drawing/2014/main" xmlns="" id="{1FB0FAD9-A4AD-4CB4-AD27-514C6F3E289E}"/>
              </a:ext>
            </a:extLst>
          </p:cNvPr>
          <p:cNvSpPr>
            <a:spLocks noGrp="1"/>
          </p:cNvSpPr>
          <p:nvPr>
            <p:ph type="ftr" sz="quarter" idx="11"/>
          </p:nvPr>
        </p:nvSpPr>
        <p:spPr/>
        <p:txBody>
          <a:bodyPr/>
          <a:lstStyle/>
          <a:p>
            <a:r>
              <a:rPr lang="en-US" smtClean="0"/>
              <a:t>Matthew Gillmore (Itron)</a:t>
            </a:r>
            <a:endParaRPr lang="en-US"/>
          </a:p>
        </p:txBody>
      </p:sp>
      <p:sp>
        <p:nvSpPr>
          <p:cNvPr id="6" name="Slide Number Placeholder 5">
            <a:extLst>
              <a:ext uri="{FF2B5EF4-FFF2-40B4-BE49-F238E27FC236}">
                <a16:creationId xmlns:a16="http://schemas.microsoft.com/office/drawing/2014/main" xmlns="" id="{BA3B1F97-30B7-4402-BBBA-067370D4A723}"/>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32365533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F5BE87E7-764C-4B20-A9D3-B4CC752E46B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B5862C0-0BC8-40C9-BA2B-272B1ED41A83}"/>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37914B0-4031-4F4D-A752-431620563199}"/>
              </a:ext>
            </a:extLst>
          </p:cNvPr>
          <p:cNvSpPr>
            <a:spLocks noGrp="1"/>
          </p:cNvSpPr>
          <p:nvPr>
            <p:ph type="dt" sz="half" idx="10"/>
          </p:nvPr>
        </p:nvSpPr>
        <p:spPr/>
        <p:txBody>
          <a:bodyPr/>
          <a:lstStyle/>
          <a:p>
            <a:r>
              <a:rPr lang="en-US" smtClean="0"/>
              <a:t>March 2018</a:t>
            </a:r>
            <a:endParaRPr lang="en-US"/>
          </a:p>
        </p:txBody>
      </p:sp>
      <p:sp>
        <p:nvSpPr>
          <p:cNvPr id="5" name="Footer Placeholder 4">
            <a:extLst>
              <a:ext uri="{FF2B5EF4-FFF2-40B4-BE49-F238E27FC236}">
                <a16:creationId xmlns:a16="http://schemas.microsoft.com/office/drawing/2014/main" xmlns="" id="{1D9C5FF2-3231-4A50-AD38-52D945F41A34}"/>
              </a:ext>
            </a:extLst>
          </p:cNvPr>
          <p:cNvSpPr>
            <a:spLocks noGrp="1"/>
          </p:cNvSpPr>
          <p:nvPr>
            <p:ph type="ftr" sz="quarter" idx="11"/>
          </p:nvPr>
        </p:nvSpPr>
        <p:spPr/>
        <p:txBody>
          <a:bodyPr/>
          <a:lstStyle/>
          <a:p>
            <a:r>
              <a:rPr lang="en-US" smtClean="0"/>
              <a:t>Matthew Gillmore (Itron)</a:t>
            </a:r>
            <a:endParaRPr lang="en-US"/>
          </a:p>
        </p:txBody>
      </p:sp>
      <p:sp>
        <p:nvSpPr>
          <p:cNvPr id="6" name="Slide Number Placeholder 5">
            <a:extLst>
              <a:ext uri="{FF2B5EF4-FFF2-40B4-BE49-F238E27FC236}">
                <a16:creationId xmlns:a16="http://schemas.microsoft.com/office/drawing/2014/main" xmlns="" id="{7B613D80-89FA-46AF-8124-84F87F2DF9D8}"/>
              </a:ext>
            </a:extLst>
          </p:cNvPr>
          <p:cNvSpPr>
            <a:spLocks noGrp="1"/>
          </p:cNvSpPr>
          <p:nvPr>
            <p:ph type="sldNum" sz="quarter" idx="12"/>
          </p:nvPr>
        </p:nvSpPr>
        <p:spPr/>
        <p:txBody>
          <a:bodyPr/>
          <a:lstStyle/>
          <a:p>
            <a:fld id="{0FB9E9A6-4714-41E3-878C-372905DC3420}" type="slidenum">
              <a:rPr lang="en-US" smtClean="0"/>
              <a:t>‹#›</a:t>
            </a:fld>
            <a:endParaRPr lang="en-US"/>
          </a:p>
        </p:txBody>
      </p:sp>
    </p:spTree>
    <p:extLst>
      <p:ext uri="{BB962C8B-B14F-4D97-AF65-F5344CB8AC3E}">
        <p14:creationId xmlns:p14="http://schemas.microsoft.com/office/powerpoint/2010/main" val="4198882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smtClean="0"/>
              <a:t>March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Matthew Gillmore (Itron)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smtClean="0"/>
              <a:t>March 2018</a:t>
            </a:r>
            <a:endParaRPr lang="en-US" altLang="en-US" sz="1400" dirty="0"/>
          </a:p>
        </p:txBody>
      </p:sp>
      <p:sp>
        <p:nvSpPr>
          <p:cNvPr id="6" name="Fußzeilenplatzhalter 5"/>
          <p:cNvSpPr>
            <a:spLocks noGrp="1"/>
          </p:cNvSpPr>
          <p:nvPr>
            <p:ph type="ftr" sz="quarter" idx="11"/>
          </p:nvPr>
        </p:nvSpPr>
        <p:spPr>
          <a:xfrm>
            <a:off x="5486400" y="6544491"/>
            <a:ext cx="3124200" cy="184666"/>
          </a:xfrm>
        </p:spPr>
        <p:txBody>
          <a:bodyPr/>
          <a:lstStyle>
            <a:lvl1pPr>
              <a:defRPr dirty="0" smtClean="0"/>
            </a:lvl1pPr>
          </a:lstStyle>
          <a:p>
            <a:pPr>
              <a:defRPr/>
            </a:pPr>
            <a:r>
              <a:rPr lang="en-US" altLang="en-US" smtClean="0"/>
              <a:t>Matthew Gillmore (Itron)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smtClean="0"/>
              <a:t>March 2018</a:t>
            </a:r>
            <a:endParaRPr lang="en-US" altLang="en-US" sz="1400"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Matthew Gillmore (Itron)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smtClean="0"/>
              <a:t>March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Matthew Gillmore (Itron)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smtClean="0"/>
              <a:t>March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Matthew Gillmore (Itron)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smtClean="0"/>
              <a:t>March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Matthew Gillmore (Itron)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smtClean="0"/>
              <a:t>March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smtClean="0"/>
              <a:t>Matthew Gillmore (Itron)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sz="1200" b="1" i="0" kern="1200" dirty="0" smtClean="0">
                <a:solidFill>
                  <a:schemeClr val="tx1"/>
                </a:solidFill>
                <a:effectLst/>
                <a:latin typeface="Times New Roman" pitchFamily="18" charset="0"/>
                <a:ea typeface="+mn-ea"/>
                <a:cs typeface="+mn-cs"/>
              </a:rPr>
              <a:t>15-18-0140-00-0000</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85" r:id="rId2"/>
    <p:sldLayoutId id="2147483662" r:id="rId3"/>
    <p:sldLayoutId id="2147483663" r:id="rId4"/>
    <p:sldLayoutId id="2147483671" r:id="rId5"/>
    <p:sldLayoutId id="2147483664" r:id="rId6"/>
    <p:sldLayoutId id="2147483665" r:id="rId7"/>
    <p:sldLayoutId id="2147483666" r:id="rId8"/>
    <p:sldLayoutId id="2147483667" r:id="rId9"/>
    <p:sldLayoutId id="2147483668" r:id="rId10"/>
    <p:sldLayoutId id="2147483669" r:id="rId11"/>
    <p:sldLayoutId id="2147483670"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E3597CC-3DD9-4C8A-B91B-D823242089B9}"/>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9D8E84F6-CFC9-41AB-B95A-3BDE38069E3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E6DAE0-9417-4035-8710-4DE79982849D}"/>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March 2018</a:t>
            </a:r>
            <a:endParaRPr lang="en-US"/>
          </a:p>
        </p:txBody>
      </p:sp>
      <p:sp>
        <p:nvSpPr>
          <p:cNvPr id="5" name="Footer Placeholder 4">
            <a:extLst>
              <a:ext uri="{FF2B5EF4-FFF2-40B4-BE49-F238E27FC236}">
                <a16:creationId xmlns:a16="http://schemas.microsoft.com/office/drawing/2014/main" xmlns="" id="{70D20FB2-95D7-463D-8AA7-EF790AFC328E}"/>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Matthew Gillmore (Itron)</a:t>
            </a:r>
            <a:endParaRPr lang="en-US"/>
          </a:p>
        </p:txBody>
      </p:sp>
      <p:sp>
        <p:nvSpPr>
          <p:cNvPr id="6" name="Slide Number Placeholder 5">
            <a:extLst>
              <a:ext uri="{FF2B5EF4-FFF2-40B4-BE49-F238E27FC236}">
                <a16:creationId xmlns:a16="http://schemas.microsoft.com/office/drawing/2014/main" xmlns="" id="{3057AD0B-F49F-4041-92B0-2DE572399549}"/>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9E9A6-4714-41E3-878C-372905DC3420}" type="slidenum">
              <a:rPr lang="en-US" smtClean="0"/>
              <a:t>‹#›</a:t>
            </a:fld>
            <a:endParaRPr lang="en-US"/>
          </a:p>
        </p:txBody>
      </p:sp>
    </p:spTree>
    <p:extLst>
      <p:ext uri="{BB962C8B-B14F-4D97-AF65-F5344CB8AC3E}">
        <p14:creationId xmlns:p14="http://schemas.microsoft.com/office/powerpoint/2010/main" val="22711800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5/dcn/17/15-17-0624-04-fane-fane-proposed-par.pdf" TargetMode="Externa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5/dcn/17/15-17-0624-04-fane-fane-proposed-par.pd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hyperlink" Target="https://urldefense.proofpoint.com/v2/url?u=https-3A__competitions.cr.yp.to_caesar.html&amp;d=DwIDAg&amp;c=pqcuzKEN_84c78MOSc5_fw&amp;r=z8R-nWJ8GIxwjOjNKhEFByb-tZ6XE3GZXWSggNdVo-w&amp;m=H2qyAjlW9ayqd1A1LYpSjSdIU9fNNkimys6prm9dCYk&amp;s=-XACw4qJtlwxA8rSB0kin3Nmd0X6jC3dyGqBDtb9JWA&amp;e=" TargetMode="Externa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4056" y="2708920"/>
            <a:ext cx="7772400" cy="1066800"/>
          </a:xfrm>
        </p:spPr>
        <p:txBody>
          <a:bodyPr/>
          <a:lstStyle/>
          <a:p>
            <a:pPr algn="l"/>
            <a:r>
              <a:rPr lang="en-US" dirty="0" smtClean="0">
                <a:solidFill>
                  <a:schemeClr val="tx1"/>
                </a:solidFill>
              </a:rPr>
              <a:t>Consolidated Responses to Comments Received on the PARs and CSDs for:</a:t>
            </a:r>
            <a:br>
              <a:rPr lang="en-US" dirty="0" smtClean="0">
                <a:solidFill>
                  <a:schemeClr val="tx1"/>
                </a:solidFill>
              </a:rPr>
            </a:br>
            <a:r>
              <a:rPr lang="en-US" dirty="0" smtClean="0">
                <a:solidFill>
                  <a:schemeClr val="tx1"/>
                </a:solidFill>
              </a:rPr>
              <a:t/>
            </a:r>
            <a:br>
              <a:rPr lang="en-US" dirty="0" smtClean="0">
                <a:solidFill>
                  <a:schemeClr val="tx1"/>
                </a:solidFill>
              </a:rPr>
            </a:br>
            <a:r>
              <a:rPr lang="en-US" sz="3400" dirty="0" smtClean="0">
                <a:solidFill>
                  <a:schemeClr val="tx1"/>
                </a:solidFill>
              </a:rPr>
              <a:t>802.15.4w LPWA</a:t>
            </a:r>
            <a:br>
              <a:rPr lang="en-US" sz="3400" dirty="0" smtClean="0">
                <a:solidFill>
                  <a:schemeClr val="tx1"/>
                </a:solidFill>
              </a:rPr>
            </a:br>
            <a:r>
              <a:rPr lang="en-US" sz="3400" dirty="0" smtClean="0">
                <a:solidFill>
                  <a:schemeClr val="tx1"/>
                </a:solidFill>
              </a:rPr>
              <a:t>802.15.4x FAN Extensions</a:t>
            </a:r>
            <a:br>
              <a:rPr lang="en-US" sz="3400" dirty="0" smtClean="0">
                <a:solidFill>
                  <a:schemeClr val="tx1"/>
                </a:solidFill>
              </a:rPr>
            </a:br>
            <a:r>
              <a:rPr lang="en-US" sz="3400" dirty="0" smtClean="0">
                <a:solidFill>
                  <a:schemeClr val="tx1"/>
                </a:solidFill>
              </a:rPr>
              <a:t>802.15.4y Security Next Gen</a:t>
            </a:r>
            <a:br>
              <a:rPr lang="en-US" sz="3400" dirty="0" smtClean="0">
                <a:solidFill>
                  <a:schemeClr val="tx1"/>
                </a:solidFill>
              </a:rPr>
            </a:br>
            <a:r>
              <a:rPr lang="en-US" sz="3400" dirty="0" smtClean="0">
                <a:solidFill>
                  <a:schemeClr val="tx1"/>
                </a:solidFill>
              </a:rPr>
              <a:t>802.15.4z Enhanced Impulse Radio-UWB</a:t>
            </a:r>
            <a:r>
              <a:rPr lang="en-US" dirty="0" smtClean="0">
                <a:solidFill>
                  <a:schemeClr val="tx1"/>
                </a:solidFill>
              </a:rPr>
              <a:t/>
            </a:r>
            <a:br>
              <a:rPr lang="en-US" dirty="0" smtClean="0">
                <a:solidFill>
                  <a:schemeClr val="tx1"/>
                </a:solidFill>
              </a:rPr>
            </a:br>
            <a:endParaRPr lang="en-US" dirty="0">
              <a:solidFill>
                <a:schemeClr val="tx1"/>
              </a:solidFill>
            </a:endParaRPr>
          </a:p>
        </p:txBody>
      </p:sp>
      <p:sp>
        <p:nvSpPr>
          <p:cNvPr id="4" name="Date Placeholder 3"/>
          <p:cNvSpPr>
            <a:spLocks noGrp="1"/>
          </p:cNvSpPr>
          <p:nvPr>
            <p:ph type="dt" sz="half" idx="10"/>
          </p:nvPr>
        </p:nvSpPr>
        <p:spPr/>
        <p:txBody>
          <a:bodyPr/>
          <a:lstStyle/>
          <a:p>
            <a:pPr>
              <a:defRPr/>
            </a:pPr>
            <a:r>
              <a:rPr lang="en-US" altLang="en-US" smtClean="0"/>
              <a:t>Mar. 2018</a:t>
            </a:r>
            <a:endParaRPr lang="en-US" altLang="en-US" dirty="0"/>
          </a:p>
        </p:txBody>
      </p:sp>
      <p:sp>
        <p:nvSpPr>
          <p:cNvPr id="5" name="Footer Placeholder 4"/>
          <p:cNvSpPr>
            <a:spLocks noGrp="1"/>
          </p:cNvSpPr>
          <p:nvPr>
            <p:ph type="ftr" sz="quarter" idx="11"/>
          </p:nvPr>
        </p:nvSpPr>
        <p:spPr/>
        <p:txBody>
          <a:bodyPr/>
          <a:lstStyle/>
          <a:p>
            <a:pPr>
              <a:defRPr/>
            </a:pPr>
            <a:r>
              <a:rPr lang="en-US" altLang="en-US" dirty="0" smtClean="0"/>
              <a:t>Bob </a:t>
            </a:r>
            <a:r>
              <a:rPr lang="en-US" altLang="en-US" dirty="0" err="1" smtClean="0"/>
              <a:t>Heile</a:t>
            </a:r>
            <a:r>
              <a:rPr lang="en-US" altLang="en-US" dirty="0" smtClean="0"/>
              <a:t>, Wi-SUN Alliance</a:t>
            </a:r>
            <a:endParaRPr lang="en-US" alt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a:t>
            </a:fld>
            <a:endParaRPr lang="en-US" altLang="en-US"/>
          </a:p>
        </p:txBody>
      </p:sp>
    </p:spTree>
    <p:extLst>
      <p:ext uri="{BB962C8B-B14F-4D97-AF65-F5344CB8AC3E}">
        <p14:creationId xmlns:p14="http://schemas.microsoft.com/office/powerpoint/2010/main" val="2825341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#7: CSD 1.2.3</a:t>
            </a:r>
            <a:endParaRPr lang="en-US" dirty="0"/>
          </a:p>
        </p:txBody>
      </p:sp>
      <p:sp>
        <p:nvSpPr>
          <p:cNvPr id="3" name="Inhaltsplatzhalter 2"/>
          <p:cNvSpPr>
            <a:spLocks noGrp="1"/>
          </p:cNvSpPr>
          <p:nvPr>
            <p:ph idx="1"/>
          </p:nvPr>
        </p:nvSpPr>
        <p:spPr>
          <a:xfrm>
            <a:off x="685800" y="1628800"/>
            <a:ext cx="7772400" cy="4114800"/>
          </a:xfrm>
        </p:spPr>
        <p:txBody>
          <a:bodyPr/>
          <a:lstStyle/>
          <a:p>
            <a:pPr marL="0" indent="0">
              <a:buNone/>
            </a:pPr>
            <a:r>
              <a:rPr lang="en-US" sz="2000" b="1" dirty="0" smtClean="0"/>
              <a:t>Comment:</a:t>
            </a:r>
            <a:br>
              <a:rPr lang="en-US" sz="2000" b="1" dirty="0" smtClean="0"/>
            </a:br>
            <a:r>
              <a:rPr lang="en-US" sz="2000" dirty="0" smtClean="0"/>
              <a:t>Quantify "high immunity to interference".</a:t>
            </a:r>
          </a:p>
          <a:p>
            <a:pPr marL="0" indent="0">
              <a:buNone/>
            </a:pPr>
            <a:endParaRPr lang="en-US" sz="2000" dirty="0"/>
          </a:p>
          <a:p>
            <a:pPr marL="0" indent="0">
              <a:buNone/>
            </a:pPr>
            <a:r>
              <a:rPr lang="en-US" sz="2000" b="1" dirty="0"/>
              <a:t>Remarks / Answers to the Comments:</a:t>
            </a:r>
          </a:p>
          <a:p>
            <a:pPr marL="0" indent="0">
              <a:buNone/>
            </a:pPr>
            <a:r>
              <a:rPr lang="en-US" sz="2000" dirty="0"/>
              <a:t>Accept: Text is revised in CSD document.</a:t>
            </a:r>
          </a:p>
          <a:p>
            <a:pPr marL="0" indent="0">
              <a:buNone/>
            </a:pPr>
            <a:endParaRPr lang="en-US" sz="2000" b="1" dirty="0"/>
          </a:p>
          <a:p>
            <a:pPr marL="0" indent="0">
              <a:buNone/>
            </a:pPr>
            <a:r>
              <a:rPr lang="en-US" sz="2000" b="1" dirty="0" smtClean="0"/>
              <a:t>Text </a:t>
            </a:r>
            <a:r>
              <a:rPr lang="en-US" sz="2000" b="1" dirty="0"/>
              <a:t>in PAR/CSD:</a:t>
            </a:r>
          </a:p>
          <a:p>
            <a:pPr marL="0" indent="0">
              <a:buNone/>
            </a:pPr>
            <a:r>
              <a:rPr lang="en-US" sz="2000" dirty="0"/>
              <a:t>The proposed project enhances and is limited to the existing 802.15.4 LECIM FSK PHY. It uniquely provides a combination of capacities in low data rate, latency tolerant applications not available in any other standard, such as enhanced link margin and long range, while delivering high immunity to </a:t>
            </a:r>
            <a:r>
              <a:rPr lang="en-US" sz="2000" dirty="0" smtClean="0"/>
              <a:t>interference and </a:t>
            </a:r>
            <a:r>
              <a:rPr lang="en-US" sz="2000" dirty="0">
                <a:solidFill>
                  <a:srgbClr val="FF0000"/>
                </a:solidFill>
              </a:rPr>
              <a:t>still maintaining a </a:t>
            </a:r>
            <a:r>
              <a:rPr lang="en-US" sz="2000" dirty="0" smtClean="0"/>
              <a:t>multiyear </a:t>
            </a:r>
            <a:r>
              <a:rPr lang="en-US" sz="2000" dirty="0"/>
              <a:t>battery life. </a:t>
            </a:r>
            <a:endParaRPr lang="en-US" sz="2000" dirty="0" smtClean="0"/>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10</a:t>
            </a:fld>
            <a:endParaRPr lang="en-US" altLang="en-US"/>
          </a:p>
        </p:txBody>
      </p:sp>
    </p:spTree>
    <p:extLst>
      <p:ext uri="{BB962C8B-B14F-4D97-AF65-F5344CB8AC3E}">
        <p14:creationId xmlns:p14="http://schemas.microsoft.com/office/powerpoint/2010/main" val="420711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#8: CSD 1.2.5</a:t>
            </a:r>
            <a:endParaRPr lang="en-US" dirty="0"/>
          </a:p>
        </p:txBody>
      </p:sp>
      <p:sp>
        <p:nvSpPr>
          <p:cNvPr id="3" name="Inhaltsplatzhalter 2"/>
          <p:cNvSpPr>
            <a:spLocks noGrp="1"/>
          </p:cNvSpPr>
          <p:nvPr>
            <p:ph idx="1"/>
          </p:nvPr>
        </p:nvSpPr>
        <p:spPr>
          <a:xfrm>
            <a:off x="685800" y="1772816"/>
            <a:ext cx="7772400" cy="4114800"/>
          </a:xfrm>
        </p:spPr>
        <p:txBody>
          <a:bodyPr/>
          <a:lstStyle/>
          <a:p>
            <a:pPr marL="0" indent="0">
              <a:buNone/>
            </a:pPr>
            <a:r>
              <a:rPr lang="en-US" sz="2000" b="1" dirty="0" smtClean="0"/>
              <a:t>Comment:</a:t>
            </a:r>
            <a:br>
              <a:rPr lang="en-US" sz="2000" b="1" dirty="0" smtClean="0"/>
            </a:br>
            <a:r>
              <a:rPr lang="en-US" sz="2000" dirty="0" smtClean="0"/>
              <a:t>None of the reasons given address why this specific, new addition will be similar in cost to existing 802.15.4 devices (which vary widely in cost, depending on which version of 802.15.4 you implement).  Are there LECIM devices fielded?</a:t>
            </a:r>
          </a:p>
          <a:p>
            <a:pPr marL="0" indent="0">
              <a:buNone/>
            </a:pPr>
            <a:endParaRPr lang="en-US" sz="2000" dirty="0"/>
          </a:p>
          <a:p>
            <a:pPr marL="0" indent="0">
              <a:buNone/>
            </a:pPr>
            <a:r>
              <a:rPr lang="en-US" sz="2000" b="1" dirty="0"/>
              <a:t>Remarks / Answers to the Comments:</a:t>
            </a:r>
          </a:p>
          <a:p>
            <a:pPr marL="0" indent="0">
              <a:buNone/>
            </a:pPr>
            <a:r>
              <a:rPr lang="en-US" sz="2000" dirty="0"/>
              <a:t>Accept: Text is modified in the CSD document.</a:t>
            </a:r>
            <a:endParaRPr lang="en-US" sz="2000" b="1" dirty="0"/>
          </a:p>
          <a:p>
            <a:pPr marL="0" indent="0">
              <a:buNone/>
            </a:pPr>
            <a:endParaRPr lang="en-US" sz="2000" b="1" dirty="0" smtClean="0"/>
          </a:p>
          <a:p>
            <a:pPr marL="0" indent="0">
              <a:buNone/>
            </a:pPr>
            <a:r>
              <a:rPr lang="en-US" sz="2000" b="1" dirty="0" smtClean="0"/>
              <a:t>Text </a:t>
            </a:r>
            <a:r>
              <a:rPr lang="en-US" sz="2000" b="1" dirty="0"/>
              <a:t>in PAR/CSD:</a:t>
            </a:r>
          </a:p>
          <a:p>
            <a:pPr marL="0" indent="0">
              <a:buNone/>
            </a:pPr>
            <a:r>
              <a:rPr lang="en-US" sz="2000" dirty="0"/>
              <a:t>This project can be implemented with no </a:t>
            </a:r>
            <a:r>
              <a:rPr lang="en-US" sz="2000" dirty="0" smtClean="0">
                <a:solidFill>
                  <a:srgbClr val="FF0000"/>
                </a:solidFill>
              </a:rPr>
              <a:t>hardware changes and therefore </a:t>
            </a:r>
            <a:r>
              <a:rPr lang="en-US" sz="2000" strike="sngStrike" dirty="0" smtClean="0">
                <a:solidFill>
                  <a:srgbClr val="FF0000"/>
                </a:solidFill>
              </a:rPr>
              <a:t>change</a:t>
            </a:r>
            <a:r>
              <a:rPr lang="en-US" sz="2000" dirty="0" smtClean="0">
                <a:solidFill>
                  <a:srgbClr val="FF0000"/>
                </a:solidFill>
              </a:rPr>
              <a:t> </a:t>
            </a:r>
            <a:r>
              <a:rPr lang="en-US" sz="2000" dirty="0"/>
              <a:t>to the existing </a:t>
            </a:r>
            <a:r>
              <a:rPr lang="en-US" sz="2000" strike="sngStrike" dirty="0">
                <a:solidFill>
                  <a:srgbClr val="FF0000"/>
                </a:solidFill>
              </a:rPr>
              <a:t>device</a:t>
            </a:r>
            <a:r>
              <a:rPr lang="en-US" sz="2000" dirty="0">
                <a:solidFill>
                  <a:srgbClr val="FF0000"/>
                </a:solidFill>
              </a:rPr>
              <a:t> </a:t>
            </a:r>
            <a:r>
              <a:rPr lang="en-US" sz="2000" dirty="0"/>
              <a:t>cost basis which has been demonstrated, through billions of shipped devices. </a:t>
            </a:r>
            <a:endParaRPr lang="en-US" sz="2000" b="1" dirty="0"/>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11</a:t>
            </a:fld>
            <a:endParaRPr lang="en-US" altLang="en-US"/>
          </a:p>
        </p:txBody>
      </p:sp>
    </p:spTree>
    <p:extLst>
      <p:ext uri="{BB962C8B-B14F-4D97-AF65-F5344CB8AC3E}">
        <p14:creationId xmlns:p14="http://schemas.microsoft.com/office/powerpoint/2010/main" val="2572134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#9: CSD 1.2.5 cont’d</a:t>
            </a:r>
            <a:endParaRPr lang="en-US" dirty="0"/>
          </a:p>
        </p:txBody>
      </p:sp>
      <p:sp>
        <p:nvSpPr>
          <p:cNvPr id="3" name="Inhaltsplatzhalter 2"/>
          <p:cNvSpPr>
            <a:spLocks noGrp="1"/>
          </p:cNvSpPr>
          <p:nvPr>
            <p:ph idx="1"/>
          </p:nvPr>
        </p:nvSpPr>
        <p:spPr>
          <a:xfrm>
            <a:off x="685800" y="1772816"/>
            <a:ext cx="7772400" cy="4114800"/>
          </a:xfrm>
        </p:spPr>
        <p:txBody>
          <a:bodyPr/>
          <a:lstStyle/>
          <a:p>
            <a:pPr marL="0" indent="0">
              <a:buNone/>
            </a:pPr>
            <a:r>
              <a:rPr lang="en-US" sz="2000" b="1" dirty="0" smtClean="0"/>
              <a:t>Comment:</a:t>
            </a:r>
          </a:p>
          <a:p>
            <a:pPr marL="0" indent="0">
              <a:buNone/>
            </a:pPr>
            <a:r>
              <a:rPr lang="en-US" sz="2000" dirty="0" smtClean="0"/>
              <a:t>The answer for c) does not address item c), which has to do with installation costs, no manufacturing methods.</a:t>
            </a:r>
          </a:p>
          <a:p>
            <a:pPr marL="0" indent="0">
              <a:buNone/>
            </a:pPr>
            <a:endParaRPr lang="en-US" sz="2000" b="1" dirty="0" smtClean="0"/>
          </a:p>
          <a:p>
            <a:pPr marL="0" indent="0">
              <a:buNone/>
            </a:pPr>
            <a:r>
              <a:rPr lang="en-US" sz="2000" b="1" dirty="0" smtClean="0"/>
              <a:t>Remarks </a:t>
            </a:r>
            <a:r>
              <a:rPr lang="en-US" sz="2000" b="1" dirty="0"/>
              <a:t>/ Answers to the Comments:</a:t>
            </a:r>
          </a:p>
          <a:p>
            <a:pPr marL="0" indent="0">
              <a:buNone/>
            </a:pPr>
            <a:r>
              <a:rPr lang="en-US" sz="2000" dirty="0"/>
              <a:t>Accept: Text is replaced in CSD document.</a:t>
            </a:r>
          </a:p>
          <a:p>
            <a:pPr marL="0" indent="0">
              <a:buNone/>
            </a:pPr>
            <a:endParaRPr lang="en-US" sz="2000" dirty="0"/>
          </a:p>
          <a:p>
            <a:pPr marL="0" indent="0">
              <a:buNone/>
            </a:pPr>
            <a:r>
              <a:rPr lang="en-US" sz="2000" b="1" dirty="0"/>
              <a:t>Text in PAR/CSD:</a:t>
            </a:r>
          </a:p>
          <a:p>
            <a:pPr marL="0" indent="0">
              <a:buNone/>
            </a:pPr>
            <a:r>
              <a:rPr lang="en-US" sz="2000" strike="sngStrike" dirty="0">
                <a:solidFill>
                  <a:srgbClr val="FF0000"/>
                </a:solidFill>
              </a:rPr>
              <a:t>Implementation of this amendment requires no change to current manufacturing </a:t>
            </a:r>
            <a:r>
              <a:rPr lang="en-US" sz="2000" strike="sngStrike" dirty="0" smtClean="0">
                <a:solidFill>
                  <a:srgbClr val="FF0000"/>
                </a:solidFill>
              </a:rPr>
              <a:t>methods.</a:t>
            </a:r>
            <a:endParaRPr lang="en-US" sz="2000" strike="sngStrike" dirty="0">
              <a:solidFill>
                <a:srgbClr val="FF0000"/>
              </a:solidFill>
            </a:endParaRPr>
          </a:p>
          <a:p>
            <a:pPr marL="0" indent="0">
              <a:buNone/>
            </a:pPr>
            <a:r>
              <a:rPr lang="en-US" sz="2000" dirty="0">
                <a:solidFill>
                  <a:srgbClr val="FF0000"/>
                </a:solidFill>
              </a:rPr>
              <a:t>This project can be implemented with no hardware changes and therefore to the existing implementation costs which has been demonstrated, through billions of shipped devices</a:t>
            </a:r>
            <a:r>
              <a:rPr lang="en-US" sz="2000" dirty="0" smtClean="0">
                <a:solidFill>
                  <a:srgbClr val="FF0000"/>
                </a:solidFill>
              </a:rPr>
              <a:t>.</a:t>
            </a:r>
            <a:endParaRPr lang="en-US" sz="2000" dirty="0">
              <a:solidFill>
                <a:srgbClr val="FF0000"/>
              </a:solidFill>
            </a:endParaRP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12</a:t>
            </a:fld>
            <a:endParaRPr lang="en-US" altLang="en-US"/>
          </a:p>
        </p:txBody>
      </p:sp>
    </p:spTree>
    <p:extLst>
      <p:ext uri="{BB962C8B-B14F-4D97-AF65-F5344CB8AC3E}">
        <p14:creationId xmlns:p14="http://schemas.microsoft.com/office/powerpoint/2010/main" val="31040612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a:t>R</a:t>
            </a:r>
            <a:r>
              <a:rPr lang="en-US" dirty="0" smtClean="0"/>
              <a:t>esponse </a:t>
            </a:r>
            <a:r>
              <a:rPr lang="en-US" dirty="0" smtClean="0"/>
              <a:t>to the comments from</a:t>
            </a:r>
            <a:br>
              <a:rPr lang="en-US" dirty="0" smtClean="0"/>
            </a:br>
            <a:r>
              <a:rPr lang="en-US" dirty="0" smtClean="0"/>
              <a:t>IEEE 802.3</a:t>
            </a:r>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13</a:t>
            </a:fld>
            <a:endParaRPr lang="en-US" altLang="en-US"/>
          </a:p>
        </p:txBody>
      </p:sp>
    </p:spTree>
    <p:extLst>
      <p:ext uri="{BB962C8B-B14F-4D97-AF65-F5344CB8AC3E}">
        <p14:creationId xmlns:p14="http://schemas.microsoft.com/office/powerpoint/2010/main" val="1116143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802.3 #1: PAR 5.3</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Question is not answered, please do so.</a:t>
            </a:r>
          </a:p>
          <a:p>
            <a:endParaRPr lang="en-US" sz="2000" dirty="0"/>
          </a:p>
          <a:p>
            <a:pPr marL="0" indent="0">
              <a:buNone/>
            </a:pPr>
            <a:r>
              <a:rPr lang="en-US" sz="2000" b="1" dirty="0"/>
              <a:t>Remarks / Answers to the Comments:</a:t>
            </a:r>
          </a:p>
          <a:p>
            <a:pPr marL="0" indent="0">
              <a:buNone/>
            </a:pPr>
            <a:r>
              <a:rPr lang="en-US" sz="2000" dirty="0"/>
              <a:t>Accept: Answer to question is added.</a:t>
            </a:r>
          </a:p>
          <a:p>
            <a:pPr marL="0" indent="0">
              <a:buNone/>
            </a:pPr>
            <a:endParaRPr lang="en-US" sz="2000" dirty="0"/>
          </a:p>
          <a:p>
            <a:pPr marL="0" indent="0">
              <a:buNone/>
            </a:pPr>
            <a:r>
              <a:rPr lang="en-US" sz="2000" b="1" dirty="0"/>
              <a:t>Text in PAR/CSD:</a:t>
            </a:r>
            <a:br>
              <a:rPr lang="en-US" sz="2000" b="1" dirty="0"/>
            </a:br>
            <a:r>
              <a:rPr lang="en-US" sz="2000" dirty="0"/>
              <a:t>Is the completion of this standard dependent upon the completion of another standard</a:t>
            </a:r>
            <a:r>
              <a:rPr lang="en-US" sz="2000" dirty="0" smtClean="0"/>
              <a:t>: </a:t>
            </a:r>
            <a:r>
              <a:rPr lang="en-US" sz="2000" dirty="0" smtClean="0">
                <a:solidFill>
                  <a:srgbClr val="FF0000"/>
                </a:solidFill>
              </a:rPr>
              <a:t>No</a:t>
            </a:r>
            <a:endParaRPr lang="en-US" sz="2000" dirty="0">
              <a:solidFill>
                <a:srgbClr val="FF0000"/>
              </a:solidFill>
            </a:endParaRP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14</a:t>
            </a:fld>
            <a:endParaRPr lang="en-US" altLang="en-US"/>
          </a:p>
        </p:txBody>
      </p:sp>
    </p:spTree>
    <p:extLst>
      <p:ext uri="{BB962C8B-B14F-4D97-AF65-F5344CB8AC3E}">
        <p14:creationId xmlns:p14="http://schemas.microsoft.com/office/powerpoint/2010/main" val="27872275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802.3 </a:t>
            </a:r>
            <a:r>
              <a:rPr lang="en-US" dirty="0" smtClean="0"/>
              <a:t>#2: </a:t>
            </a:r>
            <a:r>
              <a:rPr lang="en-US" dirty="0"/>
              <a:t>PAR </a:t>
            </a:r>
            <a:r>
              <a:rPr lang="en-US" dirty="0" smtClean="0"/>
              <a:t>6.1b</a:t>
            </a:r>
            <a:endParaRPr lang="en-US" dirty="0"/>
          </a:p>
        </p:txBody>
      </p:sp>
      <p:sp>
        <p:nvSpPr>
          <p:cNvPr id="3" name="Inhaltsplatzhalter 2"/>
          <p:cNvSpPr>
            <a:spLocks noGrp="1"/>
          </p:cNvSpPr>
          <p:nvPr>
            <p:ph idx="1"/>
          </p:nvPr>
        </p:nvSpPr>
        <p:spPr>
          <a:xfrm>
            <a:off x="685800" y="1556792"/>
            <a:ext cx="7772400" cy="4114800"/>
          </a:xfrm>
        </p:spPr>
        <p:txBody>
          <a:bodyPr/>
          <a:lstStyle/>
          <a:p>
            <a:pPr marL="0" indent="0">
              <a:buNone/>
            </a:pPr>
            <a:r>
              <a:rPr lang="en-US" sz="1800" b="1" dirty="0" smtClean="0"/>
              <a:t>Comment:</a:t>
            </a:r>
            <a:r>
              <a:rPr lang="en-US" sz="1800" dirty="0" smtClean="0"/>
              <a:t/>
            </a:r>
            <a:br>
              <a:rPr lang="en-US" sz="1800" dirty="0" smtClean="0"/>
            </a:br>
            <a:r>
              <a:rPr lang="en-US" sz="1800" dirty="0" smtClean="0"/>
              <a:t>Not sure who recommended review but if so, the RAC Chair is unaware of a recommendation from the RAC or from editorial staff (typically occurring because of content found in MEC review).  RAC review can also be requested by the WG/TG later without a PAR modification if "not anticipated" registry related content appears in the draft.  Please refer to the PAR form instructions (copied at end of slide deck) for when a Yes answer is appropriate and consider if the answer should be changed to No.  (The RAC has reviewed IEEE </a:t>
            </a:r>
            <a:r>
              <a:rPr lang="en-US" sz="1800" dirty="0" err="1" smtClean="0"/>
              <a:t>Std</a:t>
            </a:r>
            <a:r>
              <a:rPr lang="en-US" sz="1800" dirty="0" smtClean="0"/>
              <a:t> 802.15.4.)</a:t>
            </a:r>
          </a:p>
          <a:p>
            <a:pPr marL="0" indent="0">
              <a:buNone/>
            </a:pPr>
            <a:r>
              <a:rPr lang="en-US" sz="1800" b="1" dirty="0"/>
              <a:t>Remarks / Answers to the Comments:</a:t>
            </a:r>
          </a:p>
          <a:p>
            <a:pPr marL="0" indent="0">
              <a:buNone/>
            </a:pPr>
            <a:r>
              <a:rPr lang="en-US" sz="1800" dirty="0"/>
              <a:t>Accept: Registration activity is not required. Answer is changed to “no”.</a:t>
            </a:r>
            <a:endParaRPr lang="en-US" sz="1800" b="1" dirty="0" smtClean="0"/>
          </a:p>
          <a:p>
            <a:pPr marL="0" indent="0">
              <a:buNone/>
            </a:pPr>
            <a:r>
              <a:rPr lang="en-US" sz="1800" b="1" dirty="0" smtClean="0"/>
              <a:t>Text </a:t>
            </a:r>
            <a:r>
              <a:rPr lang="en-US" sz="1800" b="1" dirty="0"/>
              <a:t>in PAR/CSD:</a:t>
            </a:r>
          </a:p>
          <a:p>
            <a:pPr marL="0" indent="0">
              <a:buNone/>
            </a:pPr>
            <a:r>
              <a:rPr lang="en-US" sz="1800" dirty="0"/>
              <a:t>6.1.b. Is the Sponsor aware of possible registration activity related to this project?: </a:t>
            </a:r>
            <a:r>
              <a:rPr lang="en-US" sz="1800" strike="sngStrike" dirty="0" err="1" smtClean="0">
                <a:solidFill>
                  <a:srgbClr val="FF0000"/>
                </a:solidFill>
              </a:rPr>
              <a:t>Yes</a:t>
            </a:r>
            <a:r>
              <a:rPr lang="en-US" sz="1800" dirty="0" err="1" smtClean="0">
                <a:solidFill>
                  <a:srgbClr val="FF0000"/>
                </a:solidFill>
              </a:rPr>
              <a:t>No</a:t>
            </a:r>
            <a:endParaRPr lang="en-US" sz="1800" dirty="0">
              <a:solidFill>
                <a:srgbClr val="FF0000"/>
              </a:solidFill>
            </a:endParaRPr>
          </a:p>
          <a:p>
            <a:pPr marL="0" indent="0">
              <a:buNone/>
            </a:pPr>
            <a:r>
              <a:rPr lang="en-US" sz="1800" dirty="0"/>
              <a:t>If yes please explain: </a:t>
            </a:r>
            <a:r>
              <a:rPr lang="en-US" sz="1800" strike="sngStrike" dirty="0">
                <a:solidFill>
                  <a:srgbClr val="FF0000"/>
                </a:solidFill>
              </a:rPr>
              <a:t>There should be none but a RAC review is recommended</a:t>
            </a:r>
          </a:p>
          <a:p>
            <a:pPr marL="0" indent="0">
              <a:buNone/>
            </a:pPr>
            <a:endParaRPr lang="en-US" sz="1800" dirty="0" smtClean="0"/>
          </a:p>
          <a:p>
            <a:pPr marL="0" indent="0">
              <a:buNone/>
            </a:pPr>
            <a:endParaRPr lang="en-US" sz="1800" dirty="0"/>
          </a:p>
          <a:p>
            <a:pPr marL="0" indent="0">
              <a:buNone/>
            </a:pPr>
            <a:endParaRPr lang="en-US" sz="1800" dirty="0" smtClean="0"/>
          </a:p>
          <a:p>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15</a:t>
            </a:fld>
            <a:endParaRPr lang="en-US" altLang="en-US"/>
          </a:p>
        </p:txBody>
      </p:sp>
    </p:spTree>
    <p:extLst>
      <p:ext uri="{BB962C8B-B14F-4D97-AF65-F5344CB8AC3E}">
        <p14:creationId xmlns:p14="http://schemas.microsoft.com/office/powerpoint/2010/main" val="20472322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802.3 </a:t>
            </a:r>
            <a:r>
              <a:rPr lang="en-US" dirty="0" smtClean="0"/>
              <a:t>#3: </a:t>
            </a:r>
            <a:r>
              <a:rPr lang="en-US" dirty="0"/>
              <a:t>CSD </a:t>
            </a:r>
            <a:r>
              <a:rPr lang="en-US" dirty="0" smtClean="0"/>
              <a:t>1.2.5c</a:t>
            </a:r>
            <a:endParaRPr lang="en-US" dirty="0"/>
          </a:p>
        </p:txBody>
      </p:sp>
      <p:sp>
        <p:nvSpPr>
          <p:cNvPr id="3" name="Inhaltsplatzhalter 2"/>
          <p:cNvSpPr>
            <a:spLocks noGrp="1"/>
          </p:cNvSpPr>
          <p:nvPr>
            <p:ph idx="1"/>
          </p:nvPr>
        </p:nvSpPr>
        <p:spPr>
          <a:xfrm>
            <a:off x="685800" y="1556792"/>
            <a:ext cx="7772400" cy="4114800"/>
          </a:xfrm>
        </p:spPr>
        <p:txBody>
          <a:bodyPr/>
          <a:lstStyle/>
          <a:p>
            <a:pPr marL="0" indent="0">
              <a:buNone/>
            </a:pPr>
            <a:r>
              <a:rPr lang="en-US" sz="2000" b="1" dirty="0" smtClean="0"/>
              <a:t>Comment:</a:t>
            </a:r>
            <a:r>
              <a:rPr lang="en-US" sz="2000" dirty="0" smtClean="0"/>
              <a:t/>
            </a:r>
            <a:br>
              <a:rPr lang="en-US" sz="2000" dirty="0" smtClean="0"/>
            </a:br>
            <a:r>
              <a:rPr lang="en-US" sz="2000" dirty="0" smtClean="0"/>
              <a:t>The answer about manufacturing costs is non-responsive to the question about installation costs.  Please provide a responsive answer</a:t>
            </a:r>
            <a:r>
              <a:rPr lang="en-US" sz="2000" dirty="0" smtClean="0"/>
              <a:t>.</a:t>
            </a:r>
          </a:p>
          <a:p>
            <a:pPr marL="0" indent="0">
              <a:buNone/>
            </a:pPr>
            <a:r>
              <a:rPr lang="en-US" sz="2000" b="1" dirty="0"/>
              <a:t>Remarks / Answers to the Comments:</a:t>
            </a:r>
          </a:p>
          <a:p>
            <a:pPr marL="0" indent="0">
              <a:buNone/>
            </a:pPr>
            <a:r>
              <a:rPr lang="en-US" sz="2000" dirty="0"/>
              <a:t>Accept: Text is modified in the CSD document. (identical to comment JG #8)</a:t>
            </a:r>
          </a:p>
          <a:p>
            <a:pPr marL="0" indent="0">
              <a:buNone/>
            </a:pPr>
            <a:endParaRPr lang="en-US" sz="2000" dirty="0"/>
          </a:p>
          <a:p>
            <a:pPr marL="0" indent="0">
              <a:buNone/>
            </a:pPr>
            <a:r>
              <a:rPr lang="en-US" sz="2000" b="1" dirty="0"/>
              <a:t>Text in PAR/CSD</a:t>
            </a:r>
            <a:r>
              <a:rPr lang="en-US" sz="2000" b="1" dirty="0" smtClean="0"/>
              <a:t>:</a:t>
            </a:r>
          </a:p>
          <a:p>
            <a:pPr marL="0" indent="0">
              <a:buNone/>
            </a:pPr>
            <a:r>
              <a:rPr lang="en-US" sz="2000" dirty="0"/>
              <a:t>This project can be implemented with no </a:t>
            </a:r>
            <a:r>
              <a:rPr lang="en-US" sz="2000" dirty="0">
                <a:solidFill>
                  <a:srgbClr val="FF0000"/>
                </a:solidFill>
              </a:rPr>
              <a:t>hardware changes and therefore </a:t>
            </a:r>
            <a:r>
              <a:rPr lang="en-US" sz="2000" strike="sngStrike" dirty="0">
                <a:solidFill>
                  <a:srgbClr val="FF0000"/>
                </a:solidFill>
              </a:rPr>
              <a:t>change</a:t>
            </a:r>
            <a:r>
              <a:rPr lang="en-US" sz="2000" dirty="0">
                <a:solidFill>
                  <a:srgbClr val="FF0000"/>
                </a:solidFill>
              </a:rPr>
              <a:t> </a:t>
            </a:r>
            <a:r>
              <a:rPr lang="en-US" sz="2000" dirty="0"/>
              <a:t>to the existing </a:t>
            </a:r>
            <a:r>
              <a:rPr lang="en-US" sz="2000" strike="sngStrike" dirty="0">
                <a:solidFill>
                  <a:srgbClr val="FF0000"/>
                </a:solidFill>
              </a:rPr>
              <a:t>device</a:t>
            </a:r>
            <a:r>
              <a:rPr lang="en-US" sz="2000" dirty="0">
                <a:solidFill>
                  <a:srgbClr val="FF0000"/>
                </a:solidFill>
              </a:rPr>
              <a:t> </a:t>
            </a:r>
            <a:r>
              <a:rPr lang="en-US" sz="2000" dirty="0"/>
              <a:t>cost basis which has been demonstrated, through billions of shipped devices. </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16</a:t>
            </a:fld>
            <a:endParaRPr lang="en-US" altLang="en-US"/>
          </a:p>
        </p:txBody>
      </p:sp>
    </p:spTree>
    <p:extLst>
      <p:ext uri="{BB962C8B-B14F-4D97-AF65-F5344CB8AC3E}">
        <p14:creationId xmlns:p14="http://schemas.microsoft.com/office/powerpoint/2010/main" val="18234604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802.3 </a:t>
            </a:r>
            <a:r>
              <a:rPr lang="en-US" dirty="0" smtClean="0"/>
              <a:t>#4: </a:t>
            </a:r>
            <a:r>
              <a:rPr lang="en-US" dirty="0"/>
              <a:t>CSD </a:t>
            </a:r>
            <a:r>
              <a:rPr lang="en-US" dirty="0" smtClean="0"/>
              <a:t>1.2.5d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Change IEEE Std. 802.15.4 to IEEE </a:t>
            </a:r>
            <a:r>
              <a:rPr lang="en-US" sz="2000" dirty="0" err="1" smtClean="0"/>
              <a:t>Std</a:t>
            </a:r>
            <a:r>
              <a:rPr lang="en-US" sz="2000" dirty="0" smtClean="0"/>
              <a:t> 802.15.4 (remove the dot after </a:t>
            </a:r>
            <a:r>
              <a:rPr lang="en-US" sz="2000" dirty="0" err="1" smtClean="0"/>
              <a:t>Std</a:t>
            </a:r>
            <a:r>
              <a:rPr lang="en-US" sz="2000" dirty="0" smtClean="0"/>
              <a:t>).</a:t>
            </a:r>
          </a:p>
          <a:p>
            <a:pPr marL="0" indent="0">
              <a:buNone/>
            </a:pPr>
            <a:endParaRPr lang="en-US" sz="2000" dirty="0" smtClean="0"/>
          </a:p>
          <a:p>
            <a:pPr marL="0" indent="0">
              <a:buNone/>
            </a:pPr>
            <a:r>
              <a:rPr lang="en-US" sz="2000" b="1" dirty="0"/>
              <a:t>Remarks / Answers to the Comments:</a:t>
            </a:r>
          </a:p>
          <a:p>
            <a:pPr marL="0" indent="0">
              <a:buNone/>
            </a:pPr>
            <a:r>
              <a:rPr lang="en-US" sz="2000" dirty="0"/>
              <a:t>Accept: Dot is removed in the revised CSD document</a:t>
            </a:r>
            <a:endParaRPr lang="en-US" sz="2000" dirty="0" smtClean="0"/>
          </a:p>
          <a:p>
            <a:pPr marL="0" indent="0">
              <a:buNone/>
            </a:pPr>
            <a:endParaRPr lang="en-US" sz="2000" dirty="0"/>
          </a:p>
          <a:p>
            <a:pPr marL="0" indent="0">
              <a:buNone/>
            </a:pPr>
            <a:r>
              <a:rPr lang="en-US" sz="2000" b="1" dirty="0"/>
              <a:t>Text in PAR/CSD:</a:t>
            </a:r>
          </a:p>
          <a:p>
            <a:pPr marL="0" indent="0">
              <a:buNone/>
            </a:pPr>
            <a:r>
              <a:rPr lang="en-US" sz="2000" dirty="0"/>
              <a:t>There are already devices using IEEE Std</a:t>
            </a:r>
            <a:r>
              <a:rPr lang="en-US" sz="2000" strike="sngStrike" dirty="0">
                <a:solidFill>
                  <a:srgbClr val="FF0000"/>
                </a:solidFill>
              </a:rPr>
              <a:t>.</a:t>
            </a:r>
            <a:r>
              <a:rPr lang="en-US" sz="2000" dirty="0"/>
              <a:t> </a:t>
            </a:r>
            <a:r>
              <a:rPr lang="en-US" sz="2000" dirty="0" smtClean="0"/>
              <a:t>802.15.4 </a:t>
            </a:r>
            <a:r>
              <a:rPr lang="en-US" sz="2000" dirty="0"/>
              <a:t>in volume shipment operating in the same frequency bands and PHY modes. </a:t>
            </a:r>
            <a:endParaRPr lang="en-US" sz="2000" dirty="0" smtClean="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17</a:t>
            </a:fld>
            <a:endParaRPr lang="en-US" altLang="en-US"/>
          </a:p>
        </p:txBody>
      </p:sp>
    </p:spTree>
    <p:extLst>
      <p:ext uri="{BB962C8B-B14F-4D97-AF65-F5344CB8AC3E}">
        <p14:creationId xmlns:p14="http://schemas.microsoft.com/office/powerpoint/2010/main" val="28779862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a:t>R</a:t>
            </a:r>
            <a:r>
              <a:rPr lang="en-US" dirty="0" smtClean="0"/>
              <a:t>esponse </a:t>
            </a:r>
            <a:r>
              <a:rPr lang="en-US" dirty="0" smtClean="0"/>
              <a:t>to the comments from</a:t>
            </a:r>
            <a:br>
              <a:rPr lang="en-US" dirty="0" smtClean="0"/>
            </a:br>
            <a:r>
              <a:rPr lang="en-US" dirty="0" smtClean="0"/>
              <a:t>IEEE 802.11</a:t>
            </a:r>
            <a:endParaRPr lang="en-US"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18</a:t>
            </a:fld>
            <a:endParaRPr lang="en-US" altLang="en-US"/>
          </a:p>
        </p:txBody>
      </p:sp>
    </p:spTree>
    <p:extLst>
      <p:ext uri="{BB962C8B-B14F-4D97-AF65-F5344CB8AC3E}">
        <p14:creationId xmlns:p14="http://schemas.microsoft.com/office/powerpoint/2010/main" val="8460322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802.11 #1: PAR 2.1</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Use </a:t>
            </a:r>
            <a:r>
              <a:rPr lang="en-US" sz="2000" dirty="0"/>
              <a:t>of “Low Power” should include a range or limit</a:t>
            </a:r>
            <a:r>
              <a:rPr lang="en-US" sz="2000" dirty="0" smtClean="0"/>
              <a:t>.</a:t>
            </a:r>
            <a:endParaRPr lang="en-US" sz="2000" dirty="0"/>
          </a:p>
          <a:p>
            <a:pPr marL="0" indent="0">
              <a:buNone/>
            </a:pPr>
            <a:endParaRPr lang="en-US" sz="2000" dirty="0" smtClean="0"/>
          </a:p>
          <a:p>
            <a:pPr marL="0" indent="0">
              <a:buNone/>
            </a:pPr>
            <a:r>
              <a:rPr lang="en-US" sz="2000" b="1" dirty="0"/>
              <a:t>Remarks / Answers to the Comments:</a:t>
            </a:r>
          </a:p>
          <a:p>
            <a:pPr marL="0" indent="0">
              <a:buNone/>
            </a:pPr>
            <a:r>
              <a:rPr lang="en-US" sz="2000" dirty="0"/>
              <a:t>Reject: This is the </a:t>
            </a:r>
            <a:r>
              <a:rPr lang="en-US" sz="2000" dirty="0" smtClean="0"/>
              <a:t>industry recognized </a:t>
            </a:r>
            <a:r>
              <a:rPr lang="en-US" sz="2000" dirty="0"/>
              <a:t>nomenclature for this </a:t>
            </a:r>
            <a:r>
              <a:rPr lang="en-US" sz="2000" dirty="0" smtClean="0"/>
              <a:t>class </a:t>
            </a:r>
            <a:r>
              <a:rPr lang="en-US" sz="2000" dirty="0"/>
              <a:t>of </a:t>
            </a:r>
            <a:r>
              <a:rPr lang="en-US" sz="2000" dirty="0" smtClean="0"/>
              <a:t>network</a:t>
            </a:r>
            <a:endParaRPr lang="en-US" sz="2000" b="1" dirty="0" smtClean="0"/>
          </a:p>
          <a:p>
            <a:pPr marL="0" indent="0">
              <a:buNone/>
            </a:pPr>
            <a:endParaRPr lang="en-US" sz="2000" b="1" dirty="0" smtClean="0"/>
          </a:p>
          <a:p>
            <a:pPr marL="0" indent="0">
              <a:buNone/>
            </a:pPr>
            <a:r>
              <a:rPr lang="en-US" sz="2000" b="1" dirty="0" smtClean="0"/>
              <a:t>Text </a:t>
            </a:r>
            <a:r>
              <a:rPr lang="en-US" sz="2000" b="1" dirty="0"/>
              <a:t>in PAR/CSD</a:t>
            </a:r>
            <a:r>
              <a:rPr lang="en-US" sz="2000" b="1" dirty="0" smtClean="0"/>
              <a:t>:</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19</a:t>
            </a:fld>
            <a:endParaRPr lang="en-US" altLang="en-US"/>
          </a:p>
        </p:txBody>
      </p:sp>
    </p:spTree>
    <p:extLst>
      <p:ext uri="{BB962C8B-B14F-4D97-AF65-F5344CB8AC3E}">
        <p14:creationId xmlns:p14="http://schemas.microsoft.com/office/powerpoint/2010/main" val="6270564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802.15.4w </a:t>
            </a:r>
            <a:r>
              <a:rPr lang="en-US" dirty="0" smtClean="0"/>
              <a:t>PAR &amp; CSD Comment Responses</a:t>
            </a:r>
            <a:endParaRPr lang="en-US" dirty="0"/>
          </a:p>
        </p:txBody>
      </p:sp>
      <p:sp>
        <p:nvSpPr>
          <p:cNvPr id="6" name="Untertitel 5"/>
          <p:cNvSpPr>
            <a:spLocks noGrp="1"/>
          </p:cNvSpPr>
          <p:nvPr>
            <p:ph type="subTitle" idx="1"/>
          </p:nvPr>
        </p:nvSpPr>
        <p:spPr/>
        <p:txBody>
          <a:bodyPr/>
          <a:lstStyle/>
          <a:p>
            <a:r>
              <a:rPr lang="en-US" dirty="0" smtClean="0"/>
              <a:t>Joerg ROBERT (FAU Erlangen-</a:t>
            </a:r>
            <a:r>
              <a:rPr lang="en-US" dirty="0" err="1" smtClean="0"/>
              <a:t>Nuernberg</a:t>
            </a:r>
            <a:r>
              <a:rPr lang="en-US" dirty="0" smtClean="0"/>
              <a:t>), </a:t>
            </a:r>
            <a:r>
              <a:rPr lang="en-US" dirty="0" smtClean="0"/>
              <a:t>Chair 802.15.4w</a:t>
            </a:r>
            <a:endParaRPr lang="en-US" dirty="0"/>
          </a:p>
        </p:txBody>
      </p:sp>
      <p:sp>
        <p:nvSpPr>
          <p:cNvPr id="2" name="Datumsplatzhalter 1"/>
          <p:cNvSpPr>
            <a:spLocks noGrp="1"/>
          </p:cNvSpPr>
          <p:nvPr>
            <p:ph type="dt" sz="half" idx="10"/>
          </p:nvPr>
        </p:nvSpPr>
        <p:spPr/>
        <p:txBody>
          <a:bodyPr/>
          <a:lstStyle/>
          <a:p>
            <a:pPr>
              <a:defRPr/>
            </a:pPr>
            <a:r>
              <a:rPr lang="en-US" altLang="en-US" smtClean="0"/>
              <a:t>Mar.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93816E45-D77A-4A92-8311-1DC0F8CFCADF}" type="slidenum">
              <a:rPr lang="en-US" altLang="en-US" smtClean="0"/>
              <a:pPr>
                <a:defRPr/>
              </a:pPr>
              <a:t>2</a:t>
            </a:fld>
            <a:endParaRPr lang="en-US" altLang="en-US"/>
          </a:p>
        </p:txBody>
      </p:sp>
    </p:spTree>
    <p:extLst>
      <p:ext uri="{BB962C8B-B14F-4D97-AF65-F5344CB8AC3E}">
        <p14:creationId xmlns:p14="http://schemas.microsoft.com/office/powerpoint/2010/main" val="4671452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a:t>
            </a:r>
            <a:r>
              <a:rPr lang="en-US" dirty="0"/>
              <a:t>2</a:t>
            </a:r>
            <a:r>
              <a:rPr lang="en-US" dirty="0" smtClean="0"/>
              <a:t>: </a:t>
            </a:r>
            <a:r>
              <a:rPr lang="en-US" dirty="0"/>
              <a:t>PAR </a:t>
            </a:r>
            <a:r>
              <a:rPr lang="en-US" dirty="0" smtClean="0"/>
              <a:t>2.1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expand </a:t>
            </a:r>
            <a:r>
              <a:rPr lang="en-US" sz="2000" dirty="0"/>
              <a:t>“LEICM</a:t>
            </a:r>
            <a:r>
              <a:rPr lang="en-US" sz="2000" dirty="0" smtClean="0"/>
              <a:t>”</a:t>
            </a:r>
          </a:p>
          <a:p>
            <a:pPr marL="0" indent="0">
              <a:buNone/>
            </a:pPr>
            <a:endParaRPr lang="en-US" sz="2000" dirty="0"/>
          </a:p>
          <a:p>
            <a:pPr marL="0" indent="0">
              <a:buNone/>
            </a:pPr>
            <a:r>
              <a:rPr lang="en-US" sz="2000" b="1" dirty="0"/>
              <a:t>Remarks / Answers to the Comments:</a:t>
            </a:r>
          </a:p>
          <a:p>
            <a:pPr marL="0" indent="0">
              <a:buNone/>
            </a:pPr>
            <a:r>
              <a:rPr lang="en-US" sz="2000" dirty="0"/>
              <a:t>Accept: LECIM is expanded.</a:t>
            </a:r>
          </a:p>
          <a:p>
            <a:pPr marL="0" indent="0">
              <a:buNone/>
            </a:pPr>
            <a:endParaRPr lang="en-US" sz="2000" b="1" dirty="0" smtClean="0"/>
          </a:p>
          <a:p>
            <a:pPr marL="0" indent="0">
              <a:buNone/>
            </a:pPr>
            <a:r>
              <a:rPr lang="en-US" sz="2000" b="1" dirty="0" smtClean="0"/>
              <a:t>Text </a:t>
            </a:r>
            <a:r>
              <a:rPr lang="en-US" sz="2000" b="1" dirty="0"/>
              <a:t>in PAR/CSD:</a:t>
            </a:r>
          </a:p>
          <a:p>
            <a:pPr marL="0" indent="0">
              <a:buNone/>
            </a:pPr>
            <a:r>
              <a:rPr lang="en-US" sz="2000" dirty="0"/>
              <a:t>Amendment for a Low Power Wide Area Network (LPWAN) extension to the LECIM </a:t>
            </a:r>
            <a:r>
              <a:rPr lang="en-US" sz="2000" dirty="0">
                <a:solidFill>
                  <a:srgbClr val="FF0000"/>
                </a:solidFill>
              </a:rPr>
              <a:t>(low-energy, critical infrastructure monitoring)</a:t>
            </a:r>
            <a:r>
              <a:rPr lang="en-US" sz="2000" dirty="0"/>
              <a:t> Physical layer (PHY</a:t>
            </a:r>
            <a:r>
              <a:rPr lang="en-US" sz="2000" dirty="0" smtClean="0"/>
              <a:t>)</a:t>
            </a:r>
            <a:r>
              <a:rPr lang="en-US" sz="2000" dirty="0" smtClean="0">
                <a:solidFill>
                  <a:srgbClr val="FF0000"/>
                </a:solidFill>
              </a:rPr>
              <a:t>.</a:t>
            </a:r>
            <a:endParaRPr lang="en-US" sz="2000" dirty="0">
              <a:solidFill>
                <a:srgbClr val="FF0000"/>
              </a:solidFill>
            </a:endParaRP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20</a:t>
            </a:fld>
            <a:endParaRPr lang="en-US" altLang="en-US"/>
          </a:p>
        </p:txBody>
      </p:sp>
    </p:spTree>
    <p:extLst>
      <p:ext uri="{BB962C8B-B14F-4D97-AF65-F5344CB8AC3E}">
        <p14:creationId xmlns:p14="http://schemas.microsoft.com/office/powerpoint/2010/main" val="36798257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#3: </a:t>
            </a:r>
            <a:r>
              <a:rPr lang="en-US" dirty="0"/>
              <a:t>PAR </a:t>
            </a:r>
            <a:r>
              <a:rPr lang="en-US" dirty="0" smtClean="0"/>
              <a:t>5.2b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editorial </a:t>
            </a:r>
            <a:r>
              <a:rPr lang="en-US" sz="2000" dirty="0"/>
              <a:t>remove extra period “Std.” should be “</a:t>
            </a:r>
            <a:r>
              <a:rPr lang="en-US" sz="2000" dirty="0" err="1"/>
              <a:t>Std</a:t>
            </a:r>
            <a:r>
              <a:rPr lang="en-US" sz="2000" dirty="0" smtClean="0"/>
              <a:t>”</a:t>
            </a:r>
          </a:p>
          <a:p>
            <a:pPr marL="0" indent="0">
              <a:buNone/>
            </a:pPr>
            <a:endParaRPr lang="en-US" sz="2000" dirty="0" smtClean="0"/>
          </a:p>
          <a:p>
            <a:pPr marL="0" indent="0">
              <a:buNone/>
            </a:pPr>
            <a:r>
              <a:rPr lang="en-US" sz="2000" b="1" dirty="0"/>
              <a:t>Remarks / Answers to the Comments:</a:t>
            </a:r>
          </a:p>
          <a:p>
            <a:pPr marL="0" indent="0">
              <a:buNone/>
            </a:pPr>
            <a:r>
              <a:rPr lang="en-US" sz="2000" dirty="0"/>
              <a:t>Accept: Text is modified as </a:t>
            </a:r>
            <a:r>
              <a:rPr lang="en-US" sz="2000" dirty="0" smtClean="0"/>
              <a:t>suggested</a:t>
            </a:r>
          </a:p>
          <a:p>
            <a:pPr marL="0" indent="0">
              <a:buNone/>
            </a:pPr>
            <a:endParaRPr lang="en-US" sz="2000" dirty="0"/>
          </a:p>
          <a:p>
            <a:pPr marL="0" indent="0">
              <a:buNone/>
            </a:pPr>
            <a:r>
              <a:rPr lang="en-US" sz="2000" b="1" dirty="0"/>
              <a:t>Text in PAR/CSD</a:t>
            </a:r>
            <a:r>
              <a:rPr lang="en-US" sz="2000" b="1" dirty="0" smtClean="0"/>
              <a:t>:</a:t>
            </a:r>
          </a:p>
          <a:p>
            <a:pPr marL="0" indent="0">
              <a:buNone/>
            </a:pPr>
            <a:r>
              <a:rPr lang="en-US" sz="2000" dirty="0" smtClean="0"/>
              <a:t>This </a:t>
            </a:r>
            <a:r>
              <a:rPr lang="en-US" sz="2000" dirty="0"/>
              <a:t>amendment defines a Low Power Wide Area Network (LPWAN) extension to the IEEE Std</a:t>
            </a:r>
            <a:r>
              <a:rPr lang="en-US" sz="2000" strike="sngStrike" dirty="0">
                <a:solidFill>
                  <a:srgbClr val="FF0000"/>
                </a:solidFill>
              </a:rPr>
              <a:t>.</a:t>
            </a:r>
            <a:r>
              <a:rPr lang="en-US" sz="2000" dirty="0"/>
              <a:t> </a:t>
            </a:r>
            <a:r>
              <a:rPr lang="en-US" sz="2000" dirty="0" smtClean="0"/>
              <a:t>802.15.4 LECIM PHY </a:t>
            </a:r>
            <a:r>
              <a:rPr lang="en-US" sz="2000" dirty="0" smtClean="0"/>
              <a:t>layer</a:t>
            </a:r>
            <a:endParaRPr lang="en-US" sz="2000" dirty="0"/>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21</a:t>
            </a:fld>
            <a:endParaRPr lang="en-US" altLang="en-US"/>
          </a:p>
        </p:txBody>
      </p:sp>
    </p:spTree>
    <p:extLst>
      <p:ext uri="{BB962C8B-B14F-4D97-AF65-F5344CB8AC3E}">
        <p14:creationId xmlns:p14="http://schemas.microsoft.com/office/powerpoint/2010/main" val="18300296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#4: </a:t>
            </a:r>
            <a:r>
              <a:rPr lang="en-US" dirty="0"/>
              <a:t>PAR </a:t>
            </a:r>
            <a:r>
              <a:rPr lang="en-US" dirty="0" smtClean="0"/>
              <a:t>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correct </a:t>
            </a:r>
            <a:r>
              <a:rPr lang="en-US" sz="2000" dirty="0"/>
              <a:t>“&lt;30kBit/s” should </a:t>
            </a:r>
            <a:r>
              <a:rPr lang="en-US" sz="2000" dirty="0" smtClean="0"/>
              <a:t>“&lt; 30 kb/s</a:t>
            </a:r>
            <a:r>
              <a:rPr lang="en-US" sz="2000" dirty="0" smtClean="0"/>
              <a:t>”</a:t>
            </a:r>
          </a:p>
          <a:p>
            <a:pPr marL="0" indent="0">
              <a:buNone/>
            </a:pPr>
            <a:endParaRPr lang="en-US" sz="2000" dirty="0"/>
          </a:p>
          <a:p>
            <a:pPr marL="0" indent="0">
              <a:buNone/>
            </a:pPr>
            <a:r>
              <a:rPr lang="en-US" sz="2000" b="1" dirty="0"/>
              <a:t>Remarks / Answers to the Comments:</a:t>
            </a:r>
          </a:p>
          <a:p>
            <a:pPr marL="0" indent="0">
              <a:buNone/>
            </a:pPr>
            <a:r>
              <a:rPr lang="en-US" sz="2000" dirty="0"/>
              <a:t>Accept: “&lt;30kBit/s” is changed to “&lt; 30 kb/s” and position of PHY is adjusted</a:t>
            </a:r>
          </a:p>
          <a:p>
            <a:pPr marL="0" indent="0">
              <a:buNone/>
            </a:pPr>
            <a:endParaRPr lang="en-US" sz="2000" dirty="0"/>
          </a:p>
          <a:p>
            <a:pPr marL="0" indent="0">
              <a:buNone/>
            </a:pPr>
            <a:r>
              <a:rPr lang="en-US" sz="2000" b="1" dirty="0"/>
              <a:t>Text in PAR/CSD</a:t>
            </a:r>
            <a:r>
              <a:rPr lang="en-US" sz="2000" b="1" dirty="0" smtClean="0"/>
              <a:t>:</a:t>
            </a:r>
          </a:p>
          <a:p>
            <a:pPr marL="0" indent="0">
              <a:buNone/>
            </a:pPr>
            <a:r>
              <a:rPr lang="en-US" sz="2000" dirty="0" smtClean="0"/>
              <a:t>It </a:t>
            </a:r>
            <a:r>
              <a:rPr lang="en-US" sz="2000" dirty="0"/>
              <a:t>uses the LECIM </a:t>
            </a:r>
            <a:r>
              <a:rPr lang="en-US" sz="2000" strike="sngStrike" dirty="0">
                <a:solidFill>
                  <a:srgbClr val="FF0000"/>
                </a:solidFill>
              </a:rPr>
              <a:t>PHY</a:t>
            </a:r>
            <a:r>
              <a:rPr lang="en-US" sz="2000" dirty="0"/>
              <a:t> FSK </a:t>
            </a:r>
            <a:r>
              <a:rPr lang="en-US" sz="2000" dirty="0" smtClean="0">
                <a:solidFill>
                  <a:srgbClr val="FF0000"/>
                </a:solidFill>
              </a:rPr>
              <a:t>(Frequency Shift Keying)</a:t>
            </a:r>
            <a:r>
              <a:rPr lang="en-US" sz="2000" dirty="0" smtClean="0"/>
              <a:t> </a:t>
            </a:r>
            <a:r>
              <a:rPr lang="en-US" sz="2000" dirty="0" smtClean="0">
                <a:solidFill>
                  <a:srgbClr val="FF0000"/>
                </a:solidFill>
              </a:rPr>
              <a:t>PHY</a:t>
            </a:r>
            <a:r>
              <a:rPr lang="en-US" sz="2000" dirty="0" smtClean="0"/>
              <a:t> modulation </a:t>
            </a:r>
            <a:r>
              <a:rPr lang="en-US" sz="2000" dirty="0"/>
              <a:t>schemes with extensions to lower bit-rates (e.g. payload bit-rate </a:t>
            </a:r>
            <a:r>
              <a:rPr lang="en-US" sz="2000" dirty="0" smtClean="0"/>
              <a:t>typically &lt; 30 </a:t>
            </a:r>
            <a:r>
              <a:rPr lang="en-US" sz="2000" dirty="0" err="1" smtClean="0"/>
              <a:t>k</a:t>
            </a:r>
            <a:r>
              <a:rPr lang="en-US" sz="2000" dirty="0" err="1" smtClean="0">
                <a:solidFill>
                  <a:srgbClr val="FF0000"/>
                </a:solidFill>
              </a:rPr>
              <a:t>b</a:t>
            </a:r>
            <a:r>
              <a:rPr lang="en-US" sz="2000" strike="sngStrike" dirty="0" err="1" smtClean="0">
                <a:solidFill>
                  <a:srgbClr val="FF0000"/>
                </a:solidFill>
              </a:rPr>
              <a:t>Bit</a:t>
            </a:r>
            <a:r>
              <a:rPr lang="en-US" sz="2000" dirty="0" smtClean="0"/>
              <a:t>/s</a:t>
            </a:r>
            <a:r>
              <a:rPr lang="en-US" sz="2000" dirty="0" smtClean="0"/>
              <a:t>)</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22</a:t>
            </a:fld>
            <a:endParaRPr lang="en-US" altLang="en-US"/>
          </a:p>
        </p:txBody>
      </p:sp>
    </p:spTree>
    <p:extLst>
      <p:ext uri="{BB962C8B-B14F-4D97-AF65-F5344CB8AC3E}">
        <p14:creationId xmlns:p14="http://schemas.microsoft.com/office/powerpoint/2010/main" val="3889917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#5: </a:t>
            </a:r>
            <a:r>
              <a:rPr lang="en-US" dirty="0"/>
              <a:t>PAR </a:t>
            </a:r>
            <a:r>
              <a:rPr lang="en-US" dirty="0" smtClean="0"/>
              <a:t>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expand </a:t>
            </a:r>
            <a:r>
              <a:rPr lang="en-US" sz="2000" dirty="0"/>
              <a:t>“FSK” </a:t>
            </a:r>
            <a:endParaRPr lang="en-US" sz="2000" dirty="0" smtClean="0"/>
          </a:p>
          <a:p>
            <a:pPr marL="0" indent="0">
              <a:buNone/>
            </a:pPr>
            <a:endParaRPr lang="en-US" sz="2000" dirty="0"/>
          </a:p>
          <a:p>
            <a:pPr marL="0" indent="0">
              <a:buNone/>
            </a:pPr>
            <a:r>
              <a:rPr lang="en-US" sz="2000" b="1" dirty="0"/>
              <a:t>Remarks / Answers to the Comments:</a:t>
            </a:r>
          </a:p>
          <a:p>
            <a:pPr marL="0" indent="0">
              <a:buNone/>
            </a:pPr>
            <a:r>
              <a:rPr lang="en-US" sz="2000" dirty="0"/>
              <a:t>Accept: The term FSK is expanded in the PAR document. The order of FSK and PHY is changed.</a:t>
            </a:r>
          </a:p>
          <a:p>
            <a:pPr marL="0" indent="0">
              <a:buNone/>
            </a:pPr>
            <a:endParaRPr lang="en-US" sz="2000" dirty="0"/>
          </a:p>
          <a:p>
            <a:pPr marL="0" indent="0">
              <a:buNone/>
            </a:pPr>
            <a:r>
              <a:rPr lang="en-US" sz="2000" b="1" dirty="0"/>
              <a:t>Text in PAR/CSD:</a:t>
            </a:r>
          </a:p>
          <a:p>
            <a:pPr marL="0" indent="0">
              <a:buNone/>
            </a:pPr>
            <a:r>
              <a:rPr lang="en-US" sz="2000" dirty="0"/>
              <a:t>It uses the LECIM </a:t>
            </a:r>
            <a:r>
              <a:rPr lang="en-US" sz="2000" strike="sngStrike" dirty="0">
                <a:solidFill>
                  <a:srgbClr val="FF0000"/>
                </a:solidFill>
              </a:rPr>
              <a:t>PHY</a:t>
            </a:r>
            <a:r>
              <a:rPr lang="en-US" sz="2000" dirty="0"/>
              <a:t> FSK </a:t>
            </a:r>
            <a:r>
              <a:rPr lang="en-US" sz="2000" dirty="0">
                <a:solidFill>
                  <a:srgbClr val="FF0000"/>
                </a:solidFill>
              </a:rPr>
              <a:t>(Frequency Shift Keying)</a:t>
            </a:r>
            <a:r>
              <a:rPr lang="en-US" sz="2000" dirty="0"/>
              <a:t> </a:t>
            </a:r>
            <a:r>
              <a:rPr lang="en-US" sz="2000" dirty="0">
                <a:solidFill>
                  <a:srgbClr val="FF0000"/>
                </a:solidFill>
              </a:rPr>
              <a:t>PHY</a:t>
            </a:r>
            <a:r>
              <a:rPr lang="en-US" sz="2000" dirty="0"/>
              <a:t> modulation schemes with extensions to lower bit-rates (e.g. payload bit-rate typically &lt; 30 </a:t>
            </a:r>
            <a:r>
              <a:rPr lang="en-US" sz="2000" dirty="0" err="1"/>
              <a:t>k</a:t>
            </a:r>
            <a:r>
              <a:rPr lang="en-US" sz="2000" dirty="0" err="1">
                <a:solidFill>
                  <a:srgbClr val="FF0000"/>
                </a:solidFill>
              </a:rPr>
              <a:t>b</a:t>
            </a:r>
            <a:r>
              <a:rPr lang="en-US" sz="2000" strike="sngStrike" dirty="0" err="1">
                <a:solidFill>
                  <a:srgbClr val="FF0000"/>
                </a:solidFill>
              </a:rPr>
              <a:t>Bit</a:t>
            </a:r>
            <a:r>
              <a:rPr lang="en-US" sz="2000" dirty="0"/>
              <a:t>/s).</a:t>
            </a:r>
          </a:p>
          <a:p>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23</a:t>
            </a:fld>
            <a:endParaRPr lang="en-US" altLang="en-US"/>
          </a:p>
        </p:txBody>
      </p:sp>
    </p:spTree>
    <p:extLst>
      <p:ext uri="{BB962C8B-B14F-4D97-AF65-F5344CB8AC3E}">
        <p14:creationId xmlns:p14="http://schemas.microsoft.com/office/powerpoint/2010/main" val="22132612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2400" cy="1066800"/>
          </a:xfrm>
        </p:spPr>
        <p:txBody>
          <a:bodyPr/>
          <a:lstStyle/>
          <a:p>
            <a:r>
              <a:rPr lang="en-US" dirty="0"/>
              <a:t>Comment 802.11 </a:t>
            </a:r>
            <a:r>
              <a:rPr lang="en-US" dirty="0" smtClean="0"/>
              <a:t>#6: </a:t>
            </a:r>
            <a:r>
              <a:rPr lang="en-US" dirty="0"/>
              <a:t>PAR </a:t>
            </a:r>
            <a:r>
              <a:rPr lang="en-US" dirty="0" smtClean="0"/>
              <a:t>5.2b cont’d</a:t>
            </a:r>
            <a:endParaRPr lang="en-US" dirty="0"/>
          </a:p>
        </p:txBody>
      </p:sp>
      <p:sp>
        <p:nvSpPr>
          <p:cNvPr id="3" name="Inhaltsplatzhalter 2"/>
          <p:cNvSpPr>
            <a:spLocks noGrp="1"/>
          </p:cNvSpPr>
          <p:nvPr>
            <p:ph idx="1"/>
          </p:nvPr>
        </p:nvSpPr>
        <p:spPr>
          <a:xfrm>
            <a:off x="613792" y="1347664"/>
            <a:ext cx="8134672" cy="4114800"/>
          </a:xfrm>
        </p:spPr>
        <p:txBody>
          <a:bodyPr/>
          <a:lstStyle/>
          <a:p>
            <a:pPr marL="0" indent="0">
              <a:buNone/>
            </a:pPr>
            <a:r>
              <a:rPr lang="en-US" sz="1800" b="1" dirty="0" smtClean="0"/>
              <a:t>Comment:</a:t>
            </a:r>
          </a:p>
          <a:p>
            <a:pPr marL="0" indent="0">
              <a:buNone/>
            </a:pPr>
            <a:r>
              <a:rPr lang="en-US" sz="1800" dirty="0" smtClean="0"/>
              <a:t>delete </a:t>
            </a:r>
            <a:r>
              <a:rPr lang="en-US" sz="1800" dirty="0"/>
              <a:t>“Furthermore, it defines lower code rates of the FEC in addition to the K=7 R=1/2 convolutional code. Modifications to the Medium Access Control (MAC) layer, needed to support this PHY extension, are defined as needed.”  or at least reword to be definitive and define “lower code rates” and the reword to make meaning of “K=7 R=1/2 convolutional code” clear</a:t>
            </a:r>
            <a:r>
              <a:rPr lang="en-US" sz="1800" dirty="0" smtClean="0"/>
              <a:t>.</a:t>
            </a:r>
          </a:p>
          <a:p>
            <a:pPr marL="0" indent="0">
              <a:buNone/>
            </a:pPr>
            <a:endParaRPr lang="en-US" sz="1800" b="1" dirty="0"/>
          </a:p>
          <a:p>
            <a:pPr marL="0" indent="0">
              <a:buNone/>
            </a:pPr>
            <a:r>
              <a:rPr lang="en-US" sz="1800" b="1" dirty="0"/>
              <a:t>Remarks / Answers to the Comments:</a:t>
            </a:r>
          </a:p>
          <a:p>
            <a:pPr marL="0" indent="0">
              <a:buNone/>
            </a:pPr>
            <a:r>
              <a:rPr lang="en-US" sz="1800" dirty="0"/>
              <a:t>Accept: It defines additional lower code rates of the Forward Error Correction (FEC). Modifications to the Medium Access Control (MAC) layer, needed to support this PHY extension, are defined.</a:t>
            </a:r>
          </a:p>
          <a:p>
            <a:pPr marL="0" indent="0">
              <a:buNone/>
            </a:pPr>
            <a:endParaRPr lang="en-US" sz="1800" b="1" dirty="0" smtClean="0"/>
          </a:p>
          <a:p>
            <a:pPr marL="0" indent="0">
              <a:buNone/>
            </a:pPr>
            <a:r>
              <a:rPr lang="en-US" sz="1800" b="1" dirty="0" smtClean="0"/>
              <a:t>Text </a:t>
            </a:r>
            <a:r>
              <a:rPr lang="en-US" sz="1800" b="1" dirty="0"/>
              <a:t>in PAR/CSD:</a:t>
            </a:r>
          </a:p>
          <a:p>
            <a:pPr marL="0" indent="0">
              <a:buNone/>
            </a:pPr>
            <a:r>
              <a:rPr lang="en-US" sz="1800" dirty="0">
                <a:solidFill>
                  <a:srgbClr val="FF0000"/>
                </a:solidFill>
              </a:rPr>
              <a:t>It defines additional lower code rates of the Forward Error Correction (FEC). Modifications to the Medium Access Control (MAC) layer, needed to support this PHY extension, are defined</a:t>
            </a:r>
            <a:r>
              <a:rPr lang="en-US" sz="1800" dirty="0" smtClean="0">
                <a:solidFill>
                  <a:srgbClr val="FF0000"/>
                </a:solidFill>
              </a:rPr>
              <a:t>.</a:t>
            </a:r>
            <a:endParaRPr lang="en-US" sz="1800" dirty="0">
              <a:solidFill>
                <a:srgbClr val="FF0000"/>
              </a:solidFill>
            </a:endParaRP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24</a:t>
            </a:fld>
            <a:endParaRPr lang="en-US" altLang="en-US"/>
          </a:p>
        </p:txBody>
      </p:sp>
    </p:spTree>
    <p:extLst>
      <p:ext uri="{BB962C8B-B14F-4D97-AF65-F5344CB8AC3E}">
        <p14:creationId xmlns:p14="http://schemas.microsoft.com/office/powerpoint/2010/main" val="27000204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#7: </a:t>
            </a:r>
            <a:r>
              <a:rPr lang="en-US" dirty="0"/>
              <a:t>PAR </a:t>
            </a:r>
            <a:r>
              <a:rPr lang="en-US" dirty="0" smtClean="0"/>
              <a:t>5.2b</a:t>
            </a:r>
            <a:endParaRPr lang="en-US" dirty="0"/>
          </a:p>
        </p:txBody>
      </p:sp>
      <p:sp>
        <p:nvSpPr>
          <p:cNvPr id="3" name="Inhaltsplatzhalter 2"/>
          <p:cNvSpPr>
            <a:spLocks noGrp="1"/>
          </p:cNvSpPr>
          <p:nvPr>
            <p:ph idx="1"/>
          </p:nvPr>
        </p:nvSpPr>
        <p:spPr>
          <a:xfrm>
            <a:off x="685800" y="1772816"/>
            <a:ext cx="7772400" cy="4114800"/>
          </a:xfrm>
        </p:spPr>
        <p:txBody>
          <a:bodyPr/>
          <a:lstStyle/>
          <a:p>
            <a:pPr marL="0" indent="0">
              <a:buNone/>
            </a:pPr>
            <a:r>
              <a:rPr lang="en-US" sz="2000" b="1" dirty="0" smtClean="0"/>
              <a:t>Comment:</a:t>
            </a:r>
            <a:r>
              <a:rPr lang="en-US" sz="2000" dirty="0" smtClean="0"/>
              <a:t/>
            </a:r>
            <a:br>
              <a:rPr lang="en-US" sz="2000" dirty="0" smtClean="0"/>
            </a:br>
            <a:r>
              <a:rPr lang="en-US" sz="2000" dirty="0" smtClean="0"/>
              <a:t>define </a:t>
            </a:r>
            <a:r>
              <a:rPr lang="en-US" sz="2000" dirty="0"/>
              <a:t>the expected range of “Wide Area Network”. i.e. what are you expecting to reach</a:t>
            </a:r>
            <a:r>
              <a:rPr lang="en-US" sz="2000" dirty="0" smtClean="0"/>
              <a:t>.</a:t>
            </a:r>
          </a:p>
          <a:p>
            <a:pPr marL="0" indent="0">
              <a:buNone/>
            </a:pPr>
            <a:endParaRPr lang="en-US" sz="2000" dirty="0"/>
          </a:p>
          <a:p>
            <a:pPr marL="0" indent="0">
              <a:buNone/>
            </a:pPr>
            <a:r>
              <a:rPr lang="en-US" sz="2000" b="1" dirty="0"/>
              <a:t>Remarks / Answers to the Comments:</a:t>
            </a:r>
          </a:p>
          <a:p>
            <a:pPr marL="0" indent="0">
              <a:buNone/>
            </a:pPr>
            <a:r>
              <a:rPr lang="en-US" sz="2000" dirty="0"/>
              <a:t>Accept: Added text to anticipate the range of typical LPWAN networks. (identical to comment JG #1)</a:t>
            </a:r>
          </a:p>
          <a:p>
            <a:pPr marL="0" indent="0">
              <a:buNone/>
            </a:pPr>
            <a:endParaRPr lang="en-US" sz="2000" dirty="0" smtClean="0"/>
          </a:p>
          <a:p>
            <a:pPr marL="0" indent="0">
              <a:buNone/>
            </a:pPr>
            <a:r>
              <a:rPr lang="en-US" sz="2000" b="1" dirty="0" smtClean="0"/>
              <a:t>Text </a:t>
            </a:r>
            <a:r>
              <a:rPr lang="en-US" sz="2000" b="1" dirty="0"/>
              <a:t>in PAR/CSD</a:t>
            </a:r>
            <a:r>
              <a:rPr lang="en-US" sz="2000" b="1" dirty="0" smtClean="0"/>
              <a:t>:</a:t>
            </a:r>
          </a:p>
          <a:p>
            <a:pPr marL="0" indent="0">
              <a:buNone/>
            </a:pPr>
            <a:r>
              <a:rPr lang="en-US" sz="2000" dirty="0"/>
              <a:t>This amendment defines a Low Power Wide Area Network (LPWAN) extension to the IEEE Std</a:t>
            </a:r>
            <a:r>
              <a:rPr lang="en-US" sz="2000" strike="sngStrike" dirty="0">
                <a:solidFill>
                  <a:srgbClr val="FF0000"/>
                </a:solidFill>
              </a:rPr>
              <a:t>.</a:t>
            </a:r>
            <a:r>
              <a:rPr lang="en-US" sz="2000" dirty="0"/>
              <a:t> 802.15.4 LECIM PHY layer</a:t>
            </a:r>
            <a:r>
              <a:rPr lang="en-US" sz="2000" dirty="0">
                <a:solidFill>
                  <a:srgbClr val="FF0000"/>
                </a:solidFill>
              </a:rPr>
              <a:t> to cover network cell radii of </a:t>
            </a:r>
            <a:r>
              <a:rPr lang="en-US" sz="2000" dirty="0" smtClean="0">
                <a:solidFill>
                  <a:srgbClr val="FF0000"/>
                </a:solidFill>
              </a:rPr>
              <a:t>typically 10-15 </a:t>
            </a:r>
            <a:r>
              <a:rPr lang="en-US" sz="2000" dirty="0">
                <a:solidFill>
                  <a:srgbClr val="FF0000"/>
                </a:solidFill>
              </a:rPr>
              <a:t>km in rural areas</a:t>
            </a:r>
            <a:r>
              <a:rPr lang="en-US" sz="2000" dirty="0" smtClean="0"/>
              <a:t>.</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25</a:t>
            </a:fld>
            <a:endParaRPr lang="en-US" altLang="en-US"/>
          </a:p>
        </p:txBody>
      </p:sp>
    </p:spTree>
    <p:extLst>
      <p:ext uri="{BB962C8B-B14F-4D97-AF65-F5344CB8AC3E}">
        <p14:creationId xmlns:p14="http://schemas.microsoft.com/office/powerpoint/2010/main" val="6087481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#8: </a:t>
            </a:r>
            <a:r>
              <a:rPr lang="en-US" dirty="0"/>
              <a:t>PAR </a:t>
            </a:r>
            <a:r>
              <a:rPr lang="en-US" dirty="0" smtClean="0"/>
              <a:t>5.5</a:t>
            </a:r>
            <a:endParaRPr lang="en-US" dirty="0"/>
          </a:p>
        </p:txBody>
      </p:sp>
      <p:sp>
        <p:nvSpPr>
          <p:cNvPr id="3" name="Inhaltsplatzhalter 2"/>
          <p:cNvSpPr>
            <a:spLocks noGrp="1"/>
          </p:cNvSpPr>
          <p:nvPr>
            <p:ph idx="1"/>
          </p:nvPr>
        </p:nvSpPr>
        <p:spPr>
          <a:xfrm>
            <a:off x="685800" y="1556792"/>
            <a:ext cx="7772400" cy="4539208"/>
          </a:xfrm>
        </p:spPr>
        <p:txBody>
          <a:bodyPr/>
          <a:lstStyle/>
          <a:p>
            <a:pPr marL="0" indent="0">
              <a:buNone/>
            </a:pPr>
            <a:r>
              <a:rPr lang="en-US" sz="1800" b="1" dirty="0" smtClean="0"/>
              <a:t>Comment:</a:t>
            </a:r>
            <a:r>
              <a:rPr lang="en-US" sz="1800" dirty="0" smtClean="0"/>
              <a:t/>
            </a:r>
            <a:br>
              <a:rPr lang="en-US" sz="1800" dirty="0" smtClean="0"/>
            </a:br>
            <a:r>
              <a:rPr lang="en-US" sz="1800" dirty="0" smtClean="0"/>
              <a:t>What </a:t>
            </a:r>
            <a:r>
              <a:rPr lang="en-US" sz="1800" dirty="0"/>
              <a:t>is “very high link margin” vs “high link margin”?  rewording is expected</a:t>
            </a:r>
            <a:r>
              <a:rPr lang="en-US" sz="1800" dirty="0" smtClean="0"/>
              <a:t>.</a:t>
            </a:r>
          </a:p>
          <a:p>
            <a:pPr marL="0" indent="0">
              <a:buNone/>
            </a:pPr>
            <a:endParaRPr lang="en-US" sz="1800" dirty="0" smtClean="0"/>
          </a:p>
          <a:p>
            <a:pPr marL="0" indent="0">
              <a:buNone/>
            </a:pPr>
            <a:r>
              <a:rPr lang="en-US" sz="1800" b="1" dirty="0"/>
              <a:t>Remarks / Answers to the Comments:</a:t>
            </a:r>
          </a:p>
          <a:p>
            <a:pPr marL="0" indent="0">
              <a:buNone/>
            </a:pPr>
            <a:r>
              <a:rPr lang="en-US" sz="1800" dirty="0"/>
              <a:t>Accept: The word “very” is replaced by improved. Additionally, a commonly accepted link margin range figure (e.g. ETSI, 3GPP) of 155 dB – 160 dB is added. (identical to comment JG #3)</a:t>
            </a:r>
          </a:p>
          <a:p>
            <a:pPr marL="0" indent="0">
              <a:buNone/>
            </a:pPr>
            <a:endParaRPr lang="en-US" sz="1800" dirty="0"/>
          </a:p>
          <a:p>
            <a:pPr marL="0" indent="0">
              <a:buNone/>
            </a:pPr>
            <a:r>
              <a:rPr lang="en-US" sz="1800" b="1" dirty="0"/>
              <a:t>Text in PAR/CSD:</a:t>
            </a:r>
          </a:p>
          <a:p>
            <a:pPr marL="0" indent="0">
              <a:buNone/>
            </a:pPr>
            <a:r>
              <a:rPr lang="en-US" sz="1800" dirty="0"/>
              <a:t>A main functional requirement for LPWANs is achieving </a:t>
            </a:r>
            <a:r>
              <a:rPr lang="en-US" sz="1800" dirty="0">
                <a:solidFill>
                  <a:srgbClr val="FF0000"/>
                </a:solidFill>
              </a:rPr>
              <a:t>improved</a:t>
            </a:r>
            <a:r>
              <a:rPr lang="en-US" sz="1800" dirty="0"/>
              <a:t> link margin of </a:t>
            </a:r>
            <a:r>
              <a:rPr lang="en-US" sz="1800" dirty="0">
                <a:solidFill>
                  <a:srgbClr val="FF0000"/>
                </a:solidFill>
              </a:rPr>
              <a:t>typically 155 dB - 160 dB </a:t>
            </a:r>
            <a:r>
              <a:rPr lang="en-US" sz="1800" dirty="0"/>
              <a:t>to deal with interferers and achieve distances </a:t>
            </a:r>
            <a:r>
              <a:rPr lang="en-US" sz="1800" dirty="0">
                <a:solidFill>
                  <a:srgbClr val="FF0000"/>
                </a:solidFill>
              </a:rPr>
              <a:t>of typically 10 km - 15 km in rural areas using a low transmit power (typically 14 dBm)</a:t>
            </a:r>
            <a:r>
              <a:rPr lang="en-US" sz="1800" dirty="0"/>
              <a:t>, while maintaining low energy consumption. </a:t>
            </a:r>
          </a:p>
          <a:p>
            <a:pPr marL="0" indent="0">
              <a:buNone/>
            </a:pP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26</a:t>
            </a:fld>
            <a:endParaRPr lang="en-US" altLang="en-US"/>
          </a:p>
        </p:txBody>
      </p:sp>
    </p:spTree>
    <p:extLst>
      <p:ext uri="{BB962C8B-B14F-4D97-AF65-F5344CB8AC3E}">
        <p14:creationId xmlns:p14="http://schemas.microsoft.com/office/powerpoint/2010/main" val="16651302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#9: </a:t>
            </a:r>
            <a:r>
              <a:rPr lang="en-US" dirty="0"/>
              <a:t>PAR </a:t>
            </a:r>
            <a:r>
              <a:rPr lang="en-US" dirty="0" smtClean="0"/>
              <a:t>5.5 cont’d</a:t>
            </a:r>
            <a:endParaRPr lang="en-US" dirty="0"/>
          </a:p>
        </p:txBody>
      </p:sp>
      <p:sp>
        <p:nvSpPr>
          <p:cNvPr id="3" name="Inhaltsplatzhalter 2"/>
          <p:cNvSpPr>
            <a:spLocks noGrp="1"/>
          </p:cNvSpPr>
          <p:nvPr>
            <p:ph idx="1"/>
          </p:nvPr>
        </p:nvSpPr>
        <p:spPr>
          <a:xfrm>
            <a:off x="685800" y="1772816"/>
            <a:ext cx="7772400" cy="4114800"/>
          </a:xfrm>
        </p:spPr>
        <p:txBody>
          <a:bodyPr/>
          <a:lstStyle/>
          <a:p>
            <a:pPr marL="0" indent="0">
              <a:buNone/>
            </a:pPr>
            <a:r>
              <a:rPr lang="en-US" sz="1800" b="1" dirty="0" smtClean="0"/>
              <a:t>Comment:</a:t>
            </a:r>
            <a:r>
              <a:rPr lang="en-US" sz="1800" dirty="0" smtClean="0"/>
              <a:t/>
            </a:r>
            <a:br>
              <a:rPr lang="en-US" sz="1800" dirty="0" smtClean="0"/>
            </a:br>
            <a:r>
              <a:rPr lang="en-US" sz="1800" dirty="0" smtClean="0"/>
              <a:t>Please </a:t>
            </a:r>
            <a:r>
              <a:rPr lang="en-US" sz="1800" dirty="0"/>
              <a:t>include definition of the expected range and power that is being included in the specification</a:t>
            </a:r>
            <a:r>
              <a:rPr lang="en-US" sz="1800" dirty="0" smtClean="0"/>
              <a:t>.</a:t>
            </a:r>
          </a:p>
          <a:p>
            <a:pPr marL="0" indent="0">
              <a:buNone/>
            </a:pPr>
            <a:endParaRPr lang="en-US" sz="1800" dirty="0" smtClean="0"/>
          </a:p>
          <a:p>
            <a:pPr marL="0" indent="0">
              <a:buNone/>
            </a:pPr>
            <a:r>
              <a:rPr lang="en-US" sz="1800" b="1" dirty="0"/>
              <a:t>Remarks / Answers to the Comments:</a:t>
            </a:r>
          </a:p>
          <a:p>
            <a:pPr marL="0" indent="0">
              <a:buNone/>
            </a:pPr>
            <a:r>
              <a:rPr lang="en-US" sz="1800" dirty="0"/>
              <a:t>Accept: The expected range and the power are added to the PAR document. (identical to comment JG #3)</a:t>
            </a:r>
          </a:p>
          <a:p>
            <a:pPr marL="0" indent="0">
              <a:buNone/>
            </a:pPr>
            <a:endParaRPr lang="en-US" sz="1800" dirty="0" smtClean="0"/>
          </a:p>
          <a:p>
            <a:pPr marL="0" indent="0">
              <a:buNone/>
            </a:pPr>
            <a:r>
              <a:rPr lang="en-US" sz="1800" b="1" dirty="0"/>
              <a:t>Text in PAR/CSD:</a:t>
            </a:r>
          </a:p>
          <a:p>
            <a:pPr marL="0" indent="0">
              <a:buNone/>
            </a:pPr>
            <a:r>
              <a:rPr lang="en-US" sz="1800" dirty="0"/>
              <a:t>A main functional requirement for LPWANs is achieving </a:t>
            </a:r>
            <a:r>
              <a:rPr lang="en-US" sz="1800" dirty="0">
                <a:solidFill>
                  <a:srgbClr val="FF0000"/>
                </a:solidFill>
              </a:rPr>
              <a:t>improved</a:t>
            </a:r>
            <a:r>
              <a:rPr lang="en-US" sz="1800" dirty="0"/>
              <a:t> link margin of </a:t>
            </a:r>
            <a:r>
              <a:rPr lang="en-US" sz="1800" dirty="0">
                <a:solidFill>
                  <a:srgbClr val="FF0000"/>
                </a:solidFill>
              </a:rPr>
              <a:t>typically 155 dB - 160 dB </a:t>
            </a:r>
            <a:r>
              <a:rPr lang="en-US" sz="1800" dirty="0"/>
              <a:t>to deal with interferers and achieve distances </a:t>
            </a:r>
            <a:r>
              <a:rPr lang="en-US" sz="1800" dirty="0">
                <a:solidFill>
                  <a:srgbClr val="FF0000"/>
                </a:solidFill>
              </a:rPr>
              <a:t>of typically 10 km - 15 km in rural areas using a low transmit power (typically 14 dBm)</a:t>
            </a:r>
            <a:r>
              <a:rPr lang="en-US" sz="1800" dirty="0"/>
              <a:t>, while maintaining low energy consumption. </a:t>
            </a: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27</a:t>
            </a:fld>
            <a:endParaRPr lang="en-US" altLang="en-US"/>
          </a:p>
        </p:txBody>
      </p:sp>
    </p:spTree>
    <p:extLst>
      <p:ext uri="{BB962C8B-B14F-4D97-AF65-F5344CB8AC3E}">
        <p14:creationId xmlns:p14="http://schemas.microsoft.com/office/powerpoint/2010/main" val="9279666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10: </a:t>
            </a:r>
            <a:r>
              <a:rPr lang="en-US" dirty="0"/>
              <a:t>PAR </a:t>
            </a:r>
            <a:r>
              <a:rPr lang="en-US" dirty="0" smtClean="0"/>
              <a:t>5.5 cont’d</a:t>
            </a:r>
            <a:endParaRPr lang="en-US" dirty="0"/>
          </a:p>
        </p:txBody>
      </p:sp>
      <p:sp>
        <p:nvSpPr>
          <p:cNvPr id="3" name="Inhaltsplatzhalter 2"/>
          <p:cNvSpPr>
            <a:spLocks noGrp="1"/>
          </p:cNvSpPr>
          <p:nvPr>
            <p:ph idx="1"/>
          </p:nvPr>
        </p:nvSpPr>
        <p:spPr>
          <a:xfrm>
            <a:off x="685800" y="1628800"/>
            <a:ext cx="7772400" cy="4467200"/>
          </a:xfrm>
        </p:spPr>
        <p:txBody>
          <a:bodyPr/>
          <a:lstStyle/>
          <a:p>
            <a:pPr marL="0" indent="0">
              <a:buNone/>
            </a:pPr>
            <a:r>
              <a:rPr lang="en-US" sz="2000" b="1" dirty="0" smtClean="0"/>
              <a:t>Comment:</a:t>
            </a:r>
          </a:p>
          <a:p>
            <a:pPr marL="0" indent="0">
              <a:buNone/>
            </a:pPr>
            <a:r>
              <a:rPr lang="en-US" sz="2000" dirty="0" smtClean="0"/>
              <a:t>“</a:t>
            </a:r>
            <a:r>
              <a:rPr lang="en-US" sz="2000" dirty="0"/>
              <a:t>guarantee” reword this sentence as you will not be able to “guarantee” in general</a:t>
            </a:r>
            <a:r>
              <a:rPr lang="en-US" sz="2000" dirty="0" smtClean="0"/>
              <a:t>.</a:t>
            </a:r>
          </a:p>
          <a:p>
            <a:pPr marL="0" indent="0">
              <a:buNone/>
            </a:pPr>
            <a:endParaRPr lang="en-US" sz="2000" dirty="0"/>
          </a:p>
          <a:p>
            <a:pPr marL="0" indent="0">
              <a:buNone/>
            </a:pPr>
            <a:r>
              <a:rPr lang="en-US" sz="2000" b="1" dirty="0"/>
              <a:t>Remarks / Answers to the Comments:</a:t>
            </a:r>
          </a:p>
          <a:p>
            <a:pPr marL="0" indent="0">
              <a:buNone/>
            </a:pPr>
            <a:r>
              <a:rPr lang="en-US" sz="2000" dirty="0"/>
              <a:t>Accept: The word “guarantee” is removed from the PAR. See identical comment JG #5 for revised text.</a:t>
            </a:r>
          </a:p>
          <a:p>
            <a:pPr marL="0" indent="0">
              <a:buNone/>
            </a:pPr>
            <a:endParaRPr lang="en-US" sz="2000" dirty="0"/>
          </a:p>
          <a:p>
            <a:pPr marL="0" indent="0">
              <a:buNone/>
            </a:pPr>
            <a:r>
              <a:rPr lang="en-US" sz="2000" b="1" dirty="0"/>
              <a:t>Text in PAR/CSD</a:t>
            </a:r>
            <a:r>
              <a:rPr lang="en-US" sz="2000" b="1" dirty="0" smtClean="0"/>
              <a:t>:</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28</a:t>
            </a:fld>
            <a:endParaRPr lang="en-US" altLang="en-US"/>
          </a:p>
        </p:txBody>
      </p:sp>
    </p:spTree>
    <p:extLst>
      <p:ext uri="{BB962C8B-B14F-4D97-AF65-F5344CB8AC3E}">
        <p14:creationId xmlns:p14="http://schemas.microsoft.com/office/powerpoint/2010/main" val="7655872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12: </a:t>
            </a:r>
            <a:r>
              <a:rPr lang="en-US" dirty="0"/>
              <a:t>PAR </a:t>
            </a:r>
            <a:r>
              <a:rPr lang="en-US" dirty="0" smtClean="0"/>
              <a:t>5.6</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delete </a:t>
            </a:r>
            <a:r>
              <a:rPr lang="en-US" sz="2000" dirty="0"/>
              <a:t>“and similar </a:t>
            </a:r>
            <a:r>
              <a:rPr lang="en-US" sz="2000" dirty="0" smtClean="0"/>
              <a:t>organizations” </a:t>
            </a:r>
            <a:r>
              <a:rPr lang="en-US" sz="2000" dirty="0"/>
              <a:t>– not necessary (and misspelled).</a:t>
            </a:r>
          </a:p>
          <a:p>
            <a:pPr marL="0" indent="0">
              <a:buNone/>
            </a:pPr>
            <a:endParaRPr lang="en-US" sz="2000" dirty="0"/>
          </a:p>
          <a:p>
            <a:pPr marL="0" indent="0">
              <a:buNone/>
            </a:pPr>
            <a:r>
              <a:rPr lang="en-US" sz="2000" b="1" dirty="0"/>
              <a:t>Remarks / Answers to the Comments:</a:t>
            </a:r>
          </a:p>
          <a:p>
            <a:pPr marL="0" indent="0">
              <a:buNone/>
            </a:pPr>
            <a:r>
              <a:rPr lang="en-US" sz="2000" dirty="0"/>
              <a:t>Accept: Text is deleted from the PAR document.</a:t>
            </a:r>
          </a:p>
          <a:p>
            <a:pPr marL="0" indent="0">
              <a:buNone/>
            </a:pPr>
            <a:endParaRPr lang="en-US" sz="2000" dirty="0" smtClean="0"/>
          </a:p>
          <a:p>
            <a:pPr marL="0" indent="0">
              <a:buNone/>
            </a:pPr>
            <a:r>
              <a:rPr lang="en-US" sz="2000" b="1" dirty="0" smtClean="0"/>
              <a:t>Text </a:t>
            </a:r>
            <a:r>
              <a:rPr lang="en-US" sz="2000" b="1" dirty="0"/>
              <a:t>in PAR/CSD:</a:t>
            </a:r>
          </a:p>
          <a:p>
            <a:pPr marL="0" indent="0">
              <a:buNone/>
            </a:pPr>
            <a:r>
              <a:rPr lang="en-US" sz="2000" dirty="0"/>
              <a:t>Chip Vendors, Product Manufacturers, Wireless Carriers, Utilities, Cities, Agriculture, Infrastructure/Environmental Monitoring Organizations</a:t>
            </a:r>
            <a:r>
              <a:rPr lang="en-US" sz="2000" strike="sngStrike" dirty="0">
                <a:solidFill>
                  <a:srgbClr val="FF0000"/>
                </a:solidFill>
              </a:rPr>
              <a:t> and similar </a:t>
            </a:r>
            <a:r>
              <a:rPr lang="en-US" sz="2000" strike="sngStrike" dirty="0" err="1">
                <a:solidFill>
                  <a:srgbClr val="FF0000"/>
                </a:solidFill>
              </a:rPr>
              <a:t>organtizations</a:t>
            </a:r>
            <a:r>
              <a:rPr lang="en-US" sz="2000" strike="sngStrike" dirty="0" smtClean="0">
                <a:solidFill>
                  <a:srgbClr val="FF0000"/>
                </a:solidFill>
              </a:rPr>
              <a:t>.</a:t>
            </a:r>
            <a:endParaRPr lang="en-US" sz="2000" strike="sngStrike" dirty="0">
              <a:solidFill>
                <a:srgbClr val="FF0000"/>
              </a:solidFill>
            </a:endParaRP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29</a:t>
            </a:fld>
            <a:endParaRPr lang="en-US" altLang="en-US"/>
          </a:p>
        </p:txBody>
      </p:sp>
    </p:spTree>
    <p:extLst>
      <p:ext uri="{BB962C8B-B14F-4D97-AF65-F5344CB8AC3E}">
        <p14:creationId xmlns:p14="http://schemas.microsoft.com/office/powerpoint/2010/main" val="8528188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ctrTitle"/>
          </p:nvPr>
        </p:nvSpPr>
        <p:spPr/>
        <p:txBody>
          <a:bodyPr/>
          <a:lstStyle/>
          <a:p>
            <a:r>
              <a:rPr lang="en-US" dirty="0">
                <a:solidFill>
                  <a:schemeClr val="tx1"/>
                </a:solidFill>
              </a:rPr>
              <a:t>R</a:t>
            </a:r>
            <a:r>
              <a:rPr lang="en-US" dirty="0" smtClean="0">
                <a:solidFill>
                  <a:schemeClr val="tx1"/>
                </a:solidFill>
              </a:rPr>
              <a:t>esponse </a:t>
            </a:r>
            <a:r>
              <a:rPr lang="en-US" dirty="0" smtClean="0">
                <a:solidFill>
                  <a:schemeClr val="tx1"/>
                </a:solidFill>
              </a:rPr>
              <a:t>to the comments from</a:t>
            </a:r>
            <a:br>
              <a:rPr lang="en-US" dirty="0" smtClean="0">
                <a:solidFill>
                  <a:schemeClr val="tx1"/>
                </a:solidFill>
              </a:rPr>
            </a:br>
            <a:r>
              <a:rPr lang="en-US" dirty="0" smtClean="0">
                <a:solidFill>
                  <a:schemeClr val="tx1"/>
                </a:solidFill>
              </a:rPr>
              <a:t>Dr. P. K. (Train Wreak) </a:t>
            </a:r>
            <a:r>
              <a:rPr lang="en-US" dirty="0" err="1" smtClean="0">
                <a:solidFill>
                  <a:schemeClr val="tx1"/>
                </a:solidFill>
              </a:rPr>
              <a:t>Gilb</a:t>
            </a:r>
            <a:endParaRPr lang="en-US" dirty="0">
              <a:solidFill>
                <a:schemeClr val="tx1"/>
              </a:solidFill>
            </a:endParaRP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3</a:t>
            </a:fld>
            <a:endParaRPr lang="en-US" altLang="en-US"/>
          </a:p>
        </p:txBody>
      </p:sp>
    </p:spTree>
    <p:extLst>
      <p:ext uri="{BB962C8B-B14F-4D97-AF65-F5344CB8AC3E}">
        <p14:creationId xmlns:p14="http://schemas.microsoft.com/office/powerpoint/2010/main" val="21453280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802.11 #</a:t>
            </a:r>
            <a:r>
              <a:rPr lang="en-US" dirty="0" smtClean="0"/>
              <a:t>13: </a:t>
            </a:r>
            <a:r>
              <a:rPr lang="en-US" dirty="0"/>
              <a:t>PAR </a:t>
            </a:r>
            <a:r>
              <a:rPr lang="en-US" dirty="0" smtClean="0"/>
              <a:t>8.1</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Add </a:t>
            </a:r>
            <a:r>
              <a:rPr lang="en-US" sz="2000" dirty="0"/>
              <a:t>full name of the cited “IEEE </a:t>
            </a:r>
            <a:r>
              <a:rPr lang="en-US" sz="2000" dirty="0" err="1"/>
              <a:t>Std</a:t>
            </a:r>
            <a:r>
              <a:rPr lang="en-US" sz="2000" dirty="0"/>
              <a:t> </a:t>
            </a:r>
            <a:r>
              <a:rPr lang="en-US" sz="2000" dirty="0" smtClean="0"/>
              <a:t>802.11ah.</a:t>
            </a:r>
          </a:p>
          <a:p>
            <a:pPr marL="0" indent="0">
              <a:buNone/>
            </a:pPr>
            <a:r>
              <a:rPr lang="en-US" sz="2000" b="1" dirty="0"/>
              <a:t>Remarks / Answers to the Comments:</a:t>
            </a:r>
          </a:p>
          <a:p>
            <a:pPr marL="0" indent="0">
              <a:buNone/>
            </a:pPr>
            <a:r>
              <a:rPr lang="en-US" sz="2000" dirty="0"/>
              <a:t>Accept: Added full name as requested to the PAR document in section 8.1.</a:t>
            </a:r>
          </a:p>
          <a:p>
            <a:pPr marL="0" indent="0">
              <a:buNone/>
            </a:pPr>
            <a:endParaRPr lang="en-US" sz="2000" dirty="0"/>
          </a:p>
          <a:p>
            <a:pPr marL="0" indent="0">
              <a:buNone/>
            </a:pPr>
            <a:r>
              <a:rPr lang="en-US" sz="2000" b="1" dirty="0"/>
              <a:t>Text in PAR/CSD:</a:t>
            </a:r>
          </a:p>
          <a:p>
            <a:pPr marL="0" indent="0">
              <a:buNone/>
            </a:pPr>
            <a:r>
              <a:rPr lang="en-US" sz="2000" dirty="0">
                <a:solidFill>
                  <a:srgbClr val="FF0000"/>
                </a:solidFill>
              </a:rPr>
              <a:t>IEEE </a:t>
            </a:r>
            <a:r>
              <a:rPr lang="en-US" sz="2000" dirty="0" err="1">
                <a:solidFill>
                  <a:srgbClr val="FF0000"/>
                </a:solidFill>
              </a:rPr>
              <a:t>Std</a:t>
            </a:r>
            <a:r>
              <a:rPr lang="en-US" sz="2000" dirty="0">
                <a:solidFill>
                  <a:srgbClr val="FF0000"/>
                </a:solidFill>
              </a:rPr>
              <a:t> 802.11ah, Wireless LAN Medium Access Control (MAC) and Physical Layer (PHY) Specifications, Amendment 2: Sub 1 GHz License Exempt </a:t>
            </a:r>
            <a:r>
              <a:rPr lang="en-US" sz="2000" dirty="0" smtClean="0">
                <a:solidFill>
                  <a:srgbClr val="FF0000"/>
                </a:solidFill>
              </a:rPr>
              <a:t>Operation</a:t>
            </a:r>
            <a:endParaRPr lang="en-US" sz="2000" dirty="0" smtClean="0">
              <a:solidFill>
                <a:srgbClr val="FF0000"/>
              </a:solidFill>
            </a:endParaRP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30</a:t>
            </a:fld>
            <a:endParaRPr lang="en-US" altLang="en-US"/>
          </a:p>
        </p:txBody>
      </p:sp>
    </p:spTree>
    <p:extLst>
      <p:ext uri="{BB962C8B-B14F-4D97-AF65-F5344CB8AC3E}">
        <p14:creationId xmlns:p14="http://schemas.microsoft.com/office/powerpoint/2010/main" val="42054229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SG FANE</a:t>
            </a:r>
            <a:br>
              <a:rPr lang="en-US" dirty="0"/>
            </a:br>
            <a:r>
              <a:rPr lang="en-US" dirty="0"/>
              <a:t>PAR &amp; CSD Response</a:t>
            </a:r>
          </a:p>
        </p:txBody>
      </p:sp>
      <p:sp>
        <p:nvSpPr>
          <p:cNvPr id="6" name="Untertitel 5"/>
          <p:cNvSpPr>
            <a:spLocks noGrp="1"/>
          </p:cNvSpPr>
          <p:nvPr>
            <p:ph type="subTitle" idx="1"/>
          </p:nvPr>
        </p:nvSpPr>
        <p:spPr/>
        <p:txBody>
          <a:bodyPr/>
          <a:lstStyle/>
          <a:p>
            <a:r>
              <a:rPr lang="en-US" dirty="0"/>
              <a:t>Matthew Gillmore</a:t>
            </a:r>
            <a:br>
              <a:rPr lang="en-US" dirty="0"/>
            </a:br>
            <a:r>
              <a:rPr lang="en-US" dirty="0"/>
              <a:t>Itron</a:t>
            </a:r>
          </a:p>
          <a:p>
            <a:endParaRPr 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31</a:t>
            </a:fld>
            <a:endParaRPr lang="en-US" altLang="en-US"/>
          </a:p>
        </p:txBody>
      </p:sp>
      <p:sp>
        <p:nvSpPr>
          <p:cNvPr id="7" name="Footer Placeholder 6">
            <a:extLst>
              <a:ext uri="{FF2B5EF4-FFF2-40B4-BE49-F238E27FC236}">
                <a16:creationId xmlns:a16="http://schemas.microsoft.com/office/drawing/2014/main" xmlns="" id="{89700A71-B041-4014-9E1B-84E883DBD11B}"/>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8" name="Date Placeholder 7">
            <a:extLst>
              <a:ext uri="{FF2B5EF4-FFF2-40B4-BE49-F238E27FC236}">
                <a16:creationId xmlns:a16="http://schemas.microsoft.com/office/drawing/2014/main" xmlns="" id="{D97B7DBF-90C5-45F5-974E-B206C6B3B554}"/>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12421314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76672"/>
            <a:ext cx="8134672" cy="1066800"/>
          </a:xfrm>
        </p:spPr>
        <p:txBody>
          <a:bodyPr>
            <a:normAutofit/>
          </a:bodyPr>
          <a:lstStyle/>
          <a:p>
            <a:pPr lvl="0"/>
            <a:r>
              <a:rPr lang="en-US" dirty="0">
                <a:solidFill>
                  <a:prstClr val="black"/>
                </a:solidFill>
                <a:latin typeface="Helvetica"/>
              </a:rPr>
              <a:t>P802.15.4x Comments from 802.3</a:t>
            </a:r>
            <a:endParaRPr lang="en-US" dirty="0"/>
          </a:p>
        </p:txBody>
      </p:sp>
      <p:sp>
        <p:nvSpPr>
          <p:cNvPr id="3" name="Content Placeholder 2"/>
          <p:cNvSpPr>
            <a:spLocks noGrp="1"/>
          </p:cNvSpPr>
          <p:nvPr>
            <p:ph idx="1"/>
          </p:nvPr>
        </p:nvSpPr>
        <p:spPr>
          <a:xfrm>
            <a:off x="685800" y="1412776"/>
            <a:ext cx="7772400" cy="4114800"/>
          </a:xfrm>
        </p:spPr>
        <p:txBody>
          <a:bodyPr>
            <a:noAutofit/>
          </a:bodyPr>
          <a:lstStyle/>
          <a:p>
            <a:pPr marL="0" lvl="0" indent="0">
              <a:buNone/>
            </a:pPr>
            <a:r>
              <a:rPr lang="en-US" sz="1600" dirty="0">
                <a:solidFill>
                  <a:prstClr val="black"/>
                </a:solidFill>
                <a:latin typeface="Helvetica"/>
              </a:rPr>
              <a:t>Amendment: FANE (Field Area Network Enhancements</a:t>
            </a:r>
            <a:r>
              <a:rPr lang="en-US" sz="1600" dirty="0" smtClean="0">
                <a:solidFill>
                  <a:prstClr val="black"/>
                </a:solidFill>
                <a:latin typeface="Helvetica"/>
              </a:rPr>
              <a:t>)</a:t>
            </a:r>
            <a:endParaRPr lang="en-US" sz="1600" u="sng" dirty="0">
              <a:solidFill>
                <a:srgbClr val="0950D0"/>
              </a:solidFill>
              <a:latin typeface="Helvetica"/>
              <a:hlinkClick r:id="rId2"/>
            </a:endParaRPr>
          </a:p>
          <a:p>
            <a:pPr marL="0" lvl="0" indent="0">
              <a:buNone/>
            </a:pPr>
            <a:r>
              <a:rPr lang="en-US" sz="1600" b="1" dirty="0" smtClean="0">
                <a:solidFill>
                  <a:prstClr val="black"/>
                </a:solidFill>
                <a:latin typeface="Helvetica"/>
              </a:rPr>
              <a:t>PAR</a:t>
            </a:r>
          </a:p>
          <a:p>
            <a:r>
              <a:rPr lang="en-US" sz="1600" dirty="0" smtClean="0">
                <a:solidFill>
                  <a:prstClr val="black"/>
                </a:solidFill>
                <a:latin typeface="Helvetica"/>
              </a:rPr>
              <a:t>6.1.b </a:t>
            </a:r>
            <a:r>
              <a:rPr lang="en-US" sz="1600" dirty="0">
                <a:solidFill>
                  <a:prstClr val="black"/>
                </a:solidFill>
                <a:latin typeface="Helvetica"/>
              </a:rPr>
              <a:t>— The RAC Chair is not aware of a recommendation from the RAC to review this project (nor it being flagged for review by editorial staff, typically occurring because of content found in MEC review), nor a request in general for PHY oriented projects.  RAC review can also be requested by the WG/TG later without a PAR modification if "not anticipated" registry related content appears in the draft.  Please refer to the PAR form instructions </a:t>
            </a:r>
            <a:r>
              <a:rPr lang="en-US" sz="1600" kern="1200" dirty="0">
                <a:solidFill>
                  <a:schemeClr val="tx1"/>
                </a:solidFill>
                <a:effectLst/>
              </a:rPr>
              <a:t> (copied at end of slide deck)</a:t>
            </a:r>
            <a:r>
              <a:rPr lang="en-US" sz="1600" dirty="0"/>
              <a:t> </a:t>
            </a:r>
            <a:r>
              <a:rPr lang="en-US" sz="1600" dirty="0">
                <a:solidFill>
                  <a:prstClr val="black"/>
                </a:solidFill>
                <a:latin typeface="Helvetica"/>
              </a:rPr>
              <a:t>for when a Yes answer is appropriate and consider if the answer should be changed to No.  (The RAC has reviewed IEEE </a:t>
            </a:r>
            <a:r>
              <a:rPr lang="en-US" sz="1600" dirty="0" err="1">
                <a:solidFill>
                  <a:prstClr val="black"/>
                </a:solidFill>
                <a:latin typeface="Helvetica"/>
              </a:rPr>
              <a:t>Std</a:t>
            </a:r>
            <a:r>
              <a:rPr lang="en-US" sz="1600" dirty="0">
                <a:solidFill>
                  <a:prstClr val="black"/>
                </a:solidFill>
                <a:latin typeface="Helvetica"/>
              </a:rPr>
              <a:t> 802.15.4.) </a:t>
            </a:r>
            <a:r>
              <a:rPr lang="en-US" sz="1600" dirty="0">
                <a:solidFill>
                  <a:srgbClr val="FF0000"/>
                </a:solidFill>
                <a:latin typeface="Helvetica"/>
              </a:rPr>
              <a:t>– Modify change the answer to NO</a:t>
            </a:r>
            <a:endParaRPr lang="en-US" sz="1600" dirty="0">
              <a:solidFill>
                <a:prstClr val="black"/>
              </a:solidFill>
              <a:latin typeface="Helvetica"/>
            </a:endParaRPr>
          </a:p>
          <a:p>
            <a:pPr marL="0" lvl="0" indent="0">
              <a:buNone/>
            </a:pPr>
            <a:r>
              <a:rPr lang="en-US" sz="1600" b="1" dirty="0" smtClean="0">
                <a:solidFill>
                  <a:prstClr val="black"/>
                </a:solidFill>
                <a:latin typeface="Helvetica"/>
              </a:rPr>
              <a:t>CSD</a:t>
            </a:r>
          </a:p>
          <a:p>
            <a:pPr lvl="0"/>
            <a:r>
              <a:rPr lang="en-US" sz="1600" dirty="0" smtClean="0">
                <a:solidFill>
                  <a:prstClr val="black"/>
                </a:solidFill>
                <a:latin typeface="Helvetica"/>
              </a:rPr>
              <a:t>1.2.1,b </a:t>
            </a:r>
            <a:r>
              <a:rPr lang="en-US" sz="1600" dirty="0">
                <a:solidFill>
                  <a:prstClr val="black"/>
                </a:solidFill>
                <a:latin typeface="Helvetica"/>
              </a:rPr>
              <a:t>— Change IEEE Std. 802.15.4 to IEEE </a:t>
            </a:r>
            <a:r>
              <a:rPr lang="en-US" sz="1600" dirty="0" err="1">
                <a:solidFill>
                  <a:prstClr val="black"/>
                </a:solidFill>
                <a:latin typeface="Helvetica"/>
              </a:rPr>
              <a:t>Std</a:t>
            </a:r>
            <a:r>
              <a:rPr lang="en-US" sz="1600" dirty="0">
                <a:solidFill>
                  <a:prstClr val="black"/>
                </a:solidFill>
                <a:latin typeface="Helvetica"/>
              </a:rPr>
              <a:t> 802.15.4 (remove the dot after </a:t>
            </a:r>
            <a:r>
              <a:rPr lang="en-US" sz="1600" dirty="0" err="1">
                <a:solidFill>
                  <a:prstClr val="black"/>
                </a:solidFill>
                <a:latin typeface="Helvetica"/>
              </a:rPr>
              <a:t>Std</a:t>
            </a:r>
            <a:r>
              <a:rPr lang="en-US" sz="1600" dirty="0">
                <a:solidFill>
                  <a:prstClr val="black"/>
                </a:solidFill>
                <a:latin typeface="Helvetica"/>
              </a:rPr>
              <a:t>). </a:t>
            </a:r>
            <a:r>
              <a:rPr lang="en-US" sz="1600" dirty="0">
                <a:solidFill>
                  <a:srgbClr val="FF0000"/>
                </a:solidFill>
                <a:latin typeface="Helvetica"/>
              </a:rPr>
              <a:t>- Accept</a:t>
            </a:r>
          </a:p>
          <a:p>
            <a:pPr lvl="0"/>
            <a:r>
              <a:rPr lang="en-US" sz="1600" dirty="0">
                <a:solidFill>
                  <a:prstClr val="black"/>
                </a:solidFill>
                <a:latin typeface="Helvetica"/>
              </a:rPr>
              <a:t>1.2.5,c — The answer about manufacturing costs is non-responsive to the question about installation costs.  Please provide a responsive answer. – </a:t>
            </a:r>
            <a:r>
              <a:rPr lang="en-US" sz="1600" dirty="0">
                <a:solidFill>
                  <a:srgbClr val="FF0000"/>
                </a:solidFill>
                <a:latin typeface="Helvetica"/>
              </a:rPr>
              <a:t>MODIFY Change the answer to “</a:t>
            </a:r>
            <a:r>
              <a:rPr lang="en-US" sz="1600" dirty="0">
                <a:solidFill>
                  <a:srgbClr val="FF0000"/>
                </a:solidFill>
              </a:rPr>
              <a:t>Implementation of this amendment requires no change to current installation costs and costs could potentially be reduced because less network equipment could be required”</a:t>
            </a:r>
            <a:endParaRPr lang="en-US" sz="1600" dirty="0">
              <a:solidFill>
                <a:srgbClr val="FF0000"/>
              </a:solidFill>
              <a:latin typeface="Helvetica"/>
            </a:endParaRPr>
          </a:p>
        </p:txBody>
      </p:sp>
      <p:sp>
        <p:nvSpPr>
          <p:cNvPr id="4" name="Slide Number Placeholder 3"/>
          <p:cNvSpPr>
            <a:spLocks noGrp="1"/>
          </p:cNvSpPr>
          <p:nvPr>
            <p:ph type="sldNum" sz="quarter" idx="12"/>
          </p:nvPr>
        </p:nvSpPr>
        <p:spPr>
          <a:xfrm>
            <a:off x="4340044" y="6475413"/>
            <a:ext cx="509756" cy="184666"/>
          </a:xfrm>
        </p:spPr>
        <p:txBody>
          <a:bodyPr/>
          <a:lstStyle/>
          <a:p>
            <a:r>
              <a:rPr lang="en-US" dirty="0"/>
              <a:t>Slide </a:t>
            </a:r>
            <a:r>
              <a:rPr lang="en-US" dirty="0" smtClean="0"/>
              <a:t>32</a:t>
            </a:r>
            <a:endParaRPr lang="en-US" dirty="0"/>
          </a:p>
        </p:txBody>
      </p:sp>
      <p:sp>
        <p:nvSpPr>
          <p:cNvPr id="6" name="Footer Placeholder 5">
            <a:extLst>
              <a:ext uri="{FF2B5EF4-FFF2-40B4-BE49-F238E27FC236}">
                <a16:creationId xmlns:a16="http://schemas.microsoft.com/office/drawing/2014/main" xmlns="" id="{CC502A3F-307D-4813-82FE-C0FAC62734A5}"/>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7" name="Date Placeholder 6">
            <a:extLst>
              <a:ext uri="{FF2B5EF4-FFF2-40B4-BE49-F238E27FC236}">
                <a16:creationId xmlns:a16="http://schemas.microsoft.com/office/drawing/2014/main" xmlns="" id="{68964340-9CCE-4B3E-A179-7EE299AAEE5E}"/>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6467178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981762-D3C7-4EA9-B896-E7790A8497C7}"/>
              </a:ext>
            </a:extLst>
          </p:cNvPr>
          <p:cNvSpPr>
            <a:spLocks noGrp="1"/>
          </p:cNvSpPr>
          <p:nvPr>
            <p:ph type="title"/>
          </p:nvPr>
        </p:nvSpPr>
        <p:spPr/>
        <p:txBody>
          <a:bodyPr/>
          <a:lstStyle/>
          <a:p>
            <a:r>
              <a:rPr lang="en-US" sz="2400" b="1" dirty="0">
                <a:solidFill>
                  <a:srgbClr val="000000"/>
                </a:solidFill>
                <a:cs typeface="MS Gothic"/>
              </a:rPr>
              <a:t>802.15.4x Comments from 802.11</a:t>
            </a:r>
            <a:endParaRPr lang="en-US" dirty="0"/>
          </a:p>
        </p:txBody>
      </p:sp>
      <p:sp>
        <p:nvSpPr>
          <p:cNvPr id="3" name="Content Placeholder 2">
            <a:extLst>
              <a:ext uri="{FF2B5EF4-FFF2-40B4-BE49-F238E27FC236}">
                <a16:creationId xmlns:a16="http://schemas.microsoft.com/office/drawing/2014/main" xmlns="" id="{157D1008-39D6-40BC-B738-7B0D549622FF}"/>
              </a:ext>
            </a:extLst>
          </p:cNvPr>
          <p:cNvSpPr>
            <a:spLocks noGrp="1"/>
          </p:cNvSpPr>
          <p:nvPr>
            <p:ph idx="1"/>
          </p:nvPr>
        </p:nvSpPr>
        <p:spPr/>
        <p:txBody>
          <a:bodyPr/>
          <a:lstStyle/>
          <a:p>
            <a:r>
              <a:rPr lang="en-US" sz="2000" dirty="0"/>
              <a:t>PAR 2.1 – Expand “SUN” – </a:t>
            </a:r>
            <a:r>
              <a:rPr lang="en-US" sz="2000" dirty="0" err="1">
                <a:solidFill>
                  <a:srgbClr val="FF0000"/>
                </a:solidFill>
              </a:rPr>
              <a:t>Modify:change</a:t>
            </a:r>
            <a:r>
              <a:rPr lang="en-US" sz="2000" dirty="0">
                <a:solidFill>
                  <a:srgbClr val="FF0000"/>
                </a:solidFill>
              </a:rPr>
              <a:t> to Smart Utility Network (SUN)</a:t>
            </a:r>
          </a:p>
          <a:p>
            <a:r>
              <a:rPr lang="en-US" sz="2000" dirty="0"/>
              <a:t>PAR 2.1 – change “2.4Mb/s” to “2.4 Mb/s” – </a:t>
            </a:r>
            <a:r>
              <a:rPr lang="en-US" sz="2000" dirty="0">
                <a:solidFill>
                  <a:srgbClr val="FF0000"/>
                </a:solidFill>
              </a:rPr>
              <a:t>Accept</a:t>
            </a:r>
          </a:p>
          <a:p>
            <a:r>
              <a:rPr lang="en-US" sz="2000" dirty="0"/>
              <a:t>PAR 5.2.b – delete “IEEE </a:t>
            </a:r>
            <a:r>
              <a:rPr lang="en-US" sz="2000" dirty="0" err="1"/>
              <a:t>Std</a:t>
            </a:r>
            <a:r>
              <a:rPr lang="en-US" sz="2000" dirty="0"/>
              <a:t> 802.15.4” - </a:t>
            </a:r>
            <a:r>
              <a:rPr lang="en-US" sz="2000" dirty="0">
                <a:solidFill>
                  <a:srgbClr val="FF0000"/>
                </a:solidFill>
              </a:rPr>
              <a:t>Accept</a:t>
            </a:r>
          </a:p>
          <a:p>
            <a:r>
              <a:rPr lang="en-US" sz="2000" dirty="0"/>
              <a:t>PAR 5.2.b - missing space in “2.4Mb/s” again. - </a:t>
            </a:r>
            <a:r>
              <a:rPr lang="en-US" sz="2000" dirty="0">
                <a:solidFill>
                  <a:srgbClr val="FF0000"/>
                </a:solidFill>
              </a:rPr>
              <a:t>Accept</a:t>
            </a:r>
          </a:p>
          <a:p>
            <a:r>
              <a:rPr lang="en-US" sz="2000" dirty="0"/>
              <a:t>PAR 5.2.b – delete “,  as needed,” - </a:t>
            </a:r>
            <a:r>
              <a:rPr lang="en-US" sz="2000" dirty="0">
                <a:solidFill>
                  <a:srgbClr val="FF0000"/>
                </a:solidFill>
              </a:rPr>
              <a:t>Accept</a:t>
            </a:r>
          </a:p>
          <a:p>
            <a:r>
              <a:rPr lang="en-US" sz="2000" dirty="0"/>
              <a:t>PAR 5.5 – add “IEEE” in front of 802.15.4 (two locations). </a:t>
            </a:r>
            <a:r>
              <a:rPr lang="en-US" sz="2000" dirty="0">
                <a:solidFill>
                  <a:srgbClr val="FF0000"/>
                </a:solidFill>
              </a:rPr>
              <a:t>- Accept</a:t>
            </a:r>
          </a:p>
          <a:p>
            <a:r>
              <a:rPr lang="en-US" sz="2000" dirty="0"/>
              <a:t>PAR 6.1.b – Why “Yes” for a PHY specific only PAR? – should be “No”. – </a:t>
            </a:r>
            <a:r>
              <a:rPr lang="en-US" sz="2000" dirty="0">
                <a:solidFill>
                  <a:srgbClr val="FF0000"/>
                </a:solidFill>
              </a:rPr>
              <a:t>Modify: Change the answer to 6.1.b to NO</a:t>
            </a:r>
          </a:p>
          <a:p>
            <a:endParaRPr lang="en-US" dirty="0"/>
          </a:p>
        </p:txBody>
      </p:sp>
      <p:sp>
        <p:nvSpPr>
          <p:cNvPr id="6" name="Slide Number Placeholder 5">
            <a:extLst>
              <a:ext uri="{FF2B5EF4-FFF2-40B4-BE49-F238E27FC236}">
                <a16:creationId xmlns:a16="http://schemas.microsoft.com/office/drawing/2014/main" xmlns="" id="{2965FBB0-55DE-4A91-8D1C-8E4BE0CA5E34}"/>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33</a:t>
            </a:fld>
            <a:endParaRPr lang="en-GB" dirty="0"/>
          </a:p>
        </p:txBody>
      </p:sp>
      <p:sp>
        <p:nvSpPr>
          <p:cNvPr id="7" name="Footer Placeholder 6">
            <a:extLst>
              <a:ext uri="{FF2B5EF4-FFF2-40B4-BE49-F238E27FC236}">
                <a16:creationId xmlns:a16="http://schemas.microsoft.com/office/drawing/2014/main" xmlns="" id="{07FC6584-3B3C-48FE-A0AF-417B98DD4260}"/>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8" name="Date Placeholder 7">
            <a:extLst>
              <a:ext uri="{FF2B5EF4-FFF2-40B4-BE49-F238E27FC236}">
                <a16:creationId xmlns:a16="http://schemas.microsoft.com/office/drawing/2014/main" xmlns="" id="{19B5A12F-6948-4161-B52C-F251BD801E5C}"/>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6375150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639E29-3FD9-49B3-8612-7A7ABEEAAB92}"/>
              </a:ext>
            </a:extLst>
          </p:cNvPr>
          <p:cNvSpPr>
            <a:spLocks noGrp="1"/>
          </p:cNvSpPr>
          <p:nvPr>
            <p:ph type="title"/>
          </p:nvPr>
        </p:nvSpPr>
        <p:spPr>
          <a:xfrm>
            <a:off x="186204" y="417984"/>
            <a:ext cx="8712968" cy="1066800"/>
          </a:xfrm>
        </p:spPr>
        <p:txBody>
          <a:bodyPr/>
          <a:lstStyle/>
          <a:p>
            <a:r>
              <a:rPr lang="en-US" sz="3200" dirty="0"/>
              <a:t>Comments from Dr</a:t>
            </a:r>
            <a:r>
              <a:rPr lang="en-US" sz="3200" dirty="0" smtClean="0"/>
              <a:t>. James P.K. (Train Wreak) </a:t>
            </a:r>
            <a:r>
              <a:rPr lang="en-US" sz="3200" dirty="0" err="1"/>
              <a:t>Gilb</a:t>
            </a:r>
            <a:endParaRPr lang="en-US" sz="3200" dirty="0"/>
          </a:p>
        </p:txBody>
      </p:sp>
      <p:sp>
        <p:nvSpPr>
          <p:cNvPr id="3" name="Content Placeholder 2">
            <a:extLst>
              <a:ext uri="{FF2B5EF4-FFF2-40B4-BE49-F238E27FC236}">
                <a16:creationId xmlns:a16="http://schemas.microsoft.com/office/drawing/2014/main" xmlns="" id="{1C72DCFD-F703-44E3-849C-564D5BB74434}"/>
              </a:ext>
            </a:extLst>
          </p:cNvPr>
          <p:cNvSpPr>
            <a:spLocks noGrp="1"/>
          </p:cNvSpPr>
          <p:nvPr>
            <p:ph idx="1"/>
          </p:nvPr>
        </p:nvSpPr>
        <p:spPr>
          <a:xfrm>
            <a:off x="685800" y="1268760"/>
            <a:ext cx="7772400" cy="4611216"/>
          </a:xfrm>
        </p:spPr>
        <p:txBody>
          <a:bodyPr/>
          <a:lstStyle/>
          <a:p>
            <a:pPr marL="0" indent="0">
              <a:buNone/>
            </a:pPr>
            <a:r>
              <a:rPr lang="en-US" sz="2400" dirty="0" smtClean="0"/>
              <a:t>PAR </a:t>
            </a:r>
            <a:r>
              <a:rPr lang="en-US" sz="2400" dirty="0"/>
              <a:t> 5.2b</a:t>
            </a:r>
            <a:br>
              <a:rPr lang="en-US" sz="2400" dirty="0"/>
            </a:br>
            <a:r>
              <a:rPr lang="en-US" sz="2400" dirty="0"/>
              <a:t>  o Provide an estimated range for this PHY mode in the scope.  </a:t>
            </a:r>
            <a:r>
              <a:rPr lang="en-US" sz="2400" dirty="0">
                <a:solidFill>
                  <a:srgbClr val="FF0000"/>
                </a:solidFill>
              </a:rPr>
              <a:t>Modify: Add sentence to clarify range of up to 5 kilometers with line of sight using omnidirectional antennas.</a:t>
            </a:r>
            <a:r>
              <a:rPr lang="en-US" sz="2400" dirty="0"/>
              <a:t/>
            </a:r>
            <a:br>
              <a:rPr lang="en-US" sz="2400" dirty="0"/>
            </a:br>
            <a:r>
              <a:rPr lang="en-US" sz="2400" dirty="0"/>
              <a:t> </a:t>
            </a:r>
            <a:r>
              <a:rPr lang="en-US" sz="2400" dirty="0" smtClean="0"/>
              <a:t>PAR </a:t>
            </a:r>
            <a:r>
              <a:rPr lang="en-US" sz="2400" dirty="0" smtClean="0"/>
              <a:t>6.1.b</a:t>
            </a:r>
            <a:r>
              <a:rPr lang="en-US" sz="2400" dirty="0"/>
              <a:t/>
            </a:r>
            <a:br>
              <a:rPr lang="en-US" sz="2400" dirty="0"/>
            </a:br>
            <a:r>
              <a:rPr lang="en-US" sz="2400" dirty="0"/>
              <a:t>  o I would suggest that this is no as the PHY won't modify any of the use or definition of addressing.  If the RAC wants to review, you can always send them a copy to look at.  But the answer to the question is no, you don't anticipate any registration activity.  - </a:t>
            </a:r>
            <a:r>
              <a:rPr lang="en-US" sz="2400" dirty="0">
                <a:solidFill>
                  <a:srgbClr val="FF0000"/>
                </a:solidFill>
              </a:rPr>
              <a:t>Modify,  change to </a:t>
            </a:r>
            <a:r>
              <a:rPr lang="en-US" sz="2400" dirty="0" smtClean="0">
                <a:solidFill>
                  <a:srgbClr val="FF0000"/>
                </a:solidFill>
              </a:rPr>
              <a:t>NO</a:t>
            </a:r>
            <a:endParaRPr lang="en-US" sz="2400" dirty="0"/>
          </a:p>
        </p:txBody>
      </p:sp>
      <p:sp>
        <p:nvSpPr>
          <p:cNvPr id="6" name="Slide Number Placeholder 5">
            <a:extLst>
              <a:ext uri="{FF2B5EF4-FFF2-40B4-BE49-F238E27FC236}">
                <a16:creationId xmlns:a16="http://schemas.microsoft.com/office/drawing/2014/main" xmlns="" id="{E8832B25-DD6A-4E05-AE63-D3C1F54E36B1}"/>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34</a:t>
            </a:fld>
            <a:endParaRPr lang="en-US" altLang="en-US"/>
          </a:p>
        </p:txBody>
      </p:sp>
      <p:sp>
        <p:nvSpPr>
          <p:cNvPr id="7" name="Footer Placeholder 6">
            <a:extLst>
              <a:ext uri="{FF2B5EF4-FFF2-40B4-BE49-F238E27FC236}">
                <a16:creationId xmlns:a16="http://schemas.microsoft.com/office/drawing/2014/main" xmlns="" id="{AD0FE1B2-EB83-4D81-BA1C-813A0659BE76}"/>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8" name="Date Placeholder 7">
            <a:extLst>
              <a:ext uri="{FF2B5EF4-FFF2-40B4-BE49-F238E27FC236}">
                <a16:creationId xmlns:a16="http://schemas.microsoft.com/office/drawing/2014/main" xmlns="" id="{D7B8DD9F-8756-4648-94DA-7A0C54712EF3}"/>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6693756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639E29-3FD9-49B3-8612-7A7ABEEAAB92}"/>
              </a:ext>
            </a:extLst>
          </p:cNvPr>
          <p:cNvSpPr>
            <a:spLocks noGrp="1"/>
          </p:cNvSpPr>
          <p:nvPr>
            <p:ph type="title"/>
          </p:nvPr>
        </p:nvSpPr>
        <p:spPr>
          <a:xfrm>
            <a:off x="186204" y="417984"/>
            <a:ext cx="8712968" cy="1066800"/>
          </a:xfrm>
        </p:spPr>
        <p:txBody>
          <a:bodyPr/>
          <a:lstStyle/>
          <a:p>
            <a:r>
              <a:rPr lang="en-US" sz="3200" dirty="0"/>
              <a:t>Comments from Dr</a:t>
            </a:r>
            <a:r>
              <a:rPr lang="en-US" sz="3200" dirty="0" smtClean="0"/>
              <a:t>. James P.K. (Train Wreak) </a:t>
            </a:r>
            <a:r>
              <a:rPr lang="en-US" sz="3200" dirty="0" err="1"/>
              <a:t>Gilb</a:t>
            </a:r>
            <a:endParaRPr lang="en-US" sz="3200" dirty="0"/>
          </a:p>
        </p:txBody>
      </p:sp>
      <p:sp>
        <p:nvSpPr>
          <p:cNvPr id="3" name="Content Placeholder 2">
            <a:extLst>
              <a:ext uri="{FF2B5EF4-FFF2-40B4-BE49-F238E27FC236}">
                <a16:creationId xmlns:a16="http://schemas.microsoft.com/office/drawing/2014/main" xmlns="" id="{1C72DCFD-F703-44E3-849C-564D5BB74434}"/>
              </a:ext>
            </a:extLst>
          </p:cNvPr>
          <p:cNvSpPr>
            <a:spLocks noGrp="1"/>
          </p:cNvSpPr>
          <p:nvPr>
            <p:ph idx="1"/>
          </p:nvPr>
        </p:nvSpPr>
        <p:spPr>
          <a:xfrm>
            <a:off x="685800" y="1196752"/>
            <a:ext cx="7772400" cy="4611216"/>
          </a:xfrm>
        </p:spPr>
        <p:txBody>
          <a:bodyPr/>
          <a:lstStyle/>
          <a:p>
            <a:pPr marL="0" indent="0">
              <a:buNone/>
            </a:pPr>
            <a:r>
              <a:rPr lang="en-US" sz="2000" b="1" dirty="0" smtClean="0"/>
              <a:t>CSD </a:t>
            </a:r>
            <a:r>
              <a:rPr lang="en-US" sz="2000" b="1" dirty="0"/>
              <a:t> 1.2.5</a:t>
            </a:r>
            <a:r>
              <a:rPr lang="en-US" sz="1800" dirty="0"/>
              <a:t/>
            </a:r>
            <a:br>
              <a:rPr lang="en-US" sz="1800" dirty="0"/>
            </a:br>
            <a:r>
              <a:rPr lang="en-US" sz="1800" dirty="0"/>
              <a:t>  o None of the reasons given address why this specific, new addition will be similar in cost to existing 802.15.4 devices (which vary widely in cost, depending on which version of 802.15.4 you implement).  At the very least, these answers should be specific to the widespread deployment of 802.15.4 SUN PHY devices. </a:t>
            </a:r>
            <a:br>
              <a:rPr lang="en-US" sz="1800" dirty="0"/>
            </a:br>
            <a:r>
              <a:rPr lang="en-US" sz="1800" dirty="0"/>
              <a:t>  o The answer for c) does not address item c), which has to do with installation costs, no manufacturing methods.  The WG should take the time to actually answer these questions and not just cut and paste previous answers. – </a:t>
            </a:r>
            <a:r>
              <a:rPr lang="en-US" sz="1800" dirty="0">
                <a:solidFill>
                  <a:srgbClr val="FF0000"/>
                </a:solidFill>
              </a:rPr>
              <a:t>Modify 1.2.5b to : “Anticipated enhancements of this amendment will utilize current 802.15.4 SUN implementations and should not affect or create additional costs for implementation.  This amendment could reduce cost of SUN implementations”  1.2.5c to: Implementation of this amendment requires no change to current installation costs and costs could potentially be reduced because less network equipment could be required”  1.2.5d to : There are already IEEE 802.15.4 devices in volume shipment operating in the same frequency bands and PHY modes. The proposed enhancements included in this project could reduce well-known operational costs.</a:t>
            </a:r>
          </a:p>
          <a:p>
            <a:pPr marL="0" indent="0">
              <a:buNone/>
            </a:pPr>
            <a:r>
              <a:rPr lang="en-US" sz="1800" dirty="0"/>
              <a:t/>
            </a:r>
            <a:br>
              <a:rPr lang="en-US" sz="1800" dirty="0"/>
            </a:br>
            <a:r>
              <a:rPr lang="en-US" sz="1800" dirty="0"/>
              <a:t/>
            </a:r>
            <a:br>
              <a:rPr lang="en-US" sz="1800" dirty="0"/>
            </a:br>
            <a:endParaRPr lang="en-US" sz="1800" dirty="0"/>
          </a:p>
        </p:txBody>
      </p:sp>
      <p:sp>
        <p:nvSpPr>
          <p:cNvPr id="6" name="Slide Number Placeholder 5">
            <a:extLst>
              <a:ext uri="{FF2B5EF4-FFF2-40B4-BE49-F238E27FC236}">
                <a16:creationId xmlns:a16="http://schemas.microsoft.com/office/drawing/2014/main" xmlns="" id="{E8832B25-DD6A-4E05-AE63-D3C1F54E36B1}"/>
              </a:ext>
            </a:extLst>
          </p:cNvPr>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35</a:t>
            </a:fld>
            <a:endParaRPr lang="en-US" altLang="en-US"/>
          </a:p>
        </p:txBody>
      </p:sp>
      <p:sp>
        <p:nvSpPr>
          <p:cNvPr id="7" name="Footer Placeholder 6">
            <a:extLst>
              <a:ext uri="{FF2B5EF4-FFF2-40B4-BE49-F238E27FC236}">
                <a16:creationId xmlns:a16="http://schemas.microsoft.com/office/drawing/2014/main" xmlns="" id="{AD0FE1B2-EB83-4D81-BA1C-813A0659BE76}"/>
              </a:ext>
            </a:extLst>
          </p:cNvPr>
          <p:cNvSpPr>
            <a:spLocks noGrp="1"/>
          </p:cNvSpPr>
          <p:nvPr>
            <p:ph type="ftr" sz="quarter" idx="11"/>
          </p:nvPr>
        </p:nvSpPr>
        <p:spPr/>
        <p:txBody>
          <a:bodyPr/>
          <a:lstStyle/>
          <a:p>
            <a:pPr>
              <a:defRPr/>
            </a:pPr>
            <a:r>
              <a:rPr lang="en-US" altLang="en-US"/>
              <a:t>Matthew Gillmore (Itron)</a:t>
            </a:r>
            <a:endParaRPr lang="en-US" altLang="en-US" dirty="0"/>
          </a:p>
        </p:txBody>
      </p:sp>
      <p:sp>
        <p:nvSpPr>
          <p:cNvPr id="8" name="Date Placeholder 7">
            <a:extLst>
              <a:ext uri="{FF2B5EF4-FFF2-40B4-BE49-F238E27FC236}">
                <a16:creationId xmlns:a16="http://schemas.microsoft.com/office/drawing/2014/main" xmlns="" id="{D7B8DD9F-8756-4648-94DA-7A0C54712EF3}"/>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37014050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SG </a:t>
            </a:r>
            <a:r>
              <a:rPr lang="en-US" dirty="0" smtClean="0"/>
              <a:t>SECN</a:t>
            </a:r>
            <a:r>
              <a:rPr lang="en-US" dirty="0"/>
              <a:t/>
            </a:r>
            <a:br>
              <a:rPr lang="en-US" dirty="0"/>
            </a:br>
            <a:r>
              <a:rPr lang="en-US" dirty="0"/>
              <a:t>PAR &amp; CSD </a:t>
            </a:r>
            <a:r>
              <a:rPr lang="en-US" dirty="0" smtClean="0"/>
              <a:t>Comment Responses</a:t>
            </a:r>
            <a:endParaRPr lang="en-US" dirty="0"/>
          </a:p>
        </p:txBody>
      </p:sp>
      <p:sp>
        <p:nvSpPr>
          <p:cNvPr id="6" name="Untertitel 5"/>
          <p:cNvSpPr>
            <a:spLocks noGrp="1"/>
          </p:cNvSpPr>
          <p:nvPr>
            <p:ph type="subTitle" idx="1"/>
          </p:nvPr>
        </p:nvSpPr>
        <p:spPr/>
        <p:txBody>
          <a:bodyPr/>
          <a:lstStyle/>
          <a:p>
            <a:r>
              <a:rPr lang="en-US" dirty="0" smtClean="0"/>
              <a:t>Don Sturek</a:t>
            </a:r>
            <a:r>
              <a:rPr lang="en-US" dirty="0"/>
              <a:t/>
            </a:r>
            <a:br>
              <a:rPr lang="en-US" dirty="0"/>
            </a:br>
            <a:r>
              <a:rPr lang="en-US" dirty="0"/>
              <a:t>Itron</a:t>
            </a:r>
          </a:p>
          <a:p>
            <a:endParaRPr 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36</a:t>
            </a:fld>
            <a:endParaRPr lang="en-US" altLang="en-US"/>
          </a:p>
        </p:txBody>
      </p:sp>
      <p:sp>
        <p:nvSpPr>
          <p:cNvPr id="7" name="Footer Placeholder 6">
            <a:extLst>
              <a:ext uri="{FF2B5EF4-FFF2-40B4-BE49-F238E27FC236}">
                <a16:creationId xmlns="" xmlns:a16="http://schemas.microsoft.com/office/drawing/2014/main" id="{89700A71-B041-4014-9E1B-84E883DBD11B}"/>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8" name="Date Placeholder 7">
            <a:extLst>
              <a:ext uri="{FF2B5EF4-FFF2-40B4-BE49-F238E27FC236}">
                <a16:creationId xmlns="" xmlns:a16="http://schemas.microsoft.com/office/drawing/2014/main" id="{D97B7DBF-90C5-45F5-974E-B206C6B3B554}"/>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23424333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981762-D3C7-4EA9-B896-E7790A8497C7}"/>
              </a:ext>
            </a:extLst>
          </p:cNvPr>
          <p:cNvSpPr>
            <a:spLocks noGrp="1"/>
          </p:cNvSpPr>
          <p:nvPr>
            <p:ph type="title"/>
          </p:nvPr>
        </p:nvSpPr>
        <p:spPr/>
        <p:txBody>
          <a:bodyPr/>
          <a:lstStyle/>
          <a:p>
            <a:r>
              <a:rPr lang="en-US" b="1" dirty="0" smtClean="0">
                <a:solidFill>
                  <a:srgbClr val="000000"/>
                </a:solidFill>
                <a:cs typeface="MS Gothic"/>
              </a:rPr>
              <a:t>802.15.4y </a:t>
            </a:r>
            <a:r>
              <a:rPr lang="en-US" b="1" dirty="0">
                <a:solidFill>
                  <a:srgbClr val="000000"/>
                </a:solidFill>
                <a:cs typeface="MS Gothic"/>
              </a:rPr>
              <a:t>Comments from 802.11</a:t>
            </a:r>
            <a:endParaRPr lang="en-US" dirty="0"/>
          </a:p>
        </p:txBody>
      </p:sp>
      <p:sp>
        <p:nvSpPr>
          <p:cNvPr id="3" name="Content Placeholder 2">
            <a:extLst>
              <a:ext uri="{FF2B5EF4-FFF2-40B4-BE49-F238E27FC236}">
                <a16:creationId xmlns="" xmlns:a16="http://schemas.microsoft.com/office/drawing/2014/main" id="{157D1008-39D6-40BC-B738-7B0D549622FF}"/>
              </a:ext>
            </a:extLst>
          </p:cNvPr>
          <p:cNvSpPr>
            <a:spLocks noGrp="1"/>
          </p:cNvSpPr>
          <p:nvPr>
            <p:ph idx="1"/>
          </p:nvPr>
        </p:nvSpPr>
        <p:spPr>
          <a:xfrm>
            <a:off x="685800" y="1844824"/>
            <a:ext cx="7772400" cy="4114800"/>
          </a:xfrm>
        </p:spPr>
        <p:txBody>
          <a:bodyPr/>
          <a:lstStyle/>
          <a:p>
            <a:pPr lvl="0"/>
            <a:r>
              <a:rPr lang="en-US" sz="2800" dirty="0"/>
              <a:t>PAR 2.1 </a:t>
            </a:r>
            <a:r>
              <a:rPr lang="en-US" sz="2800" dirty="0" smtClean="0"/>
              <a:t>Change “Amendment </a:t>
            </a:r>
            <a:r>
              <a:rPr lang="en-US" sz="2800" dirty="0"/>
              <a:t>defining security extensions to IEEE Std. 802.15.4 adding at a minimum Advanced Encryption Standard (AES)-256” to “ Amendment defining support for Advanced Encryption Standard (AES)-256 encryption and security extensions</a:t>
            </a:r>
            <a:r>
              <a:rPr lang="en-US" sz="2800" dirty="0" smtClean="0"/>
              <a:t>.” </a:t>
            </a:r>
            <a:r>
              <a:rPr lang="en-US" sz="2800" dirty="0" smtClean="0">
                <a:solidFill>
                  <a:srgbClr val="FF0000"/>
                </a:solidFill>
                <a:latin typeface="Helvetica"/>
              </a:rPr>
              <a:t>Accept</a:t>
            </a:r>
            <a:endParaRPr lang="en-US" sz="2800" dirty="0"/>
          </a:p>
          <a:p>
            <a:pPr lvl="0"/>
            <a:r>
              <a:rPr lang="en-US" sz="2800" dirty="0"/>
              <a:t>PAR 5.2.b change “Std.” to “</a:t>
            </a:r>
            <a:r>
              <a:rPr lang="en-US" sz="2800" dirty="0" err="1"/>
              <a:t>Std</a:t>
            </a:r>
            <a:r>
              <a:rPr lang="en-US" sz="2800" dirty="0" smtClean="0"/>
              <a:t>” </a:t>
            </a:r>
            <a:r>
              <a:rPr lang="en-US" sz="2800" dirty="0" smtClean="0">
                <a:solidFill>
                  <a:srgbClr val="FF0000"/>
                </a:solidFill>
                <a:latin typeface="Helvetica"/>
              </a:rPr>
              <a:t>Accept</a:t>
            </a:r>
            <a:endParaRPr lang="en-US" sz="2800" dirty="0">
              <a:solidFill>
                <a:srgbClr val="FF0000"/>
              </a:solidFill>
              <a:latin typeface="Helvetica"/>
            </a:endParaRPr>
          </a:p>
        </p:txBody>
      </p:sp>
      <p:sp>
        <p:nvSpPr>
          <p:cNvPr id="6" name="Slide Number Placeholder 5">
            <a:extLst>
              <a:ext uri="{FF2B5EF4-FFF2-40B4-BE49-F238E27FC236}">
                <a16:creationId xmlns="" xmlns:a16="http://schemas.microsoft.com/office/drawing/2014/main" id="{2965FBB0-55DE-4A91-8D1C-8E4BE0CA5E34}"/>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37</a:t>
            </a:fld>
            <a:endParaRPr lang="en-GB" dirty="0"/>
          </a:p>
        </p:txBody>
      </p:sp>
      <p:sp>
        <p:nvSpPr>
          <p:cNvPr id="7" name="Footer Placeholder 6">
            <a:extLst>
              <a:ext uri="{FF2B5EF4-FFF2-40B4-BE49-F238E27FC236}">
                <a16:creationId xmlns="" xmlns:a16="http://schemas.microsoft.com/office/drawing/2014/main" id="{07FC6584-3B3C-48FE-A0AF-417B98DD4260}"/>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8" name="Date Placeholder 7">
            <a:extLst>
              <a:ext uri="{FF2B5EF4-FFF2-40B4-BE49-F238E27FC236}">
                <a16:creationId xmlns="" xmlns:a16="http://schemas.microsoft.com/office/drawing/2014/main" id="{19B5A12F-6948-4161-B52C-F251BD801E5C}"/>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35509302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B981762-D3C7-4EA9-B896-E7790A8497C7}"/>
              </a:ext>
            </a:extLst>
          </p:cNvPr>
          <p:cNvSpPr>
            <a:spLocks noGrp="1"/>
          </p:cNvSpPr>
          <p:nvPr>
            <p:ph type="title"/>
          </p:nvPr>
        </p:nvSpPr>
        <p:spPr>
          <a:xfrm>
            <a:off x="685800" y="404664"/>
            <a:ext cx="7772400" cy="1066800"/>
          </a:xfrm>
        </p:spPr>
        <p:txBody>
          <a:bodyPr/>
          <a:lstStyle/>
          <a:p>
            <a:r>
              <a:rPr lang="en-US" b="1" dirty="0" smtClean="0">
                <a:solidFill>
                  <a:srgbClr val="000000"/>
                </a:solidFill>
                <a:cs typeface="MS Gothic"/>
              </a:rPr>
              <a:t>802.15.4y </a:t>
            </a:r>
            <a:r>
              <a:rPr lang="en-US" b="1" dirty="0">
                <a:solidFill>
                  <a:srgbClr val="000000"/>
                </a:solidFill>
                <a:cs typeface="MS Gothic"/>
              </a:rPr>
              <a:t>Comments from 802.11</a:t>
            </a:r>
            <a:endParaRPr lang="en-US" dirty="0"/>
          </a:p>
        </p:txBody>
      </p:sp>
      <p:sp>
        <p:nvSpPr>
          <p:cNvPr id="3" name="Content Placeholder 2">
            <a:extLst>
              <a:ext uri="{FF2B5EF4-FFF2-40B4-BE49-F238E27FC236}">
                <a16:creationId xmlns="" xmlns:a16="http://schemas.microsoft.com/office/drawing/2014/main" id="{157D1008-39D6-40BC-B738-7B0D549622FF}"/>
              </a:ext>
            </a:extLst>
          </p:cNvPr>
          <p:cNvSpPr>
            <a:spLocks noGrp="1"/>
          </p:cNvSpPr>
          <p:nvPr>
            <p:ph idx="1"/>
          </p:nvPr>
        </p:nvSpPr>
        <p:spPr>
          <a:xfrm>
            <a:off x="685800" y="1340768"/>
            <a:ext cx="7772400" cy="4114800"/>
          </a:xfrm>
        </p:spPr>
        <p:txBody>
          <a:bodyPr/>
          <a:lstStyle/>
          <a:p>
            <a:pPr lvl="0"/>
            <a:r>
              <a:rPr lang="en-US" sz="2000" dirty="0"/>
              <a:t>PAR 5.2b Change Scope statement to present tense and remove “at a minimum</a:t>
            </a:r>
            <a:r>
              <a:rPr lang="en-US" sz="2000" dirty="0" smtClean="0"/>
              <a:t>”. </a:t>
            </a:r>
            <a:r>
              <a:rPr lang="en-US" sz="2000" dirty="0" smtClean="0">
                <a:solidFill>
                  <a:srgbClr val="FF0000"/>
                </a:solidFill>
                <a:latin typeface="Helvetica"/>
              </a:rPr>
              <a:t>Accept</a:t>
            </a:r>
            <a:endParaRPr lang="en-US" sz="2000" dirty="0" smtClean="0"/>
          </a:p>
          <a:p>
            <a:r>
              <a:rPr lang="en-US" sz="2000" dirty="0" smtClean="0"/>
              <a:t>Change </a:t>
            </a:r>
            <a:r>
              <a:rPr lang="en-US" sz="2000" dirty="0"/>
              <a:t>“This amendment defines security extensions to IEEE Std. 802.15.4 adding, at a minimum, AES-256. It also defines possible methods to simplify the addition of future encryption modes and key lengths. IEEE Std. 802.15.4-2015 currently supports either AES-128 or no security” </a:t>
            </a:r>
          </a:p>
          <a:p>
            <a:pPr lvl="0"/>
            <a:r>
              <a:rPr lang="en-US" sz="2000" dirty="0"/>
              <a:t>To “This amendment adds support for AES-256 encryption and defines security extensions to allow for future encryption modes and key lengths. </a:t>
            </a:r>
            <a:r>
              <a:rPr lang="en-US" sz="2000" dirty="0" smtClean="0"/>
              <a:t>“ </a:t>
            </a:r>
            <a:r>
              <a:rPr lang="en-US" sz="2000" dirty="0" smtClean="0">
                <a:solidFill>
                  <a:srgbClr val="FF0000"/>
                </a:solidFill>
                <a:latin typeface="Helvetica"/>
              </a:rPr>
              <a:t>Accept</a:t>
            </a:r>
            <a:endParaRPr lang="en-US" sz="2000" dirty="0" smtClean="0"/>
          </a:p>
          <a:p>
            <a:pPr lvl="0"/>
            <a:r>
              <a:rPr lang="en-US" sz="2000" dirty="0" smtClean="0"/>
              <a:t>PAR </a:t>
            </a:r>
            <a:r>
              <a:rPr lang="en-US" sz="2000" dirty="0"/>
              <a:t>5.5  no need to </a:t>
            </a:r>
            <a:r>
              <a:rPr lang="en-US" sz="2000" dirty="0" smtClean="0"/>
              <a:t>capitalize </a:t>
            </a:r>
            <a:r>
              <a:rPr lang="en-US" sz="2000" dirty="0"/>
              <a:t>“Quantum Computing</a:t>
            </a:r>
            <a:r>
              <a:rPr lang="en-US" sz="2000" dirty="0" smtClean="0"/>
              <a:t>” </a:t>
            </a:r>
            <a:r>
              <a:rPr lang="en-US" sz="2000" dirty="0" smtClean="0">
                <a:solidFill>
                  <a:srgbClr val="FF0000"/>
                </a:solidFill>
                <a:latin typeface="Helvetica"/>
              </a:rPr>
              <a:t>Revise, removed the reference as a result </a:t>
            </a:r>
            <a:r>
              <a:rPr lang="en-US" sz="2000" dirty="0" smtClean="0">
                <a:solidFill>
                  <a:srgbClr val="FF0000"/>
                </a:solidFill>
                <a:latin typeface="Helvetica"/>
              </a:rPr>
              <a:t>of </a:t>
            </a:r>
            <a:r>
              <a:rPr lang="en-US" sz="2000" dirty="0" err="1" smtClean="0">
                <a:solidFill>
                  <a:srgbClr val="FF0000"/>
                </a:solidFill>
                <a:latin typeface="Helvetica"/>
              </a:rPr>
              <a:t>sn</a:t>
            </a:r>
            <a:r>
              <a:rPr lang="en-US" sz="2000" dirty="0" smtClean="0">
                <a:solidFill>
                  <a:srgbClr val="FF0000"/>
                </a:solidFill>
                <a:latin typeface="Helvetica"/>
              </a:rPr>
              <a:t> </a:t>
            </a:r>
            <a:r>
              <a:rPr lang="en-US" sz="2000" dirty="0" smtClean="0">
                <a:solidFill>
                  <a:srgbClr val="FF0000"/>
                </a:solidFill>
                <a:latin typeface="Helvetica"/>
              </a:rPr>
              <a:t>802.1 </a:t>
            </a:r>
            <a:r>
              <a:rPr lang="en-US" sz="2000" dirty="0" smtClean="0">
                <a:solidFill>
                  <a:srgbClr val="FF0000"/>
                </a:solidFill>
                <a:latin typeface="Helvetica"/>
              </a:rPr>
              <a:t>comment</a:t>
            </a:r>
          </a:p>
          <a:p>
            <a:pPr lvl="0"/>
            <a:endParaRPr lang="en-US" sz="2000" dirty="0"/>
          </a:p>
          <a:p>
            <a:pPr lvl="0"/>
            <a:r>
              <a:rPr lang="en-US" sz="2000" dirty="0"/>
              <a:t>CSD 1.2.1 b) need space between “</a:t>
            </a:r>
            <a:r>
              <a:rPr lang="en-US" sz="2000" dirty="0" err="1"/>
              <a:t>control,etc</a:t>
            </a:r>
            <a:r>
              <a:rPr lang="en-US" sz="2000" dirty="0" smtClean="0"/>
              <a:t>.” </a:t>
            </a:r>
            <a:r>
              <a:rPr lang="en-US" sz="2000" dirty="0" smtClean="0">
                <a:solidFill>
                  <a:srgbClr val="FF0000"/>
                </a:solidFill>
                <a:latin typeface="Helvetica"/>
              </a:rPr>
              <a:t>Accept</a:t>
            </a:r>
            <a:endParaRPr lang="en-US" sz="2000" dirty="0"/>
          </a:p>
          <a:p>
            <a:endParaRPr lang="en-US" sz="2000" dirty="0"/>
          </a:p>
          <a:p>
            <a:endParaRPr lang="en-US" dirty="0"/>
          </a:p>
        </p:txBody>
      </p:sp>
      <p:sp>
        <p:nvSpPr>
          <p:cNvPr id="6" name="Slide Number Placeholder 5">
            <a:extLst>
              <a:ext uri="{FF2B5EF4-FFF2-40B4-BE49-F238E27FC236}">
                <a16:creationId xmlns="" xmlns:a16="http://schemas.microsoft.com/office/drawing/2014/main" id="{2965FBB0-55DE-4A91-8D1C-8E4BE0CA5E34}"/>
              </a:ext>
            </a:extLst>
          </p:cNvPr>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38</a:t>
            </a:fld>
            <a:endParaRPr lang="en-GB" dirty="0"/>
          </a:p>
        </p:txBody>
      </p:sp>
      <p:sp>
        <p:nvSpPr>
          <p:cNvPr id="7" name="Footer Placeholder 6">
            <a:extLst>
              <a:ext uri="{FF2B5EF4-FFF2-40B4-BE49-F238E27FC236}">
                <a16:creationId xmlns="" xmlns:a16="http://schemas.microsoft.com/office/drawing/2014/main" id="{07FC6584-3B3C-48FE-A0AF-417B98DD4260}"/>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8" name="Date Placeholder 7">
            <a:extLst>
              <a:ext uri="{FF2B5EF4-FFF2-40B4-BE49-F238E27FC236}">
                <a16:creationId xmlns="" xmlns:a16="http://schemas.microsoft.com/office/drawing/2014/main" id="{19B5A12F-6948-4161-B52C-F251BD801E5C}"/>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20135881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13650"/>
            <a:ext cx="7772400" cy="1066800"/>
          </a:xfrm>
        </p:spPr>
        <p:txBody>
          <a:bodyPr>
            <a:normAutofit fontScale="90000"/>
          </a:bodyPr>
          <a:lstStyle/>
          <a:p>
            <a:pPr lvl="0"/>
            <a:r>
              <a:rPr lang="en-US" sz="4400" dirty="0" smtClean="0">
                <a:solidFill>
                  <a:prstClr val="black"/>
                </a:solidFill>
                <a:latin typeface="Helvetica"/>
              </a:rPr>
              <a:t>802.15.4y </a:t>
            </a:r>
            <a:r>
              <a:rPr lang="en-US" sz="4400" dirty="0">
                <a:solidFill>
                  <a:prstClr val="black"/>
                </a:solidFill>
                <a:latin typeface="Helvetica"/>
              </a:rPr>
              <a:t>Comments from 802.3</a:t>
            </a:r>
            <a:endParaRPr lang="en-US" dirty="0"/>
          </a:p>
        </p:txBody>
      </p:sp>
      <p:sp>
        <p:nvSpPr>
          <p:cNvPr id="3" name="Content Placeholder 2"/>
          <p:cNvSpPr>
            <a:spLocks noGrp="1"/>
          </p:cNvSpPr>
          <p:nvPr>
            <p:ph idx="1"/>
          </p:nvPr>
        </p:nvSpPr>
        <p:spPr>
          <a:xfrm>
            <a:off x="685800" y="1274298"/>
            <a:ext cx="7772400" cy="4114800"/>
          </a:xfrm>
        </p:spPr>
        <p:txBody>
          <a:bodyPr>
            <a:noAutofit/>
          </a:bodyPr>
          <a:lstStyle/>
          <a:p>
            <a:pPr lvl="0"/>
            <a:r>
              <a:rPr lang="en-US" sz="1800" dirty="0" smtClean="0">
                <a:solidFill>
                  <a:prstClr val="black"/>
                </a:solidFill>
                <a:latin typeface="Helvetica"/>
              </a:rPr>
              <a:t>PAR 2.1 </a:t>
            </a:r>
            <a:r>
              <a:rPr lang="en-US" sz="1800" dirty="0">
                <a:solidFill>
                  <a:prstClr val="black"/>
                </a:solidFill>
                <a:latin typeface="Helvetica"/>
              </a:rPr>
              <a:t>— As an amendment to 802.15.4, it is unnecessary to repeat what standard the extensions are for (especially when </a:t>
            </a:r>
            <a:r>
              <a:rPr lang="en-US" sz="1800" dirty="0" err="1">
                <a:solidFill>
                  <a:prstClr val="black"/>
                </a:solidFill>
                <a:latin typeface="Helvetica"/>
              </a:rPr>
              <a:t>Std</a:t>
            </a:r>
            <a:r>
              <a:rPr lang="en-US" sz="1800" dirty="0">
                <a:solidFill>
                  <a:prstClr val="black"/>
                </a:solidFill>
                <a:latin typeface="Helvetica"/>
              </a:rPr>
              <a:t> is incorrectly followed by a dot).  </a:t>
            </a:r>
            <a:r>
              <a:rPr lang="en-US" sz="1800" dirty="0" smtClean="0">
                <a:solidFill>
                  <a:prstClr val="black"/>
                </a:solidFill>
                <a:latin typeface="Helvetica"/>
              </a:rPr>
              <a:t> </a:t>
            </a:r>
            <a:r>
              <a:rPr lang="en-US" sz="1800" dirty="0" smtClean="0">
                <a:solidFill>
                  <a:srgbClr val="FF0000"/>
                </a:solidFill>
                <a:latin typeface="Helvetica"/>
              </a:rPr>
              <a:t>Accept. Fixed in revised title suggested by 802.11</a:t>
            </a:r>
            <a:endParaRPr lang="en-US" sz="1800" dirty="0"/>
          </a:p>
          <a:p>
            <a:r>
              <a:rPr lang="en-US" sz="1800" dirty="0" smtClean="0">
                <a:solidFill>
                  <a:prstClr val="black"/>
                </a:solidFill>
                <a:latin typeface="Helvetica"/>
              </a:rPr>
              <a:t>Also </a:t>
            </a:r>
            <a:r>
              <a:rPr lang="en-US" sz="1800" dirty="0">
                <a:solidFill>
                  <a:prstClr val="black"/>
                </a:solidFill>
                <a:latin typeface="Helvetica"/>
              </a:rPr>
              <a:t>the title doesn’t need to include a repeat of the project scope.  How about Amendment Security extensions (preferred) or Amendment Security extensions including Advanced Encryption Standard (AES)-</a:t>
            </a:r>
            <a:r>
              <a:rPr lang="en-US" sz="1800" dirty="0" smtClean="0">
                <a:solidFill>
                  <a:prstClr val="black"/>
                </a:solidFill>
                <a:latin typeface="Helvetica"/>
              </a:rPr>
              <a:t>256    </a:t>
            </a:r>
            <a:r>
              <a:rPr lang="en-US" sz="1800" dirty="0" smtClean="0">
                <a:solidFill>
                  <a:srgbClr val="FF0000"/>
                </a:solidFill>
                <a:latin typeface="Helvetica"/>
              </a:rPr>
              <a:t>Revised, used the change suggested by 802.11</a:t>
            </a:r>
            <a:endParaRPr lang="en-US" sz="1800" dirty="0" smtClean="0">
              <a:solidFill>
                <a:prstClr val="black"/>
              </a:solidFill>
              <a:latin typeface="Helvetica"/>
            </a:endParaRPr>
          </a:p>
          <a:p>
            <a:r>
              <a:rPr lang="en-US" sz="1800" dirty="0" smtClean="0">
                <a:solidFill>
                  <a:prstClr val="black"/>
                </a:solidFill>
                <a:latin typeface="Helvetica"/>
              </a:rPr>
              <a:t>PAR 5.2.b </a:t>
            </a:r>
            <a:r>
              <a:rPr lang="en-US" sz="1800" dirty="0">
                <a:solidFill>
                  <a:prstClr val="black"/>
                </a:solidFill>
                <a:latin typeface="Helvetica"/>
              </a:rPr>
              <a:t>— Change IEEE Std. 802.15.4 to IEEE </a:t>
            </a:r>
            <a:r>
              <a:rPr lang="en-US" sz="1800" dirty="0" err="1">
                <a:solidFill>
                  <a:prstClr val="black"/>
                </a:solidFill>
                <a:latin typeface="Helvetica"/>
              </a:rPr>
              <a:t>Std</a:t>
            </a:r>
            <a:r>
              <a:rPr lang="en-US" sz="1800" dirty="0">
                <a:solidFill>
                  <a:prstClr val="black"/>
                </a:solidFill>
                <a:latin typeface="Helvetica"/>
              </a:rPr>
              <a:t> 802.15.4 (remove the dot after </a:t>
            </a:r>
            <a:r>
              <a:rPr lang="en-US" sz="1800" dirty="0" err="1">
                <a:solidFill>
                  <a:prstClr val="black"/>
                </a:solidFill>
                <a:latin typeface="Helvetica"/>
              </a:rPr>
              <a:t>Std</a:t>
            </a:r>
            <a:r>
              <a:rPr lang="en-US" sz="1800" dirty="0" smtClean="0">
                <a:solidFill>
                  <a:prstClr val="black"/>
                </a:solidFill>
                <a:latin typeface="Helvetica"/>
              </a:rPr>
              <a:t>). </a:t>
            </a:r>
            <a:r>
              <a:rPr lang="en-US" sz="1800" dirty="0" smtClean="0">
                <a:solidFill>
                  <a:srgbClr val="FF0000"/>
                </a:solidFill>
                <a:latin typeface="Helvetica"/>
              </a:rPr>
              <a:t>Accept</a:t>
            </a:r>
            <a:endParaRPr lang="en-US" sz="1800" dirty="0">
              <a:solidFill>
                <a:prstClr val="black"/>
              </a:solidFill>
              <a:latin typeface="Helvetica"/>
            </a:endParaRPr>
          </a:p>
          <a:p>
            <a:r>
              <a:rPr lang="en-US" sz="1800" dirty="0" smtClean="0">
                <a:solidFill>
                  <a:prstClr val="black"/>
                </a:solidFill>
                <a:latin typeface="Helvetica"/>
              </a:rPr>
              <a:t>PAR 5.2.b </a:t>
            </a:r>
            <a:r>
              <a:rPr lang="en-US" sz="1800" dirty="0">
                <a:solidFill>
                  <a:prstClr val="black"/>
                </a:solidFill>
                <a:latin typeface="Helvetica"/>
              </a:rPr>
              <a:t>— The “possible” does not seem to be properly placed in:  “It also defines possible methods to simplify the addition of future encryption modes and key lengths.”  (Hopefully no standard will define an impossible method.)  Is the project really planning to define a set (“methods") of ways to add new modes and keys; or is the possible supposed to mean the project may or may not define a method to simplify adding new keys and modes; or should “possible” simply be deleted? </a:t>
            </a:r>
            <a:r>
              <a:rPr lang="en-US" sz="1800" dirty="0" smtClean="0">
                <a:solidFill>
                  <a:prstClr val="black"/>
                </a:solidFill>
                <a:latin typeface="Helvetica"/>
              </a:rPr>
              <a:t> </a:t>
            </a:r>
            <a:r>
              <a:rPr lang="en-US" sz="1800" dirty="0" smtClean="0">
                <a:solidFill>
                  <a:srgbClr val="FF0000"/>
                </a:solidFill>
                <a:latin typeface="Helvetica"/>
              </a:rPr>
              <a:t>Accept, removed the word “</a:t>
            </a:r>
            <a:r>
              <a:rPr lang="en-US" sz="1800" dirty="0" smtClean="0">
                <a:solidFill>
                  <a:srgbClr val="FF0000"/>
                </a:solidFill>
                <a:latin typeface="Helvetica"/>
              </a:rPr>
              <a:t>possible” as part of an 802.11 comment response.</a:t>
            </a:r>
            <a:endParaRPr lang="en-US" sz="1800" dirty="0"/>
          </a:p>
          <a:p>
            <a:pPr lvl="0"/>
            <a:endParaRPr lang="en-US" sz="1800" dirty="0">
              <a:solidFill>
                <a:prstClr val="black"/>
              </a:solidFill>
              <a:latin typeface="Helvetica"/>
            </a:endParaRPr>
          </a:p>
          <a:p>
            <a:pPr marL="0" lvl="0" indent="0">
              <a:buNone/>
            </a:pPr>
            <a:endParaRPr lang="en-US" sz="1800" u="sng" dirty="0">
              <a:solidFill>
                <a:srgbClr val="0950D0"/>
              </a:solidFill>
              <a:latin typeface="Helvetica"/>
              <a:hlinkClick r:id="rId2"/>
            </a:endParaRPr>
          </a:p>
        </p:txBody>
      </p:sp>
      <p:sp>
        <p:nvSpPr>
          <p:cNvPr id="4" name="Slide Number Placeholder 3"/>
          <p:cNvSpPr>
            <a:spLocks noGrp="1"/>
          </p:cNvSpPr>
          <p:nvPr>
            <p:ph type="sldNum" sz="quarter" idx="12"/>
          </p:nvPr>
        </p:nvSpPr>
        <p:spPr>
          <a:xfrm>
            <a:off x="4320808" y="6475413"/>
            <a:ext cx="548228" cy="184666"/>
          </a:xfrm>
        </p:spPr>
        <p:txBody>
          <a:bodyPr/>
          <a:lstStyle/>
          <a:p>
            <a:r>
              <a:rPr lang="en-US" dirty="0"/>
              <a:t>Slide  </a:t>
            </a:r>
            <a:r>
              <a:rPr lang="en-US" dirty="0" smtClean="0"/>
              <a:t>39</a:t>
            </a:r>
            <a:endParaRPr lang="en-US" dirty="0"/>
          </a:p>
        </p:txBody>
      </p:sp>
      <p:sp>
        <p:nvSpPr>
          <p:cNvPr id="6" name="Footer Placeholder 5">
            <a:extLst>
              <a:ext uri="{FF2B5EF4-FFF2-40B4-BE49-F238E27FC236}">
                <a16:creationId xmlns="" xmlns:a16="http://schemas.microsoft.com/office/drawing/2014/main" id="{CC502A3F-307D-4813-82FE-C0FAC62734A5}"/>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Date Placeholder 6">
            <a:extLst>
              <a:ext uri="{FF2B5EF4-FFF2-40B4-BE49-F238E27FC236}">
                <a16:creationId xmlns="" xmlns:a16="http://schemas.microsoft.com/office/drawing/2014/main" id="{68964340-9CCE-4B3E-A179-7EE299AAEE5E}"/>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1587348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#1: PAR 5.2b</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Add the anticipated range that this new PHY will provide</a:t>
            </a:r>
          </a:p>
          <a:p>
            <a:endParaRPr lang="en-US" sz="2000" dirty="0"/>
          </a:p>
          <a:p>
            <a:pPr marL="0" indent="0">
              <a:buNone/>
            </a:pPr>
            <a:r>
              <a:rPr lang="en-US" sz="2000" b="1" dirty="0"/>
              <a:t>Remarks / Answers to the Comments:</a:t>
            </a:r>
          </a:p>
          <a:p>
            <a:pPr marL="0" indent="0">
              <a:buNone/>
            </a:pPr>
            <a:r>
              <a:rPr lang="en-US" sz="2000" dirty="0"/>
              <a:t>Accept: Added text to anticipate the range of typical LPWAN networks.</a:t>
            </a:r>
          </a:p>
          <a:p>
            <a:pPr marL="0" indent="0">
              <a:buNone/>
            </a:pPr>
            <a:endParaRPr lang="en-US" sz="2000" b="1" dirty="0"/>
          </a:p>
          <a:p>
            <a:pPr marL="0" indent="0">
              <a:buNone/>
            </a:pPr>
            <a:r>
              <a:rPr lang="en-US" sz="2000" b="1" dirty="0" smtClean="0"/>
              <a:t>Text </a:t>
            </a:r>
            <a:r>
              <a:rPr lang="en-US" sz="2000" b="1" dirty="0" smtClean="0"/>
              <a:t>in PAR/CSD:</a:t>
            </a:r>
          </a:p>
          <a:p>
            <a:pPr marL="0" indent="0">
              <a:buNone/>
            </a:pPr>
            <a:r>
              <a:rPr lang="en-US" sz="2000" dirty="0"/>
              <a:t>This amendment defines a Low Power Wide Area </a:t>
            </a:r>
            <a:r>
              <a:rPr lang="en-US" sz="2000" dirty="0" smtClean="0"/>
              <a:t>Network (LPWAN</a:t>
            </a:r>
            <a:r>
              <a:rPr lang="en-US" sz="2000" dirty="0"/>
              <a:t>) extension to the IEEE Std</a:t>
            </a:r>
            <a:r>
              <a:rPr lang="en-US" sz="2000" strike="sngStrike" dirty="0">
                <a:solidFill>
                  <a:srgbClr val="FF0000"/>
                </a:solidFill>
              </a:rPr>
              <a:t>.</a:t>
            </a:r>
            <a:r>
              <a:rPr lang="en-US" sz="2000" dirty="0"/>
              <a:t> </a:t>
            </a:r>
            <a:r>
              <a:rPr lang="en-US" sz="2000" dirty="0" smtClean="0"/>
              <a:t>802.15.4 LECIM </a:t>
            </a:r>
            <a:r>
              <a:rPr lang="en-US" sz="2000" dirty="0"/>
              <a:t>PHY </a:t>
            </a:r>
            <a:r>
              <a:rPr lang="en-US" sz="2000" dirty="0" smtClean="0"/>
              <a:t>layer</a:t>
            </a:r>
            <a:r>
              <a:rPr lang="en-US" sz="2000" dirty="0" smtClean="0">
                <a:solidFill>
                  <a:srgbClr val="FF0000"/>
                </a:solidFill>
              </a:rPr>
              <a:t> to cover network cell radii of typically 10-15 km in rural areas</a:t>
            </a:r>
            <a:r>
              <a:rPr lang="en-US" sz="2000" dirty="0" smtClean="0"/>
              <a:t>.</a:t>
            </a:r>
            <a:endParaRPr lang="en-US" sz="2000" dirty="0"/>
          </a:p>
          <a:p>
            <a:pPr marL="0" indent="0">
              <a:buNone/>
            </a:pPr>
            <a:endParaRPr lang="en-US" sz="2000" dirty="0" smtClean="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4</a:t>
            </a:fld>
            <a:endParaRPr lang="en-US" altLang="en-US"/>
          </a:p>
        </p:txBody>
      </p:sp>
    </p:spTree>
    <p:extLst>
      <p:ext uri="{BB962C8B-B14F-4D97-AF65-F5344CB8AC3E}">
        <p14:creationId xmlns:p14="http://schemas.microsoft.com/office/powerpoint/2010/main" val="342778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78688" cy="1066800"/>
          </a:xfrm>
        </p:spPr>
        <p:txBody>
          <a:bodyPr>
            <a:normAutofit/>
          </a:bodyPr>
          <a:lstStyle/>
          <a:p>
            <a:pPr lvl="0"/>
            <a:r>
              <a:rPr lang="en-US" sz="3200" dirty="0" smtClean="0">
                <a:solidFill>
                  <a:prstClr val="black"/>
                </a:solidFill>
                <a:latin typeface="Helvetica"/>
              </a:rPr>
              <a:t>P802.15.4y </a:t>
            </a:r>
            <a:r>
              <a:rPr lang="en-US" sz="3200" dirty="0">
                <a:solidFill>
                  <a:prstClr val="black"/>
                </a:solidFill>
                <a:latin typeface="Helvetica"/>
              </a:rPr>
              <a:t>Comments from 802.3</a:t>
            </a:r>
            <a:endParaRPr lang="en-US" sz="3200" dirty="0"/>
          </a:p>
        </p:txBody>
      </p:sp>
      <p:sp>
        <p:nvSpPr>
          <p:cNvPr id="3" name="Content Placeholder 2"/>
          <p:cNvSpPr>
            <a:spLocks noGrp="1"/>
          </p:cNvSpPr>
          <p:nvPr>
            <p:ph idx="1"/>
          </p:nvPr>
        </p:nvSpPr>
        <p:spPr>
          <a:xfrm>
            <a:off x="467544" y="908720"/>
            <a:ext cx="8352928" cy="4114800"/>
          </a:xfrm>
        </p:spPr>
        <p:txBody>
          <a:bodyPr>
            <a:noAutofit/>
          </a:bodyPr>
          <a:lstStyle/>
          <a:p>
            <a:pPr marL="0" indent="0">
              <a:buNone/>
            </a:pPr>
            <a:r>
              <a:rPr lang="en-US" sz="2000" b="1" dirty="0" smtClean="0">
                <a:solidFill>
                  <a:prstClr val="black"/>
                </a:solidFill>
                <a:latin typeface="Helvetica"/>
              </a:rPr>
              <a:t>CSD</a:t>
            </a:r>
          </a:p>
          <a:p>
            <a:r>
              <a:rPr lang="en-US" sz="2000" dirty="0" smtClean="0">
                <a:solidFill>
                  <a:prstClr val="black"/>
                </a:solidFill>
                <a:latin typeface="Helvetica"/>
              </a:rPr>
              <a:t>Title </a:t>
            </a:r>
            <a:r>
              <a:rPr lang="en-US" sz="2000" dirty="0">
                <a:solidFill>
                  <a:prstClr val="black"/>
                </a:solidFill>
                <a:latin typeface="Helvetica"/>
              </a:rPr>
              <a:t>— If PAR title is changed per comments, also change on the CSD</a:t>
            </a:r>
            <a:r>
              <a:rPr lang="en-US" sz="2000" dirty="0" smtClean="0">
                <a:solidFill>
                  <a:prstClr val="black"/>
                </a:solidFill>
                <a:latin typeface="Helvetica"/>
              </a:rPr>
              <a:t>. </a:t>
            </a:r>
            <a:r>
              <a:rPr lang="en-US" sz="2000" dirty="0">
                <a:solidFill>
                  <a:srgbClr val="FF0000"/>
                </a:solidFill>
                <a:latin typeface="Helvetica"/>
              </a:rPr>
              <a:t>Accept</a:t>
            </a:r>
            <a:endParaRPr lang="en-US" sz="2000" dirty="0"/>
          </a:p>
          <a:p>
            <a:r>
              <a:rPr lang="en-US" sz="2000" dirty="0" smtClean="0">
                <a:solidFill>
                  <a:prstClr val="black"/>
                </a:solidFill>
                <a:latin typeface="Helvetica"/>
              </a:rPr>
              <a:t>1.2.1,a </a:t>
            </a:r>
            <a:r>
              <a:rPr lang="en-US" sz="2000" dirty="0">
                <a:solidFill>
                  <a:prstClr val="black"/>
                </a:solidFill>
                <a:latin typeface="Helvetica"/>
              </a:rPr>
              <a:t>— Not all that responsive to the question about broad applicability.  Isn’t the point that 802.15.4 has significant market presence and that addition of better security is demanded for that broad application base, and continued deployment to 802.15.4 will require better security?  Adding something on that line would make the answer more responsive to the question</a:t>
            </a:r>
            <a:r>
              <a:rPr lang="en-US" sz="2000" dirty="0" smtClean="0">
                <a:solidFill>
                  <a:prstClr val="black"/>
                </a:solidFill>
                <a:latin typeface="Helvetica"/>
              </a:rPr>
              <a:t>. </a:t>
            </a:r>
            <a:r>
              <a:rPr lang="en-US" sz="2000" dirty="0" smtClean="0">
                <a:solidFill>
                  <a:srgbClr val="FF0000"/>
                </a:solidFill>
                <a:latin typeface="Helvetica"/>
              </a:rPr>
              <a:t>Accept</a:t>
            </a:r>
            <a:r>
              <a:rPr lang="en-US" sz="2000" dirty="0" smtClean="0"/>
              <a:t>, </a:t>
            </a:r>
            <a:r>
              <a:rPr lang="en-US" sz="2000" dirty="0" smtClean="0">
                <a:solidFill>
                  <a:srgbClr val="FF0000"/>
                </a:solidFill>
              </a:rPr>
              <a:t>changed the text to read:  “IEEE 802.15.4 has significant market presence and the addition of better security is </a:t>
            </a:r>
            <a:r>
              <a:rPr lang="en-US" sz="2000" dirty="0" smtClean="0">
                <a:solidFill>
                  <a:srgbClr val="FF0000"/>
                </a:solidFill>
              </a:rPr>
              <a:t>demanded for that </a:t>
            </a:r>
            <a:r>
              <a:rPr lang="en-US" sz="2000" dirty="0" smtClean="0">
                <a:solidFill>
                  <a:srgbClr val="FF0000"/>
                </a:solidFill>
              </a:rPr>
              <a:t>broad application base and continued deployments.”</a:t>
            </a:r>
          </a:p>
          <a:p>
            <a:r>
              <a:rPr lang="en-US" sz="2000" dirty="0" smtClean="0">
                <a:solidFill>
                  <a:prstClr val="black"/>
                </a:solidFill>
                <a:latin typeface="Helvetica"/>
              </a:rPr>
              <a:t>1.2.3 </a:t>
            </a:r>
            <a:r>
              <a:rPr lang="en-US" sz="2000" dirty="0">
                <a:solidFill>
                  <a:prstClr val="black"/>
                </a:solidFill>
                <a:latin typeface="Helvetica"/>
              </a:rPr>
              <a:t>— Change IEEE Std. 802.15.4 to IEEE </a:t>
            </a:r>
            <a:r>
              <a:rPr lang="en-US" sz="2000" dirty="0" err="1">
                <a:solidFill>
                  <a:prstClr val="black"/>
                </a:solidFill>
                <a:latin typeface="Helvetica"/>
              </a:rPr>
              <a:t>Std</a:t>
            </a:r>
            <a:r>
              <a:rPr lang="en-US" sz="2000" dirty="0">
                <a:solidFill>
                  <a:prstClr val="black"/>
                </a:solidFill>
                <a:latin typeface="Helvetica"/>
              </a:rPr>
              <a:t> 802.15.4 (remove the dot after </a:t>
            </a:r>
            <a:r>
              <a:rPr lang="en-US" sz="2000" dirty="0" err="1">
                <a:solidFill>
                  <a:prstClr val="black"/>
                </a:solidFill>
                <a:latin typeface="Helvetica"/>
              </a:rPr>
              <a:t>Std</a:t>
            </a:r>
            <a:r>
              <a:rPr lang="en-US" sz="2000" dirty="0" smtClean="0">
                <a:solidFill>
                  <a:prstClr val="black"/>
                </a:solidFill>
                <a:latin typeface="Helvetica"/>
              </a:rPr>
              <a:t>). </a:t>
            </a:r>
            <a:r>
              <a:rPr lang="en-US" sz="2000" dirty="0" smtClean="0">
                <a:solidFill>
                  <a:srgbClr val="FF0000"/>
                </a:solidFill>
                <a:latin typeface="Helvetica"/>
              </a:rPr>
              <a:t>Accept</a:t>
            </a:r>
          </a:p>
          <a:p>
            <a:r>
              <a:rPr lang="en-US" sz="2000" dirty="0" smtClean="0">
                <a:solidFill>
                  <a:prstClr val="black"/>
                </a:solidFill>
                <a:latin typeface="Helvetica"/>
              </a:rPr>
              <a:t>1.2.3</a:t>
            </a:r>
            <a:r>
              <a:rPr lang="en-US" sz="2000" dirty="0">
                <a:solidFill>
                  <a:prstClr val="black"/>
                </a:solidFill>
                <a:latin typeface="Helvetica"/>
              </a:rPr>
              <a:t>, last sentence — Should it read: "The SECN extensions will be unique from features in the existing standard which is currently limited to AES-128 encryption or no security." </a:t>
            </a:r>
            <a:r>
              <a:rPr lang="en-US" sz="2000" dirty="0" smtClean="0">
                <a:solidFill>
                  <a:prstClr val="black"/>
                </a:solidFill>
                <a:latin typeface="Helvetica"/>
              </a:rPr>
              <a:t> </a:t>
            </a:r>
            <a:r>
              <a:rPr lang="en-US" sz="2000" dirty="0">
                <a:solidFill>
                  <a:srgbClr val="FF0000"/>
                </a:solidFill>
                <a:latin typeface="Helvetica"/>
              </a:rPr>
              <a:t>Accept</a:t>
            </a:r>
          </a:p>
          <a:p>
            <a:endParaRPr lang="en-US" sz="2000" dirty="0"/>
          </a:p>
        </p:txBody>
      </p:sp>
      <p:sp>
        <p:nvSpPr>
          <p:cNvPr id="4" name="Slide Number Placeholder 3"/>
          <p:cNvSpPr>
            <a:spLocks noGrp="1"/>
          </p:cNvSpPr>
          <p:nvPr>
            <p:ph type="sldNum" sz="quarter" idx="12"/>
          </p:nvPr>
        </p:nvSpPr>
        <p:spPr>
          <a:xfrm>
            <a:off x="4340044" y="6475413"/>
            <a:ext cx="509756" cy="184666"/>
          </a:xfrm>
        </p:spPr>
        <p:txBody>
          <a:bodyPr/>
          <a:lstStyle/>
          <a:p>
            <a:r>
              <a:rPr lang="en-US" dirty="0" smtClean="0"/>
              <a:t>Slide 40</a:t>
            </a:r>
            <a:endParaRPr lang="en-US" dirty="0"/>
          </a:p>
        </p:txBody>
      </p:sp>
      <p:sp>
        <p:nvSpPr>
          <p:cNvPr id="6" name="Footer Placeholder 5">
            <a:extLst>
              <a:ext uri="{FF2B5EF4-FFF2-40B4-BE49-F238E27FC236}">
                <a16:creationId xmlns="" xmlns:a16="http://schemas.microsoft.com/office/drawing/2014/main" id="{CC502A3F-307D-4813-82FE-C0FAC62734A5}"/>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Date Placeholder 6">
            <a:extLst>
              <a:ext uri="{FF2B5EF4-FFF2-40B4-BE49-F238E27FC236}">
                <a16:creationId xmlns="" xmlns:a16="http://schemas.microsoft.com/office/drawing/2014/main" id="{68964340-9CCE-4B3E-A179-7EE299AAEE5E}"/>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22472781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normAutofit/>
          </a:bodyPr>
          <a:lstStyle/>
          <a:p>
            <a:pPr lvl="0"/>
            <a:r>
              <a:rPr lang="en-US" sz="3200" dirty="0" smtClean="0">
                <a:solidFill>
                  <a:prstClr val="black"/>
                </a:solidFill>
                <a:latin typeface="Helvetica"/>
              </a:rPr>
              <a:t>802.15.4y </a:t>
            </a:r>
            <a:r>
              <a:rPr lang="en-US" sz="3200" dirty="0">
                <a:solidFill>
                  <a:prstClr val="black"/>
                </a:solidFill>
                <a:latin typeface="Helvetica"/>
              </a:rPr>
              <a:t>Comments from </a:t>
            </a:r>
            <a:r>
              <a:rPr lang="en-US" sz="3200" dirty="0" smtClean="0">
                <a:solidFill>
                  <a:prstClr val="black"/>
                </a:solidFill>
                <a:latin typeface="Helvetica"/>
              </a:rPr>
              <a:t>802.1</a:t>
            </a:r>
            <a:endParaRPr lang="en-US" sz="3200" dirty="0"/>
          </a:p>
        </p:txBody>
      </p:sp>
      <p:sp>
        <p:nvSpPr>
          <p:cNvPr id="3" name="Content Placeholder 2"/>
          <p:cNvSpPr>
            <a:spLocks noGrp="1"/>
          </p:cNvSpPr>
          <p:nvPr>
            <p:ph idx="1"/>
          </p:nvPr>
        </p:nvSpPr>
        <p:spPr>
          <a:xfrm>
            <a:off x="323528" y="1268760"/>
            <a:ext cx="8280920" cy="4114800"/>
          </a:xfrm>
        </p:spPr>
        <p:txBody>
          <a:bodyPr>
            <a:noAutofit/>
          </a:bodyPr>
          <a:lstStyle/>
          <a:p>
            <a:pPr>
              <a:buAutoNum type="arabicPeriod"/>
            </a:pPr>
            <a:r>
              <a:rPr lang="en-US" sz="1800" dirty="0" smtClean="0"/>
              <a:t>This </a:t>
            </a:r>
            <a:r>
              <a:rPr lang="en-US" sz="1800" dirty="0"/>
              <a:t>PAR is being brought forward in advance of calls for proposals, but at the same time introduces a constraint on those proposals. For the reasons described in the following comments it would be better to delay the PAR until there is a better sense of what the final standard should achieve</a:t>
            </a:r>
            <a:r>
              <a:rPr lang="en-US" sz="1800" dirty="0" smtClean="0"/>
              <a:t>. </a:t>
            </a:r>
            <a:r>
              <a:rPr lang="en-US" sz="1800" dirty="0">
                <a:solidFill>
                  <a:srgbClr val="FF0000"/>
                </a:solidFill>
                <a:latin typeface="Helvetica"/>
              </a:rPr>
              <a:t> </a:t>
            </a:r>
            <a:r>
              <a:rPr lang="en-US" sz="1800" dirty="0" smtClean="0">
                <a:solidFill>
                  <a:srgbClr val="FF0000"/>
                </a:solidFill>
                <a:latin typeface="Helvetica"/>
              </a:rPr>
              <a:t>Revise</a:t>
            </a:r>
            <a:r>
              <a:rPr lang="en-US" sz="1800" dirty="0" smtClean="0">
                <a:solidFill>
                  <a:srgbClr val="FF0000"/>
                </a:solidFill>
                <a:latin typeface="Helvetica"/>
              </a:rPr>
              <a:t>: This and the next 4 comments are addressed by modifying the scope to: </a:t>
            </a:r>
          </a:p>
          <a:p>
            <a:pPr marL="400050" lvl="1" indent="0">
              <a:buNone/>
            </a:pPr>
            <a:r>
              <a:rPr lang="en-US" sz="1800" i="1" dirty="0" smtClean="0">
                <a:solidFill>
                  <a:srgbClr val="FF0000"/>
                </a:solidFill>
              </a:rPr>
              <a:t>“This </a:t>
            </a:r>
            <a:r>
              <a:rPr lang="en-US" sz="1800" i="1" dirty="0">
                <a:solidFill>
                  <a:srgbClr val="FF0000"/>
                </a:solidFill>
              </a:rPr>
              <a:t>amendment defines security extensions to IEEE </a:t>
            </a:r>
            <a:r>
              <a:rPr lang="en-US" sz="1800" i="1" dirty="0" err="1">
                <a:solidFill>
                  <a:srgbClr val="FF0000"/>
                </a:solidFill>
              </a:rPr>
              <a:t>Std</a:t>
            </a:r>
            <a:r>
              <a:rPr lang="en-US" sz="1800" i="1" dirty="0">
                <a:solidFill>
                  <a:srgbClr val="FF0000"/>
                </a:solidFill>
              </a:rPr>
              <a:t> 802.15.4 adding AES-256-CCM plus </a:t>
            </a:r>
            <a:r>
              <a:rPr lang="en-US" sz="1800" i="1" dirty="0" smtClean="0">
                <a:solidFill>
                  <a:srgbClr val="FF0000"/>
                </a:solidFill>
              </a:rPr>
              <a:t>a </a:t>
            </a:r>
            <a:r>
              <a:rPr lang="en-US" sz="1800" i="1" dirty="0">
                <a:solidFill>
                  <a:srgbClr val="FF0000"/>
                </a:solidFill>
              </a:rPr>
              <a:t>cipher suite/authentication method registry and a process for inclusion of additional algorithms.   The registry defines a capability to align IEEE </a:t>
            </a:r>
            <a:r>
              <a:rPr lang="en-US" sz="1800" i="1" dirty="0" err="1">
                <a:solidFill>
                  <a:srgbClr val="FF0000"/>
                </a:solidFill>
              </a:rPr>
              <a:t>Std</a:t>
            </a:r>
            <a:r>
              <a:rPr lang="en-US" sz="1800" i="1" dirty="0">
                <a:solidFill>
                  <a:srgbClr val="FF0000"/>
                </a:solidFill>
              </a:rPr>
              <a:t> 802.15.4 with the security requirements of higher layer standards</a:t>
            </a:r>
            <a:r>
              <a:rPr lang="en-US" sz="1400" dirty="0" smtClean="0">
                <a:solidFill>
                  <a:srgbClr val="FF0000"/>
                </a:solidFill>
              </a:rPr>
              <a:t>.”</a:t>
            </a:r>
            <a:endParaRPr lang="en-US" sz="1400" dirty="0" smtClean="0">
              <a:solidFill>
                <a:srgbClr val="FF0000"/>
              </a:solidFill>
              <a:latin typeface="Helvetica"/>
            </a:endParaRPr>
          </a:p>
          <a:p>
            <a:pPr marL="0" indent="0">
              <a:buNone/>
            </a:pPr>
            <a:r>
              <a:rPr lang="en-US" sz="1800" dirty="0" smtClean="0"/>
              <a:t>2</a:t>
            </a:r>
            <a:r>
              <a:rPr lang="en-US" sz="1800" dirty="0"/>
              <a:t>. Referencing the use of a block cipher (AES-256 or any other) might meet a marketing need but is not technically sufficient as a description of a project constraint, unless all possible modes (allowing the use of a block cipher to encipher data - such as frame contents - in excess of the block size) are to be supported, which is not well expressed by "at a minimum</a:t>
            </a:r>
            <a:r>
              <a:rPr lang="en-US" sz="1800" dirty="0" smtClean="0"/>
              <a:t>". </a:t>
            </a:r>
            <a:r>
              <a:rPr lang="en-US" sz="1800" dirty="0" smtClean="0"/>
              <a:t>If </a:t>
            </a:r>
            <a:r>
              <a:rPr lang="en-US" sz="1800" dirty="0"/>
              <a:t>a specific cipher is to be identified as part of the Scope, the Cipher Suite (mode as well as block cipher, if a block cipher such as AES is to be used) needs to be specified</a:t>
            </a:r>
            <a:r>
              <a:rPr lang="en-US" sz="1800" dirty="0" smtClean="0"/>
              <a:t>.</a:t>
            </a:r>
            <a:endParaRPr lang="en-US" sz="1800" dirty="0">
              <a:solidFill>
                <a:srgbClr val="FF0000"/>
              </a:solidFill>
              <a:latin typeface="Helvetica"/>
            </a:endParaRPr>
          </a:p>
        </p:txBody>
      </p:sp>
      <p:sp>
        <p:nvSpPr>
          <p:cNvPr id="4" name="Slide Number Placeholder 3"/>
          <p:cNvSpPr>
            <a:spLocks noGrp="1"/>
          </p:cNvSpPr>
          <p:nvPr>
            <p:ph type="sldNum" sz="quarter" idx="12"/>
          </p:nvPr>
        </p:nvSpPr>
        <p:spPr>
          <a:xfrm>
            <a:off x="4320808" y="6475413"/>
            <a:ext cx="548228" cy="184666"/>
          </a:xfrm>
        </p:spPr>
        <p:txBody>
          <a:bodyPr/>
          <a:lstStyle/>
          <a:p>
            <a:r>
              <a:rPr lang="en-US" dirty="0"/>
              <a:t>Slide  </a:t>
            </a:r>
            <a:r>
              <a:rPr lang="en-US" dirty="0" smtClean="0"/>
              <a:t>41</a:t>
            </a:r>
          </a:p>
        </p:txBody>
      </p:sp>
      <p:sp>
        <p:nvSpPr>
          <p:cNvPr id="6" name="Footer Placeholder 5">
            <a:extLst>
              <a:ext uri="{FF2B5EF4-FFF2-40B4-BE49-F238E27FC236}">
                <a16:creationId xmlns="" xmlns:a16="http://schemas.microsoft.com/office/drawing/2014/main" id="{CC502A3F-307D-4813-82FE-C0FAC62734A5}"/>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Date Placeholder 6">
            <a:extLst>
              <a:ext uri="{FF2B5EF4-FFF2-40B4-BE49-F238E27FC236}">
                <a16:creationId xmlns="" xmlns:a16="http://schemas.microsoft.com/office/drawing/2014/main" id="{68964340-9CCE-4B3E-A179-7EE299AAEE5E}"/>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7213208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2" y="476672"/>
            <a:ext cx="8134672" cy="1066800"/>
          </a:xfrm>
        </p:spPr>
        <p:txBody>
          <a:bodyPr>
            <a:normAutofit/>
          </a:bodyPr>
          <a:lstStyle/>
          <a:p>
            <a:pPr lvl="0"/>
            <a:r>
              <a:rPr lang="en-US" sz="3200" dirty="0" smtClean="0">
                <a:solidFill>
                  <a:prstClr val="black"/>
                </a:solidFill>
                <a:latin typeface="Helvetica"/>
              </a:rPr>
              <a:t>P802.15.4y </a:t>
            </a:r>
            <a:r>
              <a:rPr lang="en-US" sz="3200" dirty="0">
                <a:solidFill>
                  <a:prstClr val="black"/>
                </a:solidFill>
                <a:latin typeface="Helvetica"/>
              </a:rPr>
              <a:t>Comments from </a:t>
            </a:r>
            <a:r>
              <a:rPr lang="en-US" sz="3200" dirty="0" smtClean="0">
                <a:solidFill>
                  <a:prstClr val="black"/>
                </a:solidFill>
                <a:latin typeface="Helvetica"/>
              </a:rPr>
              <a:t>802.1</a:t>
            </a:r>
            <a:endParaRPr lang="en-US" sz="3200" dirty="0"/>
          </a:p>
        </p:txBody>
      </p:sp>
      <p:sp>
        <p:nvSpPr>
          <p:cNvPr id="3" name="Content Placeholder 2"/>
          <p:cNvSpPr>
            <a:spLocks noGrp="1"/>
          </p:cNvSpPr>
          <p:nvPr>
            <p:ph idx="1"/>
          </p:nvPr>
        </p:nvSpPr>
        <p:spPr>
          <a:xfrm>
            <a:off x="685800" y="1628800"/>
            <a:ext cx="7772400" cy="4114800"/>
          </a:xfrm>
        </p:spPr>
        <p:txBody>
          <a:bodyPr>
            <a:noAutofit/>
          </a:bodyPr>
          <a:lstStyle/>
          <a:p>
            <a:pPr marL="0" indent="0">
              <a:buNone/>
            </a:pPr>
            <a:r>
              <a:rPr lang="en-US" sz="2000" dirty="0" smtClean="0"/>
              <a:t>3</a:t>
            </a:r>
            <a:r>
              <a:rPr lang="en-US" sz="2000" dirty="0"/>
              <a:t>. Changes to protect against future attacks should not prejudge the nature of or the solution to those attacks. This proposed amendment should ensure that replacement of the specification of one Cipher Suite by another can be accomplished in a modular fashion, without further extensive specification revision. It should also ensure that the Cipher Suite (or Cipher Suites) that might be use by a particular implementation are appropriately identifiable by each of the key management protocols specified in IEEE </a:t>
            </a:r>
            <a:r>
              <a:rPr lang="en-US" sz="2000" dirty="0" err="1"/>
              <a:t>Std</a:t>
            </a:r>
            <a:r>
              <a:rPr lang="en-US" sz="2000" dirty="0"/>
              <a:t> 802.15.9. While it is highly desirable to limit the proliferation of Cipher Suites, with a goal of there being a single Cipher Suite in predominant use at any time, transition periods and the need for stability for particular groups of implementations have to be accommodated</a:t>
            </a:r>
            <a:r>
              <a:rPr lang="en-US" sz="2000" dirty="0" smtClean="0"/>
              <a:t>.</a:t>
            </a:r>
            <a:endParaRPr lang="en-US" sz="2000" dirty="0" smtClean="0"/>
          </a:p>
        </p:txBody>
      </p:sp>
      <p:sp>
        <p:nvSpPr>
          <p:cNvPr id="4" name="Slide Number Placeholder 3"/>
          <p:cNvSpPr>
            <a:spLocks noGrp="1"/>
          </p:cNvSpPr>
          <p:nvPr>
            <p:ph type="sldNum" sz="quarter" idx="12"/>
          </p:nvPr>
        </p:nvSpPr>
        <p:spPr>
          <a:xfrm>
            <a:off x="4320808" y="6475413"/>
            <a:ext cx="548228" cy="184666"/>
          </a:xfrm>
        </p:spPr>
        <p:txBody>
          <a:bodyPr/>
          <a:lstStyle/>
          <a:p>
            <a:r>
              <a:rPr lang="en-US" dirty="0"/>
              <a:t>Slide  </a:t>
            </a:r>
            <a:r>
              <a:rPr lang="en-US" dirty="0" smtClean="0"/>
              <a:t>42</a:t>
            </a:r>
            <a:endParaRPr lang="en-US" dirty="0"/>
          </a:p>
        </p:txBody>
      </p:sp>
      <p:sp>
        <p:nvSpPr>
          <p:cNvPr id="6" name="Footer Placeholder 5">
            <a:extLst>
              <a:ext uri="{FF2B5EF4-FFF2-40B4-BE49-F238E27FC236}">
                <a16:creationId xmlns="" xmlns:a16="http://schemas.microsoft.com/office/drawing/2014/main" id="{CC502A3F-307D-4813-82FE-C0FAC62734A5}"/>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Date Placeholder 6">
            <a:extLst>
              <a:ext uri="{FF2B5EF4-FFF2-40B4-BE49-F238E27FC236}">
                <a16:creationId xmlns="" xmlns:a16="http://schemas.microsoft.com/office/drawing/2014/main" id="{68964340-9CCE-4B3E-A179-7EE299AAEE5E}"/>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31182930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2" y="404664"/>
            <a:ext cx="8278688" cy="1066800"/>
          </a:xfrm>
        </p:spPr>
        <p:txBody>
          <a:bodyPr>
            <a:normAutofit/>
          </a:bodyPr>
          <a:lstStyle/>
          <a:p>
            <a:pPr lvl="0"/>
            <a:r>
              <a:rPr lang="en-US" sz="3200" dirty="0" smtClean="0">
                <a:solidFill>
                  <a:prstClr val="black"/>
                </a:solidFill>
                <a:latin typeface="Helvetica"/>
              </a:rPr>
              <a:t>P802.15.4y </a:t>
            </a:r>
            <a:r>
              <a:rPr lang="en-US" sz="3200" dirty="0">
                <a:solidFill>
                  <a:prstClr val="black"/>
                </a:solidFill>
                <a:latin typeface="Helvetica"/>
              </a:rPr>
              <a:t>Comments from </a:t>
            </a:r>
            <a:r>
              <a:rPr lang="en-US" sz="3200" dirty="0" smtClean="0">
                <a:solidFill>
                  <a:prstClr val="black"/>
                </a:solidFill>
                <a:latin typeface="Helvetica"/>
              </a:rPr>
              <a:t>802.1</a:t>
            </a:r>
            <a:endParaRPr lang="en-US" sz="3200" dirty="0"/>
          </a:p>
        </p:txBody>
      </p:sp>
      <p:sp>
        <p:nvSpPr>
          <p:cNvPr id="3" name="Content Placeholder 2"/>
          <p:cNvSpPr>
            <a:spLocks noGrp="1"/>
          </p:cNvSpPr>
          <p:nvPr>
            <p:ph idx="1"/>
          </p:nvPr>
        </p:nvSpPr>
        <p:spPr>
          <a:xfrm>
            <a:off x="323528" y="1258416"/>
            <a:ext cx="8568952" cy="4114800"/>
          </a:xfrm>
        </p:spPr>
        <p:txBody>
          <a:bodyPr>
            <a:noAutofit/>
          </a:bodyPr>
          <a:lstStyle/>
          <a:p>
            <a:pPr marL="0" indent="0">
              <a:buNone/>
            </a:pPr>
            <a:r>
              <a:rPr lang="en-US" sz="1800" dirty="0"/>
              <a:t>4. An appropriate project description might (a) introduce the appropriate standard flexibility/agility for Cipher Suite use as noted in our comment 3 above, while (b) setting out criteria for inclusion of one or more Cipher Suites for inclusion in this amendment (as opposed to future amendments, in response to new attacks or a general need for more stringent criteria). These criteria should encompass security strength, relative cost (licensing, computational efficiency, memory), hardware and software suitability, and external acceptability. For ease of general understanding these criteria might be stated in terms of existing well-known Cipher Suites and implementation characteristics (e.g. offering a security strength greater than that of AES-128-CCM</a:t>
            </a:r>
            <a:r>
              <a:rPr lang="en-US" sz="1800" dirty="0" smtClean="0"/>
              <a:t>).</a:t>
            </a:r>
            <a:r>
              <a:rPr lang="en-US" sz="1800" dirty="0"/>
              <a:t/>
            </a:r>
            <a:br>
              <a:rPr lang="en-US" sz="1800" dirty="0"/>
            </a:br>
            <a:endParaRPr lang="en-US" sz="1800" dirty="0"/>
          </a:p>
          <a:p>
            <a:pPr marL="0" indent="0">
              <a:buNone/>
            </a:pPr>
            <a:r>
              <a:rPr lang="en-US" sz="1800" dirty="0"/>
              <a:t>5. Real world systems that make use of 802.15 can also participate in higher layer protocols that also need to be secured. The effect of 802.15 decisions on total system cost is affected by the degree to which resources (hardware </a:t>
            </a:r>
            <a:r>
              <a:rPr lang="en-US" sz="1800" dirty="0" smtClean="0"/>
              <a:t>assist, code</a:t>
            </a:r>
            <a:r>
              <a:rPr lang="en-US" sz="1800" dirty="0"/>
              <a:t>) can be shared across the system. This makes it important to be sensitive to, and some extent dependent on, developments outside the scope of 802.15. What are the other security standards that systems targeted by this PAR will depend upon (e.g. EAP-TLS and its options, IEC 62591, IEC 62374</a:t>
            </a:r>
            <a:r>
              <a:rPr lang="en-US" sz="1800" dirty="0" smtClean="0"/>
              <a:t>)?</a:t>
            </a:r>
            <a:r>
              <a:rPr lang="en-US" sz="1800" dirty="0" smtClean="0">
                <a:solidFill>
                  <a:srgbClr val="FF0000"/>
                </a:solidFill>
              </a:rPr>
              <a:t> </a:t>
            </a:r>
            <a:r>
              <a:rPr lang="en-US" sz="1800" dirty="0"/>
              <a:t/>
            </a:r>
            <a:br>
              <a:rPr lang="en-US" sz="1800" dirty="0"/>
            </a:br>
            <a:endParaRPr lang="en-US" sz="1800" dirty="0"/>
          </a:p>
          <a:p>
            <a:endParaRPr lang="en-US" sz="1800" dirty="0"/>
          </a:p>
        </p:txBody>
      </p:sp>
      <p:sp>
        <p:nvSpPr>
          <p:cNvPr id="4" name="Slide Number Placeholder 3"/>
          <p:cNvSpPr>
            <a:spLocks noGrp="1"/>
          </p:cNvSpPr>
          <p:nvPr>
            <p:ph type="sldNum" sz="quarter" idx="12"/>
          </p:nvPr>
        </p:nvSpPr>
        <p:spPr>
          <a:xfrm>
            <a:off x="4340044" y="6475413"/>
            <a:ext cx="509756" cy="184666"/>
          </a:xfrm>
        </p:spPr>
        <p:txBody>
          <a:bodyPr/>
          <a:lstStyle/>
          <a:p>
            <a:r>
              <a:rPr lang="en-US" dirty="0"/>
              <a:t>Slide </a:t>
            </a:r>
            <a:r>
              <a:rPr lang="en-US" dirty="0" smtClean="0"/>
              <a:t>43</a:t>
            </a:r>
            <a:endParaRPr lang="en-US" dirty="0"/>
          </a:p>
        </p:txBody>
      </p:sp>
      <p:sp>
        <p:nvSpPr>
          <p:cNvPr id="6" name="Footer Placeholder 5">
            <a:extLst>
              <a:ext uri="{FF2B5EF4-FFF2-40B4-BE49-F238E27FC236}">
                <a16:creationId xmlns="" xmlns:a16="http://schemas.microsoft.com/office/drawing/2014/main" id="{CC502A3F-307D-4813-82FE-C0FAC62734A5}"/>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Date Placeholder 6">
            <a:extLst>
              <a:ext uri="{FF2B5EF4-FFF2-40B4-BE49-F238E27FC236}">
                <a16:creationId xmlns="" xmlns:a16="http://schemas.microsoft.com/office/drawing/2014/main" id="{68964340-9CCE-4B3E-A179-7EE299AAEE5E}"/>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1487589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45976"/>
            <a:ext cx="8278688" cy="1066800"/>
          </a:xfrm>
        </p:spPr>
        <p:txBody>
          <a:bodyPr>
            <a:normAutofit/>
          </a:bodyPr>
          <a:lstStyle/>
          <a:p>
            <a:pPr lvl="0"/>
            <a:r>
              <a:rPr lang="en-US" sz="3200" dirty="0" smtClean="0">
                <a:solidFill>
                  <a:prstClr val="black"/>
                </a:solidFill>
                <a:latin typeface="Helvetica"/>
              </a:rPr>
              <a:t>P802.15.4y </a:t>
            </a:r>
            <a:r>
              <a:rPr lang="en-US" sz="3200" dirty="0">
                <a:solidFill>
                  <a:prstClr val="black"/>
                </a:solidFill>
                <a:latin typeface="Helvetica"/>
              </a:rPr>
              <a:t>Comments from </a:t>
            </a:r>
            <a:r>
              <a:rPr lang="en-US" sz="3200" dirty="0" smtClean="0">
                <a:solidFill>
                  <a:prstClr val="black"/>
                </a:solidFill>
                <a:latin typeface="Helvetica"/>
              </a:rPr>
              <a:t>802.1</a:t>
            </a:r>
            <a:endParaRPr lang="en-US" sz="3200" dirty="0"/>
          </a:p>
        </p:txBody>
      </p:sp>
      <p:sp>
        <p:nvSpPr>
          <p:cNvPr id="3" name="Content Placeholder 2"/>
          <p:cNvSpPr>
            <a:spLocks noGrp="1"/>
          </p:cNvSpPr>
          <p:nvPr>
            <p:ph idx="1"/>
          </p:nvPr>
        </p:nvSpPr>
        <p:spPr>
          <a:xfrm>
            <a:off x="539552" y="1261120"/>
            <a:ext cx="8136904" cy="4328120"/>
          </a:xfrm>
        </p:spPr>
        <p:txBody>
          <a:bodyPr>
            <a:noAutofit/>
          </a:bodyPr>
          <a:lstStyle/>
          <a:p>
            <a:pPr marL="0" indent="0">
              <a:buNone/>
            </a:pPr>
            <a:r>
              <a:rPr lang="en-US" sz="1800" dirty="0" smtClean="0"/>
              <a:t>6</a:t>
            </a:r>
            <a:r>
              <a:rPr lang="en-US" sz="1800" dirty="0"/>
              <a:t>. The point made about automated configuration made in CSD 1.2.5.c does not appear to be supported by any activity identified by the PAR scope. Why will automated configuration not apply equally to the use of AES-128 and to the use of AES-256</a:t>
            </a:r>
            <a:r>
              <a:rPr lang="en-US" sz="1800" dirty="0" smtClean="0"/>
              <a:t>? </a:t>
            </a:r>
            <a:r>
              <a:rPr lang="en-US" sz="1800" dirty="0" smtClean="0">
                <a:solidFill>
                  <a:srgbClr val="FF0000"/>
                </a:solidFill>
              </a:rPr>
              <a:t>Agreed, removed</a:t>
            </a:r>
          </a:p>
          <a:p>
            <a:pPr marL="0" indent="0">
              <a:buNone/>
            </a:pPr>
            <a:r>
              <a:rPr lang="en-US" sz="1800" dirty="0"/>
              <a:t/>
            </a:r>
            <a:br>
              <a:rPr lang="en-US" sz="1800" dirty="0"/>
            </a:br>
            <a:r>
              <a:rPr lang="en-US" sz="1800" dirty="0" smtClean="0"/>
              <a:t>7</a:t>
            </a:r>
            <a:r>
              <a:rPr lang="en-US" sz="1800" dirty="0"/>
              <a:t>. This PAR is being brought forward at a time when there is active high quality work on future Cipher Suites. See </a:t>
            </a:r>
            <a:r>
              <a:rPr lang="en-US" sz="1800" dirty="0">
                <a:hlinkClick r:id="rId2"/>
              </a:rPr>
              <a:t>CAESAR</a:t>
            </a:r>
            <a:r>
              <a:rPr lang="en-US" sz="1800" dirty="0" smtClean="0"/>
              <a:t>: It is reasonably likely that this competition will complete prior to the completion of the proposed 802.15.4y project, and will result in one or more widely acceptable Cipher Suites with at least one of these offering significant cost advantages for computationally constrained and memory constrained implementations. Insisting on the inclusion of an AES-256 based Cipher Suite in the proposed amendment might then result in confusion as to what should be included in an implementation with resulting increased costs if a superior (in the general 802.15 application space) is available.</a:t>
            </a:r>
          </a:p>
          <a:p>
            <a:pPr marL="0" indent="0">
              <a:buNone/>
            </a:pPr>
            <a:r>
              <a:rPr lang="en-US" sz="1800" dirty="0" smtClean="0">
                <a:solidFill>
                  <a:srgbClr val="FF0000"/>
                </a:solidFill>
              </a:rPr>
              <a:t>Understood. That is why we have included</a:t>
            </a:r>
            <a:r>
              <a:rPr lang="en-US" sz="1800" dirty="0" smtClean="0">
                <a:solidFill>
                  <a:srgbClr val="FF0000"/>
                </a:solidFill>
              </a:rPr>
              <a:t> define methods of </a:t>
            </a:r>
            <a:r>
              <a:rPr lang="en-US" sz="1800" dirty="0">
                <a:solidFill>
                  <a:srgbClr val="FF0000"/>
                </a:solidFill>
              </a:rPr>
              <a:t>security extensions to allow for future encryption modes and key </a:t>
            </a:r>
            <a:r>
              <a:rPr lang="en-US" sz="1800" dirty="0" smtClean="0">
                <a:solidFill>
                  <a:srgbClr val="FF0000"/>
                </a:solidFill>
              </a:rPr>
              <a:t>lengths</a:t>
            </a:r>
            <a:endParaRPr lang="en-US" sz="1800" dirty="0">
              <a:solidFill>
                <a:srgbClr val="FF0000"/>
              </a:solidFill>
            </a:endParaRPr>
          </a:p>
        </p:txBody>
      </p:sp>
      <p:sp>
        <p:nvSpPr>
          <p:cNvPr id="4" name="Slide Number Placeholder 3"/>
          <p:cNvSpPr>
            <a:spLocks noGrp="1"/>
          </p:cNvSpPr>
          <p:nvPr>
            <p:ph type="sldNum" sz="quarter" idx="12"/>
          </p:nvPr>
        </p:nvSpPr>
        <p:spPr>
          <a:xfrm>
            <a:off x="4340044" y="6475413"/>
            <a:ext cx="509756" cy="184666"/>
          </a:xfrm>
        </p:spPr>
        <p:txBody>
          <a:bodyPr/>
          <a:lstStyle/>
          <a:p>
            <a:r>
              <a:rPr lang="en-US" dirty="0"/>
              <a:t>Slide </a:t>
            </a:r>
            <a:r>
              <a:rPr lang="en-US" dirty="0" smtClean="0"/>
              <a:t>44</a:t>
            </a:r>
            <a:endParaRPr lang="en-US" dirty="0"/>
          </a:p>
        </p:txBody>
      </p:sp>
      <p:sp>
        <p:nvSpPr>
          <p:cNvPr id="6" name="Footer Placeholder 5">
            <a:extLst>
              <a:ext uri="{FF2B5EF4-FFF2-40B4-BE49-F238E27FC236}">
                <a16:creationId xmlns="" xmlns:a16="http://schemas.microsoft.com/office/drawing/2014/main" id="{CC502A3F-307D-4813-82FE-C0FAC62734A5}"/>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Date Placeholder 6">
            <a:extLst>
              <a:ext uri="{FF2B5EF4-FFF2-40B4-BE49-F238E27FC236}">
                <a16:creationId xmlns="" xmlns:a16="http://schemas.microsoft.com/office/drawing/2014/main" id="{68964340-9CCE-4B3E-A179-7EE299AAEE5E}"/>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270312403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78688" cy="1066800"/>
          </a:xfrm>
        </p:spPr>
        <p:txBody>
          <a:bodyPr>
            <a:normAutofit/>
          </a:bodyPr>
          <a:lstStyle/>
          <a:p>
            <a:pPr lvl="0"/>
            <a:r>
              <a:rPr lang="en-US" sz="3200" dirty="0" smtClean="0">
                <a:solidFill>
                  <a:prstClr val="black"/>
                </a:solidFill>
                <a:latin typeface="Helvetica"/>
              </a:rPr>
              <a:t>P802.15.4y </a:t>
            </a:r>
            <a:r>
              <a:rPr lang="en-US" sz="3200" dirty="0">
                <a:solidFill>
                  <a:prstClr val="black"/>
                </a:solidFill>
                <a:latin typeface="Helvetica"/>
              </a:rPr>
              <a:t>Comments from </a:t>
            </a:r>
            <a:r>
              <a:rPr lang="en-US" sz="3200" dirty="0" smtClean="0">
                <a:solidFill>
                  <a:prstClr val="black"/>
                </a:solidFill>
                <a:latin typeface="Helvetica"/>
              </a:rPr>
              <a:t>802.1</a:t>
            </a:r>
            <a:endParaRPr lang="en-US" sz="3200" dirty="0"/>
          </a:p>
        </p:txBody>
      </p:sp>
      <p:sp>
        <p:nvSpPr>
          <p:cNvPr id="3" name="Content Placeholder 2"/>
          <p:cNvSpPr>
            <a:spLocks noGrp="1"/>
          </p:cNvSpPr>
          <p:nvPr>
            <p:ph idx="1"/>
          </p:nvPr>
        </p:nvSpPr>
        <p:spPr>
          <a:xfrm>
            <a:off x="685800" y="1628800"/>
            <a:ext cx="7772400" cy="4328120"/>
          </a:xfrm>
        </p:spPr>
        <p:txBody>
          <a:bodyPr>
            <a:normAutofit/>
          </a:bodyPr>
          <a:lstStyle/>
          <a:p>
            <a:pPr marL="0" indent="0">
              <a:buNone/>
            </a:pPr>
            <a:r>
              <a:rPr lang="en-US" sz="2400" dirty="0" smtClean="0"/>
              <a:t>8</a:t>
            </a:r>
            <a:r>
              <a:rPr lang="en-US" sz="2400" dirty="0"/>
              <a:t>. As an editorial issue, the title of this PAR is inappropriate.  It appears to be a sentence, being nearly identical to the first sentence of the scope of the project.</a:t>
            </a:r>
          </a:p>
          <a:p>
            <a:pPr marL="0" indent="0">
              <a:buNone/>
            </a:pPr>
            <a:r>
              <a:rPr lang="en-US" sz="2400" dirty="0"/>
              <a:t>It may more appropriate to generalize it as simply " Amendment:  security </a:t>
            </a:r>
            <a:r>
              <a:rPr lang="en-US" sz="2400" dirty="0" smtClean="0"/>
              <a:t>extensions”</a:t>
            </a:r>
          </a:p>
          <a:p>
            <a:pPr marL="0" indent="0">
              <a:buNone/>
            </a:pPr>
            <a:r>
              <a:rPr lang="en-US" sz="2400" dirty="0" smtClean="0">
                <a:solidFill>
                  <a:srgbClr val="FF0000"/>
                </a:solidFill>
              </a:rPr>
              <a:t>Revise: </a:t>
            </a:r>
            <a:r>
              <a:rPr lang="en-US" sz="2400" dirty="0">
                <a:solidFill>
                  <a:srgbClr val="FF0000"/>
                </a:solidFill>
              </a:rPr>
              <a:t>U</a:t>
            </a:r>
            <a:r>
              <a:rPr lang="en-US" sz="2400" dirty="0" smtClean="0">
                <a:solidFill>
                  <a:srgbClr val="FF0000"/>
                </a:solidFill>
              </a:rPr>
              <a:t>sed </a:t>
            </a:r>
            <a:r>
              <a:rPr lang="en-US" sz="2400" dirty="0" smtClean="0">
                <a:solidFill>
                  <a:srgbClr val="FF0000"/>
                </a:solidFill>
              </a:rPr>
              <a:t>the modified </a:t>
            </a:r>
            <a:r>
              <a:rPr lang="en-US" sz="2400" dirty="0" smtClean="0">
                <a:solidFill>
                  <a:srgbClr val="FF0000"/>
                </a:solidFill>
              </a:rPr>
              <a:t>title provided </a:t>
            </a:r>
            <a:r>
              <a:rPr lang="en-US" sz="2400" dirty="0" smtClean="0">
                <a:solidFill>
                  <a:srgbClr val="FF0000"/>
                </a:solidFill>
              </a:rPr>
              <a:t>by 802.11</a:t>
            </a:r>
            <a:endParaRPr lang="en-US" sz="2400" dirty="0">
              <a:solidFill>
                <a:srgbClr val="FF0000"/>
              </a:solidFill>
            </a:endParaRPr>
          </a:p>
          <a:p>
            <a:pPr marL="0" indent="0">
              <a:buNone/>
            </a:pPr>
            <a:endParaRPr lang="en-US" sz="2400" dirty="0"/>
          </a:p>
        </p:txBody>
      </p:sp>
      <p:sp>
        <p:nvSpPr>
          <p:cNvPr id="4" name="Slide Number Placeholder 3"/>
          <p:cNvSpPr>
            <a:spLocks noGrp="1"/>
          </p:cNvSpPr>
          <p:nvPr>
            <p:ph type="sldNum" sz="quarter" idx="12"/>
          </p:nvPr>
        </p:nvSpPr>
        <p:spPr>
          <a:xfrm>
            <a:off x="4320808" y="6475413"/>
            <a:ext cx="548228" cy="184666"/>
          </a:xfrm>
        </p:spPr>
        <p:txBody>
          <a:bodyPr/>
          <a:lstStyle/>
          <a:p>
            <a:r>
              <a:rPr lang="en-US"/>
              <a:t>Slide  </a:t>
            </a:r>
            <a:r>
              <a:rPr lang="en-US" smtClean="0"/>
              <a:t>45</a:t>
            </a:r>
            <a:endParaRPr lang="en-US" dirty="0" smtClean="0"/>
          </a:p>
        </p:txBody>
      </p:sp>
      <p:sp>
        <p:nvSpPr>
          <p:cNvPr id="6" name="Footer Placeholder 5">
            <a:extLst>
              <a:ext uri="{FF2B5EF4-FFF2-40B4-BE49-F238E27FC236}">
                <a16:creationId xmlns="" xmlns:a16="http://schemas.microsoft.com/office/drawing/2014/main" id="{CC502A3F-307D-4813-82FE-C0FAC62734A5}"/>
              </a:ext>
            </a:extLst>
          </p:cNvPr>
          <p:cNvSpPr>
            <a:spLocks noGrp="1"/>
          </p:cNvSpPr>
          <p:nvPr>
            <p:ph type="ftr" sz="quarter" idx="11"/>
          </p:nvPr>
        </p:nvSpPr>
        <p:spPr/>
        <p:txBody>
          <a:bodyPr/>
          <a:lstStyle/>
          <a:p>
            <a:pPr>
              <a:defRPr/>
            </a:pPr>
            <a:r>
              <a:rPr lang="en-US" altLang="en-US" dirty="0" smtClean="0"/>
              <a:t>Don Sturek </a:t>
            </a:r>
            <a:r>
              <a:rPr lang="en-US" altLang="en-US" dirty="0"/>
              <a:t>(</a:t>
            </a:r>
            <a:r>
              <a:rPr lang="en-US" altLang="en-US" dirty="0" err="1"/>
              <a:t>Itron</a:t>
            </a:r>
            <a:r>
              <a:rPr lang="en-US" altLang="en-US" dirty="0"/>
              <a:t>)</a:t>
            </a:r>
          </a:p>
        </p:txBody>
      </p:sp>
      <p:sp>
        <p:nvSpPr>
          <p:cNvPr id="7" name="Date Placeholder 6">
            <a:extLst>
              <a:ext uri="{FF2B5EF4-FFF2-40B4-BE49-F238E27FC236}">
                <a16:creationId xmlns="" xmlns:a16="http://schemas.microsoft.com/office/drawing/2014/main" id="{68964340-9CCE-4B3E-A179-7EE299AAEE5E}"/>
              </a:ext>
            </a:extLst>
          </p:cNvPr>
          <p:cNvSpPr>
            <a:spLocks noGrp="1"/>
          </p:cNvSpPr>
          <p:nvPr>
            <p:ph type="dt" sz="half" idx="10"/>
          </p:nvPr>
        </p:nvSpPr>
        <p:spPr/>
        <p:txBody>
          <a:bodyPr/>
          <a:lstStyle/>
          <a:p>
            <a:pPr>
              <a:defRPr/>
            </a:pPr>
            <a:r>
              <a:rPr lang="en-US" altLang="en-US" sz="1400" smtClean="0"/>
              <a:t>March 2018</a:t>
            </a:r>
            <a:endParaRPr lang="en-US" altLang="en-US" sz="1400" dirty="0"/>
          </a:p>
        </p:txBody>
      </p:sp>
    </p:spTree>
    <p:extLst>
      <p:ext uri="{BB962C8B-B14F-4D97-AF65-F5344CB8AC3E}">
        <p14:creationId xmlns:p14="http://schemas.microsoft.com/office/powerpoint/2010/main" val="41204747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smtClean="0">
                <a:solidFill>
                  <a:srgbClr val="000000"/>
                </a:solidFill>
              </a:rPr>
              <a:t>March 2018</a:t>
            </a:r>
            <a:endParaRPr lang="en-US" sz="1400" dirty="0">
              <a:solidFill>
                <a:srgbClr val="000000"/>
              </a:solidFill>
            </a:endParaRPr>
          </a:p>
        </p:txBody>
      </p:sp>
      <p:sp>
        <p:nvSpPr>
          <p:cNvPr id="2053" name="Rectangle 2"/>
          <p:cNvSpPr>
            <a:spLocks noGrp="1" noChangeArrowheads="1"/>
          </p:cNvSpPr>
          <p:nvPr>
            <p:ph type="ctrTitle"/>
          </p:nvPr>
        </p:nvSpPr>
        <p:spPr>
          <a:xfrm>
            <a:off x="685800" y="1328467"/>
            <a:ext cx="8001000" cy="4295955"/>
          </a:xfrm>
        </p:spPr>
        <p:txBody>
          <a:bodyPr/>
          <a:lstStyle/>
          <a:p>
            <a:r>
              <a:rPr lang="en-US" dirty="0" smtClean="0">
                <a:solidFill>
                  <a:schemeClr val="tx1"/>
                </a:solidFill>
              </a:rPr>
              <a:t>802.15 Responses to PAR/CSD Comments Received </a:t>
            </a:r>
            <a:br>
              <a:rPr lang="en-US" dirty="0" smtClean="0">
                <a:solidFill>
                  <a:schemeClr val="tx1"/>
                </a:solidFill>
              </a:rPr>
            </a:br>
            <a:r>
              <a:rPr lang="en-US" dirty="0" smtClean="0">
                <a:solidFill>
                  <a:schemeClr val="tx1"/>
                </a:solidFill>
              </a:rPr>
              <a:t>on </a:t>
            </a:r>
            <a:br>
              <a:rPr lang="en-US" dirty="0" smtClean="0">
                <a:solidFill>
                  <a:schemeClr val="tx1"/>
                </a:solidFill>
              </a:rPr>
            </a:br>
            <a:r>
              <a:rPr lang="en-US" dirty="0" smtClean="0">
                <a:solidFill>
                  <a:schemeClr val="tx1"/>
                </a:solidFill>
              </a:rPr>
              <a:t>PAR and </a:t>
            </a:r>
            <a:r>
              <a:rPr lang="en-US" dirty="0">
                <a:solidFill>
                  <a:schemeClr val="tx1"/>
                </a:solidFill>
              </a:rPr>
              <a:t>CSD</a:t>
            </a:r>
            <a:br>
              <a:rPr lang="en-US" dirty="0">
                <a:solidFill>
                  <a:schemeClr val="tx1"/>
                </a:solidFill>
              </a:rPr>
            </a:br>
            <a:r>
              <a:rPr lang="en-US" dirty="0">
                <a:solidFill>
                  <a:schemeClr val="tx1"/>
                </a:solidFill>
              </a:rPr>
              <a:t>P802.15.4z </a:t>
            </a:r>
            <a:r>
              <a:rPr lang="en-US" dirty="0" smtClean="0">
                <a:solidFill>
                  <a:schemeClr val="tx1"/>
                </a:solidFill>
              </a:rPr>
              <a:t/>
            </a:r>
            <a:br>
              <a:rPr lang="en-US" dirty="0" smtClean="0">
                <a:solidFill>
                  <a:schemeClr val="tx1"/>
                </a:solidFill>
              </a:rPr>
            </a:br>
            <a:r>
              <a:rPr lang="en-US" sz="3000" dirty="0" smtClean="0">
                <a:solidFill>
                  <a:schemeClr val="tx1"/>
                </a:solidFill>
              </a:rPr>
              <a:t>Amendment</a:t>
            </a:r>
            <a:r>
              <a:rPr lang="en-US" sz="3000" dirty="0">
                <a:solidFill>
                  <a:schemeClr val="tx1"/>
                </a:solidFill>
              </a:rPr>
              <a:t>: </a:t>
            </a:r>
            <a:r>
              <a:rPr lang="en-US" sz="3000" dirty="0" smtClean="0">
                <a:solidFill>
                  <a:schemeClr val="tx1"/>
                </a:solidFill>
              </a:rPr>
              <a:t>Enhanced </a:t>
            </a:r>
            <a:r>
              <a:rPr lang="en-US" sz="3000" dirty="0">
                <a:solidFill>
                  <a:schemeClr val="tx1"/>
                </a:solidFill>
              </a:rPr>
              <a:t>IR-UWB </a:t>
            </a:r>
            <a:r>
              <a:rPr lang="en-US" sz="3000" dirty="0" smtClean="0">
                <a:solidFill>
                  <a:schemeClr val="tx1"/>
                </a:solidFill>
              </a:rPr>
              <a:t>Ranging (EIR)</a:t>
            </a:r>
            <a:r>
              <a:rPr lang="en-US" dirty="0" smtClean="0">
                <a:solidFill>
                  <a:schemeClr val="tx1"/>
                </a:solidFill>
              </a:rPr>
              <a:t/>
            </a:r>
            <a:br>
              <a:rPr lang="en-US" dirty="0" smtClean="0">
                <a:solidFill>
                  <a:schemeClr val="tx1"/>
                </a:solidFill>
              </a:rPr>
            </a:br>
            <a:endParaRPr lang="en-US" dirty="0" smtClean="0">
              <a:solidFill>
                <a:schemeClr val="tx1"/>
              </a:solidFill>
            </a:endParaRPr>
          </a:p>
        </p:txBody>
      </p:sp>
      <p:sp>
        <p:nvSpPr>
          <p:cNvPr id="2" name="Footer Placeholder 1"/>
          <p:cNvSpPr>
            <a:spLocks noGrp="1"/>
          </p:cNvSpPr>
          <p:nvPr>
            <p:ph type="ftr" sz="quarter" idx="11"/>
          </p:nvPr>
        </p:nvSpPr>
        <p:spPr/>
        <p:txBody>
          <a:bodyPr/>
          <a:lstStyle/>
          <a:p>
            <a:pPr>
              <a:defRPr/>
            </a:pPr>
            <a:r>
              <a:rPr lang="en-US" smtClean="0">
                <a:solidFill>
                  <a:srgbClr val="000000"/>
                </a:solidFill>
              </a:rPr>
              <a:t>Benjamin Rolfe, Blind Creek Associates</a:t>
            </a:r>
            <a:endParaRPr lang="en-US">
              <a:solidFill>
                <a:srgbClr val="000000"/>
              </a:solidFill>
            </a:endParaRPr>
          </a:p>
        </p:txBody>
      </p:sp>
      <p:sp>
        <p:nvSpPr>
          <p:cNvPr id="3" name="Slide Number Placeholder 2"/>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46</a:t>
            </a:fld>
            <a:endParaRPr lang="en-US">
              <a:solidFill>
                <a:srgbClr val="000000"/>
              </a:solidFill>
            </a:endParaRPr>
          </a:p>
        </p:txBody>
      </p:sp>
    </p:spTree>
    <p:extLst>
      <p:ext uri="{BB962C8B-B14F-4D97-AF65-F5344CB8AC3E}">
        <p14:creationId xmlns:p14="http://schemas.microsoft.com/office/powerpoint/2010/main" val="66972788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800" dirty="0" smtClean="0"/>
              <a:t>Comments received from 802.3 (6)</a:t>
            </a:r>
          </a:p>
          <a:p>
            <a:r>
              <a:rPr lang="en-US" sz="2800" dirty="0" smtClean="0"/>
              <a:t>Comments received from 802.11 (6)</a:t>
            </a:r>
          </a:p>
          <a:p>
            <a:r>
              <a:rPr lang="en-US" sz="2800" dirty="0" smtClean="0"/>
              <a:t>Comments received from James </a:t>
            </a:r>
            <a:r>
              <a:rPr lang="en-US" sz="2800" dirty="0" err="1" smtClean="0"/>
              <a:t>Gilb</a:t>
            </a:r>
            <a:r>
              <a:rPr lang="en-US" sz="2800" dirty="0" smtClean="0"/>
              <a:t> (3)</a:t>
            </a:r>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47</a:t>
            </a:fld>
            <a:endParaRPr lang="en-US">
              <a:solidFill>
                <a:srgbClr val="000000"/>
              </a:solidFill>
            </a:endParaRPr>
          </a:p>
        </p:txBody>
      </p:sp>
    </p:spTree>
    <p:extLst>
      <p:ext uri="{BB962C8B-B14F-4D97-AF65-F5344CB8AC3E}">
        <p14:creationId xmlns:p14="http://schemas.microsoft.com/office/powerpoint/2010/main" val="3945301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#1 802.3: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114800"/>
          </a:xfrm>
        </p:spPr>
        <p:txBody>
          <a:bodyPr/>
          <a:lstStyle/>
          <a:p>
            <a:pPr marL="0" indent="0">
              <a:buNone/>
            </a:pPr>
            <a:r>
              <a:rPr lang="en-US" sz="2400" dirty="0" smtClean="0">
                <a:latin typeface="+mj-lt"/>
              </a:rPr>
              <a:t>Comment:</a:t>
            </a:r>
            <a:endParaRPr lang="en-US" sz="2400" dirty="0">
              <a:latin typeface="+mj-lt"/>
            </a:endParaRPr>
          </a:p>
          <a:p>
            <a:pPr marL="0" indent="0">
              <a:buNone/>
            </a:pPr>
            <a:r>
              <a:rPr lang="en-US" sz="2400" dirty="0" smtClean="0">
                <a:latin typeface="+mj-lt"/>
              </a:rPr>
              <a:t>PAR 5.5 </a:t>
            </a:r>
            <a:r>
              <a:rPr lang="en-US" sz="2400" dirty="0">
                <a:latin typeface="+mj-lt"/>
              </a:rPr>
              <a:t>— Change IEEE Std. 802.15.4 to IEEE </a:t>
            </a:r>
            <a:r>
              <a:rPr lang="en-US" sz="2400" dirty="0" err="1">
                <a:latin typeface="+mj-lt"/>
              </a:rPr>
              <a:t>Std</a:t>
            </a:r>
            <a:r>
              <a:rPr lang="en-US" sz="2400" dirty="0">
                <a:latin typeface="+mj-lt"/>
              </a:rPr>
              <a:t> 802.15.4 (remove the dot after </a:t>
            </a:r>
            <a:r>
              <a:rPr lang="en-US" sz="2400" dirty="0" err="1">
                <a:latin typeface="+mj-lt"/>
              </a:rPr>
              <a:t>Std</a:t>
            </a:r>
            <a:r>
              <a:rPr lang="en-US" sz="2400" dirty="0" smtClean="0">
                <a:latin typeface="+mj-lt"/>
              </a:rPr>
              <a:t>).</a:t>
            </a:r>
          </a:p>
          <a:p>
            <a:pPr marL="0" indent="0">
              <a:buNone/>
            </a:pPr>
            <a:endParaRPr lang="en-US" sz="2400" dirty="0" smtClean="0">
              <a:latin typeface="+mj-lt"/>
            </a:endParaRPr>
          </a:p>
          <a:p>
            <a:pPr marL="0" indent="0">
              <a:buNone/>
            </a:pPr>
            <a:r>
              <a:rPr lang="en-US" sz="2400" i="1" dirty="0" smtClean="0">
                <a:solidFill>
                  <a:schemeClr val="accent6">
                    <a:lumMod val="75000"/>
                  </a:schemeClr>
                </a:solidFill>
                <a:latin typeface="+mj-lt"/>
              </a:rPr>
              <a:t>Response: Agree. Change made as suggested.</a:t>
            </a: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221438971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#2 802.3: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400" dirty="0" smtClean="0">
                <a:latin typeface="+mj-lt"/>
              </a:rPr>
              <a:t>Comment:</a:t>
            </a:r>
            <a:endParaRPr lang="en-US" sz="2400" dirty="0">
              <a:latin typeface="+mj-lt"/>
            </a:endParaRPr>
          </a:p>
          <a:p>
            <a:pPr marL="0" indent="0">
              <a:buNone/>
            </a:pPr>
            <a:r>
              <a:rPr lang="en-US" sz="2200" dirty="0">
                <a:latin typeface="+mj-lt"/>
              </a:rPr>
              <a:t>PAR 6.1.b — The RAC Chair is  not aware of a recommendation from the RAC to review this project (nor it being flagged for review by editorial staff, typically occurring because of content found in MEC review, nor in general PHY oriented projects.  RAC review can also be requested by the WG/TG later without a PAR modification if "not anticipated" registry related content appears in the draft.)  Please refer to the PAR form instructions for when a Yes answer is appropriate and consider if the answer should be changed to No.  (The RAC has reviewed IEEE </a:t>
            </a:r>
            <a:r>
              <a:rPr lang="en-US" sz="2200" dirty="0" err="1">
                <a:latin typeface="+mj-lt"/>
              </a:rPr>
              <a:t>Std</a:t>
            </a:r>
            <a:r>
              <a:rPr lang="en-US" sz="2200" dirty="0">
                <a:latin typeface="+mj-lt"/>
              </a:rPr>
              <a:t> 802.15.4.)</a:t>
            </a:r>
            <a:endParaRPr lang="en-US" sz="2200" i="1" dirty="0" smtClean="0">
              <a:solidFill>
                <a:schemeClr val="accent6">
                  <a:lumMod val="75000"/>
                </a:schemeClr>
              </a:solidFill>
              <a:latin typeface="+mj-lt"/>
            </a:endParaRPr>
          </a:p>
          <a:p>
            <a:pPr marL="0" indent="0">
              <a:buNone/>
            </a:pPr>
            <a:endParaRPr lang="en-US" sz="2400" i="1" dirty="0" smtClean="0">
              <a:solidFill>
                <a:schemeClr val="accent6">
                  <a:lumMod val="75000"/>
                </a:schemeClr>
              </a:solidFill>
              <a:latin typeface="+mj-lt"/>
            </a:endParaRPr>
          </a:p>
          <a:p>
            <a:pPr marL="0" indent="0">
              <a:buNone/>
            </a:pPr>
            <a:r>
              <a:rPr lang="en-US" sz="2400" i="1" dirty="0" smtClean="0">
                <a:solidFill>
                  <a:schemeClr val="accent6">
                    <a:lumMod val="75000"/>
                  </a:schemeClr>
                </a:solidFill>
                <a:latin typeface="+mj-lt"/>
              </a:rPr>
              <a:t>Response: Agree. Changed to “No”.</a:t>
            </a: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538867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Comment JG </a:t>
            </a:r>
            <a:r>
              <a:rPr lang="en-US" dirty="0" smtClean="0"/>
              <a:t>#2: PAR 5.2b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r>
              <a:rPr lang="en-US" sz="2000" dirty="0" smtClean="0"/>
              <a:t/>
            </a:r>
            <a:br>
              <a:rPr lang="en-US" sz="2000" dirty="0" smtClean="0"/>
            </a:br>
            <a:r>
              <a:rPr lang="en-US" sz="2000" dirty="0" smtClean="0"/>
              <a:t>Delete "as needed“</a:t>
            </a:r>
          </a:p>
          <a:p>
            <a:pPr marL="0" indent="0">
              <a:buNone/>
            </a:pPr>
            <a:endParaRPr lang="en-US" sz="2000" dirty="0"/>
          </a:p>
          <a:p>
            <a:pPr marL="0" indent="0">
              <a:buNone/>
            </a:pPr>
            <a:r>
              <a:rPr lang="en-US" sz="2000" b="1" dirty="0"/>
              <a:t>Remarks / Answers to the </a:t>
            </a:r>
            <a:r>
              <a:rPr lang="en-US" sz="2000" b="1" dirty="0" smtClean="0"/>
              <a:t>Comments:</a:t>
            </a:r>
          </a:p>
          <a:p>
            <a:pPr marL="0" indent="0">
              <a:buNone/>
            </a:pPr>
            <a:r>
              <a:rPr lang="en-US" sz="2000" dirty="0"/>
              <a:t>Accept</a:t>
            </a:r>
            <a:r>
              <a:rPr lang="en-US" sz="2000" dirty="0" smtClean="0"/>
              <a:t>: “as needed” is deleted as suggested</a:t>
            </a:r>
            <a:r>
              <a:rPr lang="en-US" sz="2000" dirty="0" smtClean="0"/>
              <a:t>.</a:t>
            </a:r>
          </a:p>
          <a:p>
            <a:pPr marL="0" indent="0">
              <a:buNone/>
            </a:pPr>
            <a:endParaRPr lang="en-US" sz="2000" dirty="0"/>
          </a:p>
          <a:p>
            <a:pPr marL="0" indent="0">
              <a:buNone/>
            </a:pPr>
            <a:r>
              <a:rPr lang="en-US" sz="2000" b="1" dirty="0"/>
              <a:t>Text in PAR/CSD:</a:t>
            </a:r>
          </a:p>
          <a:p>
            <a:pPr marL="0" indent="0">
              <a:buNone/>
            </a:pPr>
            <a:r>
              <a:rPr lang="en-US" sz="2000" dirty="0"/>
              <a:t>Modifications to the Medium Access Control (MAC) layer, needed to support this PHY extension, are defined</a:t>
            </a:r>
            <a:r>
              <a:rPr lang="en-US" sz="2000" strike="sngStrike" dirty="0">
                <a:solidFill>
                  <a:srgbClr val="FF0000"/>
                </a:solidFill>
              </a:rPr>
              <a:t> as needed</a:t>
            </a:r>
            <a:r>
              <a:rPr lang="en-US" sz="2000" b="1" dirty="0"/>
              <a:t>.</a:t>
            </a:r>
          </a:p>
          <a:p>
            <a:pPr marL="0" indent="0">
              <a:buNone/>
            </a:pP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5</a:t>
            </a:fld>
            <a:endParaRPr lang="en-US" altLang="en-US"/>
          </a:p>
        </p:txBody>
      </p:sp>
    </p:spTree>
    <p:extLst>
      <p:ext uri="{BB962C8B-B14F-4D97-AF65-F5344CB8AC3E}">
        <p14:creationId xmlns:p14="http://schemas.microsoft.com/office/powerpoint/2010/main" val="92330573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#3,4 802.3: </a:t>
            </a:r>
            <a:br>
              <a:rPr lang="en-US" sz="2800" dirty="0" smtClean="0"/>
            </a:br>
            <a:r>
              <a:rPr lang="en-US" sz="2800" dirty="0" smtClean="0"/>
              <a:t>CSD</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200" dirty="0" smtClean="0">
                <a:latin typeface="+mj-lt"/>
              </a:rPr>
              <a:t>Broad </a:t>
            </a:r>
            <a:r>
              <a:rPr lang="en-US" sz="2200" dirty="0">
                <a:latin typeface="+mj-lt"/>
              </a:rPr>
              <a:t>Market, </a:t>
            </a:r>
            <a:r>
              <a:rPr lang="en-US" sz="2200" dirty="0" smtClean="0">
                <a:latin typeface="+mj-lt"/>
              </a:rPr>
              <a:t>a </a:t>
            </a:r>
            <a:r>
              <a:rPr lang="en-US" sz="2200" dirty="0">
                <a:latin typeface="+mj-lt"/>
              </a:rPr>
              <a:t>— Typo and grammar:  “is a widely” -&gt; “is widely”, “</a:t>
            </a:r>
            <a:r>
              <a:rPr lang="en-US" sz="2200" dirty="0" err="1">
                <a:latin typeface="+mj-lt"/>
              </a:rPr>
              <a:t>Ihings</a:t>
            </a:r>
            <a:r>
              <a:rPr lang="en-US" sz="2200" dirty="0">
                <a:latin typeface="+mj-lt"/>
              </a:rPr>
              <a:t>” -&gt; “</a:t>
            </a:r>
            <a:r>
              <a:rPr lang="en-US" sz="2200" dirty="0" smtClean="0">
                <a:latin typeface="+mj-lt"/>
              </a:rPr>
              <a:t>Things“</a:t>
            </a:r>
          </a:p>
          <a:p>
            <a:pPr marL="0" indent="0">
              <a:buNone/>
            </a:pPr>
            <a:endParaRPr lang="en-US" sz="2200" dirty="0" smtClean="0">
              <a:latin typeface="+mj-lt"/>
            </a:endParaRPr>
          </a:p>
          <a:p>
            <a:pPr marL="0" indent="0">
              <a:buNone/>
            </a:pPr>
            <a:r>
              <a:rPr lang="en-US" sz="2500" i="1" dirty="0">
                <a:solidFill>
                  <a:schemeClr val="accent6">
                    <a:lumMod val="75000"/>
                  </a:schemeClr>
                </a:solidFill>
                <a:latin typeface="+mj-lt"/>
              </a:rPr>
              <a:t>Response: Agree. Change made as requested</a:t>
            </a:r>
          </a:p>
          <a:p>
            <a:pPr marL="0" indent="0">
              <a:buNone/>
            </a:pPr>
            <a:endParaRPr lang="en-US" sz="2200" dirty="0">
              <a:latin typeface="+mj-lt"/>
            </a:endParaRPr>
          </a:p>
          <a:p>
            <a:pPr marL="0" indent="0">
              <a:buNone/>
            </a:pPr>
            <a:r>
              <a:rPr lang="en-US" sz="2200" dirty="0" smtClean="0">
                <a:latin typeface="+mj-lt"/>
              </a:rPr>
              <a:t>Broad Market, b — Doesn’t the phrase "into automotive remote control and associated Smart Phone Applications, to cite just one example” have two examples?</a:t>
            </a:r>
          </a:p>
          <a:p>
            <a:pPr marL="0" indent="0">
              <a:buNone/>
            </a:pPr>
            <a:endParaRPr lang="en-US" sz="2200" dirty="0" smtClean="0">
              <a:latin typeface="+mj-lt"/>
            </a:endParaRPr>
          </a:p>
          <a:p>
            <a:pPr marL="0" indent="0">
              <a:buNone/>
            </a:pPr>
            <a:r>
              <a:rPr lang="en-US" sz="2400" i="1" dirty="0" smtClean="0">
                <a:solidFill>
                  <a:schemeClr val="accent6">
                    <a:lumMod val="75000"/>
                  </a:schemeClr>
                </a:solidFill>
                <a:latin typeface="+mj-lt"/>
              </a:rPr>
              <a:t>Response: Agree. Changed “one” to “two” </a:t>
            </a:r>
          </a:p>
          <a:p>
            <a:pPr marL="0" indent="0">
              <a:buNone/>
            </a:pPr>
            <a:endParaRPr lang="en-US" sz="2200" dirty="0">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411402852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#5,6 802.3: </a:t>
            </a:r>
            <a:br>
              <a:rPr lang="en-US" sz="2800" dirty="0" smtClean="0"/>
            </a:br>
            <a:r>
              <a:rPr lang="en-US" sz="2800" dirty="0" smtClean="0"/>
              <a:t>CSD</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200" dirty="0" smtClean="0">
                <a:latin typeface="+mj-lt"/>
              </a:rPr>
              <a:t>Distinct </a:t>
            </a:r>
            <a:r>
              <a:rPr lang="en-US" sz="2200" dirty="0">
                <a:latin typeface="+mj-lt"/>
              </a:rPr>
              <a:t>Identity — Change IEEE Std. 802.15.4 to IEEE </a:t>
            </a:r>
            <a:r>
              <a:rPr lang="en-US" sz="2200" dirty="0" err="1">
                <a:latin typeface="+mj-lt"/>
              </a:rPr>
              <a:t>Std</a:t>
            </a:r>
            <a:r>
              <a:rPr lang="en-US" sz="2200" dirty="0">
                <a:latin typeface="+mj-lt"/>
              </a:rPr>
              <a:t> 802.15.4 (remove the dot after </a:t>
            </a:r>
            <a:r>
              <a:rPr lang="en-US" sz="2200" dirty="0" err="1">
                <a:latin typeface="+mj-lt"/>
              </a:rPr>
              <a:t>Std</a:t>
            </a:r>
            <a:r>
              <a:rPr lang="en-US" sz="2200" dirty="0">
                <a:latin typeface="+mj-lt"/>
              </a:rPr>
              <a:t>).</a:t>
            </a:r>
          </a:p>
          <a:p>
            <a:pPr marL="0" indent="0">
              <a:buNone/>
            </a:pPr>
            <a:endParaRPr lang="en-US" sz="2200" dirty="0">
              <a:latin typeface="+mj-lt"/>
            </a:endParaRPr>
          </a:p>
          <a:p>
            <a:pPr marL="0" indent="0">
              <a:buNone/>
            </a:pPr>
            <a:r>
              <a:rPr lang="en-US" sz="2400" i="1" dirty="0">
                <a:solidFill>
                  <a:schemeClr val="accent6">
                    <a:lumMod val="75000"/>
                  </a:schemeClr>
                </a:solidFill>
                <a:latin typeface="+mj-lt"/>
              </a:rPr>
              <a:t>Response: Agree. Change made as requested</a:t>
            </a:r>
          </a:p>
          <a:p>
            <a:pPr marL="0" indent="0">
              <a:buNone/>
            </a:pPr>
            <a:endParaRPr lang="en-US" sz="2000" i="1" dirty="0">
              <a:solidFill>
                <a:schemeClr val="accent6">
                  <a:lumMod val="75000"/>
                </a:schemeClr>
              </a:solidFill>
              <a:latin typeface="+mj-lt"/>
            </a:endParaRPr>
          </a:p>
          <a:p>
            <a:pPr marL="0" indent="0">
              <a:buNone/>
            </a:pPr>
            <a:r>
              <a:rPr lang="en-US" sz="2200" dirty="0" smtClean="0">
                <a:latin typeface="+mj-lt"/>
              </a:rPr>
              <a:t>Technical </a:t>
            </a:r>
            <a:r>
              <a:rPr lang="en-US" sz="2200" dirty="0">
                <a:latin typeface="+mj-lt"/>
              </a:rPr>
              <a:t>Feasibility, b — Change IEEE Std.802.15.4 to IEEE </a:t>
            </a:r>
            <a:r>
              <a:rPr lang="en-US" sz="2200" dirty="0" err="1">
                <a:latin typeface="+mj-lt"/>
              </a:rPr>
              <a:t>Std</a:t>
            </a:r>
            <a:r>
              <a:rPr lang="en-US" sz="2200" dirty="0">
                <a:latin typeface="+mj-lt"/>
              </a:rPr>
              <a:t> 802.15.4 (replace the dot after </a:t>
            </a:r>
            <a:r>
              <a:rPr lang="en-US" sz="2200" dirty="0" err="1">
                <a:latin typeface="+mj-lt"/>
              </a:rPr>
              <a:t>Std</a:t>
            </a:r>
            <a:r>
              <a:rPr lang="en-US" sz="2200" dirty="0">
                <a:latin typeface="+mj-lt"/>
              </a:rPr>
              <a:t> with a space).</a:t>
            </a:r>
          </a:p>
          <a:p>
            <a:pPr marL="0" indent="0">
              <a:buNone/>
            </a:pPr>
            <a:endParaRPr lang="en-US" sz="2400" i="1" dirty="0" smtClean="0">
              <a:solidFill>
                <a:schemeClr val="accent6">
                  <a:lumMod val="75000"/>
                </a:schemeClr>
              </a:solidFill>
              <a:latin typeface="+mj-lt"/>
            </a:endParaRPr>
          </a:p>
          <a:p>
            <a:pPr marL="0" indent="0">
              <a:buNone/>
            </a:pPr>
            <a:r>
              <a:rPr lang="en-US" sz="2400" i="1" dirty="0" smtClean="0">
                <a:solidFill>
                  <a:schemeClr val="accent6">
                    <a:lumMod val="75000"/>
                  </a:schemeClr>
                </a:solidFill>
                <a:latin typeface="+mj-lt"/>
              </a:rPr>
              <a:t>Response</a:t>
            </a:r>
            <a:r>
              <a:rPr lang="en-US" sz="2400" i="1" dirty="0">
                <a:solidFill>
                  <a:schemeClr val="accent6">
                    <a:lumMod val="75000"/>
                  </a:schemeClr>
                </a:solidFill>
                <a:latin typeface="+mj-lt"/>
              </a:rPr>
              <a:t>: Agree. Change made as requested</a:t>
            </a:r>
          </a:p>
          <a:p>
            <a:pPr marL="0" indent="0">
              <a:buNone/>
            </a:pPr>
            <a:endParaRPr lang="en-US" sz="24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Tree>
    <p:extLst>
      <p:ext uri="{BB962C8B-B14F-4D97-AF65-F5344CB8AC3E}">
        <p14:creationId xmlns:p14="http://schemas.microsoft.com/office/powerpoint/2010/main" val="12699201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smtClean="0"/>
              <a:t>Comment #7,8 802.11: </a:t>
            </a:r>
            <a:br>
              <a:rPr lang="en-US" sz="2800" dirty="0" smtClean="0"/>
            </a:br>
            <a:r>
              <a:rPr lang="en-US" sz="2800" dirty="0" smtClean="0"/>
              <a:t>PAR</a:t>
            </a:r>
            <a:endParaRPr lang="en-US" sz="2400" dirty="0"/>
          </a:p>
        </p:txBody>
      </p:sp>
      <p:sp>
        <p:nvSpPr>
          <p:cNvPr id="3" name="Content Placeholder 2"/>
          <p:cNvSpPr>
            <a:spLocks noGrp="1"/>
          </p:cNvSpPr>
          <p:nvPr>
            <p:ph idx="1"/>
          </p:nvPr>
        </p:nvSpPr>
        <p:spPr>
          <a:xfrm>
            <a:off x="685800" y="1817910"/>
            <a:ext cx="7772400" cy="4496626"/>
          </a:xfrm>
        </p:spPr>
        <p:txBody>
          <a:bodyPr>
            <a:normAutofit/>
          </a:bodyPr>
          <a:lstStyle/>
          <a:p>
            <a:pPr marL="0" indent="0">
              <a:buNone/>
            </a:pPr>
            <a:r>
              <a:rPr lang="en-US" sz="2200" dirty="0">
                <a:latin typeface="+mj-lt"/>
              </a:rPr>
              <a:t>PAR 2.1 change “Amendment enhancing existing Impulse Radio-Ultra Wide Band (IR-UWB) Physical Layers (PHYs) and associated ranging techniques” </a:t>
            </a:r>
          </a:p>
          <a:p>
            <a:pPr marL="0" indent="0">
              <a:buNone/>
            </a:pPr>
            <a:r>
              <a:rPr lang="en-US" sz="2200" dirty="0">
                <a:latin typeface="+mj-lt"/>
              </a:rPr>
              <a:t>To “Amendment enhanced Impulse Radio-Ultra Wide Band (IR-UWB) Physical Layers (PHYs) and associated ranging techniques”</a:t>
            </a:r>
          </a:p>
          <a:p>
            <a:pPr marL="0" indent="0">
              <a:buNone/>
            </a:pPr>
            <a:r>
              <a:rPr lang="en-US" sz="2400" i="1" dirty="0" smtClean="0">
                <a:solidFill>
                  <a:schemeClr val="accent6">
                    <a:lumMod val="75000"/>
                  </a:schemeClr>
                </a:solidFill>
                <a:latin typeface="+mj-lt"/>
              </a:rPr>
              <a:t>Response</a:t>
            </a:r>
            <a:r>
              <a:rPr lang="en-US" sz="2400" i="1" dirty="0">
                <a:solidFill>
                  <a:schemeClr val="accent6">
                    <a:lumMod val="75000"/>
                  </a:schemeClr>
                </a:solidFill>
                <a:latin typeface="+mj-lt"/>
              </a:rPr>
              <a:t>: </a:t>
            </a:r>
            <a:r>
              <a:rPr lang="en-US" sz="2400" i="1" dirty="0" smtClean="0">
                <a:solidFill>
                  <a:schemeClr val="accent6">
                    <a:lumMod val="75000"/>
                  </a:schemeClr>
                </a:solidFill>
                <a:latin typeface="+mj-lt"/>
              </a:rPr>
              <a:t>Agree. Changed as requested</a:t>
            </a:r>
            <a:endParaRPr lang="en-US" sz="2400" i="1" dirty="0">
              <a:solidFill>
                <a:schemeClr val="accent6">
                  <a:lumMod val="75000"/>
                </a:schemeClr>
              </a:solidFill>
              <a:latin typeface="+mj-lt"/>
            </a:endParaRPr>
          </a:p>
          <a:p>
            <a:pPr marL="0" indent="0">
              <a:buNone/>
            </a:pPr>
            <a:endParaRPr lang="en-US" sz="2000" i="1" dirty="0">
              <a:solidFill>
                <a:schemeClr val="accent6">
                  <a:lumMod val="75000"/>
                </a:schemeClr>
              </a:solidFill>
              <a:latin typeface="+mj-lt"/>
            </a:endParaRPr>
          </a:p>
          <a:p>
            <a:pPr marL="0" indent="0">
              <a:buNone/>
            </a:pPr>
            <a:r>
              <a:rPr lang="en-US" sz="2200" dirty="0">
                <a:latin typeface="+mj-lt"/>
              </a:rPr>
              <a:t>PAR 5.2.b. change “This amendment enhances existing” to “This amendment enhances the”</a:t>
            </a:r>
          </a:p>
          <a:p>
            <a:pPr marL="0" indent="0">
              <a:buNone/>
            </a:pPr>
            <a:r>
              <a:rPr lang="en-US" sz="2400" i="1" dirty="0">
                <a:solidFill>
                  <a:schemeClr val="accent6">
                    <a:lumMod val="75000"/>
                  </a:schemeClr>
                </a:solidFill>
                <a:latin typeface="+mj-lt"/>
              </a:rPr>
              <a:t>Response: Agree. Changed as requested</a:t>
            </a:r>
          </a:p>
          <a:p>
            <a:pPr marL="0" indent="0">
              <a:buNone/>
            </a:pPr>
            <a:endParaRPr lang="en-US" sz="2400" i="1" dirty="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75324039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48680"/>
            <a:ext cx="7772400" cy="1066800"/>
          </a:xfrm>
        </p:spPr>
        <p:txBody>
          <a:bodyPr/>
          <a:lstStyle/>
          <a:p>
            <a:pPr lvl="1"/>
            <a:r>
              <a:rPr lang="en-US" sz="2800" dirty="0" smtClean="0"/>
              <a:t>Comment #9,10,11,12 802.11: </a:t>
            </a:r>
            <a:r>
              <a:rPr lang="en-US" sz="2800" dirty="0" smtClean="0"/>
              <a:t>PAR</a:t>
            </a:r>
            <a:endParaRPr lang="en-US" sz="2400" dirty="0"/>
          </a:p>
        </p:txBody>
      </p:sp>
      <p:sp>
        <p:nvSpPr>
          <p:cNvPr id="3" name="Content Placeholder 2"/>
          <p:cNvSpPr>
            <a:spLocks noGrp="1"/>
          </p:cNvSpPr>
          <p:nvPr>
            <p:ph idx="1"/>
          </p:nvPr>
        </p:nvSpPr>
        <p:spPr>
          <a:xfrm>
            <a:off x="685800" y="1052736"/>
            <a:ext cx="7772400" cy="4496626"/>
          </a:xfrm>
        </p:spPr>
        <p:txBody>
          <a:bodyPr>
            <a:noAutofit/>
          </a:bodyPr>
          <a:lstStyle/>
          <a:p>
            <a:pPr marL="0" indent="0">
              <a:buNone/>
            </a:pPr>
            <a:endParaRPr lang="en-US" sz="2000" i="1" dirty="0">
              <a:solidFill>
                <a:schemeClr val="accent6">
                  <a:lumMod val="75000"/>
                </a:schemeClr>
              </a:solidFill>
              <a:latin typeface="+mj-lt"/>
            </a:endParaRPr>
          </a:p>
          <a:p>
            <a:pPr marL="0" indent="0">
              <a:buNone/>
            </a:pPr>
            <a:r>
              <a:rPr lang="en-US" sz="2000" dirty="0">
                <a:latin typeface="+mj-lt"/>
              </a:rPr>
              <a:t>PAR 5.2.b delete “within IEEE </a:t>
            </a:r>
            <a:r>
              <a:rPr lang="en-US" sz="2000" dirty="0" err="1">
                <a:latin typeface="+mj-lt"/>
              </a:rPr>
              <a:t>Std</a:t>
            </a:r>
            <a:r>
              <a:rPr lang="en-US" sz="2000" dirty="0">
                <a:latin typeface="+mj-lt"/>
              </a:rPr>
              <a:t> 802.15.4”. (this is self-referencing</a:t>
            </a:r>
            <a:r>
              <a:rPr lang="en-US" sz="2000" dirty="0" smtClean="0">
                <a:latin typeface="+mj-lt"/>
              </a:rPr>
              <a:t>).</a:t>
            </a:r>
          </a:p>
          <a:p>
            <a:pPr marL="0" indent="0">
              <a:buNone/>
            </a:pPr>
            <a:r>
              <a:rPr lang="en-US" sz="2000" i="1" dirty="0" smtClean="0">
                <a:solidFill>
                  <a:schemeClr val="accent6">
                    <a:lumMod val="75000"/>
                  </a:schemeClr>
                </a:solidFill>
                <a:latin typeface="+mj-lt"/>
              </a:rPr>
              <a:t>Response</a:t>
            </a:r>
            <a:r>
              <a:rPr lang="en-US" sz="2000" i="1" dirty="0">
                <a:solidFill>
                  <a:schemeClr val="accent6">
                    <a:lumMod val="75000"/>
                  </a:schemeClr>
                </a:solidFill>
                <a:latin typeface="+mj-lt"/>
              </a:rPr>
              <a:t>: Agree. Changed as </a:t>
            </a:r>
            <a:r>
              <a:rPr lang="en-US" sz="2000" i="1" dirty="0" smtClean="0">
                <a:solidFill>
                  <a:schemeClr val="accent6">
                    <a:lumMod val="75000"/>
                  </a:schemeClr>
                </a:solidFill>
                <a:latin typeface="+mj-lt"/>
              </a:rPr>
              <a:t>requested</a:t>
            </a:r>
          </a:p>
          <a:p>
            <a:pPr marL="0" indent="0">
              <a:buNone/>
            </a:pPr>
            <a:r>
              <a:rPr lang="en-US" sz="2000" dirty="0" smtClean="0">
                <a:latin typeface="+mj-lt"/>
              </a:rPr>
              <a:t>PAR </a:t>
            </a:r>
            <a:r>
              <a:rPr lang="en-US" sz="2000" dirty="0">
                <a:latin typeface="+mj-lt"/>
              </a:rPr>
              <a:t>5.2.b – delete “, and others as appropriate” and move “and” before last item</a:t>
            </a:r>
            <a:r>
              <a:rPr lang="en-US" sz="2000" dirty="0" smtClean="0">
                <a:latin typeface="+mj-lt"/>
              </a:rPr>
              <a:t>.</a:t>
            </a:r>
          </a:p>
          <a:p>
            <a:pPr marL="0" indent="0">
              <a:buNone/>
            </a:pPr>
            <a:r>
              <a:rPr lang="en-US" sz="2000" i="1" dirty="0">
                <a:solidFill>
                  <a:schemeClr val="accent6">
                    <a:lumMod val="75000"/>
                  </a:schemeClr>
                </a:solidFill>
                <a:latin typeface="+mj-lt"/>
              </a:rPr>
              <a:t>Response: Agree. Changed as requested</a:t>
            </a:r>
          </a:p>
          <a:p>
            <a:pPr marL="0" indent="0">
              <a:buNone/>
            </a:pPr>
            <a:r>
              <a:rPr lang="en-US" sz="2000" dirty="0" smtClean="0">
                <a:latin typeface="+mj-lt"/>
              </a:rPr>
              <a:t>PAR </a:t>
            </a:r>
            <a:r>
              <a:rPr lang="en-US" sz="2000" dirty="0">
                <a:latin typeface="+mj-lt"/>
              </a:rPr>
              <a:t>5.2.b – move </a:t>
            </a:r>
            <a:r>
              <a:rPr lang="en-US" sz="2000" dirty="0" smtClean="0">
                <a:latin typeface="+mj-lt"/>
              </a:rPr>
              <a:t>second to last sentence (“The goal….”) to </a:t>
            </a:r>
            <a:r>
              <a:rPr lang="en-US" sz="2000" dirty="0">
                <a:latin typeface="+mj-lt"/>
              </a:rPr>
              <a:t>5.5 – not needed here</a:t>
            </a:r>
            <a:r>
              <a:rPr lang="en-US" sz="2000" dirty="0" smtClean="0">
                <a:latin typeface="+mj-lt"/>
              </a:rPr>
              <a:t>.</a:t>
            </a:r>
          </a:p>
          <a:p>
            <a:pPr marL="0" indent="0">
              <a:buNone/>
            </a:pPr>
            <a:r>
              <a:rPr lang="en-US" sz="2000" i="1" dirty="0">
                <a:solidFill>
                  <a:schemeClr val="accent6">
                    <a:lumMod val="75000"/>
                  </a:schemeClr>
                </a:solidFill>
                <a:latin typeface="+mj-lt"/>
              </a:rPr>
              <a:t>Response: </a:t>
            </a:r>
            <a:r>
              <a:rPr lang="en-US" sz="2000" i="1" dirty="0" smtClean="0">
                <a:solidFill>
                  <a:schemeClr val="accent6">
                    <a:lumMod val="75000"/>
                  </a:schemeClr>
                </a:solidFill>
                <a:latin typeface="+mj-lt"/>
              </a:rPr>
              <a:t>Agree</a:t>
            </a:r>
            <a:r>
              <a:rPr lang="en-US" sz="2000" i="1" dirty="0">
                <a:solidFill>
                  <a:schemeClr val="accent6">
                    <a:lumMod val="75000"/>
                  </a:schemeClr>
                </a:solidFill>
                <a:latin typeface="+mj-lt"/>
              </a:rPr>
              <a:t>. “These PHY enhancements better address the needs of current applications and as well as meeting the needs of a wider set </a:t>
            </a:r>
            <a:r>
              <a:rPr lang="en-US" sz="2000" i="1" dirty="0" smtClean="0">
                <a:solidFill>
                  <a:schemeClr val="accent6">
                    <a:lumMod val="75000"/>
                  </a:schemeClr>
                </a:solidFill>
                <a:latin typeface="+mj-lt"/>
              </a:rPr>
              <a:t>of applications where the integrity and accuracy of distance measurement is important.” has been moved to 5.5</a:t>
            </a:r>
          </a:p>
          <a:p>
            <a:pPr marL="0" indent="0">
              <a:buNone/>
            </a:pPr>
            <a:r>
              <a:rPr lang="en-US" sz="2000" dirty="0" smtClean="0">
                <a:latin typeface="+mj-lt"/>
              </a:rPr>
              <a:t>PAR </a:t>
            </a:r>
            <a:r>
              <a:rPr lang="en-US" sz="2000" dirty="0">
                <a:latin typeface="+mj-lt"/>
              </a:rPr>
              <a:t>5.2.b – replace last sentence with “The amendment defines MAC changes to support these PHY enhancements</a:t>
            </a:r>
            <a:r>
              <a:rPr lang="en-US" sz="2000" i="1" dirty="0" smtClean="0">
                <a:solidFill>
                  <a:schemeClr val="accent6">
                    <a:lumMod val="75000"/>
                  </a:schemeClr>
                </a:solidFill>
                <a:latin typeface="+mj-lt"/>
              </a:rPr>
              <a:t>.</a:t>
            </a:r>
          </a:p>
          <a:p>
            <a:pPr marL="0" indent="0">
              <a:buNone/>
            </a:pPr>
            <a:r>
              <a:rPr lang="en-US" sz="2000" i="1" dirty="0" smtClean="0">
                <a:solidFill>
                  <a:schemeClr val="accent6">
                    <a:lumMod val="75000"/>
                  </a:schemeClr>
                </a:solidFill>
                <a:latin typeface="+mj-lt"/>
              </a:rPr>
              <a:t>Response: Agree. </a:t>
            </a:r>
            <a:r>
              <a:rPr lang="en-US" sz="2000" i="1" dirty="0">
                <a:solidFill>
                  <a:schemeClr val="accent6">
                    <a:lumMod val="75000"/>
                  </a:schemeClr>
                </a:solidFill>
                <a:latin typeface="+mj-lt"/>
              </a:rPr>
              <a:t>Change as requested</a:t>
            </a:r>
          </a:p>
          <a:p>
            <a:pPr marL="0" indent="0">
              <a:buNone/>
            </a:pPr>
            <a:endParaRPr lang="en-US" sz="2000" i="1" dirty="0" smtClean="0">
              <a:solidFill>
                <a:schemeClr val="accent6">
                  <a:lumMod val="75000"/>
                </a:schemeClr>
              </a:solidFill>
              <a:latin typeface="+mj-lt"/>
            </a:endParaRPr>
          </a:p>
        </p:txBody>
      </p:sp>
      <p:sp>
        <p:nvSpPr>
          <p:cNvPr id="4" name="Date Placeholder 3"/>
          <p:cNvSpPr>
            <a:spLocks noGrp="1"/>
          </p:cNvSpPr>
          <p:nvPr>
            <p:ph type="dt" idx="10"/>
          </p:nvPr>
        </p:nvSpPr>
        <p:spPr/>
        <p:txBody>
          <a:bodyPr/>
          <a:lstStyle/>
          <a:p>
            <a:r>
              <a:rPr lang="en-US" smtClean="0"/>
              <a:t>March 2018</a:t>
            </a:r>
            <a:endParaRPr lang="en-GB" dirty="0"/>
          </a:p>
        </p:txBody>
      </p:sp>
      <p:sp>
        <p:nvSpPr>
          <p:cNvPr id="5" name="Footer Placeholder 4"/>
          <p:cNvSpPr>
            <a:spLocks noGrp="1"/>
          </p:cNvSpPr>
          <p:nvPr>
            <p:ph type="ftr" idx="11"/>
          </p:nvPr>
        </p:nvSpPr>
        <p:spPr/>
        <p:txBody>
          <a:bodyPr/>
          <a:lstStyle/>
          <a:p>
            <a:r>
              <a:rPr lang="en-US" smtClean="0"/>
              <a:t>Benjamin Rolfe, Blind Creek Associates</a:t>
            </a:r>
            <a:endParaRPr lang="en-GB"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37598553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1066800"/>
          </a:xfrm>
        </p:spPr>
        <p:txBody>
          <a:bodyPr/>
          <a:lstStyle/>
          <a:p>
            <a:r>
              <a:rPr lang="en-US" sz="3200" dirty="0" smtClean="0"/>
              <a:t>Comment 12,13,14 from James </a:t>
            </a:r>
            <a:r>
              <a:rPr lang="en-US" sz="3200" dirty="0" err="1" smtClean="0"/>
              <a:t>Gilb</a:t>
            </a:r>
            <a:r>
              <a:rPr lang="en-US" sz="3200" dirty="0"/>
              <a:t>-</a:t>
            </a:r>
            <a:r>
              <a:rPr lang="en-US" sz="3200" dirty="0" smtClean="0"/>
              <a:t>PAR</a:t>
            </a:r>
            <a:endParaRPr lang="en-US" sz="3200" dirty="0"/>
          </a:p>
        </p:txBody>
      </p:sp>
      <p:sp>
        <p:nvSpPr>
          <p:cNvPr id="3" name="Content Placeholder 2"/>
          <p:cNvSpPr>
            <a:spLocks noGrp="1"/>
          </p:cNvSpPr>
          <p:nvPr>
            <p:ph idx="1"/>
          </p:nvPr>
        </p:nvSpPr>
        <p:spPr>
          <a:xfrm>
            <a:off x="539552" y="1268760"/>
            <a:ext cx="8352928" cy="4114800"/>
          </a:xfrm>
        </p:spPr>
        <p:txBody>
          <a:bodyPr>
            <a:noAutofit/>
          </a:bodyPr>
          <a:lstStyle/>
          <a:p>
            <a:pPr marL="0" indent="0">
              <a:buNone/>
            </a:pPr>
            <a:r>
              <a:rPr lang="en-US" sz="2200" dirty="0">
                <a:latin typeface="+mj-lt"/>
              </a:rPr>
              <a:t>2.1:  I am unaware of any IR-UWB PHYs in 802.15.4.  There are LRP UWB and HRP UWB PHYs, but not IR-UWB </a:t>
            </a:r>
            <a:r>
              <a:rPr lang="en-US" sz="2200" dirty="0" err="1">
                <a:latin typeface="+mj-lt"/>
              </a:rPr>
              <a:t>PHYs.</a:t>
            </a:r>
            <a:r>
              <a:rPr lang="en-US" sz="2200" dirty="0">
                <a:latin typeface="+mj-lt"/>
              </a:rPr>
              <a:t>  Rename the standard to modify either the HRP or LRP UWB PHYs, which ever is appropriate.</a:t>
            </a:r>
          </a:p>
          <a:p>
            <a:pPr marL="0" indent="0">
              <a:buNone/>
            </a:pPr>
            <a:r>
              <a:rPr lang="en-US" sz="2200" i="1" dirty="0" smtClean="0">
                <a:solidFill>
                  <a:schemeClr val="accent6">
                    <a:lumMod val="75000"/>
                  </a:schemeClr>
                </a:solidFill>
                <a:latin typeface="+mj-lt"/>
              </a:rPr>
              <a:t>Agree: </a:t>
            </a:r>
            <a:r>
              <a:rPr lang="en-US" sz="2200" i="1" dirty="0">
                <a:solidFill>
                  <a:schemeClr val="accent6">
                    <a:lumMod val="75000"/>
                  </a:schemeClr>
                </a:solidFill>
                <a:latin typeface="+mj-lt"/>
              </a:rPr>
              <a:t>C</a:t>
            </a:r>
            <a:r>
              <a:rPr lang="en-US" sz="2200" i="1" dirty="0" smtClean="0">
                <a:solidFill>
                  <a:schemeClr val="accent6">
                    <a:lumMod val="75000"/>
                  </a:schemeClr>
                </a:solidFill>
                <a:latin typeface="+mj-lt"/>
              </a:rPr>
              <a:t>hanged </a:t>
            </a:r>
            <a:r>
              <a:rPr lang="en-US" sz="2200" i="1" dirty="0">
                <a:solidFill>
                  <a:schemeClr val="accent6">
                    <a:lumMod val="75000"/>
                  </a:schemeClr>
                </a:solidFill>
                <a:latin typeface="+mj-lt"/>
              </a:rPr>
              <a:t>IR-UWB to </a:t>
            </a:r>
            <a:r>
              <a:rPr lang="en-US" sz="2200" i="1" dirty="0" smtClean="0">
                <a:solidFill>
                  <a:schemeClr val="accent6">
                    <a:lumMod val="75000"/>
                  </a:schemeClr>
                </a:solidFill>
                <a:latin typeface="+mj-lt"/>
              </a:rPr>
              <a:t>“</a:t>
            </a:r>
            <a:r>
              <a:rPr lang="en-US" sz="2200" i="1" dirty="0">
                <a:solidFill>
                  <a:schemeClr val="accent6">
                    <a:lumMod val="75000"/>
                  </a:schemeClr>
                </a:solidFill>
                <a:latin typeface="+mj-lt"/>
              </a:rPr>
              <a:t>H</a:t>
            </a:r>
            <a:r>
              <a:rPr lang="en-US" sz="2200" i="1" dirty="0" smtClean="0">
                <a:solidFill>
                  <a:schemeClr val="accent6">
                    <a:lumMod val="75000"/>
                  </a:schemeClr>
                </a:solidFill>
                <a:latin typeface="+mj-lt"/>
              </a:rPr>
              <a:t>igh </a:t>
            </a:r>
            <a:r>
              <a:rPr lang="en-US" sz="2200" i="1" dirty="0">
                <a:solidFill>
                  <a:schemeClr val="accent6">
                    <a:lumMod val="75000"/>
                  </a:schemeClr>
                </a:solidFill>
                <a:latin typeface="+mj-lt"/>
              </a:rPr>
              <a:t>R</a:t>
            </a:r>
            <a:r>
              <a:rPr lang="en-US" sz="2200" i="1" dirty="0" smtClean="0">
                <a:solidFill>
                  <a:schemeClr val="accent6">
                    <a:lumMod val="75000"/>
                  </a:schemeClr>
                </a:solidFill>
                <a:latin typeface="+mj-lt"/>
              </a:rPr>
              <a:t>ate </a:t>
            </a:r>
            <a:r>
              <a:rPr lang="en-US" sz="2200" i="1" dirty="0">
                <a:solidFill>
                  <a:schemeClr val="accent6">
                    <a:lumMod val="75000"/>
                  </a:schemeClr>
                </a:solidFill>
                <a:latin typeface="+mj-lt"/>
              </a:rPr>
              <a:t>P</a:t>
            </a:r>
            <a:r>
              <a:rPr lang="en-US" sz="2200" i="1" dirty="0" smtClean="0">
                <a:solidFill>
                  <a:schemeClr val="accent6">
                    <a:lumMod val="75000"/>
                  </a:schemeClr>
                </a:solidFill>
                <a:latin typeface="+mj-lt"/>
              </a:rPr>
              <a:t>ulse </a:t>
            </a:r>
            <a:r>
              <a:rPr lang="en-US" sz="2200" i="1" dirty="0">
                <a:solidFill>
                  <a:schemeClr val="accent6">
                    <a:lumMod val="75000"/>
                  </a:schemeClr>
                </a:solidFill>
                <a:latin typeface="+mj-lt"/>
              </a:rPr>
              <a:t>repetition </a:t>
            </a:r>
            <a:r>
              <a:rPr lang="en-US" sz="2200" i="1" dirty="0" smtClean="0">
                <a:solidFill>
                  <a:schemeClr val="accent6">
                    <a:lumMod val="75000"/>
                  </a:schemeClr>
                </a:solidFill>
                <a:latin typeface="+mj-lt"/>
              </a:rPr>
              <a:t>frequency (HRP) </a:t>
            </a:r>
            <a:r>
              <a:rPr lang="en-US" sz="2200" i="1" dirty="0">
                <a:solidFill>
                  <a:schemeClr val="accent6">
                    <a:lumMod val="75000"/>
                  </a:schemeClr>
                </a:solidFill>
                <a:latin typeface="+mj-lt"/>
              </a:rPr>
              <a:t>and </a:t>
            </a:r>
            <a:r>
              <a:rPr lang="en-US" sz="2200" i="1" dirty="0" smtClean="0">
                <a:solidFill>
                  <a:schemeClr val="accent6">
                    <a:lumMod val="75000"/>
                  </a:schemeClr>
                </a:solidFill>
                <a:latin typeface="+mj-lt"/>
              </a:rPr>
              <a:t>Low </a:t>
            </a:r>
            <a:r>
              <a:rPr lang="en-US" sz="2200" i="1" dirty="0">
                <a:solidFill>
                  <a:schemeClr val="accent6">
                    <a:lumMod val="75000"/>
                  </a:schemeClr>
                </a:solidFill>
                <a:latin typeface="+mj-lt"/>
              </a:rPr>
              <a:t>R</a:t>
            </a:r>
            <a:r>
              <a:rPr lang="en-US" sz="2200" i="1" dirty="0" smtClean="0">
                <a:solidFill>
                  <a:schemeClr val="accent6">
                    <a:lumMod val="75000"/>
                  </a:schemeClr>
                </a:solidFill>
                <a:latin typeface="+mj-lt"/>
              </a:rPr>
              <a:t>ate </a:t>
            </a:r>
            <a:r>
              <a:rPr lang="en-US" sz="2200" i="1" dirty="0">
                <a:solidFill>
                  <a:schemeClr val="accent6">
                    <a:lumMod val="75000"/>
                  </a:schemeClr>
                </a:solidFill>
                <a:latin typeface="+mj-lt"/>
              </a:rPr>
              <a:t>P</a:t>
            </a:r>
            <a:r>
              <a:rPr lang="en-US" sz="2200" i="1" dirty="0" smtClean="0">
                <a:solidFill>
                  <a:schemeClr val="accent6">
                    <a:lumMod val="75000"/>
                  </a:schemeClr>
                </a:solidFill>
                <a:latin typeface="+mj-lt"/>
              </a:rPr>
              <a:t>ulse </a:t>
            </a:r>
            <a:r>
              <a:rPr lang="en-US" sz="2200" i="1" dirty="0">
                <a:solidFill>
                  <a:schemeClr val="accent6">
                    <a:lumMod val="75000"/>
                  </a:schemeClr>
                </a:solidFill>
                <a:latin typeface="+mj-lt"/>
              </a:rPr>
              <a:t>repetition frequency (LRP) UWB” </a:t>
            </a:r>
          </a:p>
          <a:p>
            <a:pPr marL="0" indent="0">
              <a:buNone/>
            </a:pPr>
            <a:r>
              <a:rPr lang="en-US" sz="2200" dirty="0" smtClean="0">
                <a:latin typeface="+mj-lt"/>
              </a:rPr>
              <a:t>5.2b </a:t>
            </a:r>
            <a:r>
              <a:rPr lang="en-US" sz="2200" dirty="0">
                <a:latin typeface="+mj-lt"/>
              </a:rPr>
              <a:t>Include the anticipated range of the PHY developed for this amendment to the scope.</a:t>
            </a:r>
          </a:p>
          <a:p>
            <a:pPr marL="0" indent="0">
              <a:buNone/>
            </a:pPr>
            <a:r>
              <a:rPr lang="en-US" sz="2200" i="1" dirty="0">
                <a:solidFill>
                  <a:schemeClr val="accent6">
                    <a:lumMod val="75000"/>
                  </a:schemeClr>
                </a:solidFill>
                <a:latin typeface="+mj-lt"/>
              </a:rPr>
              <a:t>Agree: add </a:t>
            </a:r>
            <a:r>
              <a:rPr lang="en-US" sz="2200" i="1" dirty="0" smtClean="0">
                <a:solidFill>
                  <a:schemeClr val="accent6">
                    <a:lumMod val="75000"/>
                  </a:schemeClr>
                </a:solidFill>
                <a:latin typeface="+mj-lt"/>
              </a:rPr>
              <a:t>“Typical </a:t>
            </a:r>
            <a:r>
              <a:rPr lang="en-US" sz="2200" i="1" dirty="0">
                <a:solidFill>
                  <a:schemeClr val="accent6">
                    <a:lumMod val="75000"/>
                  </a:schemeClr>
                </a:solidFill>
                <a:latin typeface="+mj-lt"/>
              </a:rPr>
              <a:t>range of the radio is up to 100 meters” </a:t>
            </a:r>
          </a:p>
          <a:p>
            <a:pPr marL="0" indent="0">
              <a:buNone/>
            </a:pPr>
            <a:r>
              <a:rPr lang="en-US" sz="2200" dirty="0" smtClean="0">
                <a:latin typeface="+mj-lt"/>
              </a:rPr>
              <a:t>6.1.b </a:t>
            </a:r>
            <a:r>
              <a:rPr lang="en-US" sz="2200" dirty="0">
                <a:latin typeface="+mj-lt"/>
              </a:rPr>
              <a:t>I would suggest that this is no as the PHY won't modify any of the use or definition of addressing.  If the RAC wants to review, you can always send them a copy to look at.  But the answer to the question is no, you don't anticipate any registration activity.</a:t>
            </a:r>
          </a:p>
          <a:p>
            <a:pPr marL="0" indent="0">
              <a:buNone/>
            </a:pPr>
            <a:r>
              <a:rPr lang="en-US" sz="2200" i="1" dirty="0">
                <a:solidFill>
                  <a:schemeClr val="accent6">
                    <a:lumMod val="75000"/>
                  </a:schemeClr>
                </a:solidFill>
                <a:latin typeface="+mj-lt"/>
              </a:rPr>
              <a:t>Agree: changed to “no”</a:t>
            </a:r>
          </a:p>
          <a:p>
            <a:endParaRPr lang="en-US" sz="2200" dirty="0"/>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dirty="0" smtClean="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54</a:t>
            </a:fld>
            <a:endParaRPr lang="en-US">
              <a:solidFill>
                <a:srgbClr val="000000"/>
              </a:solidFill>
            </a:endParaRPr>
          </a:p>
        </p:txBody>
      </p:sp>
    </p:spTree>
    <p:extLst>
      <p:ext uri="{BB962C8B-B14F-4D97-AF65-F5344CB8AC3E}">
        <p14:creationId xmlns:p14="http://schemas.microsoft.com/office/powerpoint/2010/main" val="1658829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#3: PAR 5.5</a:t>
            </a:r>
            <a:endParaRPr lang="en-US" dirty="0"/>
          </a:p>
        </p:txBody>
      </p:sp>
      <p:sp>
        <p:nvSpPr>
          <p:cNvPr id="3" name="Inhaltsplatzhalter 2"/>
          <p:cNvSpPr>
            <a:spLocks noGrp="1"/>
          </p:cNvSpPr>
          <p:nvPr>
            <p:ph idx="1"/>
          </p:nvPr>
        </p:nvSpPr>
        <p:spPr/>
        <p:txBody>
          <a:bodyPr/>
          <a:lstStyle/>
          <a:p>
            <a:pPr marL="0" indent="0">
              <a:buNone/>
            </a:pPr>
            <a:r>
              <a:rPr lang="en-US" sz="1800" b="1" dirty="0" smtClean="0"/>
              <a:t>Comment:</a:t>
            </a:r>
          </a:p>
          <a:p>
            <a:pPr marL="0" indent="0">
              <a:buNone/>
            </a:pPr>
            <a:r>
              <a:rPr lang="en-US" sz="1800" dirty="0" smtClean="0"/>
              <a:t>The text says that high link margin is required for interferers, but doesn't put a value on "high".  What is high and why don't current PHYs in 802.15.4 meet it?</a:t>
            </a:r>
          </a:p>
          <a:p>
            <a:pPr marL="0" indent="0">
              <a:buNone/>
            </a:pPr>
            <a:r>
              <a:rPr lang="en-US" sz="1800" b="1" dirty="0" smtClean="0"/>
              <a:t>Remarks </a:t>
            </a:r>
            <a:r>
              <a:rPr lang="en-US" sz="1800" b="1" dirty="0"/>
              <a:t>/ Answers to the Comments</a:t>
            </a:r>
            <a:r>
              <a:rPr lang="en-US" sz="1800" b="1" dirty="0" smtClean="0"/>
              <a:t>:</a:t>
            </a:r>
          </a:p>
          <a:p>
            <a:pPr marL="0" indent="0">
              <a:buNone/>
            </a:pPr>
            <a:r>
              <a:rPr lang="en-US" sz="1800" dirty="0" smtClean="0"/>
              <a:t>Accept: Figures added to PAR document</a:t>
            </a:r>
            <a:r>
              <a:rPr lang="en-US" sz="1800" dirty="0" smtClean="0"/>
              <a:t>.</a:t>
            </a:r>
          </a:p>
          <a:p>
            <a:pPr marL="0" indent="0">
              <a:buNone/>
            </a:pPr>
            <a:endParaRPr lang="en-US" sz="1800" dirty="0"/>
          </a:p>
          <a:p>
            <a:pPr marL="0" indent="0">
              <a:buNone/>
            </a:pPr>
            <a:r>
              <a:rPr lang="en-US" sz="1800" b="1" dirty="0"/>
              <a:t>Text in PAR/CSD:</a:t>
            </a:r>
          </a:p>
          <a:p>
            <a:pPr marL="0" indent="0">
              <a:buNone/>
            </a:pPr>
            <a:r>
              <a:rPr lang="en-US" sz="1800" dirty="0"/>
              <a:t>A main functional requirement for LPWANs is achieving </a:t>
            </a:r>
            <a:r>
              <a:rPr lang="en-US" sz="1800" dirty="0">
                <a:solidFill>
                  <a:srgbClr val="FF0000"/>
                </a:solidFill>
              </a:rPr>
              <a:t>improved</a:t>
            </a:r>
            <a:r>
              <a:rPr lang="en-US" sz="1800" dirty="0"/>
              <a:t> link margin (</a:t>
            </a:r>
            <a:r>
              <a:rPr lang="en-US" sz="1800" dirty="0" smtClean="0">
                <a:solidFill>
                  <a:srgbClr val="FF0000"/>
                </a:solidFill>
              </a:rPr>
              <a:t>typically </a:t>
            </a:r>
            <a:r>
              <a:rPr lang="en-US" sz="1800" dirty="0">
                <a:solidFill>
                  <a:srgbClr val="FF0000"/>
                </a:solidFill>
              </a:rPr>
              <a:t>155 dB - 160 </a:t>
            </a:r>
            <a:r>
              <a:rPr lang="en-US" sz="1800" dirty="0" smtClean="0">
                <a:solidFill>
                  <a:srgbClr val="FF0000"/>
                </a:solidFill>
              </a:rPr>
              <a:t>dB) </a:t>
            </a:r>
            <a:r>
              <a:rPr lang="en-US" sz="1800" dirty="0"/>
              <a:t>to deal with interferers and achieve distances </a:t>
            </a:r>
            <a:r>
              <a:rPr lang="en-US" sz="1800" dirty="0">
                <a:solidFill>
                  <a:srgbClr val="FF0000"/>
                </a:solidFill>
              </a:rPr>
              <a:t>of typically 10 km - 15 km in rural areas using a low transmit power (typically 14 </a:t>
            </a:r>
            <a:r>
              <a:rPr lang="en-US" sz="1800" dirty="0" err="1">
                <a:solidFill>
                  <a:srgbClr val="FF0000"/>
                </a:solidFill>
              </a:rPr>
              <a:t>dBm</a:t>
            </a:r>
            <a:r>
              <a:rPr lang="en-US" sz="1800" dirty="0">
                <a:solidFill>
                  <a:srgbClr val="FF0000"/>
                </a:solidFill>
              </a:rPr>
              <a:t>)</a:t>
            </a:r>
            <a:r>
              <a:rPr lang="en-US" sz="1800" dirty="0"/>
              <a:t>, while maintaining low energy consumption</a:t>
            </a:r>
            <a:endParaRPr lang="en-US" sz="1800" dirty="0" smtClean="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6</a:t>
            </a:fld>
            <a:endParaRPr lang="en-US" altLang="en-US"/>
          </a:p>
        </p:txBody>
      </p:sp>
    </p:spTree>
    <p:extLst>
      <p:ext uri="{BB962C8B-B14F-4D97-AF65-F5344CB8AC3E}">
        <p14:creationId xmlns:p14="http://schemas.microsoft.com/office/powerpoint/2010/main" val="2757229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#4: PAR 5.5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p>
          <a:p>
            <a:pPr marL="0" indent="0">
              <a:buNone/>
            </a:pPr>
            <a:r>
              <a:rPr lang="en-US" sz="2000" dirty="0" smtClean="0"/>
              <a:t>-140 dBm sensitivity implies -174 dBm/Hz + 10 dB SNR and NF gives -164 dBm/Hz, leaving only 24 dB for BW, or 251 Hz.  That would likely give &lt; 1 kb/s, which doesn't work for IoT.  From where does this -140 dBm come?</a:t>
            </a:r>
          </a:p>
          <a:p>
            <a:pPr marL="0" indent="0">
              <a:buNone/>
            </a:pPr>
            <a:endParaRPr lang="en-US" sz="2000" dirty="0"/>
          </a:p>
          <a:p>
            <a:pPr marL="0" indent="0">
              <a:buNone/>
            </a:pPr>
            <a:r>
              <a:rPr lang="en-US" sz="2000" b="1" dirty="0"/>
              <a:t>Text in PAR/CSD:</a:t>
            </a:r>
          </a:p>
          <a:p>
            <a:pPr marL="0" indent="0">
              <a:buNone/>
            </a:pPr>
            <a:endParaRPr lang="en-US" sz="2000" b="1" dirty="0" smtClean="0"/>
          </a:p>
          <a:p>
            <a:pPr marL="0" indent="0">
              <a:buNone/>
            </a:pPr>
            <a:r>
              <a:rPr lang="en-US" sz="2000" b="1" dirty="0" smtClean="0"/>
              <a:t>Remarks </a:t>
            </a:r>
            <a:r>
              <a:rPr lang="en-US" sz="2000" b="1" dirty="0"/>
              <a:t>/ Answers to the Comments:</a:t>
            </a:r>
          </a:p>
          <a:p>
            <a:pPr marL="0" indent="0">
              <a:buNone/>
            </a:pPr>
            <a:r>
              <a:rPr lang="en-US" sz="2000" dirty="0" smtClean="0">
                <a:sym typeface="Wingdings" panose="05000000000000000000" pitchFamily="2" charset="2"/>
              </a:rPr>
              <a:t>Revised: We will insert in 8.1 the following clarification: </a:t>
            </a:r>
            <a:r>
              <a:rPr lang="en-US" sz="2000" dirty="0" smtClean="0">
                <a:solidFill>
                  <a:srgbClr val="FF0000"/>
                </a:solidFill>
                <a:sym typeface="Wingdings" panose="05000000000000000000" pitchFamily="2" charset="2"/>
              </a:rPr>
              <a:t>-140 dBm is the typical sensitivity in current Low Power Wide Area Systems. A bit-rate of 1 kb/s is sufficient for many LPWA IoT applications.</a:t>
            </a:r>
            <a:endParaRPr lang="en-US" sz="2000" dirty="0">
              <a:solidFill>
                <a:srgbClr val="FF0000"/>
              </a:solidFill>
            </a:endParaRPr>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7</a:t>
            </a:fld>
            <a:endParaRPr lang="en-US" altLang="en-US"/>
          </a:p>
        </p:txBody>
      </p:sp>
    </p:spTree>
    <p:extLst>
      <p:ext uri="{BB962C8B-B14F-4D97-AF65-F5344CB8AC3E}">
        <p14:creationId xmlns:p14="http://schemas.microsoft.com/office/powerpoint/2010/main" val="2749467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#5: PAR 5.5 cont’d</a:t>
            </a:r>
            <a:endParaRPr lang="en-US" dirty="0"/>
          </a:p>
        </p:txBody>
      </p:sp>
      <p:sp>
        <p:nvSpPr>
          <p:cNvPr id="3" name="Inhaltsplatzhalter 2"/>
          <p:cNvSpPr>
            <a:spLocks noGrp="1"/>
          </p:cNvSpPr>
          <p:nvPr>
            <p:ph idx="1"/>
          </p:nvPr>
        </p:nvSpPr>
        <p:spPr>
          <a:xfrm>
            <a:off x="685800" y="1628800"/>
            <a:ext cx="7772400" cy="4467200"/>
          </a:xfrm>
        </p:spPr>
        <p:txBody>
          <a:bodyPr/>
          <a:lstStyle/>
          <a:p>
            <a:pPr marL="0" indent="0">
              <a:buNone/>
            </a:pPr>
            <a:r>
              <a:rPr lang="en-US" sz="1800" b="1" dirty="0" smtClean="0"/>
              <a:t>Comment:</a:t>
            </a:r>
            <a:r>
              <a:rPr lang="en-US" sz="1800" dirty="0" smtClean="0"/>
              <a:t/>
            </a:r>
            <a:br>
              <a:rPr lang="en-US" sz="1800" dirty="0" smtClean="0"/>
            </a:br>
            <a:r>
              <a:rPr lang="en-US" sz="1800" dirty="0" smtClean="0"/>
              <a:t>“The end result is the inability to guarantee the required transmission reliability in such scenarios." Wireless networks can never "guarantee the required transmission reliability" and this project won't change that fact.</a:t>
            </a:r>
          </a:p>
          <a:p>
            <a:pPr marL="0" indent="0">
              <a:buNone/>
            </a:pPr>
            <a:endParaRPr lang="en-US" sz="1800" dirty="0"/>
          </a:p>
          <a:p>
            <a:pPr marL="0" indent="0">
              <a:buNone/>
            </a:pPr>
            <a:r>
              <a:rPr lang="en-US" sz="1800" b="1" dirty="0"/>
              <a:t>Text in PAR/CSD</a:t>
            </a:r>
            <a:r>
              <a:rPr lang="en-US" sz="1800" b="1" dirty="0" smtClean="0"/>
              <a:t>:</a:t>
            </a:r>
          </a:p>
          <a:p>
            <a:pPr marL="0" indent="0">
              <a:buNone/>
            </a:pPr>
            <a:r>
              <a:rPr lang="en-US" sz="1800" strike="sngStrike" dirty="0" smtClean="0">
                <a:solidFill>
                  <a:srgbClr val="FF0000"/>
                </a:solidFill>
              </a:rPr>
              <a:t>The end result is the inability to guarantee the required transmission reliability in such scenarios</a:t>
            </a:r>
            <a:r>
              <a:rPr lang="en-US" sz="1800" strike="sngStrike" dirty="0">
                <a:solidFill>
                  <a:srgbClr val="FF0000"/>
                </a:solidFill>
              </a:rPr>
              <a:t>. </a:t>
            </a:r>
            <a:r>
              <a:rPr lang="en-US" sz="1800" strike="sngStrike" dirty="0" smtClean="0">
                <a:solidFill>
                  <a:srgbClr val="FF0000"/>
                </a:solidFill>
              </a:rPr>
              <a:t>This amendment </a:t>
            </a:r>
            <a:r>
              <a:rPr lang="en-US" sz="1800" strike="sngStrike" dirty="0">
                <a:solidFill>
                  <a:srgbClr val="FF0000"/>
                </a:solidFill>
              </a:rPr>
              <a:t>is needed to close this gap and to provide reliable transmission at receiver sensitivities of -140dBm while delivering </a:t>
            </a:r>
            <a:r>
              <a:rPr lang="en-US" sz="1800" strike="sngStrike" dirty="0" smtClean="0">
                <a:solidFill>
                  <a:srgbClr val="FF0000"/>
                </a:solidFill>
              </a:rPr>
              <a:t>multiyear battery </a:t>
            </a:r>
            <a:r>
              <a:rPr lang="en-US" sz="1800" strike="sngStrike" dirty="0">
                <a:solidFill>
                  <a:srgbClr val="FF0000"/>
                </a:solidFill>
              </a:rPr>
              <a:t>life.</a:t>
            </a:r>
            <a:endParaRPr lang="en-US" sz="1800" strike="sngStrike" dirty="0" smtClean="0">
              <a:solidFill>
                <a:srgbClr val="FF0000"/>
              </a:solidFill>
            </a:endParaRPr>
          </a:p>
          <a:p>
            <a:pPr marL="0" indent="0">
              <a:buNone/>
            </a:pPr>
            <a:r>
              <a:rPr lang="en-US" sz="1800" dirty="0" smtClean="0">
                <a:solidFill>
                  <a:srgbClr val="FF0000"/>
                </a:solidFill>
              </a:rPr>
              <a:t>The </a:t>
            </a:r>
            <a:r>
              <a:rPr lang="en-US" sz="1800" dirty="0">
                <a:solidFill>
                  <a:srgbClr val="FF0000"/>
                </a:solidFill>
              </a:rPr>
              <a:t>end result is the inability to </a:t>
            </a:r>
            <a:r>
              <a:rPr lang="en-US" sz="1800" dirty="0" smtClean="0">
                <a:solidFill>
                  <a:srgbClr val="FF0000"/>
                </a:solidFill>
              </a:rPr>
              <a:t>achieve the </a:t>
            </a:r>
            <a:r>
              <a:rPr lang="en-US" sz="1800" dirty="0">
                <a:solidFill>
                  <a:srgbClr val="FF0000"/>
                </a:solidFill>
              </a:rPr>
              <a:t>required transmission reliability in such scenarios. This amendment is needed to close this gap and to </a:t>
            </a:r>
            <a:r>
              <a:rPr lang="en-US" sz="1800" dirty="0" smtClean="0">
                <a:solidFill>
                  <a:srgbClr val="FF0000"/>
                </a:solidFill>
              </a:rPr>
              <a:t>provide adequate </a:t>
            </a:r>
            <a:r>
              <a:rPr lang="en-US" sz="1800" dirty="0">
                <a:solidFill>
                  <a:srgbClr val="FF0000"/>
                </a:solidFill>
              </a:rPr>
              <a:t>receiver sensitivities of </a:t>
            </a:r>
            <a:r>
              <a:rPr lang="en-US" sz="1800" dirty="0" smtClean="0">
                <a:solidFill>
                  <a:srgbClr val="FF0000"/>
                </a:solidFill>
              </a:rPr>
              <a:t>typically -140 dBm while still </a:t>
            </a:r>
            <a:r>
              <a:rPr lang="en-US" sz="1800" dirty="0">
                <a:solidFill>
                  <a:srgbClr val="FF0000"/>
                </a:solidFill>
              </a:rPr>
              <a:t>delivering multiyear battery life</a:t>
            </a:r>
            <a:r>
              <a:rPr lang="en-US" sz="1800" dirty="0" smtClean="0">
                <a:solidFill>
                  <a:srgbClr val="FF0000"/>
                </a:solidFill>
              </a:rPr>
              <a:t>.</a:t>
            </a:r>
          </a:p>
          <a:p>
            <a:pPr marL="0" indent="0">
              <a:buNone/>
            </a:pPr>
            <a:r>
              <a:rPr lang="en-US" sz="1800" b="1" dirty="0" smtClean="0"/>
              <a:t>Remarks </a:t>
            </a:r>
            <a:r>
              <a:rPr lang="en-US" sz="1800" b="1" dirty="0"/>
              <a:t>/ Answers to the Comments</a:t>
            </a:r>
            <a:r>
              <a:rPr lang="en-US" sz="1800" b="1" dirty="0" smtClean="0"/>
              <a:t>:</a:t>
            </a:r>
          </a:p>
          <a:p>
            <a:pPr marL="0" indent="0">
              <a:buNone/>
            </a:pPr>
            <a:r>
              <a:rPr lang="en-US" sz="1800" dirty="0"/>
              <a:t>Accept</a:t>
            </a:r>
            <a:r>
              <a:rPr lang="en-US" sz="1800" dirty="0" smtClean="0"/>
              <a:t>: “Guarantee” and “reliable” are removed and text revised.</a:t>
            </a:r>
            <a:endParaRPr lang="en-US" sz="1800" b="1" dirty="0"/>
          </a:p>
          <a:p>
            <a:pPr marL="0" indent="0">
              <a:buNone/>
            </a:pPr>
            <a:endParaRPr lang="en-US" sz="18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8</a:t>
            </a:fld>
            <a:endParaRPr lang="en-US" altLang="en-US"/>
          </a:p>
        </p:txBody>
      </p:sp>
    </p:spTree>
    <p:extLst>
      <p:ext uri="{BB962C8B-B14F-4D97-AF65-F5344CB8AC3E}">
        <p14:creationId xmlns:p14="http://schemas.microsoft.com/office/powerpoint/2010/main" val="18373548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Comment JG #6: PAR 5.5 cont’d</a:t>
            </a:r>
            <a:endParaRPr lang="en-US" dirty="0"/>
          </a:p>
        </p:txBody>
      </p:sp>
      <p:sp>
        <p:nvSpPr>
          <p:cNvPr id="3" name="Inhaltsplatzhalter 2"/>
          <p:cNvSpPr>
            <a:spLocks noGrp="1"/>
          </p:cNvSpPr>
          <p:nvPr>
            <p:ph idx="1"/>
          </p:nvPr>
        </p:nvSpPr>
        <p:spPr/>
        <p:txBody>
          <a:bodyPr/>
          <a:lstStyle/>
          <a:p>
            <a:pPr marL="0" indent="0">
              <a:buNone/>
            </a:pPr>
            <a:r>
              <a:rPr lang="en-US" sz="2000" b="1" dirty="0" smtClean="0"/>
              <a:t>Comment:</a:t>
            </a:r>
            <a:br>
              <a:rPr lang="en-US" sz="2000" b="1" dirty="0" smtClean="0"/>
            </a:br>
            <a:r>
              <a:rPr lang="en-US" sz="2000" dirty="0" smtClean="0"/>
              <a:t>"receiver sensitivities of -140dBm while delivering multiyear battery life."  802.15.4 already provides multi-year battery life with the existing </a:t>
            </a:r>
            <a:r>
              <a:rPr lang="en-US" sz="2000" dirty="0" err="1" smtClean="0"/>
              <a:t>PHYs.</a:t>
            </a:r>
            <a:r>
              <a:rPr lang="en-US" sz="2000" dirty="0" smtClean="0"/>
              <a:t>  There does not appear to be anything proposed with the amendment that would improve battery life.  In fact, by spreading the information over a longer period of time, the receiver would be on longer, using more power, not less.</a:t>
            </a:r>
          </a:p>
          <a:p>
            <a:pPr marL="0" indent="0">
              <a:buNone/>
            </a:pPr>
            <a:endParaRPr lang="en-US" sz="2000" dirty="0"/>
          </a:p>
          <a:p>
            <a:pPr marL="0" indent="0">
              <a:buNone/>
            </a:pPr>
            <a:r>
              <a:rPr lang="en-US" sz="2000" b="1" dirty="0"/>
              <a:t>Text in PAR/CSD</a:t>
            </a:r>
            <a:r>
              <a:rPr lang="en-US" sz="2000" b="1" dirty="0" smtClean="0"/>
              <a:t>:</a:t>
            </a:r>
          </a:p>
          <a:p>
            <a:endParaRPr lang="en-US" sz="2000" dirty="0"/>
          </a:p>
          <a:p>
            <a:pPr marL="0" indent="0">
              <a:buNone/>
            </a:pPr>
            <a:r>
              <a:rPr lang="en-US" sz="2000" b="1" dirty="0"/>
              <a:t>Remarks / Answers to the Comments</a:t>
            </a:r>
            <a:r>
              <a:rPr lang="en-US" sz="2000" b="1" dirty="0" smtClean="0"/>
              <a:t>:</a:t>
            </a:r>
          </a:p>
          <a:p>
            <a:pPr marL="0" indent="0">
              <a:buNone/>
            </a:pPr>
            <a:r>
              <a:rPr lang="en-US" sz="2000" dirty="0" smtClean="0"/>
              <a:t>Accepted: See comment JG #5 for revised text.</a:t>
            </a:r>
            <a:endParaRPr lang="en-US" sz="2000" dirty="0"/>
          </a:p>
        </p:txBody>
      </p:sp>
      <p:sp>
        <p:nvSpPr>
          <p:cNvPr id="4" name="Datumsplatzhalter 3"/>
          <p:cNvSpPr>
            <a:spLocks noGrp="1"/>
          </p:cNvSpPr>
          <p:nvPr>
            <p:ph type="dt" sz="half" idx="10"/>
          </p:nvPr>
        </p:nvSpPr>
        <p:spPr/>
        <p:txBody>
          <a:bodyPr/>
          <a:lstStyle/>
          <a:p>
            <a:pPr>
              <a:defRPr/>
            </a:pPr>
            <a:r>
              <a:rPr lang="en-US" altLang="en-US" smtClean="0"/>
              <a:t>Mar.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6BF911DC-CB6E-43CD-9C29-7345230167E4}" type="slidenum">
              <a:rPr lang="en-US" altLang="en-US" smtClean="0"/>
              <a:pPr>
                <a:defRPr/>
              </a:pPr>
              <a:t>9</a:t>
            </a:fld>
            <a:endParaRPr lang="en-US" altLang="en-US"/>
          </a:p>
        </p:txBody>
      </p:sp>
    </p:spTree>
    <p:extLst>
      <p:ext uri="{BB962C8B-B14F-4D97-AF65-F5344CB8AC3E}">
        <p14:creationId xmlns:p14="http://schemas.microsoft.com/office/powerpoint/2010/main" val="4171144686"/>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2895</TotalTime>
  <Words>3482</Words>
  <Application>Microsoft Office PowerPoint</Application>
  <PresentationFormat>On-screen Show (4:3)</PresentationFormat>
  <Paragraphs>489</Paragraphs>
  <Slides>54</Slides>
  <Notes>1</Notes>
  <HiddenSlides>0</HiddenSlides>
  <MMClips>0</MMClips>
  <ScaleCrop>false</ScaleCrop>
  <HeadingPairs>
    <vt:vector size="4" baseType="variant">
      <vt:variant>
        <vt:lpstr>Theme</vt:lpstr>
      </vt:variant>
      <vt:variant>
        <vt:i4>2</vt:i4>
      </vt:variant>
      <vt:variant>
        <vt:lpstr>Slide Titles</vt:lpstr>
      </vt:variant>
      <vt:variant>
        <vt:i4>54</vt:i4>
      </vt:variant>
    </vt:vector>
  </HeadingPairs>
  <TitlesOfParts>
    <vt:vector size="56" baseType="lpstr">
      <vt:lpstr>IEEE-P802_15_Rbt</vt:lpstr>
      <vt:lpstr>Custom Design</vt:lpstr>
      <vt:lpstr>Consolidated Responses to Comments Received on the PARs and CSDs for:  802.15.4w LPWA 802.15.4x FAN Extensions 802.15.4y Security Next Gen 802.15.4z Enhanced Impulse Radio-UWB </vt:lpstr>
      <vt:lpstr>802.15.4w PAR &amp; CSD Comment Responses</vt:lpstr>
      <vt:lpstr>Response to the comments from Dr. P. K. (Train Wreak) Gilb</vt:lpstr>
      <vt:lpstr>Comment JG #1: PAR 5.2b</vt:lpstr>
      <vt:lpstr>Comment JG #2: PAR 5.2b cont’d</vt:lpstr>
      <vt:lpstr>Comment JG #3: PAR 5.5</vt:lpstr>
      <vt:lpstr>Comment JG #4: PAR 5.5 cont’d</vt:lpstr>
      <vt:lpstr>Comment JG #5: PAR 5.5 cont’d</vt:lpstr>
      <vt:lpstr>Comment JG #6: PAR 5.5 cont’d</vt:lpstr>
      <vt:lpstr>Comment JG #7: CSD 1.2.3</vt:lpstr>
      <vt:lpstr>Comment JG #8: CSD 1.2.5</vt:lpstr>
      <vt:lpstr>Comment JG #9: CSD 1.2.5 cont’d</vt:lpstr>
      <vt:lpstr>Response to the comments from IEEE 802.3</vt:lpstr>
      <vt:lpstr>Comment 802.3 #1: PAR 5.3</vt:lpstr>
      <vt:lpstr>Comment 802.3 #2: PAR 6.1b</vt:lpstr>
      <vt:lpstr>Comment 802.3 #3: CSD 1.2.5c</vt:lpstr>
      <vt:lpstr>Comment 802.3 #4: CSD 1.2.5d</vt:lpstr>
      <vt:lpstr>Response to the comments from IEEE 802.11</vt:lpstr>
      <vt:lpstr>Comment 802.11 #1: PAR 2.1</vt:lpstr>
      <vt:lpstr>Comment 802.11 #2: PAR 2.1 cont’d</vt:lpstr>
      <vt:lpstr>Comment 802.11 #3: PAR 5.2b</vt:lpstr>
      <vt:lpstr>Comment 802.11 #4: PAR 5.2b cont’d</vt:lpstr>
      <vt:lpstr>Comment 802.11 #5: PAR 5.2b cont’d</vt:lpstr>
      <vt:lpstr>Comment 802.11 #6: PAR 5.2b cont’d</vt:lpstr>
      <vt:lpstr>Comment 802.11 #7: PAR 5.2b</vt:lpstr>
      <vt:lpstr>Comment 802.11 #8: PAR 5.5</vt:lpstr>
      <vt:lpstr>Comment 802.11 #9: PAR 5.5 cont’d</vt:lpstr>
      <vt:lpstr>Comment 802.11 #10: PAR 5.5 cont’d</vt:lpstr>
      <vt:lpstr>Comment 802.11 #12: PAR 5.6</vt:lpstr>
      <vt:lpstr>Comment 802.11 #13: PAR 8.1</vt:lpstr>
      <vt:lpstr>802.15 SG FANE PAR &amp; CSD Response</vt:lpstr>
      <vt:lpstr>P802.15.4x Comments from 802.3</vt:lpstr>
      <vt:lpstr>802.15.4x Comments from 802.11</vt:lpstr>
      <vt:lpstr>Comments from Dr. James P.K. (Train Wreak) Gilb</vt:lpstr>
      <vt:lpstr>Comments from Dr. James P.K. (Train Wreak) Gilb</vt:lpstr>
      <vt:lpstr>802.15 SG SECN PAR &amp; CSD Comment Responses</vt:lpstr>
      <vt:lpstr>802.15.4y Comments from 802.11</vt:lpstr>
      <vt:lpstr>802.15.4y Comments from 802.11</vt:lpstr>
      <vt:lpstr>802.15.4y Comments from 802.3</vt:lpstr>
      <vt:lpstr>P802.15.4y Comments from 802.3</vt:lpstr>
      <vt:lpstr>802.15.4y Comments from 802.1</vt:lpstr>
      <vt:lpstr>P802.15.4y Comments from 802.1</vt:lpstr>
      <vt:lpstr>P802.15.4y Comments from 802.1</vt:lpstr>
      <vt:lpstr>P802.15.4y Comments from 802.1</vt:lpstr>
      <vt:lpstr>P802.15.4y Comments from 802.1</vt:lpstr>
      <vt:lpstr>802.15 Responses to PAR/CSD Comments Received  on  PAR and CSD P802.15.4z  Amendment: Enhanced IR-UWB Ranging (EIR) </vt:lpstr>
      <vt:lpstr>Summary</vt:lpstr>
      <vt:lpstr>Comment #1 802.3:  PAR</vt:lpstr>
      <vt:lpstr>Comment #2 802.3:  PAR</vt:lpstr>
      <vt:lpstr>Comment #3,4 802.3:  CSD</vt:lpstr>
      <vt:lpstr>Comment #5,6 802.3:  CSD</vt:lpstr>
      <vt:lpstr>Comment #7,8 802.11:  PAR</vt:lpstr>
      <vt:lpstr>Comment #9,10,11,12 802.11: PAR</vt:lpstr>
      <vt:lpstr>Comment 12,13,14 from James Gilb-PAR</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Matthew.Gillmore@itron.com</dc:creator>
  <dc:description>&lt;doc#&gt;</dc:description>
  <cp:lastModifiedBy>bheile</cp:lastModifiedBy>
  <cp:revision>321</cp:revision>
  <cp:lastPrinted>1998-02-10T13:28:06Z</cp:lastPrinted>
  <dcterms:created xsi:type="dcterms:W3CDTF">2017-03-12T21:31:02Z</dcterms:created>
  <dcterms:modified xsi:type="dcterms:W3CDTF">2018-03-07T23:46:22Z</dcterms:modified>
</cp:coreProperties>
</file>