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97" r:id="rId2"/>
    <p:sldId id="298" r:id="rId3"/>
    <p:sldId id="284" r:id="rId4"/>
    <p:sldId id="285" r:id="rId5"/>
    <p:sldId id="286" r:id="rId6"/>
    <p:sldId id="287" r:id="rId7"/>
    <p:sldId id="296" r:id="rId8"/>
    <p:sldId id="288" r:id="rId9"/>
    <p:sldId id="289" r:id="rId10"/>
    <p:sldId id="290" r:id="rId11"/>
    <p:sldId id="291" r:id="rId12"/>
    <p:sldId id="292" r:id="rId13"/>
    <p:sldId id="293" r:id="rId14"/>
    <p:sldId id="294" r:id="rId15"/>
    <p:sldId id="295" r:id="rId16"/>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76" d="100"/>
          <a:sy n="76" d="100"/>
        </p:scale>
        <p:origin x="904" y="52"/>
      </p:cViewPr>
      <p:guideLst>
        <p:guide orient="horz" pos="2160"/>
        <p:guide pos="2880"/>
      </p:guideLst>
    </p:cSldViewPr>
  </p:slideViewPr>
  <p:notesTextViewPr>
    <p:cViewPr>
      <p:scale>
        <a:sx n="1" d="1"/>
        <a:sy n="1" d="1"/>
      </p:scale>
      <p:origin x="0" y="0"/>
    </p:cViewPr>
  </p:notesTextViewPr>
  <p:sorterViewPr>
    <p:cViewPr>
      <p:scale>
        <a:sx n="100" d="100"/>
        <a:sy n="100" d="100"/>
      </p:scale>
      <p:origin x="0" y="-2644"/>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200" b="0" i="0" u="none" strike="noStrike" kern="1200" cap="none" spc="0" normalizeH="0" baseline="0" noProof="0" smtClean="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328053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
        <p:nvSpPr>
          <p:cNvPr id="7" name="Rectangle 5">
            <a:extLst>
              <a:ext uri="{FF2B5EF4-FFF2-40B4-BE49-F238E27FC236}">
                <a16:creationId xmlns:a16="http://schemas.microsoft.com/office/drawing/2014/main" id="{4900B3EB-094F-4448-A1B4-477052B47CA1}"/>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a:extLst>
              <a:ext uri="{FF2B5EF4-FFF2-40B4-BE49-F238E27FC236}">
                <a16:creationId xmlns:a16="http://schemas.microsoft.com/office/drawing/2014/main" id="{1F3C9B97-54FD-4B73-A403-71443ABF7346}"/>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9" name="Rectangle 4">
            <a:extLst>
              <a:ext uri="{FF2B5EF4-FFF2-40B4-BE49-F238E27FC236}">
                <a16:creationId xmlns:a16="http://schemas.microsoft.com/office/drawing/2014/main" id="{7A8094A5-9854-4997-A198-F86A7BEBC23F}"/>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355605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a:extLst>
              <a:ext uri="{FF2B5EF4-FFF2-40B4-BE49-F238E27FC236}">
                <a16:creationId xmlns:a16="http://schemas.microsoft.com/office/drawing/2014/main" id="{973CDD3C-4A6E-43B1-A08D-D8A63ACB6D14}"/>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0" name="Rectangle 4">
            <a:extLst>
              <a:ext uri="{FF2B5EF4-FFF2-40B4-BE49-F238E27FC236}">
                <a16:creationId xmlns:a16="http://schemas.microsoft.com/office/drawing/2014/main" id="{AAF77D5D-6C5D-4DD5-B494-B645091FCAFB}"/>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107704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5">
            <a:extLst>
              <a:ext uri="{FF2B5EF4-FFF2-40B4-BE49-F238E27FC236}">
                <a16:creationId xmlns:a16="http://schemas.microsoft.com/office/drawing/2014/main" id="{EB3A8EF3-0E6D-4A1A-950A-5D9E18B76CC9}"/>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8" name="Rectangle 4">
            <a:extLst>
              <a:ext uri="{FF2B5EF4-FFF2-40B4-BE49-F238E27FC236}">
                <a16:creationId xmlns:a16="http://schemas.microsoft.com/office/drawing/2014/main" id="{CEF252AD-9861-4529-8BF1-D424A9D77656}"/>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18104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a:extLst>
              <a:ext uri="{FF2B5EF4-FFF2-40B4-BE49-F238E27FC236}">
                <a16:creationId xmlns:a16="http://schemas.microsoft.com/office/drawing/2014/main" id="{4733A917-AB10-413C-905B-BCEDBC732A62}"/>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7" name="Rectangle 4">
            <a:extLst>
              <a:ext uri="{FF2B5EF4-FFF2-40B4-BE49-F238E27FC236}">
                <a16:creationId xmlns:a16="http://schemas.microsoft.com/office/drawing/2014/main" id="{0756CC2A-6C3C-4AD3-B30B-D918765CB09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802.15-18-0138-00-0dep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
        <p:nvSpPr>
          <p:cNvPr id="12" name="Rectangle 5">
            <a:extLst>
              <a:ext uri="{FF2B5EF4-FFF2-40B4-BE49-F238E27FC236}">
                <a16:creationId xmlns:a16="http://schemas.microsoft.com/office/drawing/2014/main" id="{2BC45AD9-9BF0-47C6-AC9A-04B3BB126B1B}"/>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 id="2147483655"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15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873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lvl="0"/>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lvl="0"/>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Submission Title: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[IG DEP </a:t>
            </a:r>
            <a:r>
              <a:rPr lang="en-US" altLang="ja-JP" sz="1600" dirty="0" err="1">
                <a:solidFill>
                  <a:srgbClr val="000000"/>
                </a:solidFill>
                <a:ea typeface="ＭＳ Ｐゴシック" charset="-128"/>
              </a:rPr>
              <a:t>Superframe</a:t>
            </a:r>
            <a:r>
              <a:rPr lang="en-US" altLang="ja-JP" sz="1600" dirty="0">
                <a:solidFill>
                  <a:srgbClr val="000000"/>
                </a:solidFill>
                <a:ea typeface="ＭＳ Ｐゴシック" charset="-128"/>
              </a:rPr>
              <a:t> controlling scheme based on IEEE 802.15.6 for dependable WBAN</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endParaRPr lang="en-US" altLang="ja-JP" sz="1600" dirty="0">
              <a:solidFill>
                <a:srgbClr val="000000"/>
              </a:solidFill>
              <a:ea typeface="ＭＳ Ｐゴシック" charset="-128"/>
            </a:endParaRPr>
          </a:p>
          <a:p>
            <a:pPr lvl="0"/>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[6 March 2018]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Source: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[Tomohiro Fukuya1, Ryuji Kohno1,2,3] [1;Yokohama National University, 2;Centre for Wireless Communications(CWC), University of Oulu, 3;University of Oulu Research Institute Japan CWC-Nippon]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Address [1; 79-5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Tokiwadai</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Hodogaya-</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ku</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Yokohama, Japan 240-8501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2;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Linnanmaa</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P.O. Box 4500, FIN-90570 Oulu, Finland FI-90014</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3; Yokohama Mitsui Bldg. 15F, 1-1-2 Takashima, Nishi-</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ku,Yokohama</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Japan 220-0011]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Voice:[1; +81-45-339-4115, 2:+358-8-553-2849], FAX: [+81-45-338-1157],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Email:[1: kohno@ynu.ac.jp, 2: Ryuji.Kohno@oulu.fi, 3: ryuji.kohno@cwc-nippon.co.jp] Re: []</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t>
            </a:r>
          </a:p>
          <a:p>
            <a:pPr marL="0" marR="0" lvl="0" indent="0" algn="l" defTabSz="914400" rtl="0" eaLnBrk="0" fontAlgn="base" latinLnBrk="0" hangingPunct="0">
              <a:lnSpc>
                <a:spcPct val="100000"/>
              </a:lnSpc>
              <a:spcBef>
                <a:spcPts val="100"/>
              </a:spcBef>
              <a:spcAft>
                <a:spcPts val="1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[As a dependable MAC protocol for wireless body area network(WBAN), a scheme of controlling </a:t>
            </a:r>
            <a:r>
              <a:rPr kumimoji="0" lang="en-US" altLang="ja-JP" sz="1600" b="0" i="0" u="none" strike="noStrike" kern="1200" cap="none" spc="0" normalizeH="0" baseline="0" noProof="0" dirty="0" err="1">
                <a:ln>
                  <a:noFill/>
                </a:ln>
                <a:solidFill>
                  <a:srgbClr val="000000"/>
                </a:solidFill>
                <a:effectLst/>
                <a:uLnTx/>
                <a:uFillTx/>
                <a:latin typeface="Times New Roman" pitchFamily="18" charset="0"/>
                <a:ea typeface="ＭＳ Ｐゴシック" charset="-128"/>
                <a:cs typeface="+mn-cs"/>
              </a:rPr>
              <a:t>superframe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is introduced.]</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[information]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	The contributor acknowledges and accepts that this contribution becomes the property of IEEE and may be made publicly available by P802.15.	</a:t>
            </a:r>
          </a:p>
        </p:txBody>
      </p:sp>
      <p:sp>
        <p:nvSpPr>
          <p:cNvPr id="9" name="スライド番号プレースホルダー 5">
            <a:extLst>
              <a:ext uri="{FF2B5EF4-FFF2-40B4-BE49-F238E27FC236}">
                <a16:creationId xmlns:a16="http://schemas.microsoft.com/office/drawing/2014/main" id="{7005BE23-7CCB-407B-B130-3B930BDC27A8}"/>
              </a:ext>
            </a:extLst>
          </p:cNvPr>
          <p:cNvSpPr>
            <a:spLocks noGrp="1"/>
          </p:cNvSpPr>
          <p:nvPr>
            <p:ph type="sldNum" sz="quarter" idx="12"/>
          </p:nvPr>
        </p:nvSpPr>
        <p:spPr>
          <a:xfrm>
            <a:off x="4342756" y="6475413"/>
            <a:ext cx="530225" cy="182562"/>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Slide </a:t>
            </a:r>
            <a:fld id="{E1A173A1-C39B-41EB-BCF2-B522BCC141FC}" type="slidenum">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March 2018</a:t>
            </a:r>
          </a:p>
        </p:txBody>
      </p:sp>
      <p:sp>
        <p:nvSpPr>
          <p:cNvPr id="5" name="Rectangle 5">
            <a:extLst>
              <a:ext uri="{FF2B5EF4-FFF2-40B4-BE49-F238E27FC236}">
                <a16:creationId xmlns:a16="http://schemas.microsoft.com/office/drawing/2014/main" id="{27380C01-0E8C-4B37-A7C7-009D9EB66235}"/>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Tree>
    <p:extLst>
      <p:ext uri="{BB962C8B-B14F-4D97-AF65-F5344CB8AC3E}">
        <p14:creationId xmlns:p14="http://schemas.microsoft.com/office/powerpoint/2010/main" val="3408350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45A8C9-B704-41E8-BD90-27469E767994}"/>
              </a:ext>
            </a:extLst>
          </p:cNvPr>
          <p:cNvSpPr>
            <a:spLocks noGrp="1"/>
          </p:cNvSpPr>
          <p:nvPr>
            <p:ph type="title"/>
          </p:nvPr>
        </p:nvSpPr>
        <p:spPr>
          <a:xfrm>
            <a:off x="685800" y="685800"/>
            <a:ext cx="7772400" cy="510952"/>
          </a:xfrm>
        </p:spPr>
        <p:txBody>
          <a:bodyPr/>
          <a:lstStyle/>
          <a:p>
            <a:r>
              <a:rPr kumimoji="1" lang="en-US" altLang="ja-JP" dirty="0"/>
              <a:t>Results of mean latency performance</a:t>
            </a:r>
            <a:endParaRPr kumimoji="1" lang="ja-JP" altLang="en-US" dirty="0"/>
          </a:p>
        </p:txBody>
      </p:sp>
      <p:sp>
        <p:nvSpPr>
          <p:cNvPr id="4" name="スライド番号プレースホルダー 3">
            <a:extLst>
              <a:ext uri="{FF2B5EF4-FFF2-40B4-BE49-F238E27FC236}">
                <a16:creationId xmlns:a16="http://schemas.microsoft.com/office/drawing/2014/main" id="{046392FF-40DF-41D1-A4C4-12EA8990E503}"/>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10</a:t>
            </a:fld>
            <a:endParaRPr lang="en-US" altLang="ja-JP" dirty="0"/>
          </a:p>
        </p:txBody>
      </p:sp>
      <p:sp>
        <p:nvSpPr>
          <p:cNvPr id="6" name="テキスト ボックス 5">
            <a:extLst>
              <a:ext uri="{FF2B5EF4-FFF2-40B4-BE49-F238E27FC236}">
                <a16:creationId xmlns:a16="http://schemas.microsoft.com/office/drawing/2014/main" id="{C78F5EDA-C6E8-4D2D-BC27-82F43DD51DED}"/>
              </a:ext>
            </a:extLst>
          </p:cNvPr>
          <p:cNvSpPr txBox="1"/>
          <p:nvPr/>
        </p:nvSpPr>
        <p:spPr>
          <a:xfrm>
            <a:off x="1153064" y="5882792"/>
            <a:ext cx="2864083" cy="276999"/>
          </a:xfrm>
          <a:prstGeom prst="rect">
            <a:avLst/>
          </a:prstGeom>
          <a:noFill/>
        </p:spPr>
        <p:txBody>
          <a:bodyPr wrap="square" rtlCol="0">
            <a:spAutoFit/>
          </a:bodyPr>
          <a:lstStyle/>
          <a:p>
            <a:r>
              <a:rPr kumimoji="1" lang="en-US" altLang="ja-JP" dirty="0"/>
              <a:t>(a) Slotted ALOHA</a:t>
            </a:r>
            <a:r>
              <a:rPr kumimoji="1" lang="ja-JP" altLang="en-US" dirty="0"/>
              <a:t>（</a:t>
            </a:r>
            <a:r>
              <a:rPr kumimoji="1" lang="en-US" altLang="ja-JP" dirty="0"/>
              <a:t>IEEE 802.15.6</a:t>
            </a:r>
            <a:r>
              <a:rPr kumimoji="1" lang="ja-JP" altLang="en-US" dirty="0"/>
              <a:t>）</a:t>
            </a:r>
          </a:p>
        </p:txBody>
      </p:sp>
      <p:sp>
        <p:nvSpPr>
          <p:cNvPr id="7" name="テキスト ボックス 6">
            <a:extLst>
              <a:ext uri="{FF2B5EF4-FFF2-40B4-BE49-F238E27FC236}">
                <a16:creationId xmlns:a16="http://schemas.microsoft.com/office/drawing/2014/main" id="{22D11E8F-26CF-48D7-8878-471B555038DC}"/>
              </a:ext>
            </a:extLst>
          </p:cNvPr>
          <p:cNvSpPr txBox="1"/>
          <p:nvPr/>
        </p:nvSpPr>
        <p:spPr>
          <a:xfrm>
            <a:off x="5316017" y="5863289"/>
            <a:ext cx="3573863" cy="276999"/>
          </a:xfrm>
          <a:prstGeom prst="rect">
            <a:avLst/>
          </a:prstGeom>
          <a:noFill/>
        </p:spPr>
        <p:txBody>
          <a:bodyPr wrap="square" rtlCol="0">
            <a:spAutoFit/>
          </a:bodyPr>
          <a:lstStyle/>
          <a:p>
            <a:r>
              <a:rPr kumimoji="1" lang="en-US" altLang="ja-JP" dirty="0"/>
              <a:t>(b)Spread Slotted Aloha</a:t>
            </a:r>
            <a:r>
              <a:rPr kumimoji="1" lang="ja-JP" altLang="en-US" dirty="0"/>
              <a:t>（</a:t>
            </a:r>
            <a:r>
              <a:rPr kumimoji="1" lang="en-US" altLang="ja-JP" dirty="0"/>
              <a:t>proposal scheme</a:t>
            </a:r>
            <a:r>
              <a:rPr kumimoji="1" lang="ja-JP" altLang="en-US" dirty="0"/>
              <a:t>）</a:t>
            </a:r>
          </a:p>
        </p:txBody>
      </p:sp>
      <p:grpSp>
        <p:nvGrpSpPr>
          <p:cNvPr id="8" name="グループ化 7">
            <a:extLst>
              <a:ext uri="{FF2B5EF4-FFF2-40B4-BE49-F238E27FC236}">
                <a16:creationId xmlns:a16="http://schemas.microsoft.com/office/drawing/2014/main" id="{2C445FEC-06CE-48E2-A336-592EFA185181}"/>
              </a:ext>
            </a:extLst>
          </p:cNvPr>
          <p:cNvGrpSpPr/>
          <p:nvPr/>
        </p:nvGrpSpPr>
        <p:grpSpPr>
          <a:xfrm>
            <a:off x="183258" y="2444212"/>
            <a:ext cx="4141830" cy="3439842"/>
            <a:chOff x="124013" y="1212453"/>
            <a:chExt cx="4794616" cy="3820199"/>
          </a:xfrm>
        </p:grpSpPr>
        <p:sp>
          <p:nvSpPr>
            <p:cNvPr id="9" name="正方形/長方形 8">
              <a:extLst>
                <a:ext uri="{FF2B5EF4-FFF2-40B4-BE49-F238E27FC236}">
                  <a16:creationId xmlns:a16="http://schemas.microsoft.com/office/drawing/2014/main" id="{471DA625-EEEE-4527-A768-2BC07BA6F6A2}"/>
                </a:ext>
              </a:extLst>
            </p:cNvPr>
            <p:cNvSpPr/>
            <p:nvPr/>
          </p:nvSpPr>
          <p:spPr>
            <a:xfrm>
              <a:off x="124013" y="1212454"/>
              <a:ext cx="4794616" cy="38201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2876F7D1-CE16-4591-9C39-819F0F62B583}"/>
                </a:ext>
              </a:extLst>
            </p:cNvPr>
            <p:cNvPicPr>
              <a:picLocks noChangeAspect="1"/>
            </p:cNvPicPr>
            <p:nvPr/>
          </p:nvPicPr>
          <p:blipFill rotWithShape="1">
            <a:blip r:embed="rId2"/>
            <a:srcRect l="2748" t="4432" r="6297"/>
            <a:stretch/>
          </p:blipFill>
          <p:spPr>
            <a:xfrm>
              <a:off x="124013" y="1212453"/>
              <a:ext cx="4794616" cy="3820198"/>
            </a:xfrm>
            <a:prstGeom prst="rect">
              <a:avLst/>
            </a:prstGeom>
          </p:spPr>
        </p:pic>
      </p:grpSp>
      <p:pic>
        <p:nvPicPr>
          <p:cNvPr id="11" name="図 10">
            <a:extLst>
              <a:ext uri="{FF2B5EF4-FFF2-40B4-BE49-F238E27FC236}">
                <a16:creationId xmlns:a16="http://schemas.microsoft.com/office/drawing/2014/main" id="{28CBCCEC-B358-462E-829F-3C37493416C8}"/>
              </a:ext>
            </a:extLst>
          </p:cNvPr>
          <p:cNvPicPr>
            <a:picLocks noChangeAspect="1"/>
          </p:cNvPicPr>
          <p:nvPr/>
        </p:nvPicPr>
        <p:blipFill rotWithShape="1">
          <a:blip r:embed="rId3"/>
          <a:srcRect l="12145" t="4432" r="6210"/>
          <a:stretch/>
        </p:blipFill>
        <p:spPr>
          <a:xfrm>
            <a:off x="4934349" y="2444212"/>
            <a:ext cx="3955531" cy="3439842"/>
          </a:xfrm>
          <a:prstGeom prst="rect">
            <a:avLst/>
          </a:prstGeom>
        </p:spPr>
      </p:pic>
      <p:sp>
        <p:nvSpPr>
          <p:cNvPr id="12" name="正方形/長方形 11">
            <a:extLst>
              <a:ext uri="{FF2B5EF4-FFF2-40B4-BE49-F238E27FC236}">
                <a16:creationId xmlns:a16="http://schemas.microsoft.com/office/drawing/2014/main" id="{9F96F1AC-9580-467D-A094-EAF561E9C853}"/>
              </a:ext>
            </a:extLst>
          </p:cNvPr>
          <p:cNvSpPr/>
          <p:nvPr/>
        </p:nvSpPr>
        <p:spPr>
          <a:xfrm>
            <a:off x="4824618" y="5464904"/>
            <a:ext cx="212861" cy="2263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F08FAAE-ABD6-43CB-A2C2-1109756DFAEF}"/>
              </a:ext>
            </a:extLst>
          </p:cNvPr>
          <p:cNvSpPr txBox="1"/>
          <p:nvPr/>
        </p:nvSpPr>
        <p:spPr>
          <a:xfrm>
            <a:off x="3075828" y="6172523"/>
            <a:ext cx="3710439" cy="276999"/>
          </a:xfrm>
          <a:prstGeom prst="rect">
            <a:avLst/>
          </a:prstGeom>
          <a:noFill/>
        </p:spPr>
        <p:txBody>
          <a:bodyPr wrap="square" rtlCol="0">
            <a:spAutoFit/>
          </a:bodyPr>
          <a:lstStyle/>
          <a:p>
            <a:r>
              <a:rPr kumimoji="1" lang="en-US" altLang="ja-JP" dirty="0"/>
              <a:t>Fig. Mean latency performance in each method</a:t>
            </a:r>
            <a:endParaRPr kumimoji="1" lang="ja-JP" altLang="en-US" dirty="0"/>
          </a:p>
        </p:txBody>
      </p:sp>
      <p:sp>
        <p:nvSpPr>
          <p:cNvPr id="14" name="正方形/長方形 13">
            <a:extLst>
              <a:ext uri="{FF2B5EF4-FFF2-40B4-BE49-F238E27FC236}">
                <a16:creationId xmlns:a16="http://schemas.microsoft.com/office/drawing/2014/main" id="{FEF95CD4-8AF9-4F61-8B9D-4D54D1EDD660}"/>
              </a:ext>
            </a:extLst>
          </p:cNvPr>
          <p:cNvSpPr/>
          <p:nvPr/>
        </p:nvSpPr>
        <p:spPr>
          <a:xfrm>
            <a:off x="293888" y="1169575"/>
            <a:ext cx="8595992" cy="1077218"/>
          </a:xfrm>
          <a:prstGeom prst="rect">
            <a:avLst/>
          </a:prstGeom>
        </p:spPr>
        <p:txBody>
          <a:bodyPr wrap="square">
            <a:spAutoFit/>
          </a:bodyPr>
          <a:lstStyle/>
          <a:p>
            <a:pPr marL="285750" indent="-285750">
              <a:buFont typeface="Wingdings" panose="05000000000000000000" pitchFamily="2" charset="2"/>
              <a:buChar char="l"/>
            </a:pPr>
            <a:r>
              <a:rPr kumimoji="1" lang="en-US" altLang="ja-JP" sz="1600" dirty="0"/>
              <a:t>Advantage : </a:t>
            </a:r>
          </a:p>
          <a:p>
            <a:pPr marL="742950" lvl="1" indent="-285750">
              <a:buFont typeface="Times New Roman" panose="02020603050405020304" pitchFamily="18" charset="0"/>
              <a:buChar char="−"/>
            </a:pPr>
            <a:r>
              <a:rPr kumimoji="1" lang="en-US" altLang="ja-JP" sz="1600" dirty="0"/>
              <a:t>In proposal scheme, if some nodes transmit at the same transmission slot, coordinator node can demodulate. So, the number of retransmission which cased by the error decreases. Therefore, proposal scheme can improve mean latency performance.</a:t>
            </a:r>
            <a:endParaRPr lang="en-US" altLang="ja-JP" sz="1600" dirty="0"/>
          </a:p>
        </p:txBody>
      </p:sp>
      <p:sp>
        <p:nvSpPr>
          <p:cNvPr id="16" name="Rectangle 5">
            <a:extLst>
              <a:ext uri="{FF2B5EF4-FFF2-40B4-BE49-F238E27FC236}">
                <a16:creationId xmlns:a16="http://schemas.microsoft.com/office/drawing/2014/main" id="{93D5AA08-3E17-4451-B4E1-F3710A08B6C0}"/>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7" name="日付プレースホルダー 5">
            <a:extLst>
              <a:ext uri="{FF2B5EF4-FFF2-40B4-BE49-F238E27FC236}">
                <a16:creationId xmlns:a16="http://schemas.microsoft.com/office/drawing/2014/main" id="{17919535-079A-4D44-A1E6-3A2212125C92}"/>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9759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972AD2-1C7C-4CF7-944C-4D65BAA0342C}"/>
              </a:ext>
            </a:extLst>
          </p:cNvPr>
          <p:cNvSpPr>
            <a:spLocks noGrp="1"/>
          </p:cNvSpPr>
          <p:nvPr>
            <p:ph type="title"/>
          </p:nvPr>
        </p:nvSpPr>
        <p:spPr>
          <a:xfrm>
            <a:off x="685800" y="685800"/>
            <a:ext cx="7772400" cy="510952"/>
          </a:xfrm>
        </p:spPr>
        <p:txBody>
          <a:bodyPr/>
          <a:lstStyle/>
          <a:p>
            <a:r>
              <a:rPr kumimoji="1" lang="en-US" altLang="ja-JP" dirty="0"/>
              <a:t>Results of throughput performance</a:t>
            </a:r>
            <a:endParaRPr kumimoji="1" lang="ja-JP" altLang="en-US" dirty="0"/>
          </a:p>
        </p:txBody>
      </p:sp>
      <p:sp>
        <p:nvSpPr>
          <p:cNvPr id="4" name="スライド番号プレースホルダー 3">
            <a:extLst>
              <a:ext uri="{FF2B5EF4-FFF2-40B4-BE49-F238E27FC236}">
                <a16:creationId xmlns:a16="http://schemas.microsoft.com/office/drawing/2014/main" id="{E87410CC-F0DE-40D0-BF3A-2E20FD1D1843}"/>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11</a:t>
            </a:fld>
            <a:endParaRPr lang="en-US" altLang="ja-JP" dirty="0"/>
          </a:p>
        </p:txBody>
      </p:sp>
      <p:grpSp>
        <p:nvGrpSpPr>
          <p:cNvPr id="6" name="グループ化 5">
            <a:extLst>
              <a:ext uri="{FF2B5EF4-FFF2-40B4-BE49-F238E27FC236}">
                <a16:creationId xmlns:a16="http://schemas.microsoft.com/office/drawing/2014/main" id="{6A2FD63E-C194-4EA0-83CF-99BD58F00C46}"/>
              </a:ext>
            </a:extLst>
          </p:cNvPr>
          <p:cNvGrpSpPr/>
          <p:nvPr/>
        </p:nvGrpSpPr>
        <p:grpSpPr>
          <a:xfrm>
            <a:off x="254830" y="2683948"/>
            <a:ext cx="4115532" cy="3179341"/>
            <a:chOff x="0" y="1160959"/>
            <a:chExt cx="4766302" cy="3796614"/>
          </a:xfrm>
        </p:grpSpPr>
        <p:sp>
          <p:nvSpPr>
            <p:cNvPr id="7" name="正方形/長方形 6">
              <a:extLst>
                <a:ext uri="{FF2B5EF4-FFF2-40B4-BE49-F238E27FC236}">
                  <a16:creationId xmlns:a16="http://schemas.microsoft.com/office/drawing/2014/main" id="{390C16C9-4640-42B8-A0CF-7F1045C96419}"/>
                </a:ext>
              </a:extLst>
            </p:cNvPr>
            <p:cNvSpPr/>
            <p:nvPr/>
          </p:nvSpPr>
          <p:spPr>
            <a:xfrm>
              <a:off x="0" y="1160959"/>
              <a:ext cx="4766302" cy="37966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FB7679E3-3958-46A5-BAFC-1305B18BED25}"/>
                </a:ext>
              </a:extLst>
            </p:cNvPr>
            <p:cNvPicPr>
              <a:picLocks noChangeAspect="1"/>
            </p:cNvPicPr>
            <p:nvPr/>
          </p:nvPicPr>
          <p:blipFill rotWithShape="1">
            <a:blip r:embed="rId2"/>
            <a:srcRect l="3002" t="4451" r="6903"/>
            <a:stretch/>
          </p:blipFill>
          <p:spPr>
            <a:xfrm>
              <a:off x="0" y="1162449"/>
              <a:ext cx="4766302" cy="3795124"/>
            </a:xfrm>
            <a:prstGeom prst="rect">
              <a:avLst/>
            </a:prstGeom>
          </p:spPr>
        </p:pic>
      </p:grpSp>
      <p:grpSp>
        <p:nvGrpSpPr>
          <p:cNvPr id="9" name="グループ化 8">
            <a:extLst>
              <a:ext uri="{FF2B5EF4-FFF2-40B4-BE49-F238E27FC236}">
                <a16:creationId xmlns:a16="http://schemas.microsoft.com/office/drawing/2014/main" id="{DDE5F152-43FD-4542-B5D7-4F02475D60A3}"/>
              </a:ext>
            </a:extLst>
          </p:cNvPr>
          <p:cNvGrpSpPr/>
          <p:nvPr/>
        </p:nvGrpSpPr>
        <p:grpSpPr>
          <a:xfrm>
            <a:off x="4682328" y="2683948"/>
            <a:ext cx="3775872" cy="3194193"/>
            <a:chOff x="4745414" y="1143223"/>
            <a:chExt cx="4372933" cy="3814350"/>
          </a:xfrm>
        </p:grpSpPr>
        <p:pic>
          <p:nvPicPr>
            <p:cNvPr id="10" name="図 9">
              <a:extLst>
                <a:ext uri="{FF2B5EF4-FFF2-40B4-BE49-F238E27FC236}">
                  <a16:creationId xmlns:a16="http://schemas.microsoft.com/office/drawing/2014/main" id="{7EA39665-5FA3-40A1-A5F3-7B1901BCE5B1}"/>
                </a:ext>
              </a:extLst>
            </p:cNvPr>
            <p:cNvPicPr>
              <a:picLocks noChangeAspect="1"/>
            </p:cNvPicPr>
            <p:nvPr/>
          </p:nvPicPr>
          <p:blipFill rotWithShape="1">
            <a:blip r:embed="rId3"/>
            <a:srcRect l="11658" t="6620" r="7079"/>
            <a:stretch/>
          </p:blipFill>
          <p:spPr>
            <a:xfrm>
              <a:off x="4805506" y="1236696"/>
              <a:ext cx="4312841" cy="3720877"/>
            </a:xfrm>
            <a:prstGeom prst="rect">
              <a:avLst/>
            </a:prstGeom>
          </p:spPr>
        </p:pic>
        <p:sp>
          <p:nvSpPr>
            <p:cNvPr id="11" name="正方形/長方形 10">
              <a:extLst>
                <a:ext uri="{FF2B5EF4-FFF2-40B4-BE49-F238E27FC236}">
                  <a16:creationId xmlns:a16="http://schemas.microsoft.com/office/drawing/2014/main" id="{85E97A1F-59FE-4BEB-833A-9E180101231A}"/>
                </a:ext>
              </a:extLst>
            </p:cNvPr>
            <p:cNvSpPr/>
            <p:nvPr/>
          </p:nvSpPr>
          <p:spPr>
            <a:xfrm>
              <a:off x="4745414" y="1143223"/>
              <a:ext cx="60093" cy="35487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10C1ABCA-49BD-4D48-83A5-D71D55FA3773}"/>
              </a:ext>
            </a:extLst>
          </p:cNvPr>
          <p:cNvSpPr txBox="1"/>
          <p:nvPr/>
        </p:nvSpPr>
        <p:spPr>
          <a:xfrm>
            <a:off x="4697100" y="5429051"/>
            <a:ext cx="264816" cy="276999"/>
          </a:xfrm>
          <a:prstGeom prst="rect">
            <a:avLst/>
          </a:prstGeom>
          <a:noFill/>
        </p:spPr>
        <p:txBody>
          <a:bodyPr wrap="none" rtlCol="0">
            <a:spAutoFit/>
          </a:bodyPr>
          <a:lstStyle/>
          <a:p>
            <a:r>
              <a:rPr kumimoji="1" lang="en-US" altLang="ja-JP" sz="1200" dirty="0"/>
              <a:t>1</a:t>
            </a:r>
            <a:endParaRPr kumimoji="1" lang="ja-JP" altLang="en-US" sz="1200" dirty="0"/>
          </a:p>
        </p:txBody>
      </p:sp>
      <p:sp>
        <p:nvSpPr>
          <p:cNvPr id="13" name="テキスト ボックス 12">
            <a:extLst>
              <a:ext uri="{FF2B5EF4-FFF2-40B4-BE49-F238E27FC236}">
                <a16:creationId xmlns:a16="http://schemas.microsoft.com/office/drawing/2014/main" id="{980BA2B1-A146-4137-84CE-880FFC84E3CD}"/>
              </a:ext>
            </a:extLst>
          </p:cNvPr>
          <p:cNvSpPr txBox="1"/>
          <p:nvPr/>
        </p:nvSpPr>
        <p:spPr>
          <a:xfrm>
            <a:off x="1153064" y="5882792"/>
            <a:ext cx="2864083" cy="276999"/>
          </a:xfrm>
          <a:prstGeom prst="rect">
            <a:avLst/>
          </a:prstGeom>
          <a:noFill/>
        </p:spPr>
        <p:txBody>
          <a:bodyPr wrap="square" rtlCol="0">
            <a:spAutoFit/>
          </a:bodyPr>
          <a:lstStyle/>
          <a:p>
            <a:r>
              <a:rPr kumimoji="1" lang="en-US" altLang="ja-JP" dirty="0"/>
              <a:t>(a) Slotted ALOHA</a:t>
            </a:r>
            <a:r>
              <a:rPr kumimoji="1" lang="ja-JP" altLang="en-US" dirty="0"/>
              <a:t>（</a:t>
            </a:r>
            <a:r>
              <a:rPr kumimoji="1" lang="en-US" altLang="ja-JP" dirty="0"/>
              <a:t>IEEE 802.15.6</a:t>
            </a:r>
            <a:r>
              <a:rPr kumimoji="1" lang="ja-JP" altLang="en-US" dirty="0"/>
              <a:t>）</a:t>
            </a:r>
          </a:p>
        </p:txBody>
      </p:sp>
      <p:sp>
        <p:nvSpPr>
          <p:cNvPr id="14" name="テキスト ボックス 13">
            <a:extLst>
              <a:ext uri="{FF2B5EF4-FFF2-40B4-BE49-F238E27FC236}">
                <a16:creationId xmlns:a16="http://schemas.microsoft.com/office/drawing/2014/main" id="{EA01789D-7F6C-4C36-BD0B-36FDFAFEA797}"/>
              </a:ext>
            </a:extLst>
          </p:cNvPr>
          <p:cNvSpPr txBox="1"/>
          <p:nvPr/>
        </p:nvSpPr>
        <p:spPr>
          <a:xfrm>
            <a:off x="5316017" y="5863289"/>
            <a:ext cx="3573863" cy="276999"/>
          </a:xfrm>
          <a:prstGeom prst="rect">
            <a:avLst/>
          </a:prstGeom>
          <a:noFill/>
        </p:spPr>
        <p:txBody>
          <a:bodyPr wrap="square" rtlCol="0">
            <a:spAutoFit/>
          </a:bodyPr>
          <a:lstStyle/>
          <a:p>
            <a:r>
              <a:rPr kumimoji="1" lang="en-US" altLang="ja-JP" dirty="0"/>
              <a:t>(b)Spread Slotted Aloha</a:t>
            </a:r>
            <a:r>
              <a:rPr kumimoji="1" lang="ja-JP" altLang="en-US" dirty="0"/>
              <a:t>（</a:t>
            </a:r>
            <a:r>
              <a:rPr kumimoji="1" lang="en-US" altLang="ja-JP" dirty="0"/>
              <a:t>proposal scheme</a:t>
            </a:r>
            <a:r>
              <a:rPr kumimoji="1" lang="ja-JP" altLang="en-US" dirty="0"/>
              <a:t>）</a:t>
            </a:r>
          </a:p>
        </p:txBody>
      </p:sp>
      <p:sp>
        <p:nvSpPr>
          <p:cNvPr id="15" name="テキスト ボックス 14">
            <a:extLst>
              <a:ext uri="{FF2B5EF4-FFF2-40B4-BE49-F238E27FC236}">
                <a16:creationId xmlns:a16="http://schemas.microsoft.com/office/drawing/2014/main" id="{51A8FB8E-EBF5-4830-832E-818532715B7B}"/>
              </a:ext>
            </a:extLst>
          </p:cNvPr>
          <p:cNvSpPr txBox="1"/>
          <p:nvPr/>
        </p:nvSpPr>
        <p:spPr>
          <a:xfrm>
            <a:off x="3203848" y="6169351"/>
            <a:ext cx="3710439" cy="276999"/>
          </a:xfrm>
          <a:prstGeom prst="rect">
            <a:avLst/>
          </a:prstGeom>
          <a:noFill/>
        </p:spPr>
        <p:txBody>
          <a:bodyPr wrap="square" rtlCol="0">
            <a:spAutoFit/>
          </a:bodyPr>
          <a:lstStyle/>
          <a:p>
            <a:r>
              <a:rPr kumimoji="1" lang="en-US" altLang="ja-JP" dirty="0"/>
              <a:t>Fig. Throughput performance in each method</a:t>
            </a:r>
            <a:endParaRPr kumimoji="1" lang="ja-JP" altLang="en-US" dirty="0"/>
          </a:p>
        </p:txBody>
      </p:sp>
      <p:sp>
        <p:nvSpPr>
          <p:cNvPr id="16" name="正方形/長方形 15">
            <a:extLst>
              <a:ext uri="{FF2B5EF4-FFF2-40B4-BE49-F238E27FC236}">
                <a16:creationId xmlns:a16="http://schemas.microsoft.com/office/drawing/2014/main" id="{FCCFD78F-EBA8-4FE2-88CA-DCDAAB076E51}"/>
              </a:ext>
            </a:extLst>
          </p:cNvPr>
          <p:cNvSpPr/>
          <p:nvPr/>
        </p:nvSpPr>
        <p:spPr>
          <a:xfrm>
            <a:off x="293888" y="1169575"/>
            <a:ext cx="8595992" cy="1415772"/>
          </a:xfrm>
          <a:prstGeom prst="rect">
            <a:avLst/>
          </a:prstGeom>
        </p:spPr>
        <p:txBody>
          <a:bodyPr wrap="square">
            <a:spAutoFit/>
          </a:bodyPr>
          <a:lstStyle/>
          <a:p>
            <a:pPr marL="285750" indent="-285750">
              <a:buFont typeface="Wingdings" panose="05000000000000000000" pitchFamily="2" charset="2"/>
              <a:buChar char="l"/>
            </a:pPr>
            <a:r>
              <a:rPr kumimoji="1" lang="en-US" altLang="ja-JP" sz="1600" dirty="0"/>
              <a:t>Drawback :</a:t>
            </a:r>
          </a:p>
          <a:p>
            <a:pPr marL="628650" lvl="1" indent="-171450">
              <a:buFont typeface="Times New Roman" panose="02020603050405020304" pitchFamily="18" charset="0"/>
              <a:buChar char="−"/>
            </a:pPr>
            <a:r>
              <a:rPr lang="en-US" altLang="ja-JP" sz="1400" dirty="0"/>
              <a:t>Although the proposed method can receive multiple packets by code division multiplexing, high throughput can not be obtained because the amount of information that can be transmitted in one packet decreases by directly spreading the transmission signal.</a:t>
            </a:r>
          </a:p>
          <a:p>
            <a:pPr marL="628650" lvl="1" indent="-171450">
              <a:buFont typeface="Times New Roman" panose="02020603050405020304" pitchFamily="18" charset="0"/>
              <a:buChar char="−"/>
            </a:pPr>
            <a:r>
              <a:rPr lang="en-US" altLang="ja-JP" sz="1400" dirty="0"/>
              <a:t>The UP</a:t>
            </a:r>
            <a:r>
              <a:rPr lang="en-US" altLang="ja-JP" sz="1400" baseline="-25000" dirty="0"/>
              <a:t>6</a:t>
            </a:r>
            <a:r>
              <a:rPr lang="en-US" altLang="ja-JP" sz="1400" dirty="0"/>
              <a:t> traffic has a code length of 16 and the UP</a:t>
            </a:r>
            <a:r>
              <a:rPr lang="en-US" altLang="ja-JP" sz="1400" baseline="-25000" dirty="0"/>
              <a:t>0</a:t>
            </a:r>
            <a:r>
              <a:rPr lang="en-US" altLang="ja-JP" sz="1400" dirty="0"/>
              <a:t> traffic uses a code length of 8, so that the payload in one packet is 1/16, 1/8, as compared with the conventional method.</a:t>
            </a:r>
          </a:p>
        </p:txBody>
      </p:sp>
      <p:sp>
        <p:nvSpPr>
          <p:cNvPr id="17" name="Rectangle 5">
            <a:extLst>
              <a:ext uri="{FF2B5EF4-FFF2-40B4-BE49-F238E27FC236}">
                <a16:creationId xmlns:a16="http://schemas.microsoft.com/office/drawing/2014/main" id="{20C2B683-4C3A-417C-878A-954D695E5520}"/>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8" name="日付プレースホルダー 5">
            <a:extLst>
              <a:ext uri="{FF2B5EF4-FFF2-40B4-BE49-F238E27FC236}">
                <a16:creationId xmlns:a16="http://schemas.microsoft.com/office/drawing/2014/main" id="{47B87758-8D8F-40FA-A5EA-E70D962A16CD}"/>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1606540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6D0399-07A4-4DD5-8682-62A058E718E3}"/>
              </a:ext>
            </a:extLst>
          </p:cNvPr>
          <p:cNvSpPr>
            <a:spLocks noGrp="1"/>
          </p:cNvSpPr>
          <p:nvPr>
            <p:ph type="title"/>
          </p:nvPr>
        </p:nvSpPr>
        <p:spPr>
          <a:xfrm>
            <a:off x="685800" y="685800"/>
            <a:ext cx="7772400" cy="438944"/>
          </a:xfrm>
        </p:spPr>
        <p:txBody>
          <a:bodyPr/>
          <a:lstStyle/>
          <a:p>
            <a:r>
              <a:rPr kumimoji="1" lang="en-US" altLang="ja-JP" sz="2800" dirty="0"/>
              <a:t>Adaptive algorithm in order to improve throughput</a:t>
            </a:r>
            <a:endParaRPr kumimoji="1" lang="ja-JP" altLang="en-US" sz="2800" dirty="0"/>
          </a:p>
        </p:txBody>
      </p:sp>
      <p:sp>
        <p:nvSpPr>
          <p:cNvPr id="4" name="スライド番号プレースホルダー 3">
            <a:extLst>
              <a:ext uri="{FF2B5EF4-FFF2-40B4-BE49-F238E27FC236}">
                <a16:creationId xmlns:a16="http://schemas.microsoft.com/office/drawing/2014/main" id="{3758F46C-0B77-4853-88C8-3DAF56A17CB0}"/>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12</a:t>
            </a:fld>
            <a:endParaRPr lang="en-US" altLang="ja-JP" dirty="0"/>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57BBE5FF-D93F-4D08-A812-A972FEA91138}"/>
                  </a:ext>
                </a:extLst>
              </p:cNvPr>
              <p:cNvSpPr txBox="1"/>
              <p:nvPr/>
            </p:nvSpPr>
            <p:spPr>
              <a:xfrm>
                <a:off x="684483" y="2668882"/>
                <a:ext cx="7738864" cy="1634615"/>
              </a:xfrm>
              <a:prstGeom prst="rect">
                <a:avLst/>
              </a:prstGeom>
              <a:noFill/>
            </p:spPr>
            <p:txBody>
              <a:bodyPr wrap="square" rtlCol="0">
                <a:spAutoFit/>
              </a:bodyPr>
              <a:lstStyle/>
              <a:p>
                <a:pPr algn="ctr"/>
                <a:r>
                  <a:rPr kumimoji="1" lang="en-US" altLang="ja-JP" sz="2000" dirty="0"/>
                  <a:t>Evaluation function(Throughput)</a:t>
                </a:r>
                <a:r>
                  <a:rPr kumimoji="1" lang="ja-JP" altLang="en-US" sz="2000" dirty="0"/>
                  <a:t>：</a:t>
                </a:r>
                <a14:m>
                  <m:oMath xmlns:m="http://schemas.openxmlformats.org/officeDocument/2006/math">
                    <m:d>
                      <m:dPr>
                        <m:begChr m:val="["/>
                        <m:endChr m:val="]"/>
                        <m:ctrlPr>
                          <a:rPr kumimoji="1" lang="en-US" altLang="ja-JP" sz="1600" b="0" i="1" smtClean="0">
                            <a:latin typeface="Cambria Math" panose="02040503050406030204" pitchFamily="18" charset="0"/>
                            <a:ea typeface="Cambria Math" charset="0"/>
                            <a:cs typeface="Cambria Math" charset="0"/>
                          </a:rPr>
                        </m:ctrlPr>
                      </m:dPr>
                      <m:e>
                        <m:f>
                          <m:fPr>
                            <m:ctrlPr>
                              <a:rPr kumimoji="1" lang="en-US" altLang="ja-JP" sz="1600" i="1">
                                <a:latin typeface="Cambria Math" panose="02040503050406030204" pitchFamily="18" charset="0"/>
                                <a:ea typeface="Cambria Math" charset="0"/>
                                <a:cs typeface="Cambria Math" charset="0"/>
                              </a:rPr>
                            </m:ctrlPr>
                          </m:fPr>
                          <m:num>
                            <m:sSub>
                              <m:sSubPr>
                                <m:ctrlPr>
                                  <a:rPr kumimoji="1" lang="en-US" altLang="ja-JP" sz="1600" i="1">
                                    <a:latin typeface="Cambria Math" panose="02040503050406030204" pitchFamily="18" charset="0"/>
                                    <a:ea typeface="Cambria Math" charset="0"/>
                                    <a:cs typeface="Cambria Math" charset="0"/>
                                  </a:rPr>
                                </m:ctrlPr>
                              </m:sSubPr>
                              <m:e>
                                <m:r>
                                  <m:rPr>
                                    <m:sty m:val="p"/>
                                  </m:rPr>
                                  <a:rPr kumimoji="1" lang="en-US" altLang="ja-JP" sz="1600">
                                    <a:latin typeface="Cambria Math" charset="0"/>
                                    <a:ea typeface="Cambria Math" charset="0"/>
                                    <a:cs typeface="Cambria Math" charset="0"/>
                                  </a:rPr>
                                  <m:t>n</m:t>
                                </m:r>
                              </m:e>
                              <m:sub>
                                <m:r>
                                  <m:rPr>
                                    <m:sty m:val="p"/>
                                  </m:rPr>
                                  <a:rPr kumimoji="1" lang="en-US" altLang="ja-JP" sz="1600">
                                    <a:latin typeface="Cambria Math" charset="0"/>
                                    <a:ea typeface="Cambria Math" charset="0"/>
                                    <a:cs typeface="Cambria Math" charset="0"/>
                                  </a:rPr>
                                  <m:t>i</m:t>
                                </m:r>
                              </m:sub>
                            </m:sSub>
                            <m:sSub>
                              <m:sSubPr>
                                <m:ctrlPr>
                                  <a:rPr kumimoji="1" lang="en-US" altLang="ja-JP" sz="1600" i="1">
                                    <a:latin typeface="Cambria Math" panose="02040503050406030204" pitchFamily="18" charset="0"/>
                                    <a:ea typeface="Cambria Math" charset="0"/>
                                    <a:cs typeface="Cambria Math" charset="0"/>
                                  </a:rPr>
                                </m:ctrlPr>
                              </m:sSubPr>
                              <m:e>
                                <m:r>
                                  <m:rPr>
                                    <m:sty m:val="p"/>
                                  </m:rPr>
                                  <a:rPr kumimoji="1" lang="en-US" altLang="ja-JP" sz="1600">
                                    <a:latin typeface="Cambria Math" charset="0"/>
                                    <a:ea typeface="Cambria Math" charset="0"/>
                                    <a:cs typeface="Cambria Math" charset="0"/>
                                  </a:rPr>
                                  <m:t>CP</m:t>
                                </m:r>
                              </m:e>
                              <m:sub>
                                <m:func>
                                  <m:funcPr>
                                    <m:ctrlPr>
                                      <a:rPr kumimoji="1" lang="en-US" altLang="ja-JP" sz="1600" i="1">
                                        <a:latin typeface="Cambria Math" panose="02040503050406030204" pitchFamily="18" charset="0"/>
                                        <a:ea typeface="Cambria Math" charset="0"/>
                                        <a:cs typeface="Cambria Math" charset="0"/>
                                      </a:rPr>
                                    </m:ctrlPr>
                                  </m:funcPr>
                                  <m:fName>
                                    <m:r>
                                      <m:rPr>
                                        <m:sty m:val="p"/>
                                      </m:rPr>
                                      <a:rPr kumimoji="1" lang="en-US" altLang="ja-JP" sz="1600">
                                        <a:latin typeface="Cambria Math" charset="0"/>
                                        <a:ea typeface="Cambria Math" charset="0"/>
                                        <a:cs typeface="Cambria Math" charset="0"/>
                                      </a:rPr>
                                      <m:t>max</m:t>
                                    </m:r>
                                  </m:fName>
                                  <m:e>
                                    <m:d>
                                      <m:dPr>
                                        <m:ctrlPr>
                                          <a:rPr kumimoji="1" lang="en-US" altLang="ja-JP" sz="1600" i="1">
                                            <a:latin typeface="Cambria Math" panose="02040503050406030204" pitchFamily="18" charset="0"/>
                                            <a:ea typeface="Cambria Math" charset="0"/>
                                            <a:cs typeface="Cambria Math" charset="0"/>
                                          </a:rPr>
                                        </m:ctrlPr>
                                      </m:dPr>
                                      <m:e>
                                        <m:r>
                                          <m:rPr>
                                            <m:sty m:val="p"/>
                                          </m:rPr>
                                          <a:rPr kumimoji="1" lang="en-US" altLang="ja-JP" sz="1600">
                                            <a:latin typeface="Cambria Math" charset="0"/>
                                            <a:ea typeface="Cambria Math" charset="0"/>
                                            <a:cs typeface="Cambria Math" charset="0"/>
                                          </a:rPr>
                                          <m:t>i</m:t>
                                        </m:r>
                                      </m:e>
                                    </m:d>
                                  </m:e>
                                </m:func>
                              </m:sub>
                            </m:sSub>
                          </m:num>
                          <m:den>
                            <m:sSub>
                              <m:sSubPr>
                                <m:ctrlPr>
                                  <a:rPr kumimoji="1" lang="en-US" altLang="ja-JP" sz="1600" i="1">
                                    <a:latin typeface="Cambria Math" panose="02040503050406030204" pitchFamily="18" charset="0"/>
                                    <a:ea typeface="Cambria Math" charset="0"/>
                                    <a:cs typeface="Cambria Math" charset="0"/>
                                  </a:rPr>
                                </m:ctrlPr>
                              </m:sSubPr>
                              <m:e>
                                <m:r>
                                  <a:rPr kumimoji="1" lang="en-US" altLang="ja-JP" sz="1600" i="1">
                                    <a:latin typeface="Cambria Math" panose="02040503050406030204" pitchFamily="18" charset="0"/>
                                    <a:ea typeface="Cambria Math" charset="0"/>
                                    <a:cs typeface="Cambria Math" charset="0"/>
                                  </a:rPr>
                                  <m:t>𝑁</m:t>
                                </m:r>
                              </m:e>
                              <m:sub>
                                <m:r>
                                  <a:rPr kumimoji="1" lang="en-US" altLang="ja-JP" sz="1600" b="0" i="1" smtClean="0">
                                    <a:latin typeface="Cambria Math" panose="02040503050406030204" pitchFamily="18" charset="0"/>
                                    <a:ea typeface="Cambria Math" charset="0"/>
                                    <a:cs typeface="Cambria Math" charset="0"/>
                                  </a:rPr>
                                  <m:t>𝑚𝑠𝑒𝑞</m:t>
                                </m:r>
                                <m:r>
                                  <a:rPr kumimoji="1" lang="en-US" altLang="ja-JP" sz="1600" b="0" i="1" smtClean="0">
                                    <a:latin typeface="Cambria Math" panose="02040503050406030204" pitchFamily="18" charset="0"/>
                                    <a:ea typeface="Cambria Math" charset="0"/>
                                    <a:cs typeface="Cambria Math" charset="0"/>
                                  </a:rPr>
                                  <m:t>(</m:t>
                                </m:r>
                                <m:r>
                                  <a:rPr kumimoji="1" lang="en-US" altLang="ja-JP" sz="1600" i="1">
                                    <a:latin typeface="Cambria Math" panose="02040503050406030204" pitchFamily="18" charset="0"/>
                                    <a:ea typeface="Cambria Math" charset="0"/>
                                    <a:cs typeface="Cambria Math" charset="0"/>
                                  </a:rPr>
                                  <m:t>𝑖</m:t>
                                </m:r>
                                <m:r>
                                  <a:rPr kumimoji="1" lang="en-US" altLang="ja-JP" sz="1600" b="0" i="1" smtClean="0">
                                    <a:latin typeface="Cambria Math" panose="02040503050406030204" pitchFamily="18" charset="0"/>
                                    <a:ea typeface="Cambria Math" charset="0"/>
                                    <a:cs typeface="Cambria Math" charset="0"/>
                                  </a:rPr>
                                  <m:t>)</m:t>
                                </m:r>
                              </m:sub>
                            </m:sSub>
                          </m:den>
                        </m:f>
                        <m:r>
                          <a:rPr kumimoji="1" lang="en-US" altLang="ja-JP" sz="1600" i="1">
                            <a:latin typeface="Cambria Math" panose="02040503050406030204" pitchFamily="18" charset="0"/>
                            <a:ea typeface="Cambria Math" charset="0"/>
                            <a:cs typeface="Cambria Math" charset="0"/>
                          </a:rPr>
                          <m:t> </m:t>
                        </m:r>
                        <m:d>
                          <m:dPr>
                            <m:ctrlPr>
                              <a:rPr kumimoji="1" lang="en-US" altLang="ja-JP" sz="1600" i="1">
                                <a:latin typeface="Cambria Math" panose="02040503050406030204" pitchFamily="18" charset="0"/>
                                <a:ea typeface="Cambria Math" charset="0"/>
                                <a:cs typeface="Cambria Math" charset="0"/>
                              </a:rPr>
                            </m:ctrlPr>
                          </m:dPr>
                          <m:e>
                            <m:r>
                              <a:rPr kumimoji="1" lang="en-US" altLang="ja-JP" sz="1600" b="0" i="1" smtClean="0">
                                <a:latin typeface="Cambria Math" panose="02040503050406030204" pitchFamily="18" charset="0"/>
                                <a:ea typeface="Cambria Math" charset="0"/>
                                <a:cs typeface="Cambria Math" charset="0"/>
                              </a:rPr>
                              <m:t>𝑁</m:t>
                            </m:r>
                            <m:r>
                              <a:rPr kumimoji="1" lang="en-US" altLang="ja-JP" sz="1600" b="0" i="1" smtClean="0">
                                <a:latin typeface="Cambria Math" panose="02040503050406030204" pitchFamily="18" charset="0"/>
                                <a:ea typeface="Cambria Math" charset="0"/>
                                <a:cs typeface="Cambria Math" charset="0"/>
                              </a:rPr>
                              <m:t>≤</m:t>
                            </m:r>
                            <m:r>
                              <a:rPr kumimoji="1" lang="en-US" altLang="ja-JP" sz="1600" i="1">
                                <a:latin typeface="Cambria Math" charset="0"/>
                              </a:rPr>
                              <m:t>𝑀</m:t>
                            </m:r>
                          </m:e>
                        </m:d>
                        <m:r>
                          <a:rPr kumimoji="1" lang="en-US" altLang="ja-JP" sz="1600" i="1">
                            <a:latin typeface="Cambria Math" panose="02040503050406030204" pitchFamily="18" charset="0"/>
                            <a:ea typeface="Cambria Math" charset="0"/>
                            <a:cs typeface="Cambria Math" charset="0"/>
                          </a:rPr>
                          <m:t>,</m:t>
                        </m:r>
                        <m:f>
                          <m:fPr>
                            <m:ctrlPr>
                              <a:rPr kumimoji="1" lang="en-US" altLang="ja-JP" sz="1600" i="1">
                                <a:latin typeface="Cambria Math" panose="02040503050406030204" pitchFamily="18" charset="0"/>
                                <a:ea typeface="Cambria Math" charset="0"/>
                                <a:cs typeface="Cambria Math" charset="0"/>
                              </a:rPr>
                            </m:ctrlPr>
                          </m:fPr>
                          <m:num>
                            <m:sSub>
                              <m:sSubPr>
                                <m:ctrlPr>
                                  <a:rPr kumimoji="1" lang="en-US" altLang="ja-JP" sz="1600" i="1">
                                    <a:latin typeface="Cambria Math" panose="02040503050406030204" pitchFamily="18" charset="0"/>
                                    <a:ea typeface="Cambria Math" charset="0"/>
                                    <a:cs typeface="Cambria Math" charset="0"/>
                                  </a:rPr>
                                </m:ctrlPr>
                              </m:sSubPr>
                              <m:e>
                                <m:r>
                                  <a:rPr kumimoji="1" lang="en-US" altLang="ja-JP" sz="1600">
                                    <a:latin typeface="Cambria Math" charset="0"/>
                                    <a:ea typeface="Cambria Math" charset="0"/>
                                    <a:cs typeface="Cambria Math" charset="0"/>
                                  </a:rPr>
                                  <m:t> </m:t>
                                </m:r>
                                <m:r>
                                  <m:rPr>
                                    <m:sty m:val="p"/>
                                  </m:rPr>
                                  <a:rPr kumimoji="1" lang="en-US" altLang="ja-JP" sz="1600">
                                    <a:latin typeface="Cambria Math" charset="0"/>
                                    <a:ea typeface="Cambria Math" charset="0"/>
                                    <a:cs typeface="Cambria Math" charset="0"/>
                                  </a:rPr>
                                  <m:t>n</m:t>
                                </m:r>
                              </m:e>
                              <m:sub>
                                <m:r>
                                  <m:rPr>
                                    <m:sty m:val="p"/>
                                  </m:rPr>
                                  <a:rPr kumimoji="1" lang="en-US" altLang="ja-JP" sz="1600">
                                    <a:latin typeface="Cambria Math" charset="0"/>
                                    <a:ea typeface="Cambria Math" charset="0"/>
                                    <a:cs typeface="Cambria Math" charset="0"/>
                                  </a:rPr>
                                  <m:t>i</m:t>
                                </m:r>
                              </m:sub>
                            </m:sSub>
                            <m:sSub>
                              <m:sSubPr>
                                <m:ctrlPr>
                                  <a:rPr kumimoji="1" lang="en-US" altLang="ja-JP" sz="1600" i="1">
                                    <a:latin typeface="Cambria Math" panose="02040503050406030204" pitchFamily="18" charset="0"/>
                                    <a:ea typeface="Cambria Math" charset="0"/>
                                    <a:cs typeface="Cambria Math" charset="0"/>
                                  </a:rPr>
                                </m:ctrlPr>
                              </m:sSubPr>
                              <m:e>
                                <m:r>
                                  <a:rPr kumimoji="1" lang="ja-JP" altLang="en-US" sz="1600" i="1">
                                    <a:latin typeface="Cambria Math" charset="0"/>
                                    <a:ea typeface="Cambria Math" charset="0"/>
                                    <a:cs typeface="Cambria Math" charset="0"/>
                                  </a:rPr>
                                  <m:t>𝜏</m:t>
                                </m:r>
                              </m:e>
                              <m:sub>
                                <m:r>
                                  <a:rPr kumimoji="1" lang="en-US" altLang="ja-JP" sz="1600" i="1">
                                    <a:latin typeface="Cambria Math" charset="0"/>
                                    <a:ea typeface="Cambria Math" charset="0"/>
                                    <a:cs typeface="Cambria Math" charset="0"/>
                                  </a:rPr>
                                  <m:t>𝑖</m:t>
                                </m:r>
                              </m:sub>
                            </m:sSub>
                            <m:d>
                              <m:dPr>
                                <m:ctrlPr>
                                  <a:rPr kumimoji="1" lang="en-US" altLang="ja-JP" sz="1600" i="1">
                                    <a:latin typeface="Cambria Math" panose="02040503050406030204" pitchFamily="18" charset="0"/>
                                    <a:ea typeface="Cambria Math" charset="0"/>
                                    <a:cs typeface="Cambria Math" charset="0"/>
                                  </a:rPr>
                                </m:ctrlPr>
                              </m:dPr>
                              <m:e>
                                <m:r>
                                  <a:rPr kumimoji="1" lang="en-US" altLang="ja-JP" sz="1600" i="1">
                                    <a:latin typeface="Cambria Math" charset="0"/>
                                    <a:ea typeface="Cambria Math" charset="0"/>
                                    <a:cs typeface="Cambria Math" charset="0"/>
                                  </a:rPr>
                                  <m:t>1−</m:t>
                                </m:r>
                                <m:sSub>
                                  <m:sSubPr>
                                    <m:ctrlPr>
                                      <a:rPr kumimoji="1" lang="en-US" altLang="ja-JP" sz="1600" i="1">
                                        <a:latin typeface="Cambria Math" panose="02040503050406030204" pitchFamily="18" charset="0"/>
                                        <a:ea typeface="Cambria Math" charset="0"/>
                                        <a:cs typeface="Cambria Math" charset="0"/>
                                      </a:rPr>
                                    </m:ctrlPr>
                                  </m:sSubPr>
                                  <m:e>
                                    <m:r>
                                      <a:rPr kumimoji="1" lang="en-US" altLang="ja-JP" sz="1600" i="1">
                                        <a:latin typeface="Cambria Math" charset="0"/>
                                        <a:ea typeface="Cambria Math" charset="0"/>
                                        <a:cs typeface="Cambria Math" charset="0"/>
                                      </a:rPr>
                                      <m:t>𝛾</m:t>
                                    </m:r>
                                  </m:e>
                                  <m:sub>
                                    <m:r>
                                      <a:rPr kumimoji="1" lang="en-US" altLang="ja-JP" sz="1600" i="1">
                                        <a:latin typeface="Cambria Math" charset="0"/>
                                        <a:ea typeface="Cambria Math" charset="0"/>
                                        <a:cs typeface="Cambria Math" charset="0"/>
                                      </a:rPr>
                                      <m:t>𝑖</m:t>
                                    </m:r>
                                  </m:sub>
                                </m:sSub>
                              </m:e>
                            </m:d>
                          </m:num>
                          <m:den>
                            <m:sSub>
                              <m:sSubPr>
                                <m:ctrlPr>
                                  <a:rPr kumimoji="1" lang="en-US" altLang="ja-JP" sz="1600" i="1">
                                    <a:latin typeface="Cambria Math" panose="02040503050406030204" pitchFamily="18" charset="0"/>
                                    <a:ea typeface="Cambria Math" charset="0"/>
                                    <a:cs typeface="Cambria Math" charset="0"/>
                                  </a:rPr>
                                </m:ctrlPr>
                              </m:sSubPr>
                              <m:e>
                                <m:r>
                                  <a:rPr kumimoji="1" lang="en-US" altLang="ja-JP" sz="1600" i="1">
                                    <a:latin typeface="Cambria Math" charset="0"/>
                                    <a:ea typeface="Cambria Math" charset="0"/>
                                    <a:cs typeface="Cambria Math" charset="0"/>
                                  </a:rPr>
                                  <m:t>𝑁</m:t>
                                </m:r>
                              </m:e>
                              <m:sub>
                                <m:r>
                                  <a:rPr kumimoji="1" lang="en-US" altLang="ja-JP" sz="1600" b="0" i="1" smtClean="0">
                                    <a:latin typeface="Cambria Math" panose="02040503050406030204" pitchFamily="18" charset="0"/>
                                    <a:ea typeface="Cambria Math" charset="0"/>
                                    <a:cs typeface="Cambria Math" charset="0"/>
                                  </a:rPr>
                                  <m:t>𝑚𝑠𝑒𝑞</m:t>
                                </m:r>
                                <m:r>
                                  <a:rPr kumimoji="1" lang="en-US" altLang="ja-JP" sz="1600" b="0" i="1" smtClean="0">
                                    <a:latin typeface="Cambria Math" panose="02040503050406030204" pitchFamily="18" charset="0"/>
                                    <a:ea typeface="Cambria Math" charset="0"/>
                                    <a:cs typeface="Cambria Math" charset="0"/>
                                  </a:rPr>
                                  <m:t>(</m:t>
                                </m:r>
                                <m:r>
                                  <a:rPr kumimoji="1" lang="en-US" altLang="ja-JP" sz="1600" i="1">
                                    <a:latin typeface="Cambria Math" charset="0"/>
                                    <a:ea typeface="Cambria Math" charset="0"/>
                                    <a:cs typeface="Cambria Math" charset="0"/>
                                  </a:rPr>
                                  <m:t>𝑖</m:t>
                                </m:r>
                                <m:r>
                                  <a:rPr kumimoji="1" lang="en-US" altLang="ja-JP" sz="1600" b="0" i="1" smtClean="0">
                                    <a:latin typeface="Cambria Math" panose="02040503050406030204" pitchFamily="18" charset="0"/>
                                    <a:ea typeface="Cambria Math" charset="0"/>
                                    <a:cs typeface="Cambria Math" charset="0"/>
                                  </a:rPr>
                                  <m:t>)</m:t>
                                </m:r>
                              </m:sub>
                            </m:sSub>
                          </m:den>
                        </m:f>
                        <m:r>
                          <a:rPr kumimoji="1" lang="en-US" altLang="ja-JP" sz="1600" i="1">
                            <a:latin typeface="Cambria Math" panose="02040503050406030204" pitchFamily="18" charset="0"/>
                            <a:ea typeface="Cambria Math" charset="0"/>
                            <a:cs typeface="Cambria Math" charset="0"/>
                          </a:rPr>
                          <m:t> </m:t>
                        </m:r>
                        <m:d>
                          <m:dPr>
                            <m:ctrlPr>
                              <a:rPr kumimoji="1" lang="en-US" altLang="ja-JP" sz="1600" i="1">
                                <a:latin typeface="Cambria Math" panose="02040503050406030204" pitchFamily="18" charset="0"/>
                                <a:ea typeface="Cambria Math" charset="0"/>
                                <a:cs typeface="Cambria Math" charset="0"/>
                              </a:rPr>
                            </m:ctrlPr>
                          </m:dPr>
                          <m:e>
                            <m:r>
                              <a:rPr kumimoji="1" lang="en-US" altLang="ja-JP" sz="1600" b="0" i="1" smtClean="0">
                                <a:latin typeface="Cambria Math" panose="02040503050406030204" pitchFamily="18" charset="0"/>
                                <a:ea typeface="Cambria Math" charset="0"/>
                                <a:cs typeface="Cambria Math" charset="0"/>
                              </a:rPr>
                              <m:t>𝑁</m:t>
                            </m:r>
                            <m:r>
                              <a:rPr kumimoji="1" lang="en-US" altLang="ja-JP" sz="1600" b="0" i="1" smtClean="0">
                                <a:latin typeface="Cambria Math" panose="02040503050406030204" pitchFamily="18" charset="0"/>
                                <a:ea typeface="Cambria Math" charset="0"/>
                                <a:cs typeface="Cambria Math" charset="0"/>
                              </a:rPr>
                              <m:t>&gt; </m:t>
                            </m:r>
                            <m:r>
                              <a:rPr kumimoji="1" lang="en-US" altLang="ja-JP" sz="1600" i="1">
                                <a:latin typeface="Cambria Math" charset="0"/>
                              </a:rPr>
                              <m:t>𝑀</m:t>
                            </m:r>
                          </m:e>
                        </m:d>
                      </m:e>
                    </m:d>
                  </m:oMath>
                </a14:m>
                <a:endParaRPr kumimoji="1" lang="en-US" altLang="ja-JP" sz="2000" dirty="0">
                  <a:ea typeface="Cambria Math" charset="0"/>
                  <a:cs typeface="Cambria Math" charset="0"/>
                </a:endParaRPr>
              </a:p>
              <a:p>
                <a:endParaRPr kumimoji="1" lang="en-US" altLang="ja-JP" sz="2000" dirty="0"/>
              </a:p>
              <a:p>
                <a:pPr algn="ctr"/>
                <a:r>
                  <a:rPr kumimoji="1" lang="en-US" altLang="ja-JP" sz="2000" dirty="0"/>
                  <a:t>Max</a:t>
                </a:r>
                <a14:m>
                  <m:oMath xmlns:m="http://schemas.openxmlformats.org/officeDocument/2006/math">
                    <m:d>
                      <m:dPr>
                        <m:begChr m:val="{"/>
                        <m:endChr m:val="}"/>
                        <m:ctrlPr>
                          <a:rPr kumimoji="1" lang="en-US" altLang="ja-JP" sz="2000" b="0" i="1" smtClean="0">
                            <a:latin typeface="Cambria Math" panose="02040503050406030204" pitchFamily="18" charset="0"/>
                            <a:ea typeface="Cambria Math" charset="0"/>
                            <a:cs typeface="Cambria Math" charset="0"/>
                          </a:rPr>
                        </m:ctrlPr>
                      </m:dPr>
                      <m:e>
                        <m:f>
                          <m:fPr>
                            <m:ctrlPr>
                              <a:rPr kumimoji="1" lang="en-US" altLang="ja-JP" sz="2000" b="0" i="1" smtClean="0">
                                <a:latin typeface="Cambria Math" panose="02040503050406030204" pitchFamily="18" charset="0"/>
                                <a:ea typeface="Cambria Math" charset="0"/>
                                <a:cs typeface="Cambria Math" charset="0"/>
                              </a:rPr>
                            </m:ctrlPr>
                          </m:fPr>
                          <m:num>
                            <m:sSub>
                              <m:sSubPr>
                                <m:ctrlPr>
                                  <a:rPr kumimoji="1" lang="en-US" altLang="ja-JP" sz="2000" i="1">
                                    <a:latin typeface="Cambria Math" panose="02040503050406030204" pitchFamily="18" charset="0"/>
                                    <a:ea typeface="Cambria Math" charset="0"/>
                                    <a:cs typeface="Cambria Math" charset="0"/>
                                  </a:rPr>
                                </m:ctrlPr>
                              </m:sSubPr>
                              <m:e>
                                <m:r>
                                  <m:rPr>
                                    <m:sty m:val="p"/>
                                  </m:rPr>
                                  <a:rPr kumimoji="1" lang="en-US" altLang="ja-JP" sz="2000">
                                    <a:latin typeface="Cambria Math" charset="0"/>
                                    <a:ea typeface="Cambria Math" charset="0"/>
                                    <a:cs typeface="Cambria Math" charset="0"/>
                                  </a:rPr>
                                  <m:t>n</m:t>
                                </m:r>
                              </m:e>
                              <m:sub>
                                <m:r>
                                  <m:rPr>
                                    <m:sty m:val="p"/>
                                  </m:rPr>
                                  <a:rPr kumimoji="1" lang="en-US" altLang="ja-JP" sz="2000">
                                    <a:latin typeface="Cambria Math" charset="0"/>
                                    <a:ea typeface="Cambria Math" charset="0"/>
                                    <a:cs typeface="Cambria Math" charset="0"/>
                                  </a:rPr>
                                  <m:t>i</m:t>
                                </m:r>
                              </m:sub>
                            </m:sSub>
                            <m:sSub>
                              <m:sSubPr>
                                <m:ctrlPr>
                                  <a:rPr kumimoji="1" lang="en-US" altLang="ja-JP" sz="2000" i="1">
                                    <a:latin typeface="Cambria Math" panose="02040503050406030204" pitchFamily="18" charset="0"/>
                                    <a:ea typeface="Cambria Math" charset="0"/>
                                    <a:cs typeface="Cambria Math" charset="0"/>
                                  </a:rPr>
                                </m:ctrlPr>
                              </m:sSubPr>
                              <m:e>
                                <m:r>
                                  <m:rPr>
                                    <m:sty m:val="p"/>
                                  </m:rPr>
                                  <a:rPr kumimoji="1" lang="en-US" altLang="ja-JP" sz="2000">
                                    <a:latin typeface="Cambria Math" charset="0"/>
                                    <a:ea typeface="Cambria Math" charset="0"/>
                                    <a:cs typeface="Cambria Math" charset="0"/>
                                  </a:rPr>
                                  <m:t>CP</m:t>
                                </m:r>
                              </m:e>
                              <m:sub>
                                <m:func>
                                  <m:funcPr>
                                    <m:ctrlPr>
                                      <a:rPr kumimoji="1" lang="en-US" altLang="ja-JP" sz="2000" i="1">
                                        <a:latin typeface="Cambria Math" panose="02040503050406030204" pitchFamily="18" charset="0"/>
                                        <a:ea typeface="Cambria Math" charset="0"/>
                                        <a:cs typeface="Cambria Math" charset="0"/>
                                      </a:rPr>
                                    </m:ctrlPr>
                                  </m:funcPr>
                                  <m:fName>
                                    <m:r>
                                      <m:rPr>
                                        <m:sty m:val="p"/>
                                      </m:rPr>
                                      <a:rPr kumimoji="1" lang="en-US" altLang="ja-JP" sz="2000">
                                        <a:latin typeface="Cambria Math" charset="0"/>
                                        <a:ea typeface="Cambria Math" charset="0"/>
                                        <a:cs typeface="Cambria Math" charset="0"/>
                                      </a:rPr>
                                      <m:t>max</m:t>
                                    </m:r>
                                  </m:fName>
                                  <m:e>
                                    <m:d>
                                      <m:dPr>
                                        <m:ctrlPr>
                                          <a:rPr kumimoji="1" lang="en-US" altLang="ja-JP" sz="2000" i="1">
                                            <a:latin typeface="Cambria Math" panose="02040503050406030204" pitchFamily="18" charset="0"/>
                                            <a:ea typeface="Cambria Math" charset="0"/>
                                            <a:cs typeface="Cambria Math" charset="0"/>
                                          </a:rPr>
                                        </m:ctrlPr>
                                      </m:dPr>
                                      <m:e>
                                        <m:r>
                                          <m:rPr>
                                            <m:sty m:val="p"/>
                                          </m:rPr>
                                          <a:rPr kumimoji="1" lang="en-US" altLang="ja-JP" sz="2000">
                                            <a:latin typeface="Cambria Math" charset="0"/>
                                            <a:ea typeface="Cambria Math" charset="0"/>
                                            <a:cs typeface="Cambria Math" charset="0"/>
                                          </a:rPr>
                                          <m:t>i</m:t>
                                        </m:r>
                                      </m:e>
                                    </m:d>
                                  </m:e>
                                </m:func>
                              </m:sub>
                            </m:sSub>
                          </m:num>
                          <m:den>
                            <m:sSub>
                              <m:sSubPr>
                                <m:ctrlPr>
                                  <a:rPr kumimoji="1" lang="en-US" altLang="ja-JP" sz="2000" b="0" i="1" smtClean="0">
                                    <a:latin typeface="Cambria Math" panose="02040503050406030204" pitchFamily="18" charset="0"/>
                                    <a:ea typeface="Cambria Math" charset="0"/>
                                    <a:cs typeface="Cambria Math" charset="0"/>
                                  </a:rPr>
                                </m:ctrlPr>
                              </m:sSubPr>
                              <m:e>
                                <m:r>
                                  <a:rPr kumimoji="1" lang="en-US" altLang="ja-JP" sz="2000" b="0" i="1" smtClean="0">
                                    <a:latin typeface="Cambria Math" panose="02040503050406030204" pitchFamily="18" charset="0"/>
                                    <a:ea typeface="Cambria Math" charset="0"/>
                                    <a:cs typeface="Cambria Math" charset="0"/>
                                  </a:rPr>
                                  <m:t>𝑁</m:t>
                                </m:r>
                              </m:e>
                              <m:sub>
                                <m:r>
                                  <m:rPr>
                                    <m:sty m:val="p"/>
                                  </m:rPr>
                                  <a:rPr kumimoji="1" lang="en-US" altLang="ja-JP" sz="2000" i="1">
                                    <a:latin typeface="Cambria Math" panose="02040503050406030204" pitchFamily="18" charset="0"/>
                                    <a:ea typeface="Cambria Math" charset="0"/>
                                    <a:cs typeface="Cambria Math" charset="0"/>
                                  </a:rPr>
                                  <m:t>mseq</m:t>
                                </m:r>
                                <m:r>
                                  <a:rPr kumimoji="1" lang="en-US" altLang="ja-JP" sz="2000" b="0" i="1" smtClean="0">
                                    <a:latin typeface="Cambria Math" panose="02040503050406030204" pitchFamily="18" charset="0"/>
                                    <a:ea typeface="Cambria Math" charset="0"/>
                                    <a:cs typeface="Cambria Math" charset="0"/>
                                  </a:rPr>
                                  <m:t>(</m:t>
                                </m:r>
                                <m:r>
                                  <a:rPr kumimoji="1" lang="en-US" altLang="ja-JP" sz="2000" b="0" i="1" smtClean="0">
                                    <a:latin typeface="Cambria Math" panose="02040503050406030204" pitchFamily="18" charset="0"/>
                                    <a:ea typeface="Cambria Math" charset="0"/>
                                    <a:cs typeface="Cambria Math" charset="0"/>
                                  </a:rPr>
                                  <m:t>𝑖</m:t>
                                </m:r>
                                <m:r>
                                  <a:rPr kumimoji="1" lang="en-US" altLang="ja-JP" sz="2000" b="0" i="1" smtClean="0">
                                    <a:latin typeface="Cambria Math" panose="02040503050406030204" pitchFamily="18" charset="0"/>
                                    <a:ea typeface="Cambria Math" charset="0"/>
                                    <a:cs typeface="Cambria Math" charset="0"/>
                                  </a:rPr>
                                  <m:t>)</m:t>
                                </m:r>
                              </m:sub>
                            </m:sSub>
                          </m:den>
                        </m:f>
                        <m:r>
                          <a:rPr kumimoji="1" lang="en-US" altLang="ja-JP" sz="2000" b="0" i="1" smtClean="0">
                            <a:latin typeface="Cambria Math" panose="02040503050406030204" pitchFamily="18" charset="0"/>
                            <a:ea typeface="Cambria Math" charset="0"/>
                            <a:cs typeface="Cambria Math" charset="0"/>
                          </a:rPr>
                          <m:t> </m:t>
                        </m:r>
                        <m:d>
                          <m:dPr>
                            <m:ctrlPr>
                              <a:rPr kumimoji="1" lang="en-US" altLang="ja-JP" sz="2000" b="0" i="1" smtClean="0">
                                <a:latin typeface="Cambria Math" panose="02040503050406030204" pitchFamily="18" charset="0"/>
                                <a:ea typeface="Cambria Math" charset="0"/>
                                <a:cs typeface="Cambria Math" charset="0"/>
                              </a:rPr>
                            </m:ctrlPr>
                          </m:dPr>
                          <m:e>
                            <m:nary>
                              <m:naryPr>
                                <m:chr m:val="∑"/>
                                <m:subHide m:val="on"/>
                                <m:supHide m:val="on"/>
                                <m:ctrlPr>
                                  <a:rPr kumimoji="1" lang="ja-JP" altLang="en-US" sz="2000" i="1">
                                    <a:latin typeface="Cambria Math" panose="02040503050406030204" pitchFamily="18" charset="0"/>
                                  </a:rPr>
                                </m:ctrlPr>
                              </m:naryPr>
                              <m:sub/>
                              <m:sup/>
                              <m:e>
                                <m:sSub>
                                  <m:sSubPr>
                                    <m:ctrlPr>
                                      <a:rPr kumimoji="1" lang="en-US" altLang="ja-JP" sz="2000" i="1">
                                        <a:latin typeface="Cambria Math" panose="02040503050406030204" pitchFamily="18" charset="0"/>
                                      </a:rPr>
                                    </m:ctrlPr>
                                  </m:sSubPr>
                                  <m:e>
                                    <m:r>
                                      <a:rPr kumimoji="1" lang="en-US" altLang="ja-JP" sz="2000" i="1">
                                        <a:latin typeface="Cambria Math" charset="0"/>
                                      </a:rPr>
                                      <m:t>𝑛</m:t>
                                    </m:r>
                                  </m:e>
                                  <m:sub>
                                    <m:r>
                                      <a:rPr kumimoji="1" lang="en-US" altLang="ja-JP" sz="2000" i="1">
                                        <a:latin typeface="Cambria Math" charset="0"/>
                                      </a:rPr>
                                      <m:t>𝑖</m:t>
                                    </m:r>
                                  </m:sub>
                                </m:sSub>
                                <m:r>
                                  <a:rPr kumimoji="1" lang="en-US" altLang="ja-JP" sz="2000" i="1">
                                    <a:latin typeface="Cambria Math" charset="0"/>
                                    <a:ea typeface="Cambria Math" charset="0"/>
                                    <a:cs typeface="Cambria Math" charset="0"/>
                                  </a:rPr>
                                  <m:t>≤</m:t>
                                </m:r>
                              </m:e>
                            </m:nary>
                            <m:r>
                              <a:rPr kumimoji="1" lang="en-US" altLang="ja-JP" sz="2000" i="1">
                                <a:latin typeface="Cambria Math" charset="0"/>
                              </a:rPr>
                              <m:t> </m:t>
                            </m:r>
                            <m:r>
                              <a:rPr kumimoji="1" lang="en-US" altLang="ja-JP" sz="2000" i="1">
                                <a:latin typeface="Cambria Math" charset="0"/>
                              </a:rPr>
                              <m:t>𝑀</m:t>
                            </m:r>
                          </m:e>
                        </m:d>
                        <m:r>
                          <a:rPr kumimoji="1" lang="en-US" altLang="ja-JP" sz="2000" b="0" i="1" smtClean="0">
                            <a:latin typeface="Cambria Math" panose="02040503050406030204" pitchFamily="18" charset="0"/>
                            <a:ea typeface="Cambria Math" charset="0"/>
                            <a:cs typeface="Cambria Math" charset="0"/>
                          </a:rPr>
                          <m:t>,</m:t>
                        </m:r>
                        <m:f>
                          <m:fPr>
                            <m:ctrlPr>
                              <a:rPr kumimoji="1" lang="en-US" altLang="ja-JP" sz="2000" b="0" i="1" smtClean="0">
                                <a:latin typeface="Cambria Math" panose="02040503050406030204" pitchFamily="18" charset="0"/>
                                <a:ea typeface="Cambria Math" charset="0"/>
                                <a:cs typeface="Cambria Math" charset="0"/>
                              </a:rPr>
                            </m:ctrlPr>
                          </m:fPr>
                          <m:num>
                            <m:sSub>
                              <m:sSubPr>
                                <m:ctrlPr>
                                  <a:rPr kumimoji="1" lang="en-US" altLang="ja-JP" sz="2000" i="1">
                                    <a:latin typeface="Cambria Math" panose="02040503050406030204" pitchFamily="18" charset="0"/>
                                    <a:ea typeface="Cambria Math" charset="0"/>
                                    <a:cs typeface="Cambria Math" charset="0"/>
                                  </a:rPr>
                                </m:ctrlPr>
                              </m:sSubPr>
                              <m:e>
                                <m:r>
                                  <a:rPr kumimoji="1" lang="en-US" altLang="ja-JP" sz="2000" b="0" i="0" smtClean="0">
                                    <a:latin typeface="Cambria Math" charset="0"/>
                                    <a:ea typeface="Cambria Math" charset="0"/>
                                    <a:cs typeface="Cambria Math" charset="0"/>
                                  </a:rPr>
                                  <m:t> </m:t>
                                </m:r>
                                <m:r>
                                  <m:rPr>
                                    <m:sty m:val="p"/>
                                  </m:rPr>
                                  <a:rPr kumimoji="1" lang="en-US" altLang="ja-JP" sz="2000">
                                    <a:latin typeface="Cambria Math" charset="0"/>
                                    <a:ea typeface="Cambria Math" charset="0"/>
                                    <a:cs typeface="Cambria Math" charset="0"/>
                                  </a:rPr>
                                  <m:t>n</m:t>
                                </m:r>
                              </m:e>
                              <m:sub>
                                <m:r>
                                  <m:rPr>
                                    <m:sty m:val="p"/>
                                  </m:rPr>
                                  <a:rPr kumimoji="1" lang="en-US" altLang="ja-JP" sz="2000">
                                    <a:latin typeface="Cambria Math" charset="0"/>
                                    <a:ea typeface="Cambria Math" charset="0"/>
                                    <a:cs typeface="Cambria Math" charset="0"/>
                                  </a:rPr>
                                  <m:t>i</m:t>
                                </m:r>
                              </m:sub>
                            </m:sSub>
                            <m:sSub>
                              <m:sSubPr>
                                <m:ctrlPr>
                                  <a:rPr kumimoji="1" lang="en-US" altLang="ja-JP" sz="2000" i="1">
                                    <a:latin typeface="Cambria Math" panose="02040503050406030204" pitchFamily="18" charset="0"/>
                                    <a:ea typeface="Cambria Math" charset="0"/>
                                    <a:cs typeface="Cambria Math" charset="0"/>
                                  </a:rPr>
                                </m:ctrlPr>
                              </m:sSubPr>
                              <m:e>
                                <m:r>
                                  <a:rPr kumimoji="1" lang="ja-JP" altLang="en-US" sz="2000" i="1">
                                    <a:latin typeface="Cambria Math" charset="0"/>
                                    <a:ea typeface="Cambria Math" charset="0"/>
                                    <a:cs typeface="Cambria Math" charset="0"/>
                                  </a:rPr>
                                  <m:t>𝜏</m:t>
                                </m:r>
                              </m:e>
                              <m:sub>
                                <m:r>
                                  <a:rPr kumimoji="1" lang="en-US" altLang="ja-JP" sz="2000" i="1">
                                    <a:latin typeface="Cambria Math" charset="0"/>
                                    <a:ea typeface="Cambria Math" charset="0"/>
                                    <a:cs typeface="Cambria Math" charset="0"/>
                                  </a:rPr>
                                  <m:t>𝑖</m:t>
                                </m:r>
                              </m:sub>
                            </m:sSub>
                            <m:d>
                              <m:dPr>
                                <m:ctrlPr>
                                  <a:rPr kumimoji="1" lang="en-US" altLang="ja-JP" sz="2000" i="1">
                                    <a:latin typeface="Cambria Math" panose="02040503050406030204" pitchFamily="18" charset="0"/>
                                    <a:ea typeface="Cambria Math" charset="0"/>
                                    <a:cs typeface="Cambria Math" charset="0"/>
                                  </a:rPr>
                                </m:ctrlPr>
                              </m:dPr>
                              <m:e>
                                <m:r>
                                  <a:rPr kumimoji="1" lang="en-US" altLang="ja-JP" sz="2000" i="1">
                                    <a:latin typeface="Cambria Math" charset="0"/>
                                    <a:ea typeface="Cambria Math" charset="0"/>
                                    <a:cs typeface="Cambria Math" charset="0"/>
                                  </a:rPr>
                                  <m:t>1−</m:t>
                                </m:r>
                                <m:sSub>
                                  <m:sSubPr>
                                    <m:ctrlPr>
                                      <a:rPr kumimoji="1" lang="en-US" altLang="ja-JP" sz="2000" i="1">
                                        <a:latin typeface="Cambria Math" panose="02040503050406030204" pitchFamily="18" charset="0"/>
                                        <a:ea typeface="Cambria Math" charset="0"/>
                                        <a:cs typeface="Cambria Math" charset="0"/>
                                      </a:rPr>
                                    </m:ctrlPr>
                                  </m:sSubPr>
                                  <m:e>
                                    <m:r>
                                      <a:rPr kumimoji="1" lang="en-US" altLang="ja-JP" sz="2000" i="1">
                                        <a:latin typeface="Cambria Math" charset="0"/>
                                        <a:ea typeface="Cambria Math" charset="0"/>
                                        <a:cs typeface="Cambria Math" charset="0"/>
                                      </a:rPr>
                                      <m:t>𝛾</m:t>
                                    </m:r>
                                  </m:e>
                                  <m:sub>
                                    <m:r>
                                      <a:rPr kumimoji="1" lang="en-US" altLang="ja-JP" sz="2000" i="1">
                                        <a:latin typeface="Cambria Math" charset="0"/>
                                        <a:ea typeface="Cambria Math" charset="0"/>
                                        <a:cs typeface="Cambria Math" charset="0"/>
                                      </a:rPr>
                                      <m:t>𝑖</m:t>
                                    </m:r>
                                  </m:sub>
                                </m:sSub>
                              </m:e>
                            </m:d>
                          </m:num>
                          <m:den>
                            <m:sSub>
                              <m:sSubPr>
                                <m:ctrlPr>
                                  <a:rPr kumimoji="1" lang="en-US" altLang="ja-JP" sz="2000" b="0" i="1" smtClean="0">
                                    <a:latin typeface="Cambria Math" panose="02040503050406030204" pitchFamily="18" charset="0"/>
                                    <a:ea typeface="Cambria Math" charset="0"/>
                                    <a:cs typeface="Cambria Math" charset="0"/>
                                  </a:rPr>
                                </m:ctrlPr>
                              </m:sSubPr>
                              <m:e>
                                <m:r>
                                  <a:rPr kumimoji="1" lang="en-US" altLang="ja-JP" sz="2000" b="0" i="1" smtClean="0">
                                    <a:latin typeface="Cambria Math" charset="0"/>
                                    <a:ea typeface="Cambria Math" charset="0"/>
                                    <a:cs typeface="Cambria Math" charset="0"/>
                                  </a:rPr>
                                  <m:t>𝑁</m:t>
                                </m:r>
                              </m:e>
                              <m:sub>
                                <m:r>
                                  <a:rPr kumimoji="1" lang="en-US" altLang="ja-JP" sz="2000" b="0" i="1" smtClean="0">
                                    <a:latin typeface="Cambria Math" panose="02040503050406030204" pitchFamily="18" charset="0"/>
                                    <a:ea typeface="Cambria Math" charset="0"/>
                                    <a:cs typeface="Cambria Math" charset="0"/>
                                  </a:rPr>
                                  <m:t>𝑚𝑠𝑒𝑞</m:t>
                                </m:r>
                                <m:r>
                                  <a:rPr kumimoji="1" lang="en-US" altLang="ja-JP" sz="2000" b="0" i="1" smtClean="0">
                                    <a:latin typeface="Cambria Math" panose="02040503050406030204" pitchFamily="18" charset="0"/>
                                    <a:ea typeface="Cambria Math" charset="0"/>
                                    <a:cs typeface="Cambria Math" charset="0"/>
                                  </a:rPr>
                                  <m:t>(</m:t>
                                </m:r>
                                <m:r>
                                  <a:rPr kumimoji="1" lang="en-US" altLang="ja-JP" sz="2000" b="0" i="1" smtClean="0">
                                    <a:latin typeface="Cambria Math" charset="0"/>
                                    <a:ea typeface="Cambria Math" charset="0"/>
                                    <a:cs typeface="Cambria Math" charset="0"/>
                                  </a:rPr>
                                  <m:t>𝑖</m:t>
                                </m:r>
                                <m:r>
                                  <a:rPr kumimoji="1" lang="en-US" altLang="ja-JP" sz="2000" b="0" i="1" smtClean="0">
                                    <a:latin typeface="Cambria Math" panose="02040503050406030204" pitchFamily="18" charset="0"/>
                                    <a:ea typeface="Cambria Math" charset="0"/>
                                    <a:cs typeface="Cambria Math" charset="0"/>
                                  </a:rPr>
                                  <m:t>)</m:t>
                                </m:r>
                              </m:sub>
                            </m:sSub>
                          </m:den>
                        </m:f>
                        <m:r>
                          <a:rPr kumimoji="1" lang="en-US" altLang="ja-JP" sz="2000" b="0" i="1" smtClean="0">
                            <a:latin typeface="Cambria Math" panose="02040503050406030204" pitchFamily="18" charset="0"/>
                            <a:ea typeface="Cambria Math" charset="0"/>
                            <a:cs typeface="Cambria Math" charset="0"/>
                          </a:rPr>
                          <m:t> </m:t>
                        </m:r>
                        <m:d>
                          <m:dPr>
                            <m:ctrlPr>
                              <a:rPr kumimoji="1" lang="en-US" altLang="ja-JP" sz="2000" b="0" i="1" smtClean="0">
                                <a:latin typeface="Cambria Math" panose="02040503050406030204" pitchFamily="18" charset="0"/>
                                <a:ea typeface="Cambria Math" charset="0"/>
                                <a:cs typeface="Cambria Math" charset="0"/>
                              </a:rPr>
                            </m:ctrlPr>
                          </m:dPr>
                          <m:e>
                            <m:nary>
                              <m:naryPr>
                                <m:chr m:val="∑"/>
                                <m:subHide m:val="on"/>
                                <m:supHide m:val="on"/>
                                <m:ctrlPr>
                                  <a:rPr kumimoji="1" lang="ja-JP" altLang="en-US" sz="2000" i="1">
                                    <a:latin typeface="Cambria Math" panose="02040503050406030204" pitchFamily="18" charset="0"/>
                                  </a:rPr>
                                </m:ctrlPr>
                              </m:naryPr>
                              <m:sub/>
                              <m:sup/>
                              <m:e>
                                <m:sSub>
                                  <m:sSubPr>
                                    <m:ctrlPr>
                                      <a:rPr kumimoji="1" lang="en-US" altLang="ja-JP" sz="2000" i="1">
                                        <a:latin typeface="Cambria Math" panose="02040503050406030204" pitchFamily="18" charset="0"/>
                                      </a:rPr>
                                    </m:ctrlPr>
                                  </m:sSubPr>
                                  <m:e>
                                    <m:r>
                                      <a:rPr kumimoji="1" lang="en-US" altLang="ja-JP" sz="2000" i="1">
                                        <a:latin typeface="Cambria Math" charset="0"/>
                                      </a:rPr>
                                      <m:t>𝑛</m:t>
                                    </m:r>
                                  </m:e>
                                  <m:sub>
                                    <m:r>
                                      <a:rPr kumimoji="1" lang="en-US" altLang="ja-JP" sz="2000" i="1">
                                        <a:latin typeface="Cambria Math" charset="0"/>
                                      </a:rPr>
                                      <m:t>𝑖</m:t>
                                    </m:r>
                                  </m:sub>
                                </m:sSub>
                                <m:r>
                                  <a:rPr kumimoji="1" lang="en-US" altLang="ja-JP" sz="2000" i="1">
                                    <a:latin typeface="Cambria Math" charset="0"/>
                                  </a:rPr>
                                  <m:t>&gt;</m:t>
                                </m:r>
                              </m:e>
                            </m:nary>
                            <m:r>
                              <a:rPr kumimoji="1" lang="en-US" altLang="ja-JP" sz="2000" i="1">
                                <a:latin typeface="Cambria Math" charset="0"/>
                              </a:rPr>
                              <m:t> </m:t>
                            </m:r>
                            <m:r>
                              <a:rPr kumimoji="1" lang="en-US" altLang="ja-JP" sz="2000" i="1">
                                <a:latin typeface="Cambria Math" charset="0"/>
                              </a:rPr>
                              <m:t>𝑀</m:t>
                            </m:r>
                          </m:e>
                        </m:d>
                      </m:e>
                    </m:d>
                    <m:r>
                      <a:rPr kumimoji="1" lang="en-US" altLang="ja-JP" sz="2000" b="0" i="1" smtClean="0">
                        <a:latin typeface="Cambria Math" charset="0"/>
                      </a:rPr>
                      <m:t> </m:t>
                    </m:r>
                    <m:r>
                      <a:rPr kumimoji="1" lang="en-US" altLang="ja-JP" sz="2000" i="1">
                        <a:latin typeface="Cambria Math" panose="02040503050406030204" pitchFamily="18" charset="0"/>
                      </a:rPr>
                      <m:t>(</m:t>
                    </m:r>
                    <m:nary>
                      <m:naryPr>
                        <m:chr m:val="∑"/>
                        <m:subHide m:val="on"/>
                        <m:supHide m:val="on"/>
                        <m:ctrlPr>
                          <a:rPr kumimoji="1" lang="ja-JP" altLang="en-US" sz="2000" i="1">
                            <a:latin typeface="Cambria Math" panose="02040503050406030204" pitchFamily="18" charset="0"/>
                          </a:rPr>
                        </m:ctrlPr>
                      </m:naryPr>
                      <m:sub/>
                      <m:sup/>
                      <m:e>
                        <m:sSub>
                          <m:sSubPr>
                            <m:ctrlPr>
                              <a:rPr kumimoji="1" lang="en-US" altLang="ja-JP" sz="2000" i="1">
                                <a:latin typeface="Cambria Math" panose="02040503050406030204" pitchFamily="18" charset="0"/>
                              </a:rPr>
                            </m:ctrlPr>
                          </m:sSubPr>
                          <m:e>
                            <m:r>
                              <a:rPr kumimoji="1" lang="en-US" altLang="ja-JP" sz="2000" i="1">
                                <a:latin typeface="Cambria Math" charset="0"/>
                              </a:rPr>
                              <m:t>𝑛</m:t>
                            </m:r>
                          </m:e>
                          <m:sub>
                            <m:r>
                              <a:rPr kumimoji="1" lang="en-US" altLang="ja-JP" sz="2000" i="1">
                                <a:latin typeface="Cambria Math" charset="0"/>
                              </a:rPr>
                              <m:t>𝑖</m:t>
                            </m:r>
                          </m:sub>
                        </m:sSub>
                        <m:r>
                          <a:rPr kumimoji="1" lang="en-US" altLang="ja-JP" sz="2000" i="1">
                            <a:latin typeface="Cambria Math" panose="02040503050406030204" pitchFamily="18" charset="0"/>
                          </a:rPr>
                          <m:t>=</m:t>
                        </m:r>
                        <m:r>
                          <a:rPr kumimoji="1" lang="en-US" altLang="ja-JP" sz="2000" i="1">
                            <a:latin typeface="Cambria Math" panose="02040503050406030204" pitchFamily="18" charset="0"/>
                          </a:rPr>
                          <m:t>𝑁</m:t>
                        </m:r>
                      </m:e>
                    </m:nary>
                    <m:r>
                      <a:rPr kumimoji="1" lang="en-US" altLang="ja-JP" sz="2000" i="1">
                        <a:latin typeface="Cambria Math" panose="02040503050406030204" pitchFamily="18" charset="0"/>
                      </a:rPr>
                      <m:t>)</m:t>
                    </m:r>
                  </m:oMath>
                </a14:m>
                <a:r>
                  <a:rPr lang="ja-JP" altLang="en-US" sz="2000" dirty="0"/>
                  <a:t> </a:t>
                </a:r>
              </a:p>
            </p:txBody>
          </p:sp>
        </mc:Choice>
        <mc:Fallback xmlns="">
          <p:sp>
            <p:nvSpPr>
              <p:cNvPr id="8" name="テキスト ボックス 7">
                <a:extLst>
                  <a:ext uri="{FF2B5EF4-FFF2-40B4-BE49-F238E27FC236}">
                    <a16:creationId xmlns:a16="http://schemas.microsoft.com/office/drawing/2014/main" id="{57BBE5FF-D93F-4D08-A812-A972FEA91138}"/>
                  </a:ext>
                </a:extLst>
              </p:cNvPr>
              <p:cNvSpPr txBox="1">
                <a:spLocks noRot="1" noChangeAspect="1" noMove="1" noResize="1" noEditPoints="1" noAdjustHandles="1" noChangeArrowheads="1" noChangeShapeType="1" noTextEdit="1"/>
              </p:cNvSpPr>
              <p:nvPr/>
            </p:nvSpPr>
            <p:spPr>
              <a:xfrm>
                <a:off x="684483" y="2668882"/>
                <a:ext cx="7738864" cy="1634615"/>
              </a:xfrm>
              <a:prstGeom prst="rect">
                <a:avLst/>
              </a:prstGeom>
              <a:blipFill>
                <a:blip r:embed="rId2"/>
                <a:stretch>
                  <a:fillRect/>
                </a:stretch>
              </a:blipFill>
            </p:spPr>
            <p:txBody>
              <a:bodyPr/>
              <a:lstStyle/>
              <a:p>
                <a:r>
                  <a:rPr lang="ja-JP" altLang="en-US">
                    <a:noFill/>
                  </a:rPr>
                  <a:t> </a:t>
                </a:r>
              </a:p>
            </p:txBody>
          </p:sp>
        </mc:Fallback>
      </mc:AlternateContent>
      <p:sp>
        <p:nvSpPr>
          <p:cNvPr id="9" name="テキスト ボックス 8">
            <a:extLst>
              <a:ext uri="{FF2B5EF4-FFF2-40B4-BE49-F238E27FC236}">
                <a16:creationId xmlns:a16="http://schemas.microsoft.com/office/drawing/2014/main" id="{05E5FE88-5F3A-4E21-94ED-725FF880792B}"/>
              </a:ext>
            </a:extLst>
          </p:cNvPr>
          <p:cNvSpPr txBox="1"/>
          <p:nvPr/>
        </p:nvSpPr>
        <p:spPr>
          <a:xfrm>
            <a:off x="467544" y="4581128"/>
            <a:ext cx="8218788" cy="1323439"/>
          </a:xfrm>
          <a:prstGeom prst="rect">
            <a:avLst/>
          </a:prstGeom>
          <a:noFill/>
        </p:spPr>
        <p:txBody>
          <a:bodyPr wrap="square" rtlCol="0">
            <a:spAutoFit/>
          </a:bodyPr>
          <a:lstStyle/>
          <a:p>
            <a:pPr marL="171450" indent="-171450">
              <a:buFont typeface="Wingdings" panose="05000000000000000000" pitchFamily="2" charset="2"/>
              <a:buChar char="l"/>
            </a:pPr>
            <a:r>
              <a:rPr lang="en-US" altLang="ja-JP" sz="1600" dirty="0"/>
              <a:t>Detection of traffic volume plays an important role in Code length allocation algorithm.</a:t>
            </a:r>
          </a:p>
          <a:p>
            <a:pPr marL="171450" indent="-171450">
              <a:buFont typeface="Wingdings" panose="05000000000000000000" pitchFamily="2" charset="2"/>
              <a:buChar char="l"/>
            </a:pPr>
            <a:r>
              <a:rPr lang="en-US" altLang="ja-JP" sz="1600" dirty="0"/>
              <a:t>The detection of the traffic volume takes a overestimation. There is a More data field in the MAC header of the standard. It means that node has at least one packet to transmit except current transmission.</a:t>
            </a:r>
          </a:p>
          <a:p>
            <a:pPr marL="628650" lvl="1" indent="-171450">
              <a:buFont typeface="Times New Roman" panose="02020603050405020304" pitchFamily="18" charset="0"/>
              <a:buChar char="–"/>
            </a:pPr>
            <a:r>
              <a:rPr lang="en-US" altLang="ja-JP" sz="1600" dirty="0"/>
              <a:t>Apply it to the theoretical formula </a:t>
            </a:r>
            <a:r>
              <a:rPr lang="en-US" altLang="ja-JP" sz="1600" i="1" dirty="0"/>
              <a:t>N </a:t>
            </a:r>
            <a:r>
              <a:rPr lang="en-US" altLang="ja-JP" sz="1600" dirty="0"/>
              <a:t>of throughput.</a:t>
            </a:r>
          </a:p>
        </p:txBody>
      </p:sp>
      <p:sp>
        <p:nvSpPr>
          <p:cNvPr id="10" name="正方形/長方形 9">
            <a:extLst>
              <a:ext uri="{FF2B5EF4-FFF2-40B4-BE49-F238E27FC236}">
                <a16:creationId xmlns:a16="http://schemas.microsoft.com/office/drawing/2014/main" id="{42A6BBB8-DB8A-4705-9169-4DA9DB33E0D3}"/>
              </a:ext>
            </a:extLst>
          </p:cNvPr>
          <p:cNvSpPr/>
          <p:nvPr/>
        </p:nvSpPr>
        <p:spPr>
          <a:xfrm>
            <a:off x="467544" y="1345443"/>
            <a:ext cx="8078535" cy="1323439"/>
          </a:xfrm>
          <a:prstGeom prst="rect">
            <a:avLst/>
          </a:prstGeom>
        </p:spPr>
        <p:txBody>
          <a:bodyPr wrap="square">
            <a:spAutoFit/>
          </a:bodyPr>
          <a:lstStyle/>
          <a:p>
            <a:pPr marL="171450" indent="-171450">
              <a:buFont typeface="Wingdings" panose="05000000000000000000" pitchFamily="2" charset="2"/>
              <a:buChar char="l"/>
            </a:pPr>
            <a:r>
              <a:rPr kumimoji="1" lang="en-US" altLang="ja-JP" sz="1600" dirty="0"/>
              <a:t>The amount of traffic in the network is detected beforehand, and the code length allocated to the above three groups is changed according to the amount of traffic.</a:t>
            </a:r>
          </a:p>
          <a:p>
            <a:pPr marL="628650" lvl="1" indent="-171450">
              <a:buFont typeface="Times New Roman" panose="02020603050405020304" pitchFamily="18" charset="0"/>
              <a:buChar char="–"/>
            </a:pPr>
            <a:r>
              <a:rPr kumimoji="1" lang="en-US" altLang="ja-JP" sz="1600" dirty="0"/>
              <a:t>If the amount of traffic in the network is small, it is unnecessary to spread the signal.</a:t>
            </a:r>
          </a:p>
          <a:p>
            <a:pPr marL="628650" lvl="1" indent="-171450">
              <a:buFont typeface="Times New Roman" panose="02020603050405020304" pitchFamily="18" charset="0"/>
              <a:buChar char="–"/>
            </a:pPr>
            <a:r>
              <a:rPr kumimoji="1" lang="en-US" altLang="ja-JP" sz="1600" dirty="0"/>
              <a:t>If the amount of traffic is large, it is necessary to spread with a code length that is somewhat long.</a:t>
            </a:r>
          </a:p>
        </p:txBody>
      </p:sp>
      <p:sp>
        <p:nvSpPr>
          <p:cNvPr id="11" name="Rectangle 5">
            <a:extLst>
              <a:ext uri="{FF2B5EF4-FFF2-40B4-BE49-F238E27FC236}">
                <a16:creationId xmlns:a16="http://schemas.microsoft.com/office/drawing/2014/main" id="{E6D5EBAF-B8B4-4680-A750-F43E0923E4EA}"/>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2" name="日付プレースホルダー 5">
            <a:extLst>
              <a:ext uri="{FF2B5EF4-FFF2-40B4-BE49-F238E27FC236}">
                <a16:creationId xmlns:a16="http://schemas.microsoft.com/office/drawing/2014/main" id="{D8E7E128-A019-4B07-A3E6-AE7B4631B9AA}"/>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961369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226AD3-0E1C-4D6D-883A-2E5EB379D452}"/>
              </a:ext>
            </a:extLst>
          </p:cNvPr>
          <p:cNvSpPr>
            <a:spLocks noGrp="1"/>
          </p:cNvSpPr>
          <p:nvPr>
            <p:ph type="title"/>
          </p:nvPr>
        </p:nvSpPr>
        <p:spPr>
          <a:xfrm>
            <a:off x="685800" y="685800"/>
            <a:ext cx="7772400" cy="438944"/>
          </a:xfrm>
        </p:spPr>
        <p:txBody>
          <a:bodyPr/>
          <a:lstStyle/>
          <a:p>
            <a:r>
              <a:rPr kumimoji="1" lang="en-US" altLang="ja-JP" dirty="0"/>
              <a:t>Simulation condition</a:t>
            </a:r>
            <a:endParaRPr kumimoji="1" lang="ja-JP" altLang="en-US" dirty="0"/>
          </a:p>
        </p:txBody>
      </p:sp>
      <p:sp>
        <p:nvSpPr>
          <p:cNvPr id="4" name="スライド番号プレースホルダー 3">
            <a:extLst>
              <a:ext uri="{FF2B5EF4-FFF2-40B4-BE49-F238E27FC236}">
                <a16:creationId xmlns:a16="http://schemas.microsoft.com/office/drawing/2014/main" id="{4C1A0500-78CC-4357-AC5D-EF46504B3B55}"/>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13</a:t>
            </a:fld>
            <a:endParaRPr lang="en-US" altLang="ja-JP" dirty="0"/>
          </a:p>
        </p:txBody>
      </p:sp>
      <p:graphicFrame>
        <p:nvGraphicFramePr>
          <p:cNvPr id="6" name="表 5">
            <a:extLst>
              <a:ext uri="{FF2B5EF4-FFF2-40B4-BE49-F238E27FC236}">
                <a16:creationId xmlns:a16="http://schemas.microsoft.com/office/drawing/2014/main" id="{D2A8F1BD-52D6-4B91-8CAA-6E902F24C226}"/>
              </a:ext>
            </a:extLst>
          </p:cNvPr>
          <p:cNvGraphicFramePr>
            <a:graphicFrameLocks noGrp="1"/>
          </p:cNvGraphicFramePr>
          <p:nvPr>
            <p:extLst>
              <p:ext uri="{D42A27DB-BD31-4B8C-83A1-F6EECF244321}">
                <p14:modId xmlns:p14="http://schemas.microsoft.com/office/powerpoint/2010/main" val="3841260197"/>
              </p:ext>
            </p:extLst>
          </p:nvPr>
        </p:nvGraphicFramePr>
        <p:xfrm>
          <a:off x="191424" y="2762086"/>
          <a:ext cx="4186517" cy="3657600"/>
        </p:xfrm>
        <a:graphic>
          <a:graphicData uri="http://schemas.openxmlformats.org/drawingml/2006/table">
            <a:tbl>
              <a:tblPr firstRow="1" bandRow="1">
                <a:tableStyleId>{C083E6E3-FA7D-4D7B-A595-EF9225AFEA82}</a:tableStyleId>
              </a:tblPr>
              <a:tblGrid>
                <a:gridCol w="2179918">
                  <a:extLst>
                    <a:ext uri="{9D8B030D-6E8A-4147-A177-3AD203B41FA5}">
                      <a16:colId xmlns:a16="http://schemas.microsoft.com/office/drawing/2014/main" val="20000"/>
                    </a:ext>
                  </a:extLst>
                </a:gridCol>
                <a:gridCol w="2006599">
                  <a:extLst>
                    <a:ext uri="{9D8B030D-6E8A-4147-A177-3AD203B41FA5}">
                      <a16:colId xmlns:a16="http://schemas.microsoft.com/office/drawing/2014/main" val="20001"/>
                    </a:ext>
                  </a:extLst>
                </a:gridCol>
              </a:tblGrid>
              <a:tr h="180212">
                <a:tc>
                  <a:txBody>
                    <a:bodyPr/>
                    <a:lstStyle/>
                    <a:p>
                      <a:pPr algn="ctr"/>
                      <a:r>
                        <a:rPr kumimoji="1" lang="en-US" altLang="ja-JP" sz="1400" b="0" dirty="0"/>
                        <a:t>Data</a:t>
                      </a:r>
                      <a:r>
                        <a:rPr kumimoji="1" lang="ja-JP" altLang="en-US" sz="1400" b="0" dirty="0"/>
                        <a:t> </a:t>
                      </a:r>
                      <a:r>
                        <a:rPr kumimoji="1" lang="en-US" altLang="ja-JP" sz="1400" b="0" dirty="0"/>
                        <a:t>rate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400" b="0" dirty="0"/>
                        <a:t>7.8 Mbps</a:t>
                      </a:r>
                      <a:endParaRPr kumimoji="1" lang="ja-JP" alt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180212">
                <a:tc>
                  <a:txBody>
                    <a:bodyPr/>
                    <a:lstStyle/>
                    <a:p>
                      <a:pPr algn="ctr"/>
                      <a:r>
                        <a:rPr kumimoji="1" lang="en-US" altLang="ja-JP" sz="1400" b="0" dirty="0"/>
                        <a:t>Spread</a:t>
                      </a:r>
                      <a:r>
                        <a:rPr kumimoji="1" lang="ja-JP" altLang="en-US" sz="1400" b="0" dirty="0"/>
                        <a:t> </a:t>
                      </a:r>
                      <a:r>
                        <a:rPr kumimoji="1" lang="en-US" altLang="ja-JP" sz="1400" b="0" dirty="0"/>
                        <a:t>sequence </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b="0" dirty="0"/>
                        <a:t>M-sequence</a:t>
                      </a:r>
                      <a:endParaRPr kumimoji="1" lang="ja-JP" alt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61924546"/>
                  </a:ext>
                </a:extLst>
              </a:tr>
              <a:tr h="180212">
                <a:tc>
                  <a:txBody>
                    <a:bodyPr/>
                    <a:lstStyle/>
                    <a:p>
                      <a:pPr algn="ctr"/>
                      <a:r>
                        <a:rPr kumimoji="1" lang="en-US" altLang="ja-JP" sz="1400" dirty="0"/>
                        <a:t>Spread</a:t>
                      </a:r>
                      <a:r>
                        <a:rPr kumimoji="1" lang="ja-JP" altLang="en-US" sz="1400" dirty="0"/>
                        <a:t> </a:t>
                      </a:r>
                      <a:r>
                        <a:rPr kumimoji="1" lang="en-US" altLang="ja-JP" sz="1400" dirty="0"/>
                        <a:t>sequence</a:t>
                      </a:r>
                      <a:r>
                        <a:rPr kumimoji="1" lang="ja-JP" altLang="en-US" sz="1400" dirty="0"/>
                        <a:t> </a:t>
                      </a:r>
                      <a:r>
                        <a:rPr kumimoji="1" lang="en-US" altLang="ja-JP" sz="1400" dirty="0"/>
                        <a:t>length</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 7, 15 (M=1, 2, 3)</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32235629"/>
                  </a:ext>
                </a:extLst>
              </a:tr>
              <a:tr h="180212">
                <a:tc>
                  <a:txBody>
                    <a:bodyPr/>
                    <a:lstStyle/>
                    <a:p>
                      <a:pPr algn="ctr"/>
                      <a:r>
                        <a:rPr kumimoji="1" lang="en-US" altLang="ja-JP" sz="1400" dirty="0"/>
                        <a:t>Simulation</a:t>
                      </a:r>
                      <a:r>
                        <a:rPr kumimoji="1" lang="ja-JP" altLang="en-US" sz="1400" dirty="0"/>
                        <a:t> </a:t>
                      </a:r>
                      <a:r>
                        <a:rPr kumimoji="1" lang="en-US" altLang="ja-JP" sz="1400" dirty="0"/>
                        <a:t>time</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10 sec</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180212">
                <a:tc>
                  <a:txBody>
                    <a:bodyPr/>
                    <a:lstStyle/>
                    <a:p>
                      <a:pPr algn="ctr"/>
                      <a:r>
                        <a:rPr kumimoji="1" lang="en-US" altLang="ja-JP" sz="1400" dirty="0"/>
                        <a:t>Channel</a:t>
                      </a:r>
                      <a:r>
                        <a:rPr kumimoji="1" lang="ja-JP" altLang="en-US" sz="1400" dirty="0"/>
                        <a:t> </a:t>
                      </a:r>
                      <a:r>
                        <a:rPr kumimoji="1" lang="en-US" altLang="ja-JP" sz="1400" dirty="0"/>
                        <a:t>model</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AWGN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80212">
                <a:tc>
                  <a:txBody>
                    <a:bodyPr/>
                    <a:lstStyle/>
                    <a:p>
                      <a:pPr algn="ctr"/>
                      <a:r>
                        <a:rPr kumimoji="1" lang="en-US" altLang="ja-JP" sz="1400" dirty="0"/>
                        <a:t>SNR</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0 dB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99465625"/>
                  </a:ext>
                </a:extLst>
              </a:tr>
              <a:tr h="180212">
                <a:tc>
                  <a:txBody>
                    <a:bodyPr/>
                    <a:lstStyle/>
                    <a:p>
                      <a:pPr algn="ctr"/>
                      <a:r>
                        <a:rPr kumimoji="1" lang="en-US" altLang="ja-JP" sz="1400" dirty="0"/>
                        <a:t>Modulation system</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BPSK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180212">
                <a:tc>
                  <a:txBody>
                    <a:bodyPr/>
                    <a:lstStyle/>
                    <a:p>
                      <a:pPr algn="ctr"/>
                      <a:r>
                        <a:rPr kumimoji="1" lang="en-US" altLang="ja-JP" sz="1400" dirty="0"/>
                        <a:t>Packet length</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1050 bit</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80212">
                <a:tc>
                  <a:txBody>
                    <a:bodyPr/>
                    <a:lstStyle/>
                    <a:p>
                      <a:pPr algn="ctr"/>
                      <a:r>
                        <a:rPr kumimoji="1" lang="en-US" altLang="ja-JP" sz="1400" dirty="0"/>
                        <a:t>ALOHA slot</a:t>
                      </a:r>
                      <a:r>
                        <a:rPr kumimoji="1" lang="ja-JP" altLang="en-US" sz="1400" dirty="0"/>
                        <a:t> </a:t>
                      </a:r>
                      <a:r>
                        <a:rPr kumimoji="1" lang="en-US" altLang="ja-JP" sz="1400" dirty="0"/>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1.07 </a:t>
                      </a:r>
                      <a:r>
                        <a:rPr kumimoji="1" lang="en-US" altLang="ja-JP" sz="1400" dirty="0" err="1"/>
                        <a:t>msec</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73459260"/>
                  </a:ext>
                </a:extLst>
              </a:tr>
              <a:tr h="180212">
                <a:tc rowSpan="2">
                  <a:txBody>
                    <a:bodyPr/>
                    <a:lstStyle/>
                    <a:p>
                      <a:pPr algn="ctr"/>
                      <a:r>
                        <a:rPr kumimoji="1" lang="en-US" altLang="ja-JP" sz="1400" dirty="0"/>
                        <a:t>The number of node </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a:t>
                      </a:r>
                      <a:r>
                        <a:rPr kumimoji="1" lang="ja-JP" altLang="en-US" sz="1400" dirty="0"/>
                        <a:t>（</a:t>
                      </a:r>
                      <a:r>
                        <a:rPr kumimoji="1" lang="en-US" altLang="ja-JP" sz="1400" dirty="0"/>
                        <a:t>coordinator</a:t>
                      </a:r>
                      <a:r>
                        <a:rPr kumimoji="1" lang="ja-JP" alt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80212">
                <a:tc vMerge="1">
                  <a:txBody>
                    <a:bodyPr/>
                    <a:lstStyle/>
                    <a:p>
                      <a:endParaRPr kumimoji="1" lang="ja-JP" altLang="en-US" sz="1800" dirty="0"/>
                    </a:p>
                  </a:txBody>
                  <a:tcPr/>
                </a:tc>
                <a:tc>
                  <a:txBody>
                    <a:bodyPr/>
                    <a:lstStyle/>
                    <a:p>
                      <a:pPr algn="ctr"/>
                      <a:r>
                        <a:rPr kumimoji="1" lang="en-US" altLang="ja-JP" sz="1400" dirty="0"/>
                        <a:t>7</a:t>
                      </a:r>
                      <a:r>
                        <a:rPr kumimoji="1" lang="ja-JP" altLang="en-US" sz="1400" dirty="0"/>
                        <a:t>（</a:t>
                      </a:r>
                      <a:r>
                        <a:rPr kumimoji="1" lang="en-US" altLang="ja-JP" sz="1400" dirty="0"/>
                        <a:t>sensor</a:t>
                      </a:r>
                      <a:r>
                        <a:rPr kumimoji="1" lang="ja-JP" altLang="en-US" sz="1400" dirty="0"/>
                        <a:t> </a:t>
                      </a:r>
                      <a:r>
                        <a:rPr kumimoji="1" lang="en-US" altLang="ja-JP" sz="1400" dirty="0"/>
                        <a:t>nodes</a:t>
                      </a:r>
                      <a:r>
                        <a:rPr kumimoji="1" lang="ja-JP" alt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65438816"/>
                  </a:ext>
                </a:extLst>
              </a:tr>
              <a:tr h="180212">
                <a:tc>
                  <a:txBody>
                    <a:bodyPr/>
                    <a:lstStyle/>
                    <a:p>
                      <a:pPr algn="ctr"/>
                      <a:r>
                        <a:rPr kumimoji="1" lang="en-US" altLang="ja-JP" sz="1400" dirty="0"/>
                        <a:t>User Priority</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400" dirty="0"/>
                        <a:t>0 - 6</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pSp>
        <p:nvGrpSpPr>
          <p:cNvPr id="9" name="グループ化 8">
            <a:extLst>
              <a:ext uri="{FF2B5EF4-FFF2-40B4-BE49-F238E27FC236}">
                <a16:creationId xmlns:a16="http://schemas.microsoft.com/office/drawing/2014/main" id="{2E902119-4748-413F-AEAD-54E4FD10A0B6}"/>
              </a:ext>
            </a:extLst>
          </p:cNvPr>
          <p:cNvGrpSpPr/>
          <p:nvPr/>
        </p:nvGrpSpPr>
        <p:grpSpPr>
          <a:xfrm>
            <a:off x="4452748" y="3356992"/>
            <a:ext cx="4655756" cy="2227059"/>
            <a:chOff x="4500281" y="410785"/>
            <a:chExt cx="4667230" cy="2155051"/>
          </a:xfrm>
        </p:grpSpPr>
        <p:sp>
          <p:nvSpPr>
            <p:cNvPr id="10" name="楕円 9">
              <a:extLst>
                <a:ext uri="{FF2B5EF4-FFF2-40B4-BE49-F238E27FC236}">
                  <a16:creationId xmlns:a16="http://schemas.microsoft.com/office/drawing/2014/main" id="{9D7FCA23-A27C-404A-9302-9999E974BD98}"/>
                </a:ext>
              </a:extLst>
            </p:cNvPr>
            <p:cNvSpPr/>
            <p:nvPr/>
          </p:nvSpPr>
          <p:spPr>
            <a:xfrm>
              <a:off x="8056838" y="888976"/>
              <a:ext cx="198170" cy="208315"/>
            </a:xfrm>
            <a:prstGeom prst="ellipse">
              <a:avLst/>
            </a:prstGeom>
            <a:noFill/>
            <a:ln>
              <a:solidFill>
                <a:srgbClr val="FF525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C4151ACD-6ACA-48EB-AF04-AED3E204CA96}"/>
                </a:ext>
              </a:extLst>
            </p:cNvPr>
            <p:cNvSpPr/>
            <p:nvPr/>
          </p:nvSpPr>
          <p:spPr>
            <a:xfrm>
              <a:off x="7899908" y="1440813"/>
              <a:ext cx="198170" cy="208315"/>
            </a:xfrm>
            <a:prstGeom prst="ellipse">
              <a:avLst/>
            </a:prstGeom>
            <a:noFill/>
            <a:ln>
              <a:solidFill>
                <a:srgbClr val="FF525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a:extLst>
                <a:ext uri="{FF2B5EF4-FFF2-40B4-BE49-F238E27FC236}">
                  <a16:creationId xmlns:a16="http://schemas.microsoft.com/office/drawing/2014/main" id="{2C75B046-197F-45F7-9D26-11990E658160}"/>
                </a:ext>
              </a:extLst>
            </p:cNvPr>
            <p:cNvGrpSpPr/>
            <p:nvPr/>
          </p:nvGrpSpPr>
          <p:grpSpPr>
            <a:xfrm>
              <a:off x="4500281" y="410785"/>
              <a:ext cx="4667230" cy="2155051"/>
              <a:chOff x="4751091" y="1908553"/>
              <a:chExt cx="4667230" cy="2155051"/>
            </a:xfrm>
          </p:grpSpPr>
          <p:grpSp>
            <p:nvGrpSpPr>
              <p:cNvPr id="13" name="グループ化 12">
                <a:extLst>
                  <a:ext uri="{FF2B5EF4-FFF2-40B4-BE49-F238E27FC236}">
                    <a16:creationId xmlns:a16="http://schemas.microsoft.com/office/drawing/2014/main" id="{7158D822-591A-407F-B4CE-40A64A85355D}"/>
                  </a:ext>
                </a:extLst>
              </p:cNvPr>
              <p:cNvGrpSpPr/>
              <p:nvPr/>
            </p:nvGrpSpPr>
            <p:grpSpPr>
              <a:xfrm>
                <a:off x="4751091" y="1908553"/>
                <a:ext cx="4667230" cy="2043543"/>
                <a:chOff x="4611813" y="1738747"/>
                <a:chExt cx="4667230" cy="2043543"/>
              </a:xfrm>
            </p:grpSpPr>
            <p:grpSp>
              <p:nvGrpSpPr>
                <p:cNvPr id="17" name="グループ化 16">
                  <a:extLst>
                    <a:ext uri="{FF2B5EF4-FFF2-40B4-BE49-F238E27FC236}">
                      <a16:creationId xmlns:a16="http://schemas.microsoft.com/office/drawing/2014/main" id="{DED53ED0-73B7-43DC-BBB0-53325EA50608}"/>
                    </a:ext>
                  </a:extLst>
                </p:cNvPr>
                <p:cNvGrpSpPr/>
                <p:nvPr/>
              </p:nvGrpSpPr>
              <p:grpSpPr>
                <a:xfrm>
                  <a:off x="5660499" y="1738747"/>
                  <a:ext cx="3118376" cy="2043543"/>
                  <a:chOff x="5043290" y="1764147"/>
                  <a:chExt cx="3118376" cy="2043543"/>
                </a:xfrm>
              </p:grpSpPr>
              <p:pic>
                <p:nvPicPr>
                  <p:cNvPr id="25" name="図 24">
                    <a:extLst>
                      <a:ext uri="{FF2B5EF4-FFF2-40B4-BE49-F238E27FC236}">
                        <a16:creationId xmlns:a16="http://schemas.microsoft.com/office/drawing/2014/main" id="{E13F1F4D-758C-4A72-BB4E-8697EA03DCF1}"/>
                      </a:ext>
                    </a:extLst>
                  </p:cNvPr>
                  <p:cNvPicPr>
                    <a:picLocks noChangeAspect="1"/>
                  </p:cNvPicPr>
                  <p:nvPr/>
                </p:nvPicPr>
                <p:blipFill rotWithShape="1">
                  <a:blip r:embed="rId2"/>
                  <a:srcRect l="28886" r="25451"/>
                  <a:stretch/>
                </p:blipFill>
                <p:spPr>
                  <a:xfrm>
                    <a:off x="5043290" y="1764147"/>
                    <a:ext cx="2008170" cy="2043543"/>
                  </a:xfrm>
                  <a:prstGeom prst="rect">
                    <a:avLst/>
                  </a:prstGeom>
                </p:spPr>
              </p:pic>
              <p:cxnSp>
                <p:nvCxnSpPr>
                  <p:cNvPr id="26" name="直線コネクタ 25">
                    <a:extLst>
                      <a:ext uri="{FF2B5EF4-FFF2-40B4-BE49-F238E27FC236}">
                        <a16:creationId xmlns:a16="http://schemas.microsoft.com/office/drawing/2014/main" id="{B25D631F-0E49-46E0-99B6-90BE78A2B060}"/>
                      </a:ext>
                    </a:extLst>
                  </p:cNvPr>
                  <p:cNvCxnSpPr/>
                  <p:nvPr/>
                </p:nvCxnSpPr>
                <p:spPr>
                  <a:xfrm flipV="1">
                    <a:off x="5043290" y="2695932"/>
                    <a:ext cx="3118376" cy="541"/>
                  </a:xfrm>
                  <a:prstGeom prst="line">
                    <a:avLst/>
                  </a:prstGeom>
                  <a:ln w="28575">
                    <a:solidFill>
                      <a:srgbClr val="64DD17"/>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B4D7BD47-4F18-4309-B7DA-09BF9ACF4A38}"/>
                      </a:ext>
                    </a:extLst>
                  </p:cNvPr>
                  <p:cNvCxnSpPr/>
                  <p:nvPr/>
                </p:nvCxnSpPr>
                <p:spPr>
                  <a:xfrm>
                    <a:off x="5043290" y="3112239"/>
                    <a:ext cx="3118376" cy="12700"/>
                  </a:xfrm>
                  <a:prstGeom prst="line">
                    <a:avLst/>
                  </a:prstGeom>
                  <a:ln w="28575">
                    <a:solidFill>
                      <a:srgbClr val="42A5F5"/>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3155B732-E934-4980-BCDC-DEE46D99F56D}"/>
                    </a:ext>
                  </a:extLst>
                </p:cNvPr>
                <p:cNvSpPr txBox="1"/>
                <p:nvPr/>
              </p:nvSpPr>
              <p:spPr>
                <a:xfrm>
                  <a:off x="4611813" y="2133290"/>
                  <a:ext cx="1048685" cy="307777"/>
                </a:xfrm>
                <a:prstGeom prst="rect">
                  <a:avLst/>
                </a:prstGeom>
                <a:noFill/>
                <a:ln w="19050">
                  <a:solidFill>
                    <a:srgbClr val="64DD17"/>
                  </a:solidFill>
                </a:ln>
              </p:spPr>
              <p:txBody>
                <a:bodyPr wrap="none" rtlCol="0">
                  <a:spAutoFit/>
                </a:bodyPr>
                <a:lstStyle/>
                <a:p>
                  <a:r>
                    <a:rPr kumimoji="1" lang="en-US" altLang="ja-JP" sz="1400" dirty="0"/>
                    <a:t>Category 1</a:t>
                  </a:r>
                  <a:endParaRPr kumimoji="1" lang="ja-JP" altLang="en-US" sz="1400" dirty="0"/>
                </a:p>
              </p:txBody>
            </p:sp>
            <p:sp>
              <p:nvSpPr>
                <p:cNvPr id="19" name="テキスト ボックス 18">
                  <a:extLst>
                    <a:ext uri="{FF2B5EF4-FFF2-40B4-BE49-F238E27FC236}">
                      <a16:creationId xmlns:a16="http://schemas.microsoft.com/office/drawing/2014/main" id="{9F4D6B93-013C-4007-B732-D34661E93617}"/>
                    </a:ext>
                  </a:extLst>
                </p:cNvPr>
                <p:cNvSpPr txBox="1"/>
                <p:nvPr/>
              </p:nvSpPr>
              <p:spPr>
                <a:xfrm>
                  <a:off x="4611814" y="2731827"/>
                  <a:ext cx="1048685" cy="307777"/>
                </a:xfrm>
                <a:prstGeom prst="rect">
                  <a:avLst/>
                </a:prstGeom>
                <a:noFill/>
                <a:ln w="19050">
                  <a:solidFill>
                    <a:srgbClr val="42A5F5"/>
                  </a:solidFill>
                </a:ln>
              </p:spPr>
              <p:txBody>
                <a:bodyPr wrap="none" rtlCol="0">
                  <a:spAutoFit/>
                </a:bodyPr>
                <a:lstStyle/>
                <a:p>
                  <a:r>
                    <a:rPr kumimoji="1" lang="en-US" altLang="ja-JP" sz="1400" dirty="0"/>
                    <a:t>Category 2</a:t>
                  </a:r>
                  <a:endParaRPr kumimoji="1" lang="ja-JP" altLang="en-US" sz="1400" dirty="0"/>
                </a:p>
              </p:txBody>
            </p:sp>
            <p:sp>
              <p:nvSpPr>
                <p:cNvPr id="20" name="テキスト ボックス 19">
                  <a:extLst>
                    <a:ext uri="{FF2B5EF4-FFF2-40B4-BE49-F238E27FC236}">
                      <a16:creationId xmlns:a16="http://schemas.microsoft.com/office/drawing/2014/main" id="{AA3C31E9-AB9E-443A-9589-C07949432BCD}"/>
                    </a:ext>
                  </a:extLst>
                </p:cNvPr>
                <p:cNvSpPr txBox="1"/>
                <p:nvPr/>
              </p:nvSpPr>
              <p:spPr>
                <a:xfrm>
                  <a:off x="4611813" y="3330364"/>
                  <a:ext cx="1048685" cy="307777"/>
                </a:xfrm>
                <a:prstGeom prst="rect">
                  <a:avLst/>
                </a:prstGeom>
                <a:noFill/>
                <a:ln w="19050">
                  <a:solidFill>
                    <a:srgbClr val="F50057"/>
                  </a:solidFill>
                </a:ln>
              </p:spPr>
              <p:txBody>
                <a:bodyPr wrap="none" rtlCol="0">
                  <a:spAutoFit/>
                </a:bodyPr>
                <a:lstStyle/>
                <a:p>
                  <a:r>
                    <a:rPr kumimoji="1" lang="en-US" altLang="ja-JP" sz="1400" dirty="0"/>
                    <a:t>Category 3</a:t>
                  </a:r>
                  <a:endParaRPr kumimoji="1" lang="ja-JP" altLang="en-US" sz="1400" dirty="0"/>
                </a:p>
              </p:txBody>
            </p:sp>
            <p:sp>
              <p:nvSpPr>
                <p:cNvPr id="21" name="テキスト ボックス 20">
                  <a:extLst>
                    <a:ext uri="{FF2B5EF4-FFF2-40B4-BE49-F238E27FC236}">
                      <a16:creationId xmlns:a16="http://schemas.microsoft.com/office/drawing/2014/main" id="{ED721196-4EAC-48B0-B4F9-D2C9DEC50FF6}"/>
                    </a:ext>
                  </a:extLst>
                </p:cNvPr>
                <p:cNvSpPr txBox="1"/>
                <p:nvPr/>
              </p:nvSpPr>
              <p:spPr>
                <a:xfrm>
                  <a:off x="7905750" y="2170586"/>
                  <a:ext cx="570990" cy="307777"/>
                </a:xfrm>
                <a:prstGeom prst="rect">
                  <a:avLst/>
                </a:prstGeom>
                <a:noFill/>
              </p:spPr>
              <p:txBody>
                <a:bodyPr wrap="none" rtlCol="0">
                  <a:spAutoFit/>
                </a:bodyPr>
                <a:lstStyle/>
                <a:p>
                  <a:r>
                    <a:rPr kumimoji="1" lang="en-US" altLang="ja-JP" sz="1400" dirty="0"/>
                    <a:t>[1,7]</a:t>
                  </a:r>
                  <a:endParaRPr kumimoji="1" lang="ja-JP" altLang="en-US" sz="1400" dirty="0"/>
                </a:p>
              </p:txBody>
            </p:sp>
            <p:sp>
              <p:nvSpPr>
                <p:cNvPr id="22" name="テキスト ボックス 21">
                  <a:extLst>
                    <a:ext uri="{FF2B5EF4-FFF2-40B4-BE49-F238E27FC236}">
                      <a16:creationId xmlns:a16="http://schemas.microsoft.com/office/drawing/2014/main" id="{6BF42899-63BF-401F-8AF3-B6786CBF121F}"/>
                    </a:ext>
                  </a:extLst>
                </p:cNvPr>
                <p:cNvSpPr txBox="1"/>
                <p:nvPr/>
              </p:nvSpPr>
              <p:spPr>
                <a:xfrm>
                  <a:off x="7905750" y="2714521"/>
                  <a:ext cx="410690" cy="307777"/>
                </a:xfrm>
                <a:prstGeom prst="rect">
                  <a:avLst/>
                </a:prstGeom>
                <a:noFill/>
              </p:spPr>
              <p:txBody>
                <a:bodyPr wrap="none" rtlCol="0">
                  <a:spAutoFit/>
                </a:bodyPr>
                <a:lstStyle/>
                <a:p>
                  <a:r>
                    <a:rPr kumimoji="1" lang="en-US" altLang="ja-JP" sz="1400" dirty="0"/>
                    <a:t>[1]</a:t>
                  </a:r>
                  <a:endParaRPr kumimoji="1" lang="ja-JP" altLang="en-US" sz="1400" dirty="0"/>
                </a:p>
              </p:txBody>
            </p:sp>
            <p:sp>
              <p:nvSpPr>
                <p:cNvPr id="23" name="テキスト ボックス 22">
                  <a:extLst>
                    <a:ext uri="{FF2B5EF4-FFF2-40B4-BE49-F238E27FC236}">
                      <a16:creationId xmlns:a16="http://schemas.microsoft.com/office/drawing/2014/main" id="{48A0C183-A515-4928-AF41-9CF6B2E2E5EF}"/>
                    </a:ext>
                  </a:extLst>
                </p:cNvPr>
                <p:cNvSpPr txBox="1"/>
                <p:nvPr/>
              </p:nvSpPr>
              <p:spPr>
                <a:xfrm>
                  <a:off x="7905750" y="3295081"/>
                  <a:ext cx="665567" cy="307777"/>
                </a:xfrm>
                <a:prstGeom prst="rect">
                  <a:avLst/>
                </a:prstGeom>
                <a:noFill/>
              </p:spPr>
              <p:txBody>
                <a:bodyPr wrap="none" rtlCol="0">
                  <a:spAutoFit/>
                </a:bodyPr>
                <a:lstStyle/>
                <a:p>
                  <a:r>
                    <a:rPr kumimoji="1" lang="en-US" altLang="ja-JP" sz="1400" dirty="0"/>
                    <a:t>[7,15]</a:t>
                  </a:r>
                  <a:endParaRPr kumimoji="1" lang="ja-JP" altLang="en-US" sz="1400" dirty="0"/>
                </a:p>
              </p:txBody>
            </p:sp>
            <p:sp>
              <p:nvSpPr>
                <p:cNvPr id="24" name="テキスト ボックス 23">
                  <a:extLst>
                    <a:ext uri="{FF2B5EF4-FFF2-40B4-BE49-F238E27FC236}">
                      <a16:creationId xmlns:a16="http://schemas.microsoft.com/office/drawing/2014/main" id="{AA6B0F13-2B65-4335-A434-D4C1083E89A5}"/>
                    </a:ext>
                  </a:extLst>
                </p:cNvPr>
                <p:cNvSpPr txBox="1"/>
                <p:nvPr/>
              </p:nvSpPr>
              <p:spPr>
                <a:xfrm>
                  <a:off x="7637247" y="1817005"/>
                  <a:ext cx="1641796" cy="276999"/>
                </a:xfrm>
                <a:prstGeom prst="rect">
                  <a:avLst/>
                </a:prstGeom>
                <a:noFill/>
              </p:spPr>
              <p:txBody>
                <a:bodyPr wrap="none" rtlCol="0">
                  <a:spAutoFit/>
                </a:bodyPr>
                <a:lstStyle/>
                <a:p>
                  <a:r>
                    <a:rPr kumimoji="1" lang="en-US" altLang="ja-JP" sz="1200" dirty="0"/>
                    <a:t>Spread sequence length</a:t>
                  </a:r>
                  <a:endParaRPr kumimoji="1" lang="ja-JP" altLang="en-US" sz="1200" dirty="0"/>
                </a:p>
              </p:txBody>
            </p:sp>
          </p:grpSp>
          <p:sp>
            <p:nvSpPr>
              <p:cNvPr id="14" name="楕円 13">
                <a:extLst>
                  <a:ext uri="{FF2B5EF4-FFF2-40B4-BE49-F238E27FC236}">
                    <a16:creationId xmlns:a16="http://schemas.microsoft.com/office/drawing/2014/main" id="{948D484F-DCBF-4890-9F1D-4CF91F76DD0C}"/>
                  </a:ext>
                </a:extLst>
              </p:cNvPr>
              <p:cNvSpPr/>
              <p:nvPr/>
            </p:nvSpPr>
            <p:spPr>
              <a:xfrm>
                <a:off x="8348888" y="3505046"/>
                <a:ext cx="231797" cy="227458"/>
              </a:xfrm>
              <a:prstGeom prst="ellipse">
                <a:avLst/>
              </a:prstGeom>
              <a:noFill/>
              <a:ln>
                <a:solidFill>
                  <a:srgbClr val="FF525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C6D4FABA-2536-46A1-972E-290BA2F6DB5A}"/>
                  </a:ext>
                </a:extLst>
              </p:cNvPr>
              <p:cNvSpPr/>
              <p:nvPr/>
            </p:nvSpPr>
            <p:spPr>
              <a:xfrm>
                <a:off x="8055993" y="3822764"/>
                <a:ext cx="231797" cy="227458"/>
              </a:xfrm>
              <a:prstGeom prst="ellipse">
                <a:avLst/>
              </a:prstGeom>
              <a:noFill/>
              <a:ln>
                <a:solidFill>
                  <a:srgbClr val="FF525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BF483B11-7E59-4569-B2AC-BA59CFA4BDD5}"/>
                  </a:ext>
                </a:extLst>
              </p:cNvPr>
              <p:cNvSpPr txBox="1"/>
              <p:nvPr/>
            </p:nvSpPr>
            <p:spPr>
              <a:xfrm>
                <a:off x="8249803" y="3801994"/>
                <a:ext cx="692818" cy="261610"/>
              </a:xfrm>
              <a:prstGeom prst="rect">
                <a:avLst/>
              </a:prstGeom>
              <a:noFill/>
            </p:spPr>
            <p:txBody>
              <a:bodyPr wrap="none" rtlCol="0">
                <a:spAutoFit/>
              </a:bodyPr>
              <a:lstStyle/>
              <a:p>
                <a:r>
                  <a:rPr kumimoji="1" lang="en-US" altLang="ja-JP" sz="1100" dirty="0"/>
                  <a:t>:default</a:t>
                </a:r>
                <a:endParaRPr kumimoji="1" lang="ja-JP" altLang="en-US" sz="1100" dirty="0"/>
              </a:p>
            </p:txBody>
          </p:sp>
        </p:grpSp>
      </p:grpSp>
      <p:sp>
        <p:nvSpPr>
          <p:cNvPr id="28" name="テキスト ボックス 27">
            <a:extLst>
              <a:ext uri="{FF2B5EF4-FFF2-40B4-BE49-F238E27FC236}">
                <a16:creationId xmlns:a16="http://schemas.microsoft.com/office/drawing/2014/main" id="{CE19F729-DE82-4919-A375-2D64E9CE2AAA}"/>
              </a:ext>
            </a:extLst>
          </p:cNvPr>
          <p:cNvSpPr txBox="1"/>
          <p:nvPr/>
        </p:nvSpPr>
        <p:spPr>
          <a:xfrm>
            <a:off x="1403648" y="2446910"/>
            <a:ext cx="2640315" cy="276999"/>
          </a:xfrm>
          <a:prstGeom prst="rect">
            <a:avLst/>
          </a:prstGeom>
          <a:noFill/>
        </p:spPr>
        <p:txBody>
          <a:bodyPr wrap="square" rtlCol="0">
            <a:spAutoFit/>
          </a:bodyPr>
          <a:lstStyle/>
          <a:p>
            <a:r>
              <a:rPr kumimoji="1" lang="en-US" altLang="ja-JP" dirty="0"/>
              <a:t>Table. Simulation parameters</a:t>
            </a:r>
            <a:endParaRPr kumimoji="1" lang="ja-JP" altLang="en-US" dirty="0"/>
          </a:p>
        </p:txBody>
      </p:sp>
      <p:sp>
        <p:nvSpPr>
          <p:cNvPr id="29" name="正方形/長方形 28">
            <a:extLst>
              <a:ext uri="{FF2B5EF4-FFF2-40B4-BE49-F238E27FC236}">
                <a16:creationId xmlns:a16="http://schemas.microsoft.com/office/drawing/2014/main" id="{7F8ABC5F-3E4D-4A93-9F40-1914585284A6}"/>
              </a:ext>
            </a:extLst>
          </p:cNvPr>
          <p:cNvSpPr/>
          <p:nvPr/>
        </p:nvSpPr>
        <p:spPr>
          <a:xfrm>
            <a:off x="293888" y="1169575"/>
            <a:ext cx="8850112" cy="1077218"/>
          </a:xfrm>
          <a:prstGeom prst="rect">
            <a:avLst/>
          </a:prstGeom>
        </p:spPr>
        <p:txBody>
          <a:bodyPr wrap="square">
            <a:spAutoFit/>
          </a:bodyPr>
          <a:lstStyle/>
          <a:p>
            <a:pPr marL="285750" indent="-285750">
              <a:buFont typeface="Wingdings" panose="05000000000000000000" pitchFamily="2" charset="2"/>
              <a:buChar char="l"/>
            </a:pPr>
            <a:r>
              <a:rPr kumimoji="1" lang="en-US" altLang="ja-JP" sz="1600" dirty="0"/>
              <a:t>Using only RAP superframe model and compare the performance between IEEE 802.15.6 Slotted ALOHA and proposal Spread Slotted ALOHA.</a:t>
            </a:r>
          </a:p>
          <a:p>
            <a:pPr marL="285750" indent="-285750">
              <a:buFont typeface="Wingdings" panose="05000000000000000000" pitchFamily="2" charset="2"/>
              <a:buChar char="l"/>
            </a:pPr>
            <a:r>
              <a:rPr lang="en-US" altLang="ja-JP" sz="1600" dirty="0"/>
              <a:t>For the simplicity, offered load in each node and received power are the same.</a:t>
            </a:r>
          </a:p>
          <a:p>
            <a:pPr marL="285750" indent="-285750">
              <a:buFont typeface="Wingdings" panose="05000000000000000000" pitchFamily="2" charset="2"/>
              <a:buChar char="l"/>
            </a:pPr>
            <a:r>
              <a:rPr lang="en-US" altLang="ja-JP" sz="1600" dirty="0"/>
              <a:t>Throughput is defined as the number of bits which coordinator node completely received.</a:t>
            </a:r>
          </a:p>
        </p:txBody>
      </p:sp>
      <p:sp>
        <p:nvSpPr>
          <p:cNvPr id="30" name="テキスト ボックス 29">
            <a:extLst>
              <a:ext uri="{FF2B5EF4-FFF2-40B4-BE49-F238E27FC236}">
                <a16:creationId xmlns:a16="http://schemas.microsoft.com/office/drawing/2014/main" id="{BB2EAC07-B754-45A4-973E-B068B8BC679B}"/>
              </a:ext>
            </a:extLst>
          </p:cNvPr>
          <p:cNvSpPr txBox="1"/>
          <p:nvPr/>
        </p:nvSpPr>
        <p:spPr>
          <a:xfrm>
            <a:off x="4975801" y="3041597"/>
            <a:ext cx="4073903" cy="276999"/>
          </a:xfrm>
          <a:prstGeom prst="rect">
            <a:avLst/>
          </a:prstGeom>
          <a:noFill/>
        </p:spPr>
        <p:txBody>
          <a:bodyPr wrap="square" rtlCol="0">
            <a:spAutoFit/>
          </a:bodyPr>
          <a:lstStyle/>
          <a:p>
            <a:r>
              <a:rPr kumimoji="1" lang="en-US" altLang="ja-JP" dirty="0"/>
              <a:t>Table. Spread sequence length for adaptive algorithm</a:t>
            </a:r>
            <a:endParaRPr kumimoji="1" lang="ja-JP" altLang="en-US" dirty="0"/>
          </a:p>
        </p:txBody>
      </p:sp>
      <p:sp>
        <p:nvSpPr>
          <p:cNvPr id="31" name="Rectangle 5">
            <a:extLst>
              <a:ext uri="{FF2B5EF4-FFF2-40B4-BE49-F238E27FC236}">
                <a16:creationId xmlns:a16="http://schemas.microsoft.com/office/drawing/2014/main" id="{782C4F59-338A-44A5-BCA1-4BFABD436604}"/>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32" name="日付プレースホルダー 5">
            <a:extLst>
              <a:ext uri="{FF2B5EF4-FFF2-40B4-BE49-F238E27FC236}">
                <a16:creationId xmlns:a16="http://schemas.microsoft.com/office/drawing/2014/main" id="{4003FE11-9786-47E7-A3E2-09CC6DD0A810}"/>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1371493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C1D76-CBC3-47DF-A97A-6E4E069AA63A}"/>
              </a:ext>
            </a:extLst>
          </p:cNvPr>
          <p:cNvSpPr>
            <a:spLocks noGrp="1"/>
          </p:cNvSpPr>
          <p:nvPr>
            <p:ph type="title"/>
          </p:nvPr>
        </p:nvSpPr>
        <p:spPr>
          <a:xfrm>
            <a:off x="685800" y="685800"/>
            <a:ext cx="7772400" cy="438944"/>
          </a:xfrm>
        </p:spPr>
        <p:txBody>
          <a:bodyPr/>
          <a:lstStyle/>
          <a:p>
            <a:r>
              <a:rPr kumimoji="1" lang="en-US" altLang="ja-JP" dirty="0"/>
              <a:t>Results of mean latency performance</a:t>
            </a:r>
            <a:endParaRPr kumimoji="1" lang="ja-JP" altLang="en-US" dirty="0"/>
          </a:p>
        </p:txBody>
      </p:sp>
      <p:sp>
        <p:nvSpPr>
          <p:cNvPr id="4" name="スライド番号プレースホルダー 3">
            <a:extLst>
              <a:ext uri="{FF2B5EF4-FFF2-40B4-BE49-F238E27FC236}">
                <a16:creationId xmlns:a16="http://schemas.microsoft.com/office/drawing/2014/main" id="{8F2B6C33-66F3-4AFF-82D2-780660C982D3}"/>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14</a:t>
            </a:fld>
            <a:endParaRPr lang="en-US" altLang="ja-JP" dirty="0"/>
          </a:p>
        </p:txBody>
      </p:sp>
      <p:pic>
        <p:nvPicPr>
          <p:cNvPr id="11" name="図 10">
            <a:extLst>
              <a:ext uri="{FF2B5EF4-FFF2-40B4-BE49-F238E27FC236}">
                <a16:creationId xmlns:a16="http://schemas.microsoft.com/office/drawing/2014/main" id="{B73E6B30-0B08-44A2-B01D-AC00D34DD61C}"/>
              </a:ext>
            </a:extLst>
          </p:cNvPr>
          <p:cNvPicPr>
            <a:picLocks noChangeAspect="1"/>
          </p:cNvPicPr>
          <p:nvPr/>
        </p:nvPicPr>
        <p:blipFill rotWithShape="1">
          <a:blip r:embed="rId2"/>
          <a:srcRect l="2172" r="6210"/>
          <a:stretch/>
        </p:blipFill>
        <p:spPr>
          <a:xfrm>
            <a:off x="94835" y="1556792"/>
            <a:ext cx="4515265" cy="3986230"/>
          </a:xfrm>
          <a:prstGeom prst="rect">
            <a:avLst/>
          </a:prstGeom>
        </p:spPr>
      </p:pic>
      <p:grpSp>
        <p:nvGrpSpPr>
          <p:cNvPr id="12" name="グループ化 11">
            <a:extLst>
              <a:ext uri="{FF2B5EF4-FFF2-40B4-BE49-F238E27FC236}">
                <a16:creationId xmlns:a16="http://schemas.microsoft.com/office/drawing/2014/main" id="{1A9D25E5-9A00-42FF-8260-03EAC62852F9}"/>
              </a:ext>
            </a:extLst>
          </p:cNvPr>
          <p:cNvGrpSpPr/>
          <p:nvPr/>
        </p:nvGrpSpPr>
        <p:grpSpPr>
          <a:xfrm>
            <a:off x="4645650" y="1764196"/>
            <a:ext cx="4475886" cy="3778826"/>
            <a:chOff x="4672849" y="1021295"/>
            <a:chExt cx="4475886" cy="3778826"/>
          </a:xfrm>
        </p:grpSpPr>
        <p:pic>
          <p:nvPicPr>
            <p:cNvPr id="13" name="図 12">
              <a:extLst>
                <a:ext uri="{FF2B5EF4-FFF2-40B4-BE49-F238E27FC236}">
                  <a16:creationId xmlns:a16="http://schemas.microsoft.com/office/drawing/2014/main" id="{FBE1D922-A7E3-4433-8DBF-0C8575253DBD}"/>
                </a:ext>
              </a:extLst>
            </p:cNvPr>
            <p:cNvPicPr>
              <a:picLocks noChangeAspect="1"/>
            </p:cNvPicPr>
            <p:nvPr/>
          </p:nvPicPr>
          <p:blipFill rotWithShape="1">
            <a:blip r:embed="rId3"/>
            <a:srcRect l="10132" t="5098" r="5573"/>
            <a:stretch/>
          </p:blipFill>
          <p:spPr>
            <a:xfrm>
              <a:off x="4672851" y="1021295"/>
              <a:ext cx="4475884" cy="3778826"/>
            </a:xfrm>
            <a:prstGeom prst="rect">
              <a:avLst/>
            </a:prstGeom>
          </p:spPr>
        </p:pic>
        <p:sp>
          <p:nvSpPr>
            <p:cNvPr id="14" name="正方形/長方形 13">
              <a:extLst>
                <a:ext uri="{FF2B5EF4-FFF2-40B4-BE49-F238E27FC236}">
                  <a16:creationId xmlns:a16="http://schemas.microsoft.com/office/drawing/2014/main" id="{F261D79D-C3F4-4602-ADED-BE427FCA2DF3}"/>
                </a:ext>
              </a:extLst>
            </p:cNvPr>
            <p:cNvSpPr/>
            <p:nvPr/>
          </p:nvSpPr>
          <p:spPr>
            <a:xfrm flipH="1">
              <a:off x="4672849" y="1021295"/>
              <a:ext cx="89650" cy="33047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1C6E6F6C-94D0-4D95-802F-79BF706B0FB1}"/>
              </a:ext>
            </a:extLst>
          </p:cNvPr>
          <p:cNvSpPr txBox="1"/>
          <p:nvPr/>
        </p:nvSpPr>
        <p:spPr>
          <a:xfrm>
            <a:off x="576531" y="5591374"/>
            <a:ext cx="3409971" cy="276999"/>
          </a:xfrm>
          <a:prstGeom prst="rect">
            <a:avLst/>
          </a:prstGeom>
          <a:noFill/>
        </p:spPr>
        <p:txBody>
          <a:bodyPr wrap="square" rtlCol="0">
            <a:spAutoFit/>
          </a:bodyPr>
          <a:lstStyle/>
          <a:p>
            <a:r>
              <a:rPr kumimoji="1" lang="en-US" altLang="ja-JP" dirty="0"/>
              <a:t>(a) Spread Slotted ALOHA</a:t>
            </a:r>
            <a:r>
              <a:rPr kumimoji="1" lang="ja-JP" altLang="en-US" dirty="0"/>
              <a:t>（</a:t>
            </a:r>
            <a:r>
              <a:rPr kumimoji="1" lang="en-US" altLang="ja-JP" dirty="0"/>
              <a:t>proposal scheme</a:t>
            </a:r>
            <a:r>
              <a:rPr kumimoji="1" lang="ja-JP" altLang="en-US" dirty="0"/>
              <a:t>）</a:t>
            </a:r>
          </a:p>
        </p:txBody>
      </p:sp>
      <p:sp>
        <p:nvSpPr>
          <p:cNvPr id="16" name="テキスト ボックス 15">
            <a:extLst>
              <a:ext uri="{FF2B5EF4-FFF2-40B4-BE49-F238E27FC236}">
                <a16:creationId xmlns:a16="http://schemas.microsoft.com/office/drawing/2014/main" id="{F8925A17-6EB4-423A-A6F8-727F7AB038B5}"/>
              </a:ext>
            </a:extLst>
          </p:cNvPr>
          <p:cNvSpPr txBox="1"/>
          <p:nvPr/>
        </p:nvSpPr>
        <p:spPr>
          <a:xfrm>
            <a:off x="4427985" y="5575257"/>
            <a:ext cx="4461896" cy="276999"/>
          </a:xfrm>
          <a:prstGeom prst="rect">
            <a:avLst/>
          </a:prstGeom>
          <a:noFill/>
        </p:spPr>
        <p:txBody>
          <a:bodyPr wrap="square" rtlCol="0">
            <a:spAutoFit/>
          </a:bodyPr>
          <a:lstStyle/>
          <a:p>
            <a:r>
              <a:rPr kumimoji="1" lang="en-US" altLang="ja-JP" dirty="0"/>
              <a:t>(b)Spread Slotted Aloha</a:t>
            </a:r>
            <a:r>
              <a:rPr kumimoji="1" lang="ja-JP" altLang="en-US" dirty="0"/>
              <a:t>（</a:t>
            </a:r>
            <a:r>
              <a:rPr kumimoji="1" lang="en-US" altLang="ja-JP" dirty="0"/>
              <a:t>proposal scheme w/ adaptive algorithm</a:t>
            </a:r>
            <a:r>
              <a:rPr kumimoji="1" lang="ja-JP" altLang="en-US" dirty="0"/>
              <a:t>）</a:t>
            </a:r>
          </a:p>
        </p:txBody>
      </p:sp>
      <p:sp>
        <p:nvSpPr>
          <p:cNvPr id="17" name="テキスト ボックス 16">
            <a:extLst>
              <a:ext uri="{FF2B5EF4-FFF2-40B4-BE49-F238E27FC236}">
                <a16:creationId xmlns:a16="http://schemas.microsoft.com/office/drawing/2014/main" id="{C036BD32-F91A-47B1-B898-31D94CE30497}"/>
              </a:ext>
            </a:extLst>
          </p:cNvPr>
          <p:cNvSpPr txBox="1"/>
          <p:nvPr/>
        </p:nvSpPr>
        <p:spPr>
          <a:xfrm>
            <a:off x="3075828" y="5884491"/>
            <a:ext cx="3710439" cy="276999"/>
          </a:xfrm>
          <a:prstGeom prst="rect">
            <a:avLst/>
          </a:prstGeom>
          <a:noFill/>
        </p:spPr>
        <p:txBody>
          <a:bodyPr wrap="square" rtlCol="0">
            <a:spAutoFit/>
          </a:bodyPr>
          <a:lstStyle/>
          <a:p>
            <a:r>
              <a:rPr kumimoji="1" lang="en-US" altLang="ja-JP" dirty="0"/>
              <a:t>Fig. Mean latency performance in each method</a:t>
            </a:r>
            <a:endParaRPr kumimoji="1" lang="ja-JP" altLang="en-US" dirty="0"/>
          </a:p>
        </p:txBody>
      </p:sp>
      <p:sp>
        <p:nvSpPr>
          <p:cNvPr id="18" name="Rectangle 5">
            <a:extLst>
              <a:ext uri="{FF2B5EF4-FFF2-40B4-BE49-F238E27FC236}">
                <a16:creationId xmlns:a16="http://schemas.microsoft.com/office/drawing/2014/main" id="{B1818E2A-BCB9-4C37-B4BB-D3DD1169FC9C}"/>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9" name="日付プレースホルダー 5">
            <a:extLst>
              <a:ext uri="{FF2B5EF4-FFF2-40B4-BE49-F238E27FC236}">
                <a16:creationId xmlns:a16="http://schemas.microsoft.com/office/drawing/2014/main" id="{7AB0BB3F-E9AA-46C0-AB80-EC54C26CA65A}"/>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393107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62E396-7D5F-4283-9BA6-0FB987DA0B42}"/>
              </a:ext>
            </a:extLst>
          </p:cNvPr>
          <p:cNvSpPr>
            <a:spLocks noGrp="1"/>
          </p:cNvSpPr>
          <p:nvPr>
            <p:ph type="title"/>
          </p:nvPr>
        </p:nvSpPr>
        <p:spPr>
          <a:xfrm>
            <a:off x="685800" y="685800"/>
            <a:ext cx="7772400" cy="510952"/>
          </a:xfrm>
        </p:spPr>
        <p:txBody>
          <a:bodyPr/>
          <a:lstStyle/>
          <a:p>
            <a:r>
              <a:rPr kumimoji="1" lang="en-US" altLang="ja-JP" dirty="0"/>
              <a:t>Results of throughput performance</a:t>
            </a:r>
            <a:endParaRPr kumimoji="1" lang="ja-JP" altLang="en-US" dirty="0"/>
          </a:p>
        </p:txBody>
      </p:sp>
      <p:sp>
        <p:nvSpPr>
          <p:cNvPr id="4" name="スライド番号プレースホルダー 3">
            <a:extLst>
              <a:ext uri="{FF2B5EF4-FFF2-40B4-BE49-F238E27FC236}">
                <a16:creationId xmlns:a16="http://schemas.microsoft.com/office/drawing/2014/main" id="{3D4E756E-F4DE-4D4B-9BFF-F96212D235C4}"/>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15</a:t>
            </a:fld>
            <a:endParaRPr lang="en-US" altLang="ja-JP" dirty="0"/>
          </a:p>
        </p:txBody>
      </p:sp>
      <p:pic>
        <p:nvPicPr>
          <p:cNvPr id="6" name="図 5">
            <a:extLst>
              <a:ext uri="{FF2B5EF4-FFF2-40B4-BE49-F238E27FC236}">
                <a16:creationId xmlns:a16="http://schemas.microsoft.com/office/drawing/2014/main" id="{7B718750-0763-41F5-B9C8-68E362A127DA}"/>
              </a:ext>
            </a:extLst>
          </p:cNvPr>
          <p:cNvPicPr>
            <a:picLocks noChangeAspect="1"/>
          </p:cNvPicPr>
          <p:nvPr/>
        </p:nvPicPr>
        <p:blipFill rotWithShape="1">
          <a:blip r:embed="rId2"/>
          <a:srcRect l="1769" r="7079"/>
          <a:stretch/>
        </p:blipFill>
        <p:spPr>
          <a:xfrm>
            <a:off x="0" y="1772816"/>
            <a:ext cx="4365812" cy="4116219"/>
          </a:xfrm>
          <a:prstGeom prst="rect">
            <a:avLst/>
          </a:prstGeom>
        </p:spPr>
      </p:pic>
      <p:pic>
        <p:nvPicPr>
          <p:cNvPr id="7" name="図 6">
            <a:extLst>
              <a:ext uri="{FF2B5EF4-FFF2-40B4-BE49-F238E27FC236}">
                <a16:creationId xmlns:a16="http://schemas.microsoft.com/office/drawing/2014/main" id="{3B7E53E1-687B-4B57-9F24-0BD1514EAB4E}"/>
              </a:ext>
            </a:extLst>
          </p:cNvPr>
          <p:cNvPicPr>
            <a:picLocks noChangeAspect="1"/>
          </p:cNvPicPr>
          <p:nvPr/>
        </p:nvPicPr>
        <p:blipFill rotWithShape="1">
          <a:blip r:embed="rId3"/>
          <a:srcRect l="9954" t="5241" r="6421"/>
          <a:stretch/>
        </p:blipFill>
        <p:spPr>
          <a:xfrm>
            <a:off x="4542156" y="1966285"/>
            <a:ext cx="4601844" cy="3914993"/>
          </a:xfrm>
          <a:prstGeom prst="rect">
            <a:avLst/>
          </a:prstGeom>
        </p:spPr>
      </p:pic>
      <p:sp>
        <p:nvSpPr>
          <p:cNvPr id="8" name="正方形/長方形 7">
            <a:extLst>
              <a:ext uri="{FF2B5EF4-FFF2-40B4-BE49-F238E27FC236}">
                <a16:creationId xmlns:a16="http://schemas.microsoft.com/office/drawing/2014/main" id="{F43939C8-4D78-4488-B433-0A40AF43754D}"/>
              </a:ext>
            </a:extLst>
          </p:cNvPr>
          <p:cNvSpPr/>
          <p:nvPr/>
        </p:nvSpPr>
        <p:spPr>
          <a:xfrm flipH="1">
            <a:off x="4504055" y="1054712"/>
            <a:ext cx="130694" cy="34506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D6940D7-E966-4546-AD60-FE44F56F2843}"/>
              </a:ext>
            </a:extLst>
          </p:cNvPr>
          <p:cNvSpPr txBox="1"/>
          <p:nvPr/>
        </p:nvSpPr>
        <p:spPr>
          <a:xfrm>
            <a:off x="576531" y="5893389"/>
            <a:ext cx="3409971" cy="276999"/>
          </a:xfrm>
          <a:prstGeom prst="rect">
            <a:avLst/>
          </a:prstGeom>
          <a:noFill/>
        </p:spPr>
        <p:txBody>
          <a:bodyPr wrap="square" rtlCol="0">
            <a:spAutoFit/>
          </a:bodyPr>
          <a:lstStyle/>
          <a:p>
            <a:r>
              <a:rPr kumimoji="1" lang="en-US" altLang="ja-JP" dirty="0"/>
              <a:t>(a) Spread Slotted ALOHA</a:t>
            </a:r>
            <a:r>
              <a:rPr kumimoji="1" lang="ja-JP" altLang="en-US" dirty="0"/>
              <a:t>（</a:t>
            </a:r>
            <a:r>
              <a:rPr kumimoji="1" lang="en-US" altLang="ja-JP" dirty="0"/>
              <a:t>proposal scheme</a:t>
            </a:r>
            <a:r>
              <a:rPr kumimoji="1" lang="ja-JP" altLang="en-US" dirty="0"/>
              <a:t>）</a:t>
            </a:r>
          </a:p>
        </p:txBody>
      </p:sp>
      <p:sp>
        <p:nvSpPr>
          <p:cNvPr id="10" name="テキスト ボックス 9">
            <a:extLst>
              <a:ext uri="{FF2B5EF4-FFF2-40B4-BE49-F238E27FC236}">
                <a16:creationId xmlns:a16="http://schemas.microsoft.com/office/drawing/2014/main" id="{35C73CBD-C0EF-466C-AE5C-979678D6FD20}"/>
              </a:ext>
            </a:extLst>
          </p:cNvPr>
          <p:cNvSpPr txBox="1"/>
          <p:nvPr/>
        </p:nvSpPr>
        <p:spPr>
          <a:xfrm>
            <a:off x="4427985" y="5877272"/>
            <a:ext cx="4461896" cy="276999"/>
          </a:xfrm>
          <a:prstGeom prst="rect">
            <a:avLst/>
          </a:prstGeom>
          <a:noFill/>
        </p:spPr>
        <p:txBody>
          <a:bodyPr wrap="square" rtlCol="0">
            <a:spAutoFit/>
          </a:bodyPr>
          <a:lstStyle/>
          <a:p>
            <a:r>
              <a:rPr kumimoji="1" lang="en-US" altLang="ja-JP" dirty="0"/>
              <a:t>(b)Spread Slotted Aloha</a:t>
            </a:r>
            <a:r>
              <a:rPr kumimoji="1" lang="ja-JP" altLang="en-US" dirty="0"/>
              <a:t>（</a:t>
            </a:r>
            <a:r>
              <a:rPr kumimoji="1" lang="en-US" altLang="ja-JP" dirty="0"/>
              <a:t>proposal scheme w/ adaptive algorithm</a:t>
            </a:r>
            <a:r>
              <a:rPr kumimoji="1" lang="ja-JP" altLang="en-US" dirty="0"/>
              <a:t>）</a:t>
            </a:r>
          </a:p>
        </p:txBody>
      </p:sp>
      <p:sp>
        <p:nvSpPr>
          <p:cNvPr id="11" name="テキスト ボックス 10">
            <a:extLst>
              <a:ext uri="{FF2B5EF4-FFF2-40B4-BE49-F238E27FC236}">
                <a16:creationId xmlns:a16="http://schemas.microsoft.com/office/drawing/2014/main" id="{D226D0F4-4F93-466E-843D-354F1893F4D9}"/>
              </a:ext>
            </a:extLst>
          </p:cNvPr>
          <p:cNvSpPr txBox="1"/>
          <p:nvPr/>
        </p:nvSpPr>
        <p:spPr>
          <a:xfrm>
            <a:off x="3075828" y="6186506"/>
            <a:ext cx="3710439" cy="276999"/>
          </a:xfrm>
          <a:prstGeom prst="rect">
            <a:avLst/>
          </a:prstGeom>
          <a:noFill/>
        </p:spPr>
        <p:txBody>
          <a:bodyPr wrap="square" rtlCol="0">
            <a:spAutoFit/>
          </a:bodyPr>
          <a:lstStyle/>
          <a:p>
            <a:r>
              <a:rPr kumimoji="1" lang="en-US" altLang="ja-JP" dirty="0"/>
              <a:t>Fig. Mean latency performance in each method</a:t>
            </a:r>
            <a:endParaRPr kumimoji="1" lang="ja-JP" altLang="en-US" dirty="0"/>
          </a:p>
        </p:txBody>
      </p:sp>
      <p:sp>
        <p:nvSpPr>
          <p:cNvPr id="12" name="正方形/長方形 11">
            <a:extLst>
              <a:ext uri="{FF2B5EF4-FFF2-40B4-BE49-F238E27FC236}">
                <a16:creationId xmlns:a16="http://schemas.microsoft.com/office/drawing/2014/main" id="{25746859-C4E9-4EA3-9971-76737404AA0D}"/>
              </a:ext>
            </a:extLst>
          </p:cNvPr>
          <p:cNvSpPr/>
          <p:nvPr/>
        </p:nvSpPr>
        <p:spPr>
          <a:xfrm>
            <a:off x="293889" y="1264265"/>
            <a:ext cx="8595992" cy="584775"/>
          </a:xfrm>
          <a:prstGeom prst="rect">
            <a:avLst/>
          </a:prstGeom>
        </p:spPr>
        <p:txBody>
          <a:bodyPr wrap="square">
            <a:spAutoFit/>
          </a:bodyPr>
          <a:lstStyle/>
          <a:p>
            <a:pPr marL="285750" indent="-285750">
              <a:buFont typeface="Wingdings" panose="05000000000000000000" pitchFamily="2" charset="2"/>
              <a:buChar char="l"/>
            </a:pPr>
            <a:r>
              <a:rPr lang="en-US" altLang="ja-JP" sz="1600" dirty="0"/>
              <a:t>From these figures, it can be seen that throughput is greatly improved in the proposed method of adaptively allocating sequence length, and its usefulness has been shown.</a:t>
            </a:r>
          </a:p>
        </p:txBody>
      </p:sp>
      <p:sp>
        <p:nvSpPr>
          <p:cNvPr id="13" name="Rectangle 5">
            <a:extLst>
              <a:ext uri="{FF2B5EF4-FFF2-40B4-BE49-F238E27FC236}">
                <a16:creationId xmlns:a16="http://schemas.microsoft.com/office/drawing/2014/main" id="{8FD96CB8-58BD-47A5-A16C-2B5711B4B3ED}"/>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4" name="日付プレースホルダー 5">
            <a:extLst>
              <a:ext uri="{FF2B5EF4-FFF2-40B4-BE49-F238E27FC236}">
                <a16:creationId xmlns:a16="http://schemas.microsoft.com/office/drawing/2014/main" id="{530A1691-FADC-4FC0-8976-23CCB5D3FDE6}"/>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2682335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29DE4D-D70F-3A43-9DE5-EEC3A9148AAB}"/>
              </a:ext>
            </a:extLst>
          </p:cNvPr>
          <p:cNvSpPr>
            <a:spLocks noGrp="1"/>
          </p:cNvSpPr>
          <p:nvPr>
            <p:ph type="ctrTitle"/>
          </p:nvPr>
        </p:nvSpPr>
        <p:spPr>
          <a:xfrm>
            <a:off x="684483" y="1412776"/>
            <a:ext cx="7773717" cy="2691730"/>
          </a:xfrm>
        </p:spPr>
        <p:txBody>
          <a:bodyPr/>
          <a:lstStyle/>
          <a:p>
            <a:r>
              <a:rPr lang="en-US" altLang="ja-JP" dirty="0" err="1"/>
              <a:t>Superframe</a:t>
            </a:r>
            <a:r>
              <a:rPr lang="en-US" altLang="ja-JP" dirty="0"/>
              <a:t> controlling scheme based on IEEE 802.15.6 for dependable wireless body area network (WBAN)</a:t>
            </a:r>
            <a:endParaRPr kumimoji="1" lang="ja-JP" altLang="en-US" dirty="0"/>
          </a:p>
        </p:txBody>
      </p:sp>
      <p:sp>
        <p:nvSpPr>
          <p:cNvPr id="5" name="スライド番号プレースホルダー 4">
            <a:extLst>
              <a:ext uri="{FF2B5EF4-FFF2-40B4-BE49-F238E27FC236}">
                <a16:creationId xmlns:a16="http://schemas.microsoft.com/office/drawing/2014/main" id="{12D2F2AC-3F49-3646-AF57-E897F5189B12}"/>
              </a:ext>
            </a:extLst>
          </p:cNvPr>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018E0977-DC1B-42DD-B45E-59C02A783531}"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6" name="日付プレースホルダー 5">
            <a:extLst>
              <a:ext uri="{FF2B5EF4-FFF2-40B4-BE49-F238E27FC236}">
                <a16:creationId xmlns:a16="http://schemas.microsoft.com/office/drawing/2014/main" id="{46D18D98-48FA-CE43-B057-7075966EA01A}"/>
              </a:ext>
            </a:extLst>
          </p:cNvPr>
          <p:cNvSpPr>
            <a:spLocks noGrp="1"/>
          </p:cNvSpPr>
          <p:nvPr>
            <p:ph type="dt" sz="half"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7" name="テキスト ボックス 5">
            <a:extLst>
              <a:ext uri="{FF2B5EF4-FFF2-40B4-BE49-F238E27FC236}">
                <a16:creationId xmlns:a16="http://schemas.microsoft.com/office/drawing/2014/main" id="{45B30508-C4EA-4ADB-9C7F-E08BA6BBE49D}"/>
              </a:ext>
            </a:extLst>
          </p:cNvPr>
          <p:cNvSpPr txBox="1"/>
          <p:nvPr/>
        </p:nvSpPr>
        <p:spPr>
          <a:xfrm>
            <a:off x="395536" y="4293096"/>
            <a:ext cx="8424936" cy="1323435"/>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Tomohiro </a:t>
            </a:r>
            <a:r>
              <a:rPr kumimoji="0" lang="en-US" altLang="ja-JP" sz="2000" b="0" i="0" u="none" strike="noStrike" kern="1200" cap="none" spc="0" normalizeH="0" baseline="0" noProof="0" dirty="0" err="1">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Fukuya</a:t>
            </a: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 Ryuji Kohno*†</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endPar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endParaRP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ja-JP" altLang="en-US"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a:t>
            </a: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Graduate School of Engineering  Yokohama National University</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 University of Oulu Research Institute Japan – CWC-Nippon, Co. Ltd.</a:t>
            </a:r>
          </a:p>
        </p:txBody>
      </p:sp>
      <p:sp>
        <p:nvSpPr>
          <p:cNvPr id="8" name="Rectangle 5">
            <a:extLst>
              <a:ext uri="{FF2B5EF4-FFF2-40B4-BE49-F238E27FC236}">
                <a16:creationId xmlns:a16="http://schemas.microsoft.com/office/drawing/2014/main" id="{BB607FAB-AE5B-4B92-AEC4-653294C78947}"/>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Tree>
    <p:extLst>
      <p:ext uri="{BB962C8B-B14F-4D97-AF65-F5344CB8AC3E}">
        <p14:creationId xmlns:p14="http://schemas.microsoft.com/office/powerpoint/2010/main" val="1095541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25B40DBA-E322-4562-9AC5-AA79AFE53F5C}"/>
              </a:ext>
            </a:extLst>
          </p:cNvPr>
          <p:cNvSpPr>
            <a:spLocks noGrp="1"/>
          </p:cNvSpPr>
          <p:nvPr>
            <p:ph type="title"/>
          </p:nvPr>
        </p:nvSpPr>
        <p:spPr>
          <a:xfrm>
            <a:off x="685800" y="685800"/>
            <a:ext cx="7772400" cy="438944"/>
          </a:xfrm>
        </p:spPr>
        <p:txBody>
          <a:bodyPr/>
          <a:lstStyle/>
          <a:p>
            <a:r>
              <a:rPr kumimoji="1" lang="en-US" altLang="ja-JP" dirty="0"/>
              <a:t>Issues in contention base protocol</a:t>
            </a:r>
            <a:endParaRPr kumimoji="1" lang="ja-JP" altLang="en-US" dirty="0"/>
          </a:p>
        </p:txBody>
      </p:sp>
      <p:sp>
        <p:nvSpPr>
          <p:cNvPr id="5" name="スライド番号プレースホルダー 4">
            <a:extLst>
              <a:ext uri="{FF2B5EF4-FFF2-40B4-BE49-F238E27FC236}">
                <a16:creationId xmlns:a16="http://schemas.microsoft.com/office/drawing/2014/main" id="{CCD06366-2936-43D3-A0DD-B7F0EC42DA18}"/>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8" name="テキスト ボックス 7">
            <a:extLst>
              <a:ext uri="{FF2B5EF4-FFF2-40B4-BE49-F238E27FC236}">
                <a16:creationId xmlns:a16="http://schemas.microsoft.com/office/drawing/2014/main" id="{5AEEFE1F-0CE4-4349-B7A6-3118D5F6AC22}"/>
              </a:ext>
            </a:extLst>
          </p:cNvPr>
          <p:cNvSpPr txBox="1"/>
          <p:nvPr/>
        </p:nvSpPr>
        <p:spPr>
          <a:xfrm>
            <a:off x="847636" y="1561965"/>
            <a:ext cx="7448728" cy="2554545"/>
          </a:xfrm>
          <a:prstGeom prst="rect">
            <a:avLst/>
          </a:prstGeom>
          <a:noFill/>
        </p:spPr>
        <p:txBody>
          <a:bodyPr wrap="square" rtlCol="0">
            <a:spAutoFit/>
          </a:bodyPr>
          <a:lstStyle/>
          <a:p>
            <a:pPr marL="285750" indent="-285750">
              <a:buClr>
                <a:schemeClr val="tx1"/>
              </a:buClr>
              <a:buFont typeface="Wingdings" panose="05000000000000000000" pitchFamily="2" charset="2"/>
              <a:buChar char="l"/>
            </a:pPr>
            <a:r>
              <a:rPr kumimoji="1" lang="en-US" altLang="ja-JP" sz="1600" dirty="0"/>
              <a:t>There is a possibility of frame collision in contention base protocol because each node sends their frames randomly.</a:t>
            </a:r>
          </a:p>
          <a:p>
            <a:pPr marL="285750" indent="-285750">
              <a:buClr>
                <a:srgbClr val="2196F3"/>
              </a:buClr>
              <a:buFont typeface="Wingdings" panose="05000000000000000000" pitchFamily="2" charset="2"/>
              <a:buChar char="l"/>
            </a:pPr>
            <a:endParaRPr kumimoji="1" lang="en-US" altLang="ja-JP" sz="1600" dirty="0"/>
          </a:p>
          <a:p>
            <a:pPr marL="285750" indent="-285750">
              <a:buClr>
                <a:schemeClr val="tx1"/>
              </a:buClr>
              <a:buFont typeface="Wingdings" panose="05000000000000000000" pitchFamily="2" charset="2"/>
              <a:buChar char="l"/>
            </a:pPr>
            <a:r>
              <a:rPr kumimoji="1" lang="en-US" altLang="ja-JP" sz="1600" dirty="0"/>
              <a:t>Especially, in Slotted ALOHA, when some nodes transmit frames at the same transmission slot, WBANs’ performance become worse.</a:t>
            </a:r>
          </a:p>
          <a:p>
            <a:pPr marL="742950" lvl="1" indent="-285750">
              <a:buClr>
                <a:schemeClr val="tx1"/>
              </a:buClr>
              <a:buFont typeface="Times New Roman" panose="02020603050405020304" pitchFamily="18" charset="0"/>
              <a:buChar char="−"/>
            </a:pPr>
            <a:r>
              <a:rPr kumimoji="1" lang="en-US" altLang="ja-JP" sz="1600" dirty="0"/>
              <a:t>Combine CDMA with Slotted ALOHA :</a:t>
            </a:r>
            <a:br>
              <a:rPr kumimoji="1" lang="en-US" altLang="ja-JP" sz="1600" dirty="0"/>
            </a:br>
            <a:r>
              <a:rPr kumimoji="1" lang="en-US" altLang="ja-JP" sz="1600" dirty="0"/>
              <a:t>Spread Slotted ALOHA(SSA)</a:t>
            </a:r>
          </a:p>
          <a:p>
            <a:pPr marL="742950" lvl="1" indent="-285750">
              <a:buClr>
                <a:schemeClr val="tx1"/>
              </a:buClr>
              <a:buFont typeface="Times New Roman" panose="02020603050405020304" pitchFamily="18" charset="0"/>
              <a:buChar char="−"/>
            </a:pPr>
            <a:r>
              <a:rPr kumimoji="1" lang="en-US" altLang="ja-JP" sz="1600" dirty="0"/>
              <a:t>Modified SSA for WBAN QoS management.</a:t>
            </a:r>
          </a:p>
          <a:p>
            <a:pPr marL="742950" lvl="1" indent="-285750">
              <a:buClr>
                <a:schemeClr val="tx1"/>
              </a:buClr>
              <a:buFont typeface="Times New Roman" panose="02020603050405020304" pitchFamily="18" charset="0"/>
              <a:buChar char="−"/>
            </a:pPr>
            <a:endParaRPr kumimoji="1" lang="en-US" altLang="ja-JP" sz="1600" dirty="0"/>
          </a:p>
          <a:p>
            <a:pPr marL="742950" lvl="1" indent="-285750">
              <a:buClr>
                <a:schemeClr val="tx1"/>
              </a:buClr>
              <a:buFont typeface="Times New Roman" panose="02020603050405020304" pitchFamily="18" charset="0"/>
              <a:buChar char="−"/>
            </a:pPr>
            <a:endParaRPr kumimoji="1" lang="en-US" altLang="ja-JP" sz="1600" dirty="0"/>
          </a:p>
        </p:txBody>
      </p:sp>
      <p:grpSp>
        <p:nvGrpSpPr>
          <p:cNvPr id="9" name="グループ化 8">
            <a:extLst>
              <a:ext uri="{FF2B5EF4-FFF2-40B4-BE49-F238E27FC236}">
                <a16:creationId xmlns:a16="http://schemas.microsoft.com/office/drawing/2014/main" id="{B40ADDE7-8A09-4537-B14A-5EC24DD95ABF}"/>
              </a:ext>
            </a:extLst>
          </p:cNvPr>
          <p:cNvGrpSpPr/>
          <p:nvPr/>
        </p:nvGrpSpPr>
        <p:grpSpPr>
          <a:xfrm>
            <a:off x="1599705" y="4016113"/>
            <a:ext cx="6020790" cy="1282425"/>
            <a:chOff x="1764375" y="4508322"/>
            <a:chExt cx="6020790" cy="1282425"/>
          </a:xfrm>
        </p:grpSpPr>
        <p:sp>
          <p:nvSpPr>
            <p:cNvPr id="10" name="正方形/長方形 9">
              <a:extLst>
                <a:ext uri="{FF2B5EF4-FFF2-40B4-BE49-F238E27FC236}">
                  <a16:creationId xmlns:a16="http://schemas.microsoft.com/office/drawing/2014/main" id="{C81DD28F-528E-494D-B7D2-A40ADFFCEA27}"/>
                </a:ext>
              </a:extLst>
            </p:cNvPr>
            <p:cNvSpPr/>
            <p:nvPr/>
          </p:nvSpPr>
          <p:spPr>
            <a:xfrm>
              <a:off x="1764375" y="5481989"/>
              <a:ext cx="2006930" cy="308758"/>
            </a:xfrm>
            <a:prstGeom prst="rect">
              <a:avLst/>
            </a:prstGeom>
            <a:solidFill>
              <a:srgbClr val="ECE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Slot N-1</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83F7ECC0-2EA6-48CE-BE33-9E7B1E9347C6}"/>
                </a:ext>
              </a:extLst>
            </p:cNvPr>
            <p:cNvSpPr/>
            <p:nvPr/>
          </p:nvSpPr>
          <p:spPr>
            <a:xfrm>
              <a:off x="3771305" y="5481989"/>
              <a:ext cx="2006930" cy="308758"/>
            </a:xfrm>
            <a:prstGeom prst="rect">
              <a:avLst/>
            </a:prstGeom>
            <a:solidFill>
              <a:srgbClr val="ECE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Slot N</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97C0ECD4-F9A6-4929-9417-9804F98D5795}"/>
                </a:ext>
              </a:extLst>
            </p:cNvPr>
            <p:cNvSpPr/>
            <p:nvPr/>
          </p:nvSpPr>
          <p:spPr>
            <a:xfrm>
              <a:off x="5778235" y="5481989"/>
              <a:ext cx="2006930" cy="308758"/>
            </a:xfrm>
            <a:prstGeom prst="rect">
              <a:avLst/>
            </a:prstGeom>
            <a:solidFill>
              <a:srgbClr val="ECE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Slot N+1</a:t>
              </a:r>
              <a:endParaRPr kumimoji="1" lang="ja-JP" altLang="en-US" dirty="0">
                <a:solidFill>
                  <a:schemeClr val="tx1"/>
                </a:solidFill>
              </a:endParaRPr>
            </a:p>
          </p:txBody>
        </p:sp>
        <p:sp>
          <p:nvSpPr>
            <p:cNvPr id="13" name="テキスト ボックス 12">
              <a:extLst>
                <a:ext uri="{FF2B5EF4-FFF2-40B4-BE49-F238E27FC236}">
                  <a16:creationId xmlns:a16="http://schemas.microsoft.com/office/drawing/2014/main" id="{A4E4FCA7-34BE-4325-8996-B8F6893F4DCF}"/>
                </a:ext>
              </a:extLst>
            </p:cNvPr>
            <p:cNvSpPr txBox="1"/>
            <p:nvPr/>
          </p:nvSpPr>
          <p:spPr>
            <a:xfrm>
              <a:off x="3040083" y="4543017"/>
              <a:ext cx="764953" cy="369332"/>
            </a:xfrm>
            <a:prstGeom prst="rect">
              <a:avLst/>
            </a:prstGeom>
            <a:noFill/>
          </p:spPr>
          <p:txBody>
            <a:bodyPr wrap="none" rtlCol="0">
              <a:spAutoFit/>
            </a:bodyPr>
            <a:lstStyle/>
            <a:p>
              <a:r>
                <a:rPr kumimoji="1" lang="en-US" altLang="ja-JP" dirty="0"/>
                <a:t>User1</a:t>
              </a:r>
              <a:endParaRPr kumimoji="1" lang="ja-JP" altLang="en-US" dirty="0"/>
            </a:p>
          </p:txBody>
        </p:sp>
        <p:sp>
          <p:nvSpPr>
            <p:cNvPr id="14" name="フリーフォーム 20">
              <a:extLst>
                <a:ext uri="{FF2B5EF4-FFF2-40B4-BE49-F238E27FC236}">
                  <a16:creationId xmlns:a16="http://schemas.microsoft.com/office/drawing/2014/main" id="{4FB865C6-7A6E-4417-95D3-11AF60B23060}"/>
                </a:ext>
              </a:extLst>
            </p:cNvPr>
            <p:cNvSpPr/>
            <p:nvPr/>
          </p:nvSpPr>
          <p:spPr>
            <a:xfrm>
              <a:off x="3771305" y="4508322"/>
              <a:ext cx="641020" cy="426033"/>
            </a:xfrm>
            <a:custGeom>
              <a:avLst/>
              <a:gdLst>
                <a:gd name="connsiteX0" fmla="*/ 0 w 977900"/>
                <a:gd name="connsiteY0" fmla="*/ 517092 h 1037792"/>
                <a:gd name="connsiteX1" fmla="*/ 139700 w 977900"/>
                <a:gd name="connsiteY1" fmla="*/ 15442 h 1037792"/>
                <a:gd name="connsiteX2" fmla="*/ 247650 w 977900"/>
                <a:gd name="connsiteY2" fmla="*/ 1037792 h 1037792"/>
                <a:gd name="connsiteX3" fmla="*/ 438150 w 977900"/>
                <a:gd name="connsiteY3" fmla="*/ 15442 h 1037792"/>
                <a:gd name="connsiteX4" fmla="*/ 565150 w 977900"/>
                <a:gd name="connsiteY4" fmla="*/ 1037792 h 1037792"/>
                <a:gd name="connsiteX5" fmla="*/ 762000 w 977900"/>
                <a:gd name="connsiteY5" fmla="*/ 15442 h 1037792"/>
                <a:gd name="connsiteX6" fmla="*/ 863600 w 977900"/>
                <a:gd name="connsiteY6" fmla="*/ 1018742 h 1037792"/>
                <a:gd name="connsiteX7" fmla="*/ 977900 w 977900"/>
                <a:gd name="connsiteY7" fmla="*/ 504392 h 103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7900" h="1037792">
                  <a:moveTo>
                    <a:pt x="0" y="517092"/>
                  </a:moveTo>
                  <a:cubicBezTo>
                    <a:pt x="49212" y="222875"/>
                    <a:pt x="98425" y="-71341"/>
                    <a:pt x="139700" y="15442"/>
                  </a:cubicBezTo>
                  <a:cubicBezTo>
                    <a:pt x="180975" y="102225"/>
                    <a:pt x="197908" y="1037792"/>
                    <a:pt x="247650" y="1037792"/>
                  </a:cubicBezTo>
                  <a:cubicBezTo>
                    <a:pt x="297392" y="1037792"/>
                    <a:pt x="385233" y="15442"/>
                    <a:pt x="438150" y="15442"/>
                  </a:cubicBezTo>
                  <a:cubicBezTo>
                    <a:pt x="491067" y="15442"/>
                    <a:pt x="511175" y="1037792"/>
                    <a:pt x="565150" y="1037792"/>
                  </a:cubicBezTo>
                  <a:cubicBezTo>
                    <a:pt x="619125" y="1037792"/>
                    <a:pt x="712258" y="18617"/>
                    <a:pt x="762000" y="15442"/>
                  </a:cubicBezTo>
                  <a:cubicBezTo>
                    <a:pt x="811742" y="12267"/>
                    <a:pt x="827617" y="937250"/>
                    <a:pt x="863600" y="1018742"/>
                  </a:cubicBezTo>
                  <a:cubicBezTo>
                    <a:pt x="899583" y="1100234"/>
                    <a:pt x="938741" y="802313"/>
                    <a:pt x="977900" y="504392"/>
                  </a:cubicBezTo>
                </a:path>
              </a:pathLst>
            </a:custGeom>
            <a:noFill/>
            <a:ln w="28575">
              <a:solidFill>
                <a:srgbClr val="64DD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a:extLst>
                <a:ext uri="{FF2B5EF4-FFF2-40B4-BE49-F238E27FC236}">
                  <a16:creationId xmlns:a16="http://schemas.microsoft.com/office/drawing/2014/main" id="{246710B0-EBF6-459E-ADE8-008915537BD2}"/>
                </a:ext>
              </a:extLst>
            </p:cNvPr>
            <p:cNvSpPr txBox="1"/>
            <p:nvPr/>
          </p:nvSpPr>
          <p:spPr>
            <a:xfrm>
              <a:off x="4761070" y="4543017"/>
              <a:ext cx="764953" cy="369332"/>
            </a:xfrm>
            <a:prstGeom prst="rect">
              <a:avLst/>
            </a:prstGeom>
            <a:noFill/>
          </p:spPr>
          <p:txBody>
            <a:bodyPr wrap="none" rtlCol="0">
              <a:spAutoFit/>
            </a:bodyPr>
            <a:lstStyle/>
            <a:p>
              <a:r>
                <a:rPr kumimoji="1" lang="en-US" altLang="ja-JP" dirty="0"/>
                <a:t>User2</a:t>
              </a:r>
              <a:endParaRPr kumimoji="1" lang="ja-JP" altLang="en-US" dirty="0"/>
            </a:p>
          </p:txBody>
        </p:sp>
        <p:sp>
          <p:nvSpPr>
            <p:cNvPr id="16" name="フリーフォーム 22">
              <a:extLst>
                <a:ext uri="{FF2B5EF4-FFF2-40B4-BE49-F238E27FC236}">
                  <a16:creationId xmlns:a16="http://schemas.microsoft.com/office/drawing/2014/main" id="{A5442893-E1F3-485F-9B76-B8FCA88E2CF1}"/>
                </a:ext>
              </a:extLst>
            </p:cNvPr>
            <p:cNvSpPr/>
            <p:nvPr/>
          </p:nvSpPr>
          <p:spPr>
            <a:xfrm>
              <a:off x="5504170" y="4508322"/>
              <a:ext cx="641020" cy="426033"/>
            </a:xfrm>
            <a:custGeom>
              <a:avLst/>
              <a:gdLst>
                <a:gd name="connsiteX0" fmla="*/ 0 w 977900"/>
                <a:gd name="connsiteY0" fmla="*/ 517092 h 1037792"/>
                <a:gd name="connsiteX1" fmla="*/ 139700 w 977900"/>
                <a:gd name="connsiteY1" fmla="*/ 15442 h 1037792"/>
                <a:gd name="connsiteX2" fmla="*/ 247650 w 977900"/>
                <a:gd name="connsiteY2" fmla="*/ 1037792 h 1037792"/>
                <a:gd name="connsiteX3" fmla="*/ 438150 w 977900"/>
                <a:gd name="connsiteY3" fmla="*/ 15442 h 1037792"/>
                <a:gd name="connsiteX4" fmla="*/ 565150 w 977900"/>
                <a:gd name="connsiteY4" fmla="*/ 1037792 h 1037792"/>
                <a:gd name="connsiteX5" fmla="*/ 762000 w 977900"/>
                <a:gd name="connsiteY5" fmla="*/ 15442 h 1037792"/>
                <a:gd name="connsiteX6" fmla="*/ 863600 w 977900"/>
                <a:gd name="connsiteY6" fmla="*/ 1018742 h 1037792"/>
                <a:gd name="connsiteX7" fmla="*/ 977900 w 977900"/>
                <a:gd name="connsiteY7" fmla="*/ 504392 h 103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7900" h="1037792">
                  <a:moveTo>
                    <a:pt x="0" y="517092"/>
                  </a:moveTo>
                  <a:cubicBezTo>
                    <a:pt x="49212" y="222875"/>
                    <a:pt x="98425" y="-71341"/>
                    <a:pt x="139700" y="15442"/>
                  </a:cubicBezTo>
                  <a:cubicBezTo>
                    <a:pt x="180975" y="102225"/>
                    <a:pt x="197908" y="1037792"/>
                    <a:pt x="247650" y="1037792"/>
                  </a:cubicBezTo>
                  <a:cubicBezTo>
                    <a:pt x="297392" y="1037792"/>
                    <a:pt x="385233" y="15442"/>
                    <a:pt x="438150" y="15442"/>
                  </a:cubicBezTo>
                  <a:cubicBezTo>
                    <a:pt x="491067" y="15442"/>
                    <a:pt x="511175" y="1037792"/>
                    <a:pt x="565150" y="1037792"/>
                  </a:cubicBezTo>
                  <a:cubicBezTo>
                    <a:pt x="619125" y="1037792"/>
                    <a:pt x="712258" y="18617"/>
                    <a:pt x="762000" y="15442"/>
                  </a:cubicBezTo>
                  <a:cubicBezTo>
                    <a:pt x="811742" y="12267"/>
                    <a:pt x="827617" y="937250"/>
                    <a:pt x="863600" y="1018742"/>
                  </a:cubicBezTo>
                  <a:cubicBezTo>
                    <a:pt x="899583" y="1100234"/>
                    <a:pt x="938741" y="802313"/>
                    <a:pt x="977900" y="504392"/>
                  </a:cubicBezTo>
                </a:path>
              </a:pathLst>
            </a:custGeom>
            <a:noFill/>
            <a:ln w="28575">
              <a:solidFill>
                <a:srgbClr val="42A5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23">
              <a:extLst>
                <a:ext uri="{FF2B5EF4-FFF2-40B4-BE49-F238E27FC236}">
                  <a16:creationId xmlns:a16="http://schemas.microsoft.com/office/drawing/2014/main" id="{7BCB9A96-E0C4-45C5-A2C4-F22A2BE431E3}"/>
                </a:ext>
              </a:extLst>
            </p:cNvPr>
            <p:cNvSpPr/>
            <p:nvPr/>
          </p:nvSpPr>
          <p:spPr>
            <a:xfrm rot="2101474">
              <a:off x="4149865" y="5024565"/>
              <a:ext cx="357764" cy="419481"/>
            </a:xfrm>
            <a:prstGeom prst="rightArrow">
              <a:avLst/>
            </a:prstGeom>
            <a:solidFill>
              <a:srgbClr val="F8BB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右矢印 24">
              <a:extLst>
                <a:ext uri="{FF2B5EF4-FFF2-40B4-BE49-F238E27FC236}">
                  <a16:creationId xmlns:a16="http://schemas.microsoft.com/office/drawing/2014/main" id="{4812FEE6-99BB-4B79-986B-BBC2B73C2EA5}"/>
                </a:ext>
              </a:extLst>
            </p:cNvPr>
            <p:cNvSpPr/>
            <p:nvPr/>
          </p:nvSpPr>
          <p:spPr>
            <a:xfrm rot="20023207" flipH="1">
              <a:off x="5107168" y="5029280"/>
              <a:ext cx="357764" cy="419481"/>
            </a:xfrm>
            <a:prstGeom prst="rightArrow">
              <a:avLst/>
            </a:prstGeom>
            <a:solidFill>
              <a:srgbClr val="F8BB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爆発 1 25">
              <a:extLst>
                <a:ext uri="{FF2B5EF4-FFF2-40B4-BE49-F238E27FC236}">
                  <a16:creationId xmlns:a16="http://schemas.microsoft.com/office/drawing/2014/main" id="{3D89BA81-BB89-4648-9AEB-37B2062667A3}"/>
                </a:ext>
              </a:extLst>
            </p:cNvPr>
            <p:cNvSpPr/>
            <p:nvPr/>
          </p:nvSpPr>
          <p:spPr>
            <a:xfrm>
              <a:off x="4415773" y="4934683"/>
              <a:ext cx="799715" cy="750859"/>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 name="テキスト ボックス 1">
            <a:extLst>
              <a:ext uri="{FF2B5EF4-FFF2-40B4-BE49-F238E27FC236}">
                <a16:creationId xmlns:a16="http://schemas.microsoft.com/office/drawing/2014/main" id="{2F5F57E1-783F-42B8-B8F6-73D36D7CAEC4}"/>
              </a:ext>
            </a:extLst>
          </p:cNvPr>
          <p:cNvSpPr txBox="1"/>
          <p:nvPr/>
        </p:nvSpPr>
        <p:spPr>
          <a:xfrm>
            <a:off x="3257889" y="5397682"/>
            <a:ext cx="2736304" cy="276999"/>
          </a:xfrm>
          <a:prstGeom prst="rect">
            <a:avLst/>
          </a:prstGeom>
          <a:noFill/>
        </p:spPr>
        <p:txBody>
          <a:bodyPr wrap="square" rtlCol="0">
            <a:spAutoFit/>
          </a:bodyPr>
          <a:lstStyle/>
          <a:p>
            <a:r>
              <a:rPr kumimoji="1" lang="en-US" altLang="ja-JP" dirty="0"/>
              <a:t>Fig. collision problem in Slotted ALOHA</a:t>
            </a:r>
            <a:endParaRPr kumimoji="1" lang="ja-JP" altLang="en-US" dirty="0"/>
          </a:p>
        </p:txBody>
      </p:sp>
      <p:sp>
        <p:nvSpPr>
          <p:cNvPr id="20" name="Rectangle 5">
            <a:extLst>
              <a:ext uri="{FF2B5EF4-FFF2-40B4-BE49-F238E27FC236}">
                <a16:creationId xmlns:a16="http://schemas.microsoft.com/office/drawing/2014/main" id="{D4826FE2-C9A2-402E-B1F0-74CD3473F8CF}"/>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21" name="日付プレースホルダー 5">
            <a:extLst>
              <a:ext uri="{FF2B5EF4-FFF2-40B4-BE49-F238E27FC236}">
                <a16:creationId xmlns:a16="http://schemas.microsoft.com/office/drawing/2014/main" id="{27F84D3E-BF4C-43AB-8E1B-D0F9A9EB7F0A}"/>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145665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287307-8499-4687-A5B9-5985DDCB9DB1}"/>
              </a:ext>
            </a:extLst>
          </p:cNvPr>
          <p:cNvSpPr>
            <a:spLocks noGrp="1"/>
          </p:cNvSpPr>
          <p:nvPr>
            <p:ph type="title"/>
          </p:nvPr>
        </p:nvSpPr>
        <p:spPr>
          <a:xfrm>
            <a:off x="685800" y="685800"/>
            <a:ext cx="7772400" cy="486201"/>
          </a:xfrm>
        </p:spPr>
        <p:txBody>
          <a:bodyPr/>
          <a:lstStyle/>
          <a:p>
            <a:r>
              <a:rPr kumimoji="1" lang="en-US" altLang="ja-JP" dirty="0"/>
              <a:t>DS-UWB for QoS management</a:t>
            </a:r>
            <a:endParaRPr kumimoji="1" lang="ja-JP" altLang="en-US" dirty="0"/>
          </a:p>
        </p:txBody>
      </p:sp>
      <p:sp>
        <p:nvSpPr>
          <p:cNvPr id="4" name="スライド番号プレースホルダー 3">
            <a:extLst>
              <a:ext uri="{FF2B5EF4-FFF2-40B4-BE49-F238E27FC236}">
                <a16:creationId xmlns:a16="http://schemas.microsoft.com/office/drawing/2014/main" id="{2BD87040-23BE-48E9-98E4-6DD191222725}"/>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4</a:t>
            </a:fld>
            <a:endParaRPr lang="en-US" altLang="ja-JP" dirty="0"/>
          </a:p>
        </p:txBody>
      </p:sp>
      <p:sp>
        <p:nvSpPr>
          <p:cNvPr id="6" name="テキスト ボックス 5">
            <a:extLst>
              <a:ext uri="{FF2B5EF4-FFF2-40B4-BE49-F238E27FC236}">
                <a16:creationId xmlns:a16="http://schemas.microsoft.com/office/drawing/2014/main" id="{F7293BC3-8DD6-488F-9C28-77B869F78D33}"/>
              </a:ext>
            </a:extLst>
          </p:cNvPr>
          <p:cNvSpPr txBox="1"/>
          <p:nvPr/>
        </p:nvSpPr>
        <p:spPr>
          <a:xfrm>
            <a:off x="981153" y="1273087"/>
            <a:ext cx="7257894" cy="1938992"/>
          </a:xfrm>
          <a:prstGeom prst="rect">
            <a:avLst/>
          </a:prstGeom>
          <a:noFill/>
        </p:spPr>
        <p:txBody>
          <a:bodyPr wrap="square" rtlCol="0">
            <a:spAutoFit/>
          </a:bodyPr>
          <a:lstStyle/>
          <a:p>
            <a:pPr marL="342900" indent="-342900">
              <a:buFont typeface="Wingdings" panose="05000000000000000000" pitchFamily="2" charset="2"/>
              <a:buChar char="l"/>
            </a:pPr>
            <a:r>
              <a:rPr kumimoji="1" lang="en-US" altLang="ja-JP" sz="2000" dirty="0"/>
              <a:t>IR-UWB is adopted in IEEE 802.15.6 as PHY layer.</a:t>
            </a:r>
          </a:p>
          <a:p>
            <a:pPr marL="342900" indent="-342900">
              <a:buFont typeface="Wingdings" panose="05000000000000000000" pitchFamily="2" charset="2"/>
              <a:buChar char="l"/>
            </a:pPr>
            <a:r>
              <a:rPr kumimoji="1" lang="en-US" altLang="ja-JP" sz="2000" dirty="0"/>
              <a:t>Focus on the DS-UWB which is a signal obtained by multiplying the IR-UWB signal by the PN sequence.</a:t>
            </a:r>
          </a:p>
          <a:p>
            <a:pPr marL="800100" lvl="1" indent="-342900">
              <a:buFont typeface="Times New Roman" panose="02020603050405020304" pitchFamily="18" charset="0"/>
              <a:buChar char="−"/>
            </a:pPr>
            <a:r>
              <a:rPr kumimoji="1" lang="en-US" altLang="ja-JP" sz="2000" dirty="0"/>
              <a:t>The longer spread sequence is, the higher outputs of autocorrelation peak value is. Therefore, improve the performance of received SNR.</a:t>
            </a:r>
          </a:p>
        </p:txBody>
      </p:sp>
      <p:sp>
        <p:nvSpPr>
          <p:cNvPr id="29" name="正方形/長方形 28">
            <a:extLst>
              <a:ext uri="{FF2B5EF4-FFF2-40B4-BE49-F238E27FC236}">
                <a16:creationId xmlns:a16="http://schemas.microsoft.com/office/drawing/2014/main" id="{BA3A1751-C7DD-44A1-A1BE-8DC2BAD7887F}"/>
              </a:ext>
            </a:extLst>
          </p:cNvPr>
          <p:cNvSpPr/>
          <p:nvPr/>
        </p:nvSpPr>
        <p:spPr>
          <a:xfrm>
            <a:off x="981153" y="4735170"/>
            <a:ext cx="7257894" cy="1077218"/>
          </a:xfrm>
          <a:prstGeom prst="rect">
            <a:avLst/>
          </a:prstGeom>
        </p:spPr>
        <p:txBody>
          <a:bodyPr wrap="square">
            <a:spAutoFit/>
          </a:bodyPr>
          <a:lstStyle/>
          <a:p>
            <a:pPr marL="285750" indent="-285750">
              <a:buFont typeface="Wingdings" panose="05000000000000000000" pitchFamily="2" charset="2"/>
              <a:buChar char="l"/>
            </a:pPr>
            <a:r>
              <a:rPr kumimoji="1" lang="en-US" altLang="ja-JP" sz="1600" dirty="0"/>
              <a:t>Otherwise, if the chip rate of UWB pulse is fixed, throughput performance becomes worse with long sequence length. </a:t>
            </a:r>
          </a:p>
          <a:p>
            <a:pPr marL="742950" lvl="1" indent="-285750">
              <a:buFont typeface="Times New Roman" panose="02020603050405020304" pitchFamily="18" charset="0"/>
              <a:buChar char="−"/>
            </a:pPr>
            <a:r>
              <a:rPr kumimoji="1" lang="en-US" altLang="ja-JP" sz="1600" dirty="0"/>
              <a:t>There is a trade-off between spreading code length and throughput of information bit.</a:t>
            </a:r>
            <a:endParaRPr kumimoji="1" lang="ja-JP" altLang="en-US" sz="1600" dirty="0"/>
          </a:p>
        </p:txBody>
      </p:sp>
      <p:grpSp>
        <p:nvGrpSpPr>
          <p:cNvPr id="33" name="グループ化 32">
            <a:extLst>
              <a:ext uri="{FF2B5EF4-FFF2-40B4-BE49-F238E27FC236}">
                <a16:creationId xmlns:a16="http://schemas.microsoft.com/office/drawing/2014/main" id="{3634C97F-5B8D-4AFE-8C1F-7A40FA9EAF80}"/>
              </a:ext>
            </a:extLst>
          </p:cNvPr>
          <p:cNvGrpSpPr/>
          <p:nvPr/>
        </p:nvGrpSpPr>
        <p:grpSpPr>
          <a:xfrm>
            <a:off x="1564105" y="3543297"/>
            <a:ext cx="5934281" cy="1110883"/>
            <a:chOff x="1564105" y="2986648"/>
            <a:chExt cx="5934281" cy="1110883"/>
          </a:xfrm>
        </p:grpSpPr>
        <p:grpSp>
          <p:nvGrpSpPr>
            <p:cNvPr id="7" name="グループ化 6">
              <a:extLst>
                <a:ext uri="{FF2B5EF4-FFF2-40B4-BE49-F238E27FC236}">
                  <a16:creationId xmlns:a16="http://schemas.microsoft.com/office/drawing/2014/main" id="{E7530B08-E27B-45F9-A97D-93B536D34AC5}"/>
                </a:ext>
              </a:extLst>
            </p:cNvPr>
            <p:cNvGrpSpPr/>
            <p:nvPr/>
          </p:nvGrpSpPr>
          <p:grpSpPr>
            <a:xfrm>
              <a:off x="1564105" y="2986648"/>
              <a:ext cx="5934281" cy="788589"/>
              <a:chOff x="1463562" y="1742675"/>
              <a:chExt cx="6372635" cy="1147911"/>
            </a:xfrm>
          </p:grpSpPr>
          <p:sp>
            <p:nvSpPr>
              <p:cNvPr id="8" name="フリーフォーム 17">
                <a:extLst>
                  <a:ext uri="{FF2B5EF4-FFF2-40B4-BE49-F238E27FC236}">
                    <a16:creationId xmlns:a16="http://schemas.microsoft.com/office/drawing/2014/main" id="{65E41D77-D6BB-4A0E-BC98-E3E2E41BB8D9}"/>
                  </a:ext>
                </a:extLst>
              </p:cNvPr>
              <p:cNvSpPr/>
              <p:nvPr/>
            </p:nvSpPr>
            <p:spPr>
              <a:xfrm>
                <a:off x="1745188" y="1882332"/>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42A5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rgbClr val="42A5F5"/>
                  </a:solidFill>
                </a:endParaRPr>
              </a:p>
            </p:txBody>
          </p:sp>
          <p:sp>
            <p:nvSpPr>
              <p:cNvPr id="9" name="テキスト ボックス 8">
                <a:extLst>
                  <a:ext uri="{FF2B5EF4-FFF2-40B4-BE49-F238E27FC236}">
                    <a16:creationId xmlns:a16="http://schemas.microsoft.com/office/drawing/2014/main" id="{5A21D52E-E40B-4F0D-821E-98E66A1D3167}"/>
                  </a:ext>
                </a:extLst>
              </p:cNvPr>
              <p:cNvSpPr txBox="1"/>
              <p:nvPr/>
            </p:nvSpPr>
            <p:spPr>
              <a:xfrm>
                <a:off x="1463562" y="2428921"/>
                <a:ext cx="954107" cy="461665"/>
              </a:xfrm>
              <a:prstGeom prst="rect">
                <a:avLst/>
              </a:prstGeom>
              <a:noFill/>
            </p:spPr>
            <p:txBody>
              <a:bodyPr wrap="none" rtlCol="0">
                <a:spAutoFit/>
              </a:bodyPr>
              <a:lstStyle/>
              <a:p>
                <a:r>
                  <a:rPr kumimoji="1" lang="en-US" altLang="ja-JP" sz="1200" dirty="0"/>
                  <a:t>UWB pulse </a:t>
                </a:r>
              </a:p>
              <a:p>
                <a:r>
                  <a:rPr kumimoji="1" lang="en-US" altLang="ja-JP" sz="1200" dirty="0"/>
                  <a:t>(1 Symbol)</a:t>
                </a:r>
                <a:endParaRPr kumimoji="1" lang="ja-JP" altLang="en-US" sz="1200" dirty="0"/>
              </a:p>
            </p:txBody>
          </p:sp>
          <p:sp>
            <p:nvSpPr>
              <p:cNvPr id="10" name="フローチャート: 和接合 9">
                <a:extLst>
                  <a:ext uri="{FF2B5EF4-FFF2-40B4-BE49-F238E27FC236}">
                    <a16:creationId xmlns:a16="http://schemas.microsoft.com/office/drawing/2014/main" id="{8289C285-0831-4337-8C25-EA63B51130FE}"/>
                  </a:ext>
                </a:extLst>
              </p:cNvPr>
              <p:cNvSpPr/>
              <p:nvPr/>
            </p:nvSpPr>
            <p:spPr>
              <a:xfrm>
                <a:off x="2484854" y="1980586"/>
                <a:ext cx="256668" cy="354846"/>
              </a:xfrm>
              <a:prstGeom prst="flowChartSummingJunction">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11" name="テキスト ボックス 10">
                <a:extLst>
                  <a:ext uri="{FF2B5EF4-FFF2-40B4-BE49-F238E27FC236}">
                    <a16:creationId xmlns:a16="http://schemas.microsoft.com/office/drawing/2014/main" id="{E677EC92-5DE4-4C3B-B837-9462B0E9B216}"/>
                  </a:ext>
                </a:extLst>
              </p:cNvPr>
              <p:cNvSpPr txBox="1"/>
              <p:nvPr/>
            </p:nvSpPr>
            <p:spPr>
              <a:xfrm>
                <a:off x="2904117" y="1931492"/>
                <a:ext cx="1853392" cy="338554"/>
              </a:xfrm>
              <a:prstGeom prst="rect">
                <a:avLst/>
              </a:prstGeom>
              <a:noFill/>
            </p:spPr>
            <p:txBody>
              <a:bodyPr wrap="none" rtlCol="0">
                <a:spAutoFit/>
              </a:bodyPr>
              <a:lstStyle/>
              <a:p>
                <a:r>
                  <a:rPr kumimoji="1" lang="en-US" altLang="ja-JP" sz="1600" b="1" dirty="0">
                    <a:solidFill>
                      <a:srgbClr val="64DD17"/>
                    </a:solidFill>
                  </a:rPr>
                  <a:t>[ 1 1 -1 -1 1 -1 1]</a:t>
                </a:r>
                <a:endParaRPr kumimoji="1" lang="ja-JP" altLang="en-US" sz="1600" b="1" dirty="0">
                  <a:solidFill>
                    <a:srgbClr val="64DD17"/>
                  </a:solidFill>
                </a:endParaRPr>
              </a:p>
            </p:txBody>
          </p:sp>
          <p:sp>
            <p:nvSpPr>
              <p:cNvPr id="12" name="等号 59">
                <a:extLst>
                  <a:ext uri="{FF2B5EF4-FFF2-40B4-BE49-F238E27FC236}">
                    <a16:creationId xmlns:a16="http://schemas.microsoft.com/office/drawing/2014/main" id="{AA974D37-F2B8-4EE0-A622-92C17773A386}"/>
                  </a:ext>
                </a:extLst>
              </p:cNvPr>
              <p:cNvSpPr/>
              <p:nvPr/>
            </p:nvSpPr>
            <p:spPr>
              <a:xfrm>
                <a:off x="4922902" y="1943966"/>
                <a:ext cx="356570" cy="344384"/>
              </a:xfrm>
              <a:prstGeom prst="mathEqual">
                <a:avLst>
                  <a:gd name="adj1" fmla="val 7155"/>
                  <a:gd name="adj2" fmla="val 21440"/>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3" name="テキスト ボックス 12">
                <a:extLst>
                  <a:ext uri="{FF2B5EF4-FFF2-40B4-BE49-F238E27FC236}">
                    <a16:creationId xmlns:a16="http://schemas.microsoft.com/office/drawing/2014/main" id="{9F19DAD2-1499-4AB7-A0D0-97BEF2623D28}"/>
                  </a:ext>
                </a:extLst>
              </p:cNvPr>
              <p:cNvSpPr txBox="1"/>
              <p:nvPr/>
            </p:nvSpPr>
            <p:spPr>
              <a:xfrm>
                <a:off x="3161398" y="2433961"/>
                <a:ext cx="1338828" cy="276999"/>
              </a:xfrm>
              <a:prstGeom prst="rect">
                <a:avLst/>
              </a:prstGeom>
              <a:noFill/>
            </p:spPr>
            <p:txBody>
              <a:bodyPr wrap="none" rtlCol="0">
                <a:spAutoFit/>
              </a:bodyPr>
              <a:lstStyle/>
              <a:p>
                <a:r>
                  <a:rPr kumimoji="1" lang="en-US" altLang="ja-JP" sz="1200" dirty="0"/>
                  <a:t>Spread sequence</a:t>
                </a:r>
                <a:endParaRPr kumimoji="1" lang="ja-JP" altLang="en-US" sz="1200" dirty="0"/>
              </a:p>
            </p:txBody>
          </p:sp>
          <p:grpSp>
            <p:nvGrpSpPr>
              <p:cNvPr id="14" name="グループ化 13">
                <a:extLst>
                  <a:ext uri="{FF2B5EF4-FFF2-40B4-BE49-F238E27FC236}">
                    <a16:creationId xmlns:a16="http://schemas.microsoft.com/office/drawing/2014/main" id="{49D1666B-0060-4874-AA56-0C97125AE784}"/>
                  </a:ext>
                </a:extLst>
              </p:cNvPr>
              <p:cNvGrpSpPr/>
              <p:nvPr/>
            </p:nvGrpSpPr>
            <p:grpSpPr>
              <a:xfrm>
                <a:off x="5353495" y="1742675"/>
                <a:ext cx="2482702" cy="765454"/>
                <a:chOff x="5874489" y="1917127"/>
                <a:chExt cx="3607275" cy="765454"/>
              </a:xfrm>
            </p:grpSpPr>
            <p:sp>
              <p:nvSpPr>
                <p:cNvPr id="16" name="フリーフォーム 61">
                  <a:extLst>
                    <a:ext uri="{FF2B5EF4-FFF2-40B4-BE49-F238E27FC236}">
                      <a16:creationId xmlns:a16="http://schemas.microsoft.com/office/drawing/2014/main" id="{2FE81CBE-B69A-4BB3-91F1-CC3F666C1E07}"/>
                    </a:ext>
                  </a:extLst>
                </p:cNvPr>
                <p:cNvSpPr/>
                <p:nvPr/>
              </p:nvSpPr>
              <p:spPr>
                <a:xfrm>
                  <a:off x="5874489" y="1917127"/>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rgbClr val="FFCC00"/>
                    </a:solidFill>
                  </a:endParaRPr>
                </a:p>
              </p:txBody>
            </p:sp>
            <p:sp>
              <p:nvSpPr>
                <p:cNvPr id="17" name="フリーフォーム 62">
                  <a:extLst>
                    <a:ext uri="{FF2B5EF4-FFF2-40B4-BE49-F238E27FC236}">
                      <a16:creationId xmlns:a16="http://schemas.microsoft.com/office/drawing/2014/main" id="{FB105049-0BC7-4F2D-BB41-FFCA79CEC3CD}"/>
                    </a:ext>
                  </a:extLst>
                </p:cNvPr>
                <p:cNvSpPr/>
                <p:nvPr/>
              </p:nvSpPr>
              <p:spPr>
                <a:xfrm>
                  <a:off x="6379103" y="1917127"/>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rgbClr val="FFCC00"/>
                    </a:solidFill>
                  </a:endParaRPr>
                </a:p>
              </p:txBody>
            </p:sp>
            <p:sp>
              <p:nvSpPr>
                <p:cNvPr id="18" name="フリーフォーム 64">
                  <a:extLst>
                    <a:ext uri="{FF2B5EF4-FFF2-40B4-BE49-F238E27FC236}">
                      <a16:creationId xmlns:a16="http://schemas.microsoft.com/office/drawing/2014/main" id="{5FC2B746-C27C-4E54-AFD4-8EAA6F2B6CCB}"/>
                    </a:ext>
                  </a:extLst>
                </p:cNvPr>
                <p:cNvSpPr/>
                <p:nvPr/>
              </p:nvSpPr>
              <p:spPr>
                <a:xfrm flipV="1">
                  <a:off x="6899803" y="2163333"/>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rgbClr val="FFCC00"/>
                    </a:solidFill>
                  </a:endParaRPr>
                </a:p>
              </p:txBody>
            </p:sp>
            <p:sp>
              <p:nvSpPr>
                <p:cNvPr id="19" name="フリーフォーム 65">
                  <a:extLst>
                    <a:ext uri="{FF2B5EF4-FFF2-40B4-BE49-F238E27FC236}">
                      <a16:creationId xmlns:a16="http://schemas.microsoft.com/office/drawing/2014/main" id="{969948EB-F98A-4B03-8D96-66F569964CF0}"/>
                    </a:ext>
                  </a:extLst>
                </p:cNvPr>
                <p:cNvSpPr/>
                <p:nvPr/>
              </p:nvSpPr>
              <p:spPr>
                <a:xfrm flipV="1">
                  <a:off x="7415050" y="2163333"/>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rgbClr val="FFCC00"/>
                    </a:solidFill>
                  </a:endParaRPr>
                </a:p>
              </p:txBody>
            </p:sp>
            <p:sp>
              <p:nvSpPr>
                <p:cNvPr id="20" name="フリーフォーム 66">
                  <a:extLst>
                    <a:ext uri="{FF2B5EF4-FFF2-40B4-BE49-F238E27FC236}">
                      <a16:creationId xmlns:a16="http://schemas.microsoft.com/office/drawing/2014/main" id="{984954D5-F0DE-4621-A2C7-A5E5855047E4}"/>
                    </a:ext>
                  </a:extLst>
                </p:cNvPr>
                <p:cNvSpPr/>
                <p:nvPr/>
              </p:nvSpPr>
              <p:spPr>
                <a:xfrm>
                  <a:off x="7930297" y="1917127"/>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rgbClr val="FFCC00"/>
                    </a:solidFill>
                  </a:endParaRPr>
                </a:p>
              </p:txBody>
            </p:sp>
            <p:sp>
              <p:nvSpPr>
                <p:cNvPr id="21" name="フリーフォーム 67">
                  <a:extLst>
                    <a:ext uri="{FF2B5EF4-FFF2-40B4-BE49-F238E27FC236}">
                      <a16:creationId xmlns:a16="http://schemas.microsoft.com/office/drawing/2014/main" id="{D193D133-FE81-4412-B7D0-BE92B9BF73A7}"/>
                    </a:ext>
                  </a:extLst>
                </p:cNvPr>
                <p:cNvSpPr/>
                <p:nvPr/>
              </p:nvSpPr>
              <p:spPr>
                <a:xfrm flipV="1">
                  <a:off x="8440727" y="2163333"/>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CC00"/>
                    </a:solidFill>
                  </a:endParaRPr>
                </a:p>
              </p:txBody>
            </p:sp>
            <p:sp>
              <p:nvSpPr>
                <p:cNvPr id="22" name="フリーフォーム 68">
                  <a:extLst>
                    <a:ext uri="{FF2B5EF4-FFF2-40B4-BE49-F238E27FC236}">
                      <a16:creationId xmlns:a16="http://schemas.microsoft.com/office/drawing/2014/main" id="{8066F163-C184-41E3-AD1A-E2F70551A705}"/>
                    </a:ext>
                  </a:extLst>
                </p:cNvPr>
                <p:cNvSpPr/>
                <p:nvPr/>
              </p:nvSpPr>
              <p:spPr>
                <a:xfrm>
                  <a:off x="8961064" y="1917127"/>
                  <a:ext cx="520700" cy="519248"/>
                </a:xfrm>
                <a:custGeom>
                  <a:avLst/>
                  <a:gdLst>
                    <a:gd name="connsiteX0" fmla="*/ 0 w 520700"/>
                    <a:gd name="connsiteY0" fmla="*/ 377829 h 519248"/>
                    <a:gd name="connsiteX1" fmla="*/ 127000 w 520700"/>
                    <a:gd name="connsiteY1" fmla="*/ 488954 h 519248"/>
                    <a:gd name="connsiteX2" fmla="*/ 260350 w 520700"/>
                    <a:gd name="connsiteY2" fmla="*/ 4 h 519248"/>
                    <a:gd name="connsiteX3" fmla="*/ 393700 w 520700"/>
                    <a:gd name="connsiteY3" fmla="*/ 498479 h 519248"/>
                    <a:gd name="connsiteX4" fmla="*/ 520700 w 520700"/>
                    <a:gd name="connsiteY4" fmla="*/ 377829 h 51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700" h="519248">
                      <a:moveTo>
                        <a:pt x="0" y="377829"/>
                      </a:moveTo>
                      <a:cubicBezTo>
                        <a:pt x="41804" y="464877"/>
                        <a:pt x="83608" y="551925"/>
                        <a:pt x="127000" y="488954"/>
                      </a:cubicBezTo>
                      <a:cubicBezTo>
                        <a:pt x="170392" y="425983"/>
                        <a:pt x="215900" y="-1584"/>
                        <a:pt x="260350" y="4"/>
                      </a:cubicBezTo>
                      <a:cubicBezTo>
                        <a:pt x="304800" y="1591"/>
                        <a:pt x="350308" y="435508"/>
                        <a:pt x="393700" y="498479"/>
                      </a:cubicBezTo>
                      <a:cubicBezTo>
                        <a:pt x="437092" y="561450"/>
                        <a:pt x="478896" y="469639"/>
                        <a:pt x="520700" y="377829"/>
                      </a:cubicBezTo>
                    </a:path>
                  </a:pathLst>
                </a:custGeom>
                <a:no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rgbClr val="FFCC00"/>
                    </a:solidFill>
                  </a:endParaRPr>
                </a:p>
              </p:txBody>
            </p:sp>
          </p:grpSp>
          <p:sp>
            <p:nvSpPr>
              <p:cNvPr id="15" name="テキスト ボックス 14">
                <a:extLst>
                  <a:ext uri="{FF2B5EF4-FFF2-40B4-BE49-F238E27FC236}">
                    <a16:creationId xmlns:a16="http://schemas.microsoft.com/office/drawing/2014/main" id="{B4AE93CD-4CB9-4C54-899B-21DA786500A4}"/>
                  </a:ext>
                </a:extLst>
              </p:cNvPr>
              <p:cNvSpPr txBox="1"/>
              <p:nvPr/>
            </p:nvSpPr>
            <p:spPr>
              <a:xfrm>
                <a:off x="5758923" y="2546375"/>
                <a:ext cx="1502334" cy="276999"/>
              </a:xfrm>
              <a:prstGeom prst="rect">
                <a:avLst/>
              </a:prstGeom>
              <a:noFill/>
            </p:spPr>
            <p:txBody>
              <a:bodyPr wrap="none" rtlCol="0">
                <a:spAutoFit/>
              </a:bodyPr>
              <a:lstStyle/>
              <a:p>
                <a:r>
                  <a:rPr kumimoji="1" lang="en-US" altLang="ja-JP" sz="1200" dirty="0"/>
                  <a:t>DS-UWB (1 Symbol)</a:t>
                </a:r>
                <a:endParaRPr kumimoji="1" lang="ja-JP" altLang="en-US" sz="1200" dirty="0"/>
              </a:p>
            </p:txBody>
          </p:sp>
        </p:grpSp>
        <p:sp>
          <p:nvSpPr>
            <p:cNvPr id="32" name="テキスト ボックス 31">
              <a:extLst>
                <a:ext uri="{FF2B5EF4-FFF2-40B4-BE49-F238E27FC236}">
                  <a16:creationId xmlns:a16="http://schemas.microsoft.com/office/drawing/2014/main" id="{93F8F943-FF0C-4AEA-878A-5213CDEEB8AE}"/>
                </a:ext>
              </a:extLst>
            </p:cNvPr>
            <p:cNvSpPr txBox="1"/>
            <p:nvPr/>
          </p:nvSpPr>
          <p:spPr>
            <a:xfrm>
              <a:off x="3998013" y="3820532"/>
              <a:ext cx="1522168" cy="276999"/>
            </a:xfrm>
            <a:prstGeom prst="rect">
              <a:avLst/>
            </a:prstGeom>
            <a:noFill/>
          </p:spPr>
          <p:txBody>
            <a:bodyPr wrap="square" rtlCol="0">
              <a:spAutoFit/>
            </a:bodyPr>
            <a:lstStyle/>
            <a:p>
              <a:r>
                <a:rPr kumimoji="1" lang="en-US" altLang="ja-JP" dirty="0"/>
                <a:t>Fig. DS-UWB</a:t>
              </a:r>
              <a:endParaRPr kumimoji="1" lang="ja-JP" altLang="en-US" dirty="0"/>
            </a:p>
          </p:txBody>
        </p:sp>
      </p:grpSp>
      <p:sp>
        <p:nvSpPr>
          <p:cNvPr id="26" name="Rectangle 5">
            <a:extLst>
              <a:ext uri="{FF2B5EF4-FFF2-40B4-BE49-F238E27FC236}">
                <a16:creationId xmlns:a16="http://schemas.microsoft.com/office/drawing/2014/main" id="{7FE07BF0-E5D4-4D15-9977-0202A65DE55C}"/>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27" name="日付プレースホルダー 5">
            <a:extLst>
              <a:ext uri="{FF2B5EF4-FFF2-40B4-BE49-F238E27FC236}">
                <a16:creationId xmlns:a16="http://schemas.microsoft.com/office/drawing/2014/main" id="{B098092B-87C8-4AF7-B028-2F0BFD036354}"/>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169601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66FA5-A576-4B57-9A1A-26DCE249E45F}"/>
              </a:ext>
            </a:extLst>
          </p:cNvPr>
          <p:cNvSpPr>
            <a:spLocks noGrp="1"/>
          </p:cNvSpPr>
          <p:nvPr>
            <p:ph type="title"/>
          </p:nvPr>
        </p:nvSpPr>
        <p:spPr>
          <a:xfrm>
            <a:off x="685800" y="685800"/>
            <a:ext cx="7772400" cy="582960"/>
          </a:xfrm>
        </p:spPr>
        <p:txBody>
          <a:bodyPr/>
          <a:lstStyle/>
          <a:p>
            <a:r>
              <a:rPr lang="en-US" altLang="ja-JP" dirty="0"/>
              <a:t>Spread sequence assignment for WBAN</a:t>
            </a:r>
            <a:endParaRPr kumimoji="1" lang="ja-JP" altLang="en-US" dirty="0"/>
          </a:p>
        </p:txBody>
      </p:sp>
      <p:sp>
        <p:nvSpPr>
          <p:cNvPr id="3" name="フッター プレースホルダー 2">
            <a:extLst>
              <a:ext uri="{FF2B5EF4-FFF2-40B4-BE49-F238E27FC236}">
                <a16:creationId xmlns:a16="http://schemas.microsoft.com/office/drawing/2014/main" id="{E889A15E-C2E1-4969-88AC-26FA7A7B14C6}"/>
              </a:ext>
            </a:extLst>
          </p:cNvPr>
          <p:cNvSpPr>
            <a:spLocks noGrp="1"/>
          </p:cNvSpPr>
          <p:nvPr>
            <p:ph type="ftr" sz="quarter" idx="3"/>
          </p:nvPr>
        </p:nvSpPr>
        <p:spPr>
          <a:xfrm>
            <a:off x="5076056" y="6475412"/>
            <a:ext cx="3816424" cy="184666"/>
          </a:xfrm>
          <a:prstGeom prst="rect">
            <a:avLst/>
          </a:prstGeom>
        </p:spPr>
        <p:txBody>
          <a:bodyPr/>
          <a:lstStyle/>
          <a:p>
            <a:r>
              <a:rPr lang="en-US" altLang="ja-JP"/>
              <a:t>Ryuji Kohno(YNU/CWC-Nippon</a:t>
            </a:r>
            <a:endParaRPr lang="en-US" altLang="ja-JP" dirty="0"/>
          </a:p>
        </p:txBody>
      </p:sp>
      <p:sp>
        <p:nvSpPr>
          <p:cNvPr id="4" name="スライド番号プレースホルダー 3">
            <a:extLst>
              <a:ext uri="{FF2B5EF4-FFF2-40B4-BE49-F238E27FC236}">
                <a16:creationId xmlns:a16="http://schemas.microsoft.com/office/drawing/2014/main" id="{FBADAD10-4835-412A-A1D4-F6A7E084CFF8}"/>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5</a:t>
            </a:fld>
            <a:endParaRPr lang="en-US" altLang="ja-JP" dirty="0"/>
          </a:p>
        </p:txBody>
      </p:sp>
      <p:grpSp>
        <p:nvGrpSpPr>
          <p:cNvPr id="17" name="グループ化 16">
            <a:extLst>
              <a:ext uri="{FF2B5EF4-FFF2-40B4-BE49-F238E27FC236}">
                <a16:creationId xmlns:a16="http://schemas.microsoft.com/office/drawing/2014/main" id="{4BC37848-8E9F-46FF-A51F-E1569788BA29}"/>
              </a:ext>
            </a:extLst>
          </p:cNvPr>
          <p:cNvGrpSpPr/>
          <p:nvPr/>
        </p:nvGrpSpPr>
        <p:grpSpPr>
          <a:xfrm>
            <a:off x="1227674" y="4433921"/>
            <a:ext cx="6688651" cy="1965282"/>
            <a:chOff x="1265774" y="4351689"/>
            <a:chExt cx="6688651" cy="1965282"/>
          </a:xfrm>
        </p:grpSpPr>
        <p:grpSp>
          <p:nvGrpSpPr>
            <p:cNvPr id="7" name="グループ化 6">
              <a:extLst>
                <a:ext uri="{FF2B5EF4-FFF2-40B4-BE49-F238E27FC236}">
                  <a16:creationId xmlns:a16="http://schemas.microsoft.com/office/drawing/2014/main" id="{93919F84-C5CC-4420-97BB-C3622B9F147D}"/>
                </a:ext>
              </a:extLst>
            </p:cNvPr>
            <p:cNvGrpSpPr/>
            <p:nvPr/>
          </p:nvGrpSpPr>
          <p:grpSpPr>
            <a:xfrm>
              <a:off x="1265774" y="4351689"/>
              <a:ext cx="6688651" cy="1965282"/>
              <a:chOff x="647836" y="1226610"/>
              <a:chExt cx="7836878" cy="2760599"/>
            </a:xfrm>
          </p:grpSpPr>
          <p:pic>
            <p:nvPicPr>
              <p:cNvPr id="12" name="図 11">
                <a:extLst>
                  <a:ext uri="{FF2B5EF4-FFF2-40B4-BE49-F238E27FC236}">
                    <a16:creationId xmlns:a16="http://schemas.microsoft.com/office/drawing/2014/main" id="{E2F597D5-7E3B-4B2B-8DA8-FB98621E4784}"/>
                  </a:ext>
                </a:extLst>
              </p:cNvPr>
              <p:cNvPicPr>
                <a:picLocks noChangeAspect="1"/>
              </p:cNvPicPr>
              <p:nvPr/>
            </p:nvPicPr>
            <p:blipFill rotWithShape="1">
              <a:blip r:embed="rId2"/>
              <a:srcRect l="-898" r="174"/>
              <a:stretch/>
            </p:blipFill>
            <p:spPr>
              <a:xfrm>
                <a:off x="647836" y="1226610"/>
                <a:ext cx="7836878" cy="2760599"/>
              </a:xfrm>
              <a:prstGeom prst="rect">
                <a:avLst/>
              </a:prstGeom>
            </p:spPr>
          </p:pic>
          <p:cxnSp>
            <p:nvCxnSpPr>
              <p:cNvPr id="13" name="直線コネクタ 12">
                <a:extLst>
                  <a:ext uri="{FF2B5EF4-FFF2-40B4-BE49-F238E27FC236}">
                    <a16:creationId xmlns:a16="http://schemas.microsoft.com/office/drawing/2014/main" id="{F2A3D56A-40A7-44DF-8FC3-DA36BB5C516A}"/>
                  </a:ext>
                </a:extLst>
              </p:cNvPr>
              <p:cNvCxnSpPr/>
              <p:nvPr/>
            </p:nvCxnSpPr>
            <p:spPr>
              <a:xfrm>
                <a:off x="1509823" y="2485839"/>
                <a:ext cx="6889898" cy="2180"/>
              </a:xfrm>
              <a:prstGeom prst="line">
                <a:avLst/>
              </a:prstGeom>
              <a:ln w="28575">
                <a:solidFill>
                  <a:srgbClr val="64DD17"/>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F716C8A6-8E85-4A02-9205-1A5976622A4F}"/>
                  </a:ext>
                </a:extLst>
              </p:cNvPr>
              <p:cNvCxnSpPr/>
              <p:nvPr/>
            </p:nvCxnSpPr>
            <p:spPr>
              <a:xfrm>
                <a:off x="1509823" y="3057799"/>
                <a:ext cx="6889898" cy="7922"/>
              </a:xfrm>
              <a:prstGeom prst="line">
                <a:avLst/>
              </a:prstGeom>
              <a:ln w="28575">
                <a:solidFill>
                  <a:srgbClr val="42A5F5"/>
                </a:solidFill>
              </a:ln>
            </p:spPr>
            <p:style>
              <a:lnRef idx="1">
                <a:schemeClr val="accent1"/>
              </a:lnRef>
              <a:fillRef idx="0">
                <a:schemeClr val="accent1"/>
              </a:fillRef>
              <a:effectRef idx="0">
                <a:schemeClr val="accent1"/>
              </a:effectRef>
              <a:fontRef idx="minor">
                <a:schemeClr val="tx1"/>
              </a:fontRef>
            </p:style>
          </p:cxnSp>
        </p:grpSp>
        <p:sp>
          <p:nvSpPr>
            <p:cNvPr id="8" name="テキスト ボックス 7">
              <a:extLst>
                <a:ext uri="{FF2B5EF4-FFF2-40B4-BE49-F238E27FC236}">
                  <a16:creationId xmlns:a16="http://schemas.microsoft.com/office/drawing/2014/main" id="{1A4A02E7-26F6-4692-B1AF-AD3D1C7A3E17}"/>
                </a:ext>
              </a:extLst>
            </p:cNvPr>
            <p:cNvSpPr txBox="1"/>
            <p:nvPr/>
          </p:nvSpPr>
          <p:spPr>
            <a:xfrm>
              <a:off x="1403649" y="4842933"/>
              <a:ext cx="1080119" cy="307777"/>
            </a:xfrm>
            <a:prstGeom prst="rect">
              <a:avLst/>
            </a:prstGeom>
            <a:noFill/>
            <a:ln w="19050">
              <a:solidFill>
                <a:srgbClr val="64DD17"/>
              </a:solidFill>
            </a:ln>
          </p:spPr>
          <p:txBody>
            <a:bodyPr wrap="square" rtlCol="0">
              <a:spAutoFit/>
            </a:bodyPr>
            <a:lstStyle/>
            <a:p>
              <a:r>
                <a:rPr kumimoji="1" lang="en-US" altLang="ja-JP" sz="1400" dirty="0"/>
                <a:t>Category 1</a:t>
              </a:r>
              <a:endParaRPr kumimoji="1" lang="ja-JP" altLang="en-US" sz="1400" dirty="0"/>
            </a:p>
          </p:txBody>
        </p:sp>
        <p:sp>
          <p:nvSpPr>
            <p:cNvPr id="9" name="テキスト ボックス 8">
              <a:extLst>
                <a:ext uri="{FF2B5EF4-FFF2-40B4-BE49-F238E27FC236}">
                  <a16:creationId xmlns:a16="http://schemas.microsoft.com/office/drawing/2014/main" id="{5623285E-46DF-4BD6-BC61-CED11CF4C807}"/>
                </a:ext>
              </a:extLst>
            </p:cNvPr>
            <p:cNvSpPr txBox="1"/>
            <p:nvPr/>
          </p:nvSpPr>
          <p:spPr>
            <a:xfrm>
              <a:off x="1403648" y="5293070"/>
              <a:ext cx="1080120" cy="307777"/>
            </a:xfrm>
            <a:prstGeom prst="rect">
              <a:avLst/>
            </a:prstGeom>
            <a:noFill/>
            <a:ln w="19050">
              <a:solidFill>
                <a:srgbClr val="42A5F5"/>
              </a:solidFill>
            </a:ln>
          </p:spPr>
          <p:txBody>
            <a:bodyPr wrap="square" rtlCol="0">
              <a:spAutoFit/>
            </a:bodyPr>
            <a:lstStyle/>
            <a:p>
              <a:r>
                <a:rPr kumimoji="1" lang="en-US" altLang="ja-JP" sz="1400" dirty="0"/>
                <a:t>Category 2</a:t>
              </a:r>
              <a:endParaRPr kumimoji="1" lang="ja-JP" altLang="en-US" sz="1400" dirty="0"/>
            </a:p>
          </p:txBody>
        </p:sp>
        <p:sp>
          <p:nvSpPr>
            <p:cNvPr id="10" name="テキスト ボックス 9">
              <a:extLst>
                <a:ext uri="{FF2B5EF4-FFF2-40B4-BE49-F238E27FC236}">
                  <a16:creationId xmlns:a16="http://schemas.microsoft.com/office/drawing/2014/main" id="{1A088608-F41B-46CC-9394-8D3D5D4CD92A}"/>
                </a:ext>
              </a:extLst>
            </p:cNvPr>
            <p:cNvSpPr txBox="1"/>
            <p:nvPr/>
          </p:nvSpPr>
          <p:spPr>
            <a:xfrm>
              <a:off x="1403648" y="5785519"/>
              <a:ext cx="1080120" cy="307777"/>
            </a:xfrm>
            <a:prstGeom prst="rect">
              <a:avLst/>
            </a:prstGeom>
            <a:noFill/>
            <a:ln w="19050">
              <a:solidFill>
                <a:srgbClr val="F50057"/>
              </a:solidFill>
            </a:ln>
          </p:spPr>
          <p:txBody>
            <a:bodyPr wrap="square" rtlCol="0">
              <a:spAutoFit/>
            </a:bodyPr>
            <a:lstStyle/>
            <a:p>
              <a:r>
                <a:rPr kumimoji="1" lang="en-US" altLang="ja-JP" sz="1400" dirty="0"/>
                <a:t>Category 3</a:t>
              </a:r>
              <a:endParaRPr kumimoji="1" lang="ja-JP" altLang="en-US" sz="1400" dirty="0"/>
            </a:p>
          </p:txBody>
        </p:sp>
      </p:grpSp>
      <p:sp>
        <p:nvSpPr>
          <p:cNvPr id="15" name="テキスト ボックス 14">
            <a:extLst>
              <a:ext uri="{FF2B5EF4-FFF2-40B4-BE49-F238E27FC236}">
                <a16:creationId xmlns:a16="http://schemas.microsoft.com/office/drawing/2014/main" id="{8B87DE85-A1DD-4EFA-93A3-10EA1EC013A1}"/>
              </a:ext>
            </a:extLst>
          </p:cNvPr>
          <p:cNvSpPr txBox="1"/>
          <p:nvPr/>
        </p:nvSpPr>
        <p:spPr>
          <a:xfrm>
            <a:off x="2754565" y="4156922"/>
            <a:ext cx="4073903" cy="276999"/>
          </a:xfrm>
          <a:prstGeom prst="rect">
            <a:avLst/>
          </a:prstGeom>
          <a:noFill/>
        </p:spPr>
        <p:txBody>
          <a:bodyPr wrap="square" rtlCol="0">
            <a:spAutoFit/>
          </a:bodyPr>
          <a:lstStyle/>
          <a:p>
            <a:r>
              <a:rPr kumimoji="1" lang="en-US" altLang="ja-JP" dirty="0"/>
              <a:t>Table. User priority mapping for spread sequence assignment</a:t>
            </a:r>
            <a:endParaRPr kumimoji="1" lang="ja-JP" altLang="en-US" dirty="0"/>
          </a:p>
        </p:txBody>
      </p:sp>
      <p:sp>
        <p:nvSpPr>
          <p:cNvPr id="18" name="テキスト ボックス 17">
            <a:extLst>
              <a:ext uri="{FF2B5EF4-FFF2-40B4-BE49-F238E27FC236}">
                <a16:creationId xmlns:a16="http://schemas.microsoft.com/office/drawing/2014/main" id="{DFD39B96-8CEE-48D4-96FB-BD11E79FCF78}"/>
              </a:ext>
            </a:extLst>
          </p:cNvPr>
          <p:cNvSpPr txBox="1"/>
          <p:nvPr/>
        </p:nvSpPr>
        <p:spPr>
          <a:xfrm>
            <a:off x="981153" y="1393927"/>
            <a:ext cx="7257894" cy="2246769"/>
          </a:xfrm>
          <a:prstGeom prst="rect">
            <a:avLst/>
          </a:prstGeom>
          <a:noFill/>
        </p:spPr>
        <p:txBody>
          <a:bodyPr wrap="square" rtlCol="0">
            <a:spAutoFit/>
          </a:bodyPr>
          <a:lstStyle/>
          <a:p>
            <a:pPr marL="342900" indent="-342900">
              <a:buFont typeface="Wingdings" panose="05000000000000000000" pitchFamily="2" charset="2"/>
              <a:buChar char="l"/>
            </a:pPr>
            <a:r>
              <a:rPr kumimoji="1" lang="en-US" altLang="ja-JP" sz="2000" dirty="0"/>
              <a:t>Based on user priority mapping in IEEE 802.15.6, we classified spreading code lengths into three categories for the simplicity.</a:t>
            </a:r>
          </a:p>
          <a:p>
            <a:pPr marL="342900" indent="-342900">
              <a:buFont typeface="Wingdings" panose="05000000000000000000" pitchFamily="2" charset="2"/>
              <a:buChar char="l"/>
            </a:pPr>
            <a:endParaRPr kumimoji="1" lang="en-US" altLang="ja-JP" sz="2000" dirty="0"/>
          </a:p>
          <a:p>
            <a:pPr marL="342900" indent="-342900">
              <a:buFont typeface="Wingdings" panose="05000000000000000000" pitchFamily="2" charset="2"/>
              <a:buChar char="l"/>
            </a:pPr>
            <a:r>
              <a:rPr kumimoji="1" lang="en-US" altLang="ja-JP" sz="2000" dirty="0"/>
              <a:t>Video and voice traffic demand high data rate :</a:t>
            </a:r>
          </a:p>
          <a:p>
            <a:pPr marL="800100" lvl="1" indent="-342900">
              <a:buFont typeface="Times New Roman" panose="02020603050405020304" pitchFamily="18" charset="0"/>
              <a:buChar char="−"/>
            </a:pPr>
            <a:r>
              <a:rPr kumimoji="1" lang="en-US" altLang="ja-JP" sz="2000" dirty="0"/>
              <a:t>Assign the short spread sequence</a:t>
            </a:r>
          </a:p>
          <a:p>
            <a:pPr marL="342900" indent="-342900">
              <a:buFont typeface="Wingdings" panose="05000000000000000000" pitchFamily="2" charset="2"/>
              <a:buChar char="l"/>
            </a:pPr>
            <a:r>
              <a:rPr kumimoji="1" lang="en-US" altLang="ja-JP" sz="2000" dirty="0"/>
              <a:t>Medical traffic demands dependability : </a:t>
            </a:r>
          </a:p>
          <a:p>
            <a:pPr marL="800100" lvl="1" indent="-342900">
              <a:buFont typeface="Times New Roman" panose="02020603050405020304" pitchFamily="18" charset="0"/>
              <a:buChar char="−"/>
            </a:pPr>
            <a:r>
              <a:rPr kumimoji="1" lang="en-US" altLang="ja-JP" sz="2000" dirty="0"/>
              <a:t>Assign the long spread sequence</a:t>
            </a:r>
          </a:p>
        </p:txBody>
      </p:sp>
      <p:grpSp>
        <p:nvGrpSpPr>
          <p:cNvPr id="25" name="グループ化 24">
            <a:extLst>
              <a:ext uri="{FF2B5EF4-FFF2-40B4-BE49-F238E27FC236}">
                <a16:creationId xmlns:a16="http://schemas.microsoft.com/office/drawing/2014/main" id="{CE323634-1510-4900-8C13-B950E8BAC895}"/>
              </a:ext>
            </a:extLst>
          </p:cNvPr>
          <p:cNvGrpSpPr/>
          <p:nvPr/>
        </p:nvGrpSpPr>
        <p:grpSpPr>
          <a:xfrm>
            <a:off x="2402046" y="3695173"/>
            <a:ext cx="4339906" cy="399469"/>
            <a:chOff x="2450572" y="5886274"/>
            <a:chExt cx="4339906" cy="399469"/>
          </a:xfrm>
        </p:grpSpPr>
        <p:grpSp>
          <p:nvGrpSpPr>
            <p:cNvPr id="26" name="グループ化 25">
              <a:extLst>
                <a:ext uri="{FF2B5EF4-FFF2-40B4-BE49-F238E27FC236}">
                  <a16:creationId xmlns:a16="http://schemas.microsoft.com/office/drawing/2014/main" id="{8B588DF3-1F15-4E08-8710-E54CC0FA09DB}"/>
                </a:ext>
              </a:extLst>
            </p:cNvPr>
            <p:cNvGrpSpPr/>
            <p:nvPr/>
          </p:nvGrpSpPr>
          <p:grpSpPr>
            <a:xfrm>
              <a:off x="2591935" y="6283563"/>
              <a:ext cx="4053785" cy="2180"/>
              <a:chOff x="2626370" y="6414724"/>
              <a:chExt cx="4053785" cy="2180"/>
            </a:xfrm>
          </p:grpSpPr>
          <p:cxnSp>
            <p:nvCxnSpPr>
              <p:cNvPr id="28" name="直線コネクタ 27">
                <a:extLst>
                  <a:ext uri="{FF2B5EF4-FFF2-40B4-BE49-F238E27FC236}">
                    <a16:creationId xmlns:a16="http://schemas.microsoft.com/office/drawing/2014/main" id="{984C2566-DCC2-4F7A-A0D2-DFEC56DB0DBF}"/>
                  </a:ext>
                </a:extLst>
              </p:cNvPr>
              <p:cNvCxnSpPr/>
              <p:nvPr/>
            </p:nvCxnSpPr>
            <p:spPr>
              <a:xfrm>
                <a:off x="2626370" y="6414724"/>
                <a:ext cx="1091080" cy="2180"/>
              </a:xfrm>
              <a:prstGeom prst="line">
                <a:avLst/>
              </a:prstGeom>
              <a:ln w="28575">
                <a:solidFill>
                  <a:srgbClr val="64DD17"/>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1718DD8C-A904-4138-8122-DA6D1744CB40}"/>
                  </a:ext>
                </a:extLst>
              </p:cNvPr>
              <p:cNvCxnSpPr/>
              <p:nvPr/>
            </p:nvCxnSpPr>
            <p:spPr>
              <a:xfrm>
                <a:off x="4083659" y="6414724"/>
                <a:ext cx="1091080" cy="1279"/>
              </a:xfrm>
              <a:prstGeom prst="line">
                <a:avLst/>
              </a:prstGeom>
              <a:ln w="28575">
                <a:solidFill>
                  <a:srgbClr val="42A5F5"/>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1E779B3C-30DC-4966-8BA4-C2F05B25A357}"/>
                  </a:ext>
                </a:extLst>
              </p:cNvPr>
              <p:cNvCxnSpPr/>
              <p:nvPr/>
            </p:nvCxnSpPr>
            <p:spPr>
              <a:xfrm>
                <a:off x="5589075" y="6414724"/>
                <a:ext cx="1091080" cy="1279"/>
              </a:xfrm>
              <a:prstGeom prst="line">
                <a:avLst/>
              </a:prstGeom>
              <a:ln w="28575">
                <a:solidFill>
                  <a:srgbClr val="F50057"/>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7" name="テキスト ボックス 26">
                  <a:extLst>
                    <a:ext uri="{FF2B5EF4-FFF2-40B4-BE49-F238E27FC236}">
                      <a16:creationId xmlns:a16="http://schemas.microsoft.com/office/drawing/2014/main" id="{6582A2F6-E342-4479-892E-408B1E7DFB15}"/>
                    </a:ext>
                  </a:extLst>
                </p:cNvPr>
                <p:cNvSpPr txBox="1"/>
                <p:nvPr/>
              </p:nvSpPr>
              <p:spPr>
                <a:xfrm>
                  <a:off x="2450572" y="5886274"/>
                  <a:ext cx="4339906" cy="3327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𝑁</m:t>
                            </m:r>
                          </m:e>
                          <m:sub>
                            <m:r>
                              <a:rPr kumimoji="1" lang="en-US" altLang="ja-JP" sz="2000" b="0" i="1" smtClean="0">
                                <a:latin typeface="Cambria Math" panose="02040503050406030204" pitchFamily="18" charset="0"/>
                              </a:rPr>
                              <m:t>𝐶𝑎𝑡𝑒𝑔𝑜𝑟𝑦</m:t>
                            </m:r>
                            <m:r>
                              <a:rPr kumimoji="1" lang="en-US" altLang="ja-JP" sz="2000" b="0" i="1" smtClean="0">
                                <a:latin typeface="Cambria Math" panose="02040503050406030204" pitchFamily="18" charset="0"/>
                              </a:rPr>
                              <m:t> 2</m:t>
                            </m:r>
                          </m:sub>
                        </m:sSub>
                        <m:r>
                          <a:rPr kumimoji="1" lang="en-US" altLang="ja-JP" sz="2000" b="0" i="1" smtClean="0">
                            <a:latin typeface="Cambria Math" panose="02040503050406030204" pitchFamily="18" charset="0"/>
                          </a:rPr>
                          <m:t>&lt;</m:t>
                        </m:r>
                        <m:sSub>
                          <m:sSubPr>
                            <m:ctrlPr>
                              <a:rPr kumimoji="1" lang="en-US" altLang="ja-JP" sz="2000" i="1">
                                <a:latin typeface="Cambria Math" panose="02040503050406030204" pitchFamily="18" charset="0"/>
                              </a:rPr>
                            </m:ctrlPr>
                          </m:sSubPr>
                          <m:e>
                            <m:r>
                              <a:rPr kumimoji="1" lang="en-US" altLang="ja-JP" sz="2000" i="1">
                                <a:latin typeface="Cambria Math" panose="02040503050406030204" pitchFamily="18" charset="0"/>
                              </a:rPr>
                              <m:t>𝑁</m:t>
                            </m:r>
                          </m:e>
                          <m:sub>
                            <m:r>
                              <a:rPr kumimoji="1" lang="en-US" altLang="ja-JP" sz="2000" i="1">
                                <a:latin typeface="Cambria Math" panose="02040503050406030204" pitchFamily="18" charset="0"/>
                              </a:rPr>
                              <m:t>𝐶𝑎𝑡𝑒𝑔𝑜𝑟𝑦</m:t>
                            </m:r>
                            <m:r>
                              <a:rPr kumimoji="1" lang="en-US" altLang="ja-JP" sz="2000" i="1">
                                <a:latin typeface="Cambria Math" panose="02040503050406030204" pitchFamily="18" charset="0"/>
                              </a:rPr>
                              <m:t> 1</m:t>
                            </m:r>
                          </m:sub>
                        </m:sSub>
                        <m:r>
                          <a:rPr kumimoji="1" lang="en-US" altLang="ja-JP" sz="2000" b="0" i="1" smtClean="0">
                            <a:latin typeface="Cambria Math" panose="02040503050406030204" pitchFamily="18" charset="0"/>
                          </a:rPr>
                          <m:t>&lt;</m:t>
                        </m:r>
                        <m:sSub>
                          <m:sSubPr>
                            <m:ctrlPr>
                              <a:rPr kumimoji="1" lang="en-US" altLang="ja-JP" sz="2000" i="1">
                                <a:latin typeface="Cambria Math" panose="02040503050406030204" pitchFamily="18" charset="0"/>
                              </a:rPr>
                            </m:ctrlPr>
                          </m:sSubPr>
                          <m:e>
                            <m:r>
                              <a:rPr kumimoji="1" lang="en-US" altLang="ja-JP" sz="2000" i="1">
                                <a:latin typeface="Cambria Math" panose="02040503050406030204" pitchFamily="18" charset="0"/>
                              </a:rPr>
                              <m:t>𝑁</m:t>
                            </m:r>
                          </m:e>
                          <m:sub>
                            <m:r>
                              <a:rPr kumimoji="1" lang="en-US" altLang="ja-JP" sz="2000" i="1">
                                <a:latin typeface="Cambria Math" panose="02040503050406030204" pitchFamily="18" charset="0"/>
                              </a:rPr>
                              <m:t>𝐶𝑎𝑡𝑒𝑔𝑜𝑟𝑦</m:t>
                            </m:r>
                            <m:r>
                              <a:rPr kumimoji="1" lang="en-US" altLang="ja-JP" sz="2000" i="1">
                                <a:latin typeface="Cambria Math" panose="02040503050406030204" pitchFamily="18" charset="0"/>
                              </a:rPr>
                              <m:t> 3</m:t>
                            </m:r>
                          </m:sub>
                        </m:sSub>
                      </m:oMath>
                    </m:oMathPara>
                  </a14:m>
                  <a:endParaRPr kumimoji="1" lang="ja-JP" altLang="en-US" sz="20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2450572" y="5886274"/>
                  <a:ext cx="4339906" cy="332720"/>
                </a:xfrm>
                <a:prstGeom prst="rect">
                  <a:avLst/>
                </a:prstGeom>
                <a:blipFill>
                  <a:blip r:embed="rId4"/>
                  <a:stretch>
                    <a:fillRect l="-702" b="-25926"/>
                  </a:stretch>
                </a:blipFill>
              </p:spPr>
              <p:txBody>
                <a:bodyPr/>
                <a:lstStyle/>
                <a:p>
                  <a:r>
                    <a:rPr lang="ja-JP" altLang="en-US">
                      <a:noFill/>
                    </a:rPr>
                    <a:t> </a:t>
                  </a:r>
                </a:p>
              </p:txBody>
            </p:sp>
          </mc:Fallback>
        </mc:AlternateContent>
      </p:grpSp>
      <p:sp>
        <p:nvSpPr>
          <p:cNvPr id="22" name="日付プレースホルダー 5">
            <a:extLst>
              <a:ext uri="{FF2B5EF4-FFF2-40B4-BE49-F238E27FC236}">
                <a16:creationId xmlns:a16="http://schemas.microsoft.com/office/drawing/2014/main" id="{10E89B01-F94B-47C3-8536-1DF2CB508E82}"/>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3127813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3B41F3-11DC-45B3-BFC0-AF8E80E7127C}"/>
              </a:ext>
            </a:extLst>
          </p:cNvPr>
          <p:cNvSpPr>
            <a:spLocks noGrp="1"/>
          </p:cNvSpPr>
          <p:nvPr>
            <p:ph type="title"/>
          </p:nvPr>
        </p:nvSpPr>
        <p:spPr>
          <a:xfrm>
            <a:off x="685800" y="685800"/>
            <a:ext cx="7772400" cy="510952"/>
          </a:xfrm>
        </p:spPr>
        <p:txBody>
          <a:bodyPr/>
          <a:lstStyle/>
          <a:p>
            <a:r>
              <a:rPr kumimoji="1" lang="en-US" altLang="ja-JP" dirty="0"/>
              <a:t>Theoretical analysis of proposal scheme</a:t>
            </a:r>
            <a:endParaRPr kumimoji="1" lang="ja-JP" altLang="en-US" dirty="0"/>
          </a:p>
        </p:txBody>
      </p:sp>
      <p:sp>
        <p:nvSpPr>
          <p:cNvPr id="4" name="スライド番号プレースホルダー 3">
            <a:extLst>
              <a:ext uri="{FF2B5EF4-FFF2-40B4-BE49-F238E27FC236}">
                <a16:creationId xmlns:a16="http://schemas.microsoft.com/office/drawing/2014/main" id="{19BB4A4D-9C03-47E6-BB56-1BA4B9B9B070}"/>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6</a:t>
            </a:fld>
            <a:endParaRPr lang="en-US" altLang="ja-JP" dirty="0"/>
          </a:p>
        </p:txBody>
      </p:sp>
      <p:grpSp>
        <p:nvGrpSpPr>
          <p:cNvPr id="7" name="グループ化 6">
            <a:extLst>
              <a:ext uri="{FF2B5EF4-FFF2-40B4-BE49-F238E27FC236}">
                <a16:creationId xmlns:a16="http://schemas.microsoft.com/office/drawing/2014/main" id="{56FE4FA0-B671-4D3E-AC17-C65947E44E3C}"/>
              </a:ext>
            </a:extLst>
          </p:cNvPr>
          <p:cNvGrpSpPr/>
          <p:nvPr/>
        </p:nvGrpSpPr>
        <p:grpSpPr>
          <a:xfrm>
            <a:off x="6285183" y="1716613"/>
            <a:ext cx="2525513" cy="2236208"/>
            <a:chOff x="3552295" y="675163"/>
            <a:chExt cx="5512057" cy="3910591"/>
          </a:xfrm>
        </p:grpSpPr>
        <p:pic>
          <p:nvPicPr>
            <p:cNvPr id="8" name="図 7">
              <a:extLst>
                <a:ext uri="{FF2B5EF4-FFF2-40B4-BE49-F238E27FC236}">
                  <a16:creationId xmlns:a16="http://schemas.microsoft.com/office/drawing/2014/main" id="{C1DA5BA8-DA0A-4719-83B7-FC9B5CE2711E}"/>
                </a:ext>
              </a:extLst>
            </p:cNvPr>
            <p:cNvPicPr>
              <a:picLocks noChangeAspect="1"/>
            </p:cNvPicPr>
            <p:nvPr/>
          </p:nvPicPr>
          <p:blipFill rotWithShape="1">
            <a:blip r:embed="rId2"/>
            <a:srcRect r="79794"/>
            <a:stretch/>
          </p:blipFill>
          <p:spPr>
            <a:xfrm>
              <a:off x="3552295" y="675533"/>
              <a:ext cx="1847664" cy="3910221"/>
            </a:xfrm>
            <a:prstGeom prst="rect">
              <a:avLst/>
            </a:prstGeom>
          </p:spPr>
        </p:pic>
        <p:pic>
          <p:nvPicPr>
            <p:cNvPr id="9" name="図 8">
              <a:extLst>
                <a:ext uri="{FF2B5EF4-FFF2-40B4-BE49-F238E27FC236}">
                  <a16:creationId xmlns:a16="http://schemas.microsoft.com/office/drawing/2014/main" id="{BD712D54-5580-4B89-8AA7-D6A8EC485FCF}"/>
                </a:ext>
              </a:extLst>
            </p:cNvPr>
            <p:cNvPicPr>
              <a:picLocks noChangeAspect="1"/>
            </p:cNvPicPr>
            <p:nvPr/>
          </p:nvPicPr>
          <p:blipFill rotWithShape="1">
            <a:blip r:embed="rId2"/>
            <a:srcRect l="59892"/>
            <a:stretch/>
          </p:blipFill>
          <p:spPr>
            <a:xfrm>
              <a:off x="5396938" y="675163"/>
              <a:ext cx="3667414" cy="3910590"/>
            </a:xfrm>
            <a:prstGeom prst="rect">
              <a:avLst/>
            </a:prstGeom>
          </p:spPr>
        </p:pic>
      </p:grpSp>
      <p:sp>
        <p:nvSpPr>
          <p:cNvPr id="10" name="テキスト ボックス 9">
            <a:extLst>
              <a:ext uri="{FF2B5EF4-FFF2-40B4-BE49-F238E27FC236}">
                <a16:creationId xmlns:a16="http://schemas.microsoft.com/office/drawing/2014/main" id="{F9E61303-4171-4784-ABE4-2994A8883CE8}"/>
              </a:ext>
            </a:extLst>
          </p:cNvPr>
          <p:cNvSpPr txBox="1"/>
          <p:nvPr/>
        </p:nvSpPr>
        <p:spPr>
          <a:xfrm>
            <a:off x="5925143" y="1413782"/>
            <a:ext cx="3113579" cy="276999"/>
          </a:xfrm>
          <a:prstGeom prst="rect">
            <a:avLst/>
          </a:prstGeom>
          <a:noFill/>
        </p:spPr>
        <p:txBody>
          <a:bodyPr wrap="square" rtlCol="0">
            <a:spAutoFit/>
          </a:bodyPr>
          <a:lstStyle/>
          <a:p>
            <a:r>
              <a:rPr kumimoji="1" lang="en-US" altLang="ja-JP" dirty="0"/>
              <a:t>Table. Contention probability in IEEE 802.15.6</a:t>
            </a:r>
            <a:endParaRPr kumimoji="1" lang="ja-JP" altLang="en-US" dirty="0"/>
          </a:p>
        </p:txBody>
      </p:sp>
      <p:sp>
        <p:nvSpPr>
          <p:cNvPr id="11" name="テキスト ボックス 10">
            <a:extLst>
              <a:ext uri="{FF2B5EF4-FFF2-40B4-BE49-F238E27FC236}">
                <a16:creationId xmlns:a16="http://schemas.microsoft.com/office/drawing/2014/main" id="{A499AB93-440A-4F40-ACEB-9DE17B858743}"/>
              </a:ext>
            </a:extLst>
          </p:cNvPr>
          <p:cNvSpPr txBox="1"/>
          <p:nvPr/>
        </p:nvSpPr>
        <p:spPr>
          <a:xfrm>
            <a:off x="2044673" y="3586697"/>
            <a:ext cx="2880320" cy="276999"/>
          </a:xfrm>
          <a:prstGeom prst="rect">
            <a:avLst/>
          </a:prstGeom>
          <a:noFill/>
        </p:spPr>
        <p:txBody>
          <a:bodyPr wrap="square" rtlCol="0">
            <a:spAutoFit/>
          </a:bodyPr>
          <a:lstStyle/>
          <a:p>
            <a:r>
              <a:rPr kumimoji="1" lang="en-US" altLang="ja-JP" dirty="0"/>
              <a:t>Fig. Markov chain model in [1]</a:t>
            </a:r>
            <a:endParaRPr kumimoji="1" lang="ja-JP" altLang="en-US" dirty="0"/>
          </a:p>
        </p:txBody>
      </p:sp>
      <p:sp>
        <p:nvSpPr>
          <p:cNvPr id="12" name="テキスト ボックス 11">
            <a:extLst>
              <a:ext uri="{FF2B5EF4-FFF2-40B4-BE49-F238E27FC236}">
                <a16:creationId xmlns:a16="http://schemas.microsoft.com/office/drawing/2014/main" id="{12091416-CE04-4271-B10D-783C2AE1A759}"/>
              </a:ext>
            </a:extLst>
          </p:cNvPr>
          <p:cNvSpPr txBox="1"/>
          <p:nvPr/>
        </p:nvSpPr>
        <p:spPr>
          <a:xfrm>
            <a:off x="235868" y="6253641"/>
            <a:ext cx="8748464" cy="253916"/>
          </a:xfrm>
          <a:prstGeom prst="rect">
            <a:avLst/>
          </a:prstGeom>
          <a:noFill/>
        </p:spPr>
        <p:txBody>
          <a:bodyPr wrap="square" rtlCol="0">
            <a:spAutoFit/>
          </a:bodyPr>
          <a:lstStyle/>
          <a:p>
            <a:r>
              <a:rPr kumimoji="1" lang="en-US" altLang="ja-JP" sz="1050" dirty="0"/>
              <a:t>[1]:Mohammad C. et al., “Saturation Throughput Analysis of IEEE 802.15.6 Slotted Aloha in Heterogeneous Conditions”, IEEE Wireless </a:t>
            </a:r>
            <a:r>
              <a:rPr kumimoji="1" lang="en-US" altLang="ja-JP" sz="1050" dirty="0" err="1"/>
              <a:t>Commun</a:t>
            </a:r>
            <a:r>
              <a:rPr kumimoji="1" lang="en-US" altLang="ja-JP" sz="1050" dirty="0"/>
              <a:t>. Lett. 2014.</a:t>
            </a:r>
          </a:p>
        </p:txBody>
      </p:sp>
      <p:pic>
        <p:nvPicPr>
          <p:cNvPr id="6" name="図 5">
            <a:extLst>
              <a:ext uri="{FF2B5EF4-FFF2-40B4-BE49-F238E27FC236}">
                <a16:creationId xmlns:a16="http://schemas.microsoft.com/office/drawing/2014/main" id="{10D06B79-6FF6-44EB-8F26-7EEAC24873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704690"/>
            <a:ext cx="5600700" cy="1930400"/>
          </a:xfrm>
          <a:prstGeom prst="rect">
            <a:avLst/>
          </a:prstGeom>
        </p:spPr>
      </p:pic>
      <mc:AlternateContent xmlns:mc="http://schemas.openxmlformats.org/markup-compatibility/2006" xmlns:a14="http://schemas.microsoft.com/office/drawing/2010/main">
        <mc:Choice Requires="a14">
          <p:sp>
            <p:nvSpPr>
              <p:cNvPr id="14" name="正方形/長方形 13">
                <a:extLst>
                  <a:ext uri="{FF2B5EF4-FFF2-40B4-BE49-F238E27FC236}">
                    <a16:creationId xmlns:a16="http://schemas.microsoft.com/office/drawing/2014/main" id="{19977697-B6EF-4058-8FFD-BF5F07D26CFE}"/>
                  </a:ext>
                </a:extLst>
              </p:cNvPr>
              <p:cNvSpPr/>
              <p:nvPr/>
            </p:nvSpPr>
            <p:spPr>
              <a:xfrm>
                <a:off x="1235828" y="3965784"/>
                <a:ext cx="3946671" cy="1980863"/>
              </a:xfrm>
              <a:prstGeom prst="rect">
                <a:avLst/>
              </a:prstGeom>
            </p:spPr>
            <p:txBody>
              <a:bodyPr wrap="square">
                <a:spAutoFit/>
              </a:bodyPr>
              <a:lstStyle/>
              <a:p>
                <a:r>
                  <a:rPr kumimoji="1" lang="en-US" altLang="ja-JP" sz="1600" dirty="0"/>
                  <a:t>p(</a:t>
                </a:r>
                <a:r>
                  <a:rPr kumimoji="1" lang="en-US" altLang="ja-JP" sz="1600" dirty="0" err="1"/>
                  <a:t>k,l</a:t>
                </a:r>
                <a:r>
                  <a:rPr kumimoji="1" lang="en-US" altLang="ja-JP" sz="1600" dirty="0"/>
                  <a:t>) : Not to obtain the transmission chance</a:t>
                </a:r>
              </a:p>
              <a:p>
                <a:pPr lvl="1"/>
                <a14:m>
                  <m:oMathPara xmlns:m="http://schemas.openxmlformats.org/officeDocument/2006/math">
                    <m:oMathParaPr>
                      <m:jc m:val="centerGroup"/>
                    </m:oMathParaPr>
                    <m:oMath xmlns:m="http://schemas.openxmlformats.org/officeDocument/2006/math">
                      <m:r>
                        <a:rPr kumimoji="1" lang="en-US" altLang="ja-JP" sz="1600" i="1">
                          <a:latin typeface="Cambria Math" panose="02040503050406030204" pitchFamily="18" charset="0"/>
                        </a:rPr>
                        <m:t>1−</m:t>
                      </m:r>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𝑙</m:t>
                          </m:r>
                        </m:e>
                      </m:d>
                      <m:r>
                        <a:rPr kumimoji="1" lang="en-US" altLang="ja-JP" sz="1600" i="1">
                          <a:latin typeface="Cambria Math" panose="02040503050406030204" pitchFamily="18" charset="0"/>
                        </a:rPr>
                        <m:t>=</m:t>
                      </m:r>
                      <m:func>
                        <m:funcPr>
                          <m:ctrlPr>
                            <a:rPr kumimoji="1" lang="en-US" altLang="ja-JP" sz="1600" i="1">
                              <a:latin typeface="Cambria Math" panose="02040503050406030204" pitchFamily="18" charset="0"/>
                            </a:rPr>
                          </m:ctrlPr>
                        </m:funcPr>
                        <m:fName>
                          <m:r>
                            <m:rPr>
                              <m:sty m:val="p"/>
                            </m:rPr>
                            <a:rPr kumimoji="1" lang="en-US" altLang="ja-JP" sz="1600">
                              <a:latin typeface="Cambria Math" panose="02040503050406030204" pitchFamily="18" charset="0"/>
                            </a:rPr>
                            <m:t>max</m:t>
                          </m:r>
                        </m:fName>
                        <m:e>
                          <m:d>
                            <m:dPr>
                              <m:ctrlPr>
                                <a:rPr kumimoji="1" lang="en-US" altLang="ja-JP" sz="1600" i="1">
                                  <a:latin typeface="Cambria Math" panose="02040503050406030204" pitchFamily="18" charset="0"/>
                                </a:rPr>
                              </m:ctrlPr>
                            </m:dPr>
                            <m:e>
                              <m:f>
                                <m:fPr>
                                  <m:ctrlPr>
                                    <a:rPr kumimoji="1" lang="en-US" altLang="ja-JP" sz="1600" i="1">
                                      <a:latin typeface="Cambria Math" panose="02040503050406030204" pitchFamily="18" charset="0"/>
                                    </a:rPr>
                                  </m:ctrlPr>
                                </m:fPr>
                                <m:num>
                                  <m:r>
                                    <a:rPr kumimoji="1" lang="en-US" altLang="ja-JP" sz="1600" i="1">
                                      <a:latin typeface="Cambria Math" panose="02040503050406030204" pitchFamily="18" charset="0"/>
                                    </a:rPr>
                                    <m:t>𝐶</m:t>
                                  </m:r>
                                  <m:sSub>
                                    <m:sSubPr>
                                      <m:ctrlPr>
                                        <a:rPr kumimoji="1" lang="en-US" altLang="ja-JP" sz="1600" i="1">
                                          <a:latin typeface="Cambria Math" panose="02040503050406030204" pitchFamily="18" charset="0"/>
                                        </a:rPr>
                                      </m:ctrlPr>
                                    </m:sSubPr>
                                    <m:e>
                                      <m:r>
                                        <a:rPr kumimoji="1" lang="en-US" altLang="ja-JP" sz="1600" i="1">
                                          <a:latin typeface="Cambria Math" panose="02040503050406030204" pitchFamily="18" charset="0"/>
                                        </a:rPr>
                                        <m:t>𝑃</m:t>
                                      </m:r>
                                    </m:e>
                                    <m:sub>
                                      <m:r>
                                        <a:rPr kumimoji="1" lang="en-US" altLang="ja-JP" sz="1600" i="1">
                                          <a:latin typeface="Cambria Math" panose="02040503050406030204" pitchFamily="18" charset="0"/>
                                        </a:rPr>
                                        <m:t>𝑚𝑎𝑥</m:t>
                                      </m:r>
                                    </m:sub>
                                  </m:sSub>
                                </m:num>
                                <m:den>
                                  <m:sSup>
                                    <m:sSupPr>
                                      <m:ctrlPr>
                                        <a:rPr kumimoji="1" lang="en-US" altLang="ja-JP" sz="1600" i="1">
                                          <a:latin typeface="Cambria Math" panose="02040503050406030204" pitchFamily="18" charset="0"/>
                                        </a:rPr>
                                      </m:ctrlPr>
                                    </m:sSupPr>
                                    <m:e>
                                      <m:r>
                                        <a:rPr kumimoji="1" lang="en-US" altLang="ja-JP" sz="1600" i="1">
                                          <a:latin typeface="Cambria Math" panose="02040503050406030204" pitchFamily="18" charset="0"/>
                                        </a:rPr>
                                        <m:t>2</m:t>
                                      </m:r>
                                    </m:e>
                                    <m:sup>
                                      <m:d>
                                        <m:dPr>
                                          <m:begChr m:val="⌊"/>
                                          <m:endChr m:val="⌋"/>
                                          <m:ctrlPr>
                                            <a:rPr kumimoji="1" lang="en-US" altLang="ja-JP" sz="1600" i="1">
                                              <a:latin typeface="Cambria Math" panose="02040503050406030204" pitchFamily="18" charset="0"/>
                                            </a:rPr>
                                          </m:ctrlPr>
                                        </m:dPr>
                                        <m:e>
                                          <m:f>
                                            <m:fPr>
                                              <m:ctrlPr>
                                                <a:rPr kumimoji="1" lang="en-US" altLang="ja-JP" sz="1600" i="1">
                                                  <a:latin typeface="Cambria Math" panose="02040503050406030204" pitchFamily="18" charset="0"/>
                                                </a:rPr>
                                              </m:ctrlPr>
                                            </m:fPr>
                                            <m:num>
                                              <m:r>
                                                <a:rPr kumimoji="1" lang="en-US" altLang="ja-JP" sz="1600" i="1">
                                                  <a:latin typeface="Cambria Math" panose="02040503050406030204" pitchFamily="18" charset="0"/>
                                                </a:rPr>
                                                <m:t>𝑘</m:t>
                                              </m:r>
                                            </m:num>
                                            <m:den>
                                              <m:r>
                                                <a:rPr kumimoji="1" lang="en-US" altLang="ja-JP" sz="1600" i="1">
                                                  <a:latin typeface="Cambria Math" panose="02040503050406030204" pitchFamily="18" charset="0"/>
                                                </a:rPr>
                                                <m:t>2</m:t>
                                              </m:r>
                                            </m:den>
                                          </m:f>
                                        </m:e>
                                      </m:d>
                                    </m:sup>
                                  </m:sSup>
                                </m:den>
                              </m:f>
                              <m:r>
                                <a:rPr kumimoji="1" lang="en-US" altLang="ja-JP" sz="1600" i="1">
                                  <a:latin typeface="Cambria Math" panose="02040503050406030204" pitchFamily="18" charset="0"/>
                                </a:rPr>
                                <m:t>, </m:t>
                              </m:r>
                              <m:r>
                                <a:rPr kumimoji="1" lang="en-US" altLang="ja-JP" sz="1600" i="1">
                                  <a:latin typeface="Cambria Math" panose="02040503050406030204" pitchFamily="18" charset="0"/>
                                </a:rPr>
                                <m:t>𝐶</m:t>
                              </m:r>
                              <m:sSub>
                                <m:sSubPr>
                                  <m:ctrlPr>
                                    <a:rPr kumimoji="1" lang="en-US" altLang="ja-JP" sz="1600" i="1">
                                      <a:latin typeface="Cambria Math" panose="02040503050406030204" pitchFamily="18" charset="0"/>
                                    </a:rPr>
                                  </m:ctrlPr>
                                </m:sSubPr>
                                <m:e>
                                  <m:r>
                                    <a:rPr kumimoji="1" lang="en-US" altLang="ja-JP" sz="1600" i="1">
                                      <a:latin typeface="Cambria Math" panose="02040503050406030204" pitchFamily="18" charset="0"/>
                                    </a:rPr>
                                    <m:t>𝑃</m:t>
                                  </m:r>
                                </m:e>
                                <m:sub>
                                  <m:r>
                                    <a:rPr kumimoji="1" lang="en-US" altLang="ja-JP" sz="1600" i="1">
                                      <a:latin typeface="Cambria Math" panose="02040503050406030204" pitchFamily="18" charset="0"/>
                                    </a:rPr>
                                    <m:t>𝑚𝑖𝑛</m:t>
                                  </m:r>
                                </m:sub>
                              </m:sSub>
                            </m:e>
                          </m:d>
                        </m:e>
                      </m:func>
                    </m:oMath>
                  </m:oMathPara>
                </a14:m>
                <a:endParaRPr kumimoji="1" lang="en-US" altLang="ja-JP" sz="1600" dirty="0"/>
              </a:p>
              <a:p>
                <a:r>
                  <a:rPr kumimoji="1" lang="en-US" altLang="ja-JP" sz="1600" dirty="0"/>
                  <a:t>p(</a:t>
                </a:r>
                <a:r>
                  <a:rPr kumimoji="1" lang="en-US" altLang="ja-JP" sz="1600" dirty="0" err="1"/>
                  <a:t>k,s</a:t>
                </a:r>
                <a:r>
                  <a:rPr kumimoji="1" lang="en-US" altLang="ja-JP" sz="1600" dirty="0"/>
                  <a:t>) : transmission succeed state</a:t>
                </a:r>
              </a:p>
              <a:p>
                <a:pPr lvl="1"/>
                <a14:m>
                  <m:oMathPara xmlns:m="http://schemas.openxmlformats.org/officeDocument/2006/math">
                    <m:oMathParaPr>
                      <m:jc m:val="centerGroup"/>
                    </m:oMathParaPr>
                    <m:oMath xmlns:m="http://schemas.openxmlformats.org/officeDocument/2006/math">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𝑠</m:t>
                          </m:r>
                        </m:e>
                      </m:d>
                      <m:r>
                        <a:rPr kumimoji="1" lang="en-US" altLang="ja-JP" sz="1600" i="1">
                          <a:latin typeface="Cambria Math" panose="02040503050406030204" pitchFamily="18" charset="0"/>
                        </a:rPr>
                        <m:t>=</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1−</m:t>
                          </m:r>
                          <m:r>
                            <a:rPr kumimoji="1" lang="ja-JP" altLang="en-US" sz="1600" i="1">
                              <a:latin typeface="Cambria Math" panose="02040503050406030204" pitchFamily="18" charset="0"/>
                            </a:rPr>
                            <m:t>𝛾</m:t>
                          </m:r>
                        </m:e>
                      </m:d>
                      <m:d>
                        <m:dPr>
                          <m:begChr m:val="{"/>
                          <m:endChr m:val="}"/>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1−</m:t>
                          </m:r>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𝑙</m:t>
                              </m:r>
                            </m:e>
                          </m:d>
                        </m:e>
                      </m:d>
                    </m:oMath>
                  </m:oMathPara>
                </a14:m>
                <a:endParaRPr kumimoji="1" lang="en-US" altLang="ja-JP" sz="1600" dirty="0"/>
              </a:p>
              <a:p>
                <a:r>
                  <a:rPr kumimoji="1" lang="en-US" altLang="ja-JP" sz="1600" dirty="0"/>
                  <a:t>p(</a:t>
                </a:r>
                <a:r>
                  <a:rPr kumimoji="1" lang="en-US" altLang="ja-JP" sz="1600" dirty="0" err="1"/>
                  <a:t>k,c</a:t>
                </a:r>
                <a:r>
                  <a:rPr kumimoji="1" lang="en-US" altLang="ja-JP" sz="1600" dirty="0"/>
                  <a:t>) :</a:t>
                </a:r>
                <a:r>
                  <a:rPr kumimoji="1" lang="ja-JP" altLang="en-US" sz="1600" dirty="0"/>
                  <a:t> </a:t>
                </a:r>
                <a:r>
                  <a:rPr kumimoji="1" lang="en-US" altLang="ja-JP" sz="1600" dirty="0"/>
                  <a:t>transmission failed state</a:t>
                </a:r>
              </a:p>
              <a:p>
                <a:pPr lvl="1"/>
                <a14:m>
                  <m:oMathPara xmlns:m="http://schemas.openxmlformats.org/officeDocument/2006/math">
                    <m:oMathParaPr>
                      <m:jc m:val="centerGroup"/>
                    </m:oMathParaPr>
                    <m:oMath xmlns:m="http://schemas.openxmlformats.org/officeDocument/2006/math">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𝑐</m:t>
                          </m:r>
                        </m:e>
                      </m:d>
                      <m:r>
                        <a:rPr kumimoji="1" lang="en-US" altLang="ja-JP" sz="1600" i="1">
                          <a:latin typeface="Cambria Math" panose="02040503050406030204" pitchFamily="18" charset="0"/>
                        </a:rPr>
                        <m:t>=</m:t>
                      </m:r>
                      <m:r>
                        <a:rPr kumimoji="1" lang="ja-JP" altLang="en-US" sz="1600" i="1">
                          <a:latin typeface="Cambria Math" panose="02040503050406030204" pitchFamily="18" charset="0"/>
                        </a:rPr>
                        <m:t>𝛾</m:t>
                      </m:r>
                      <m:d>
                        <m:dPr>
                          <m:begChr m:val="{"/>
                          <m:endChr m:val="}"/>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1−</m:t>
                          </m:r>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𝑙</m:t>
                              </m:r>
                            </m:e>
                          </m:d>
                        </m:e>
                      </m:d>
                    </m:oMath>
                  </m:oMathPara>
                </a14:m>
                <a:endParaRPr lang="ja-JP" altLang="en-US" sz="1600" dirty="0"/>
              </a:p>
            </p:txBody>
          </p:sp>
        </mc:Choice>
        <mc:Fallback xmlns="">
          <p:sp>
            <p:nvSpPr>
              <p:cNvPr id="14" name="正方形/長方形 13">
                <a:extLst>
                  <a:ext uri="{FF2B5EF4-FFF2-40B4-BE49-F238E27FC236}">
                    <a16:creationId xmlns:a16="http://schemas.microsoft.com/office/drawing/2014/main" id="{19977697-B6EF-4058-8FFD-BF5F07D26CFE}"/>
                  </a:ext>
                </a:extLst>
              </p:cNvPr>
              <p:cNvSpPr>
                <a:spLocks noRot="1" noChangeAspect="1" noMove="1" noResize="1" noEditPoints="1" noAdjustHandles="1" noChangeArrowheads="1" noChangeShapeType="1" noTextEdit="1"/>
              </p:cNvSpPr>
              <p:nvPr/>
            </p:nvSpPr>
            <p:spPr>
              <a:xfrm>
                <a:off x="1235828" y="3965784"/>
                <a:ext cx="3946671" cy="1980863"/>
              </a:xfrm>
              <a:prstGeom prst="rect">
                <a:avLst/>
              </a:prstGeom>
              <a:blipFill>
                <a:blip r:embed="rId4"/>
                <a:stretch>
                  <a:fillRect l="-927" t="-926" b="-30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9" name="正方形/長方形 18">
                <a:extLst>
                  <a:ext uri="{FF2B5EF4-FFF2-40B4-BE49-F238E27FC236}">
                    <a16:creationId xmlns:a16="http://schemas.microsoft.com/office/drawing/2014/main" id="{FEF28C2C-0756-4228-820B-2F9A731AD0AB}"/>
                  </a:ext>
                </a:extLst>
              </p:cNvPr>
              <p:cNvSpPr/>
              <p:nvPr/>
            </p:nvSpPr>
            <p:spPr>
              <a:xfrm>
                <a:off x="3424178" y="5940079"/>
                <a:ext cx="1559338" cy="276999"/>
              </a:xfrm>
              <a:prstGeom prst="rect">
                <a:avLst/>
              </a:prstGeom>
            </p:spPr>
            <p:txBody>
              <a:bodyPr wrap="none">
                <a:spAutoFit/>
              </a:bodyPr>
              <a:lstStyle/>
              <a:p>
                <a14:m>
                  <m:oMath xmlns:m="http://schemas.openxmlformats.org/officeDocument/2006/math">
                    <m:r>
                      <a:rPr kumimoji="1" lang="ja-JP" altLang="en-US" sz="1200" i="1">
                        <a:latin typeface="Cambria Math" panose="02040503050406030204" pitchFamily="18" charset="0"/>
                      </a:rPr>
                      <m:t>𝛾</m:t>
                    </m:r>
                  </m:oMath>
                </a14:m>
                <a:r>
                  <a:rPr lang="en-US" altLang="ja-JP" sz="1200" dirty="0"/>
                  <a:t>: transmission failed</a:t>
                </a:r>
                <a:endParaRPr lang="ja-JP" altLang="en-US" sz="1200" dirty="0"/>
              </a:p>
            </p:txBody>
          </p:sp>
        </mc:Choice>
        <mc:Fallback xmlns="">
          <p:sp>
            <p:nvSpPr>
              <p:cNvPr id="19" name="正方形/長方形 18">
                <a:extLst>
                  <a:ext uri="{FF2B5EF4-FFF2-40B4-BE49-F238E27FC236}">
                    <a16:creationId xmlns:a16="http://schemas.microsoft.com/office/drawing/2014/main" id="{FEF28C2C-0756-4228-820B-2F9A731AD0AB}"/>
                  </a:ext>
                </a:extLst>
              </p:cNvPr>
              <p:cNvSpPr>
                <a:spLocks noRot="1" noChangeAspect="1" noMove="1" noResize="1" noEditPoints="1" noAdjustHandles="1" noChangeArrowheads="1" noChangeShapeType="1" noTextEdit="1"/>
              </p:cNvSpPr>
              <p:nvPr/>
            </p:nvSpPr>
            <p:spPr>
              <a:xfrm>
                <a:off x="3424178" y="5940079"/>
                <a:ext cx="1559338" cy="276999"/>
              </a:xfrm>
              <a:prstGeom prst="rect">
                <a:avLst/>
              </a:prstGeom>
              <a:blipFill>
                <a:blip r:embed="rId5"/>
                <a:stretch>
                  <a:fillRect b="-15217"/>
                </a:stretch>
              </a:blipFill>
            </p:spPr>
            <p:txBody>
              <a:bodyPr/>
              <a:lstStyle/>
              <a:p>
                <a:r>
                  <a:rPr lang="ja-JP" altLang="en-US">
                    <a:noFill/>
                  </a:rPr>
                  <a:t> </a:t>
                </a:r>
              </a:p>
            </p:txBody>
          </p:sp>
        </mc:Fallback>
      </mc:AlternateContent>
      <p:sp>
        <p:nvSpPr>
          <p:cNvPr id="15" name="Rectangle 5">
            <a:extLst>
              <a:ext uri="{FF2B5EF4-FFF2-40B4-BE49-F238E27FC236}">
                <a16:creationId xmlns:a16="http://schemas.microsoft.com/office/drawing/2014/main" id="{6CC93FA8-FB91-4C18-B094-889D8F4427DD}"/>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6" name="日付プレースホルダー 5">
            <a:extLst>
              <a:ext uri="{FF2B5EF4-FFF2-40B4-BE49-F238E27FC236}">
                <a16:creationId xmlns:a16="http://schemas.microsoft.com/office/drawing/2014/main" id="{533F1E83-8ABE-4BD0-991D-64CC0F511D9A}"/>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138355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3B41F3-11DC-45B3-BFC0-AF8E80E7127C}"/>
              </a:ext>
            </a:extLst>
          </p:cNvPr>
          <p:cNvSpPr>
            <a:spLocks noGrp="1"/>
          </p:cNvSpPr>
          <p:nvPr>
            <p:ph type="title"/>
          </p:nvPr>
        </p:nvSpPr>
        <p:spPr>
          <a:xfrm>
            <a:off x="685800" y="685800"/>
            <a:ext cx="7772400" cy="510952"/>
          </a:xfrm>
        </p:spPr>
        <p:txBody>
          <a:bodyPr/>
          <a:lstStyle/>
          <a:p>
            <a:r>
              <a:rPr kumimoji="1" lang="en-US" altLang="ja-JP" dirty="0"/>
              <a:t>Theoretical analysis of proposal scheme</a:t>
            </a:r>
            <a:endParaRPr kumimoji="1" lang="ja-JP" altLang="en-US" dirty="0"/>
          </a:p>
        </p:txBody>
      </p:sp>
      <p:sp>
        <p:nvSpPr>
          <p:cNvPr id="3" name="フッター プレースホルダー 2">
            <a:extLst>
              <a:ext uri="{FF2B5EF4-FFF2-40B4-BE49-F238E27FC236}">
                <a16:creationId xmlns:a16="http://schemas.microsoft.com/office/drawing/2014/main" id="{EE7516C3-0762-4C66-A10B-32BCD8377925}"/>
              </a:ext>
            </a:extLst>
          </p:cNvPr>
          <p:cNvSpPr>
            <a:spLocks noGrp="1"/>
          </p:cNvSpPr>
          <p:nvPr>
            <p:ph type="ftr" sz="quarter" idx="3"/>
          </p:nvPr>
        </p:nvSpPr>
        <p:spPr>
          <a:xfrm>
            <a:off x="5076056" y="6475412"/>
            <a:ext cx="3816424" cy="184666"/>
          </a:xfrm>
          <a:prstGeom prst="rect">
            <a:avLst/>
          </a:prstGeom>
        </p:spPr>
        <p:txBody>
          <a:bodyPr/>
          <a:lstStyle/>
          <a:p>
            <a:r>
              <a:rPr lang="en-US" altLang="ja-JP"/>
              <a:t>Ryuji Kohno(YNU/CWC-Nippon</a:t>
            </a:r>
            <a:endParaRPr lang="en-US" altLang="ja-JP" dirty="0"/>
          </a:p>
        </p:txBody>
      </p:sp>
      <p:sp>
        <p:nvSpPr>
          <p:cNvPr id="4" name="スライド番号プレースホルダー 3">
            <a:extLst>
              <a:ext uri="{FF2B5EF4-FFF2-40B4-BE49-F238E27FC236}">
                <a16:creationId xmlns:a16="http://schemas.microsoft.com/office/drawing/2014/main" id="{19BB4A4D-9C03-47E6-BB56-1BA4B9B9B070}"/>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7</a:t>
            </a:fld>
            <a:endParaRPr lang="en-US" altLang="ja-JP" dirty="0"/>
          </a:p>
        </p:txBody>
      </p:sp>
      <p:grpSp>
        <p:nvGrpSpPr>
          <p:cNvPr id="7" name="グループ化 6">
            <a:extLst>
              <a:ext uri="{FF2B5EF4-FFF2-40B4-BE49-F238E27FC236}">
                <a16:creationId xmlns:a16="http://schemas.microsoft.com/office/drawing/2014/main" id="{56FE4FA0-B671-4D3E-AC17-C65947E44E3C}"/>
              </a:ext>
            </a:extLst>
          </p:cNvPr>
          <p:cNvGrpSpPr/>
          <p:nvPr/>
        </p:nvGrpSpPr>
        <p:grpSpPr>
          <a:xfrm>
            <a:off x="6285183" y="1716613"/>
            <a:ext cx="2525513" cy="2236208"/>
            <a:chOff x="3552295" y="675163"/>
            <a:chExt cx="5512057" cy="3910591"/>
          </a:xfrm>
        </p:grpSpPr>
        <p:pic>
          <p:nvPicPr>
            <p:cNvPr id="8" name="図 7">
              <a:extLst>
                <a:ext uri="{FF2B5EF4-FFF2-40B4-BE49-F238E27FC236}">
                  <a16:creationId xmlns:a16="http://schemas.microsoft.com/office/drawing/2014/main" id="{C1DA5BA8-DA0A-4719-83B7-FC9B5CE2711E}"/>
                </a:ext>
              </a:extLst>
            </p:cNvPr>
            <p:cNvPicPr>
              <a:picLocks noChangeAspect="1"/>
            </p:cNvPicPr>
            <p:nvPr/>
          </p:nvPicPr>
          <p:blipFill rotWithShape="1">
            <a:blip r:embed="rId2"/>
            <a:srcRect r="79794"/>
            <a:stretch/>
          </p:blipFill>
          <p:spPr>
            <a:xfrm>
              <a:off x="3552295" y="675533"/>
              <a:ext cx="1847664" cy="3910221"/>
            </a:xfrm>
            <a:prstGeom prst="rect">
              <a:avLst/>
            </a:prstGeom>
          </p:spPr>
        </p:pic>
        <p:pic>
          <p:nvPicPr>
            <p:cNvPr id="9" name="図 8">
              <a:extLst>
                <a:ext uri="{FF2B5EF4-FFF2-40B4-BE49-F238E27FC236}">
                  <a16:creationId xmlns:a16="http://schemas.microsoft.com/office/drawing/2014/main" id="{BD712D54-5580-4B89-8AA7-D6A8EC485FCF}"/>
                </a:ext>
              </a:extLst>
            </p:cNvPr>
            <p:cNvPicPr>
              <a:picLocks noChangeAspect="1"/>
            </p:cNvPicPr>
            <p:nvPr/>
          </p:nvPicPr>
          <p:blipFill rotWithShape="1">
            <a:blip r:embed="rId2"/>
            <a:srcRect l="59892"/>
            <a:stretch/>
          </p:blipFill>
          <p:spPr>
            <a:xfrm>
              <a:off x="5396938" y="675163"/>
              <a:ext cx="3667414" cy="3910590"/>
            </a:xfrm>
            <a:prstGeom prst="rect">
              <a:avLst/>
            </a:prstGeom>
          </p:spPr>
        </p:pic>
      </p:grpSp>
      <p:sp>
        <p:nvSpPr>
          <p:cNvPr id="10" name="テキスト ボックス 9">
            <a:extLst>
              <a:ext uri="{FF2B5EF4-FFF2-40B4-BE49-F238E27FC236}">
                <a16:creationId xmlns:a16="http://schemas.microsoft.com/office/drawing/2014/main" id="{F9E61303-4171-4784-ABE4-2994A8883CE8}"/>
              </a:ext>
            </a:extLst>
          </p:cNvPr>
          <p:cNvSpPr txBox="1"/>
          <p:nvPr/>
        </p:nvSpPr>
        <p:spPr>
          <a:xfrm>
            <a:off x="5925143" y="1413782"/>
            <a:ext cx="3113579" cy="276999"/>
          </a:xfrm>
          <a:prstGeom prst="rect">
            <a:avLst/>
          </a:prstGeom>
          <a:noFill/>
        </p:spPr>
        <p:txBody>
          <a:bodyPr wrap="square" rtlCol="0">
            <a:spAutoFit/>
          </a:bodyPr>
          <a:lstStyle/>
          <a:p>
            <a:r>
              <a:rPr kumimoji="1" lang="en-US" altLang="ja-JP" dirty="0"/>
              <a:t>Table. Contention probability in IEEE 802.15.6</a:t>
            </a:r>
            <a:endParaRPr kumimoji="1" lang="ja-JP" altLang="en-US" dirty="0"/>
          </a:p>
        </p:txBody>
      </p:sp>
      <p:sp>
        <p:nvSpPr>
          <p:cNvPr id="11" name="テキスト ボックス 10">
            <a:extLst>
              <a:ext uri="{FF2B5EF4-FFF2-40B4-BE49-F238E27FC236}">
                <a16:creationId xmlns:a16="http://schemas.microsoft.com/office/drawing/2014/main" id="{A499AB93-440A-4F40-ACEB-9DE17B858743}"/>
              </a:ext>
            </a:extLst>
          </p:cNvPr>
          <p:cNvSpPr txBox="1"/>
          <p:nvPr/>
        </p:nvSpPr>
        <p:spPr>
          <a:xfrm>
            <a:off x="2044673" y="3586697"/>
            <a:ext cx="2880320" cy="276999"/>
          </a:xfrm>
          <a:prstGeom prst="rect">
            <a:avLst/>
          </a:prstGeom>
          <a:noFill/>
        </p:spPr>
        <p:txBody>
          <a:bodyPr wrap="square" rtlCol="0">
            <a:spAutoFit/>
          </a:bodyPr>
          <a:lstStyle/>
          <a:p>
            <a:r>
              <a:rPr kumimoji="1" lang="en-US" altLang="ja-JP" dirty="0"/>
              <a:t>Fig. Markov chain model</a:t>
            </a:r>
            <a:endParaRPr kumimoji="1" lang="ja-JP" altLang="en-US" dirty="0"/>
          </a:p>
        </p:txBody>
      </p:sp>
      <p:pic>
        <p:nvPicPr>
          <p:cNvPr id="6" name="図 5">
            <a:extLst>
              <a:ext uri="{FF2B5EF4-FFF2-40B4-BE49-F238E27FC236}">
                <a16:creationId xmlns:a16="http://schemas.microsoft.com/office/drawing/2014/main" id="{10D06B79-6FF6-44EB-8F26-7EEAC24873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704690"/>
            <a:ext cx="5600700" cy="1930400"/>
          </a:xfrm>
          <a:prstGeom prst="rect">
            <a:avLst/>
          </a:prstGeom>
        </p:spPr>
      </p:pic>
      <mc:AlternateContent xmlns:mc="http://schemas.openxmlformats.org/markup-compatibility/2006" xmlns:a14="http://schemas.microsoft.com/office/drawing/2010/main">
        <mc:Choice Requires="a14">
          <p:sp>
            <p:nvSpPr>
              <p:cNvPr id="14" name="正方形/長方形 13">
                <a:extLst>
                  <a:ext uri="{FF2B5EF4-FFF2-40B4-BE49-F238E27FC236}">
                    <a16:creationId xmlns:a16="http://schemas.microsoft.com/office/drawing/2014/main" id="{19977697-B6EF-4058-8FFD-BF5F07D26CFE}"/>
                  </a:ext>
                </a:extLst>
              </p:cNvPr>
              <p:cNvSpPr/>
              <p:nvPr/>
            </p:nvSpPr>
            <p:spPr>
              <a:xfrm>
                <a:off x="1235828" y="3965784"/>
                <a:ext cx="3946671" cy="1980863"/>
              </a:xfrm>
              <a:prstGeom prst="rect">
                <a:avLst/>
              </a:prstGeom>
            </p:spPr>
            <p:txBody>
              <a:bodyPr wrap="square">
                <a:spAutoFit/>
              </a:bodyPr>
              <a:lstStyle/>
              <a:p>
                <a:r>
                  <a:rPr kumimoji="1" lang="en-US" altLang="ja-JP" sz="1600" dirty="0"/>
                  <a:t>p(</a:t>
                </a:r>
                <a:r>
                  <a:rPr kumimoji="1" lang="en-US" altLang="ja-JP" sz="1600" dirty="0" err="1"/>
                  <a:t>k,l</a:t>
                </a:r>
                <a:r>
                  <a:rPr kumimoji="1" lang="en-US" altLang="ja-JP" sz="1600" dirty="0"/>
                  <a:t>) : Not to obtain the transmission chance</a:t>
                </a:r>
              </a:p>
              <a:p>
                <a:pPr lvl="1"/>
                <a14:m>
                  <m:oMathPara xmlns:m="http://schemas.openxmlformats.org/officeDocument/2006/math">
                    <m:oMathParaPr>
                      <m:jc m:val="centerGroup"/>
                    </m:oMathParaPr>
                    <m:oMath xmlns:m="http://schemas.openxmlformats.org/officeDocument/2006/math">
                      <m:r>
                        <a:rPr kumimoji="1" lang="en-US" altLang="ja-JP" sz="1600" i="1">
                          <a:latin typeface="Cambria Math" panose="02040503050406030204" pitchFamily="18" charset="0"/>
                        </a:rPr>
                        <m:t>1−</m:t>
                      </m:r>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𝑙</m:t>
                          </m:r>
                        </m:e>
                      </m:d>
                      <m:r>
                        <a:rPr kumimoji="1" lang="en-US" altLang="ja-JP" sz="1600" i="1">
                          <a:latin typeface="Cambria Math" panose="02040503050406030204" pitchFamily="18" charset="0"/>
                        </a:rPr>
                        <m:t>=</m:t>
                      </m:r>
                      <m:func>
                        <m:funcPr>
                          <m:ctrlPr>
                            <a:rPr kumimoji="1" lang="en-US" altLang="ja-JP" sz="1600" i="1">
                              <a:latin typeface="Cambria Math" panose="02040503050406030204" pitchFamily="18" charset="0"/>
                            </a:rPr>
                          </m:ctrlPr>
                        </m:funcPr>
                        <m:fName>
                          <m:r>
                            <m:rPr>
                              <m:sty m:val="p"/>
                            </m:rPr>
                            <a:rPr kumimoji="1" lang="en-US" altLang="ja-JP" sz="1600">
                              <a:latin typeface="Cambria Math" panose="02040503050406030204" pitchFamily="18" charset="0"/>
                            </a:rPr>
                            <m:t>max</m:t>
                          </m:r>
                        </m:fName>
                        <m:e>
                          <m:d>
                            <m:dPr>
                              <m:ctrlPr>
                                <a:rPr kumimoji="1" lang="en-US" altLang="ja-JP" sz="1600" i="1">
                                  <a:latin typeface="Cambria Math" panose="02040503050406030204" pitchFamily="18" charset="0"/>
                                </a:rPr>
                              </m:ctrlPr>
                            </m:dPr>
                            <m:e>
                              <m:f>
                                <m:fPr>
                                  <m:ctrlPr>
                                    <a:rPr kumimoji="1" lang="en-US" altLang="ja-JP" sz="1600" i="1">
                                      <a:latin typeface="Cambria Math" panose="02040503050406030204" pitchFamily="18" charset="0"/>
                                    </a:rPr>
                                  </m:ctrlPr>
                                </m:fPr>
                                <m:num>
                                  <m:r>
                                    <a:rPr kumimoji="1" lang="en-US" altLang="ja-JP" sz="1600" i="1">
                                      <a:latin typeface="Cambria Math" panose="02040503050406030204" pitchFamily="18" charset="0"/>
                                    </a:rPr>
                                    <m:t>𝐶</m:t>
                                  </m:r>
                                  <m:sSub>
                                    <m:sSubPr>
                                      <m:ctrlPr>
                                        <a:rPr kumimoji="1" lang="en-US" altLang="ja-JP" sz="1600" i="1">
                                          <a:latin typeface="Cambria Math" panose="02040503050406030204" pitchFamily="18" charset="0"/>
                                        </a:rPr>
                                      </m:ctrlPr>
                                    </m:sSubPr>
                                    <m:e>
                                      <m:r>
                                        <a:rPr kumimoji="1" lang="en-US" altLang="ja-JP" sz="1600" i="1">
                                          <a:latin typeface="Cambria Math" panose="02040503050406030204" pitchFamily="18" charset="0"/>
                                        </a:rPr>
                                        <m:t>𝑃</m:t>
                                      </m:r>
                                    </m:e>
                                    <m:sub>
                                      <m:r>
                                        <a:rPr kumimoji="1" lang="en-US" altLang="ja-JP" sz="1600" i="1">
                                          <a:latin typeface="Cambria Math" panose="02040503050406030204" pitchFamily="18" charset="0"/>
                                        </a:rPr>
                                        <m:t>𝑚𝑎𝑥</m:t>
                                      </m:r>
                                    </m:sub>
                                  </m:sSub>
                                </m:num>
                                <m:den>
                                  <m:sSup>
                                    <m:sSupPr>
                                      <m:ctrlPr>
                                        <a:rPr kumimoji="1" lang="en-US" altLang="ja-JP" sz="1600" i="1">
                                          <a:latin typeface="Cambria Math" panose="02040503050406030204" pitchFamily="18" charset="0"/>
                                        </a:rPr>
                                      </m:ctrlPr>
                                    </m:sSupPr>
                                    <m:e>
                                      <m:r>
                                        <a:rPr kumimoji="1" lang="en-US" altLang="ja-JP" sz="1600" i="1">
                                          <a:latin typeface="Cambria Math" panose="02040503050406030204" pitchFamily="18" charset="0"/>
                                        </a:rPr>
                                        <m:t>2</m:t>
                                      </m:r>
                                    </m:e>
                                    <m:sup>
                                      <m:d>
                                        <m:dPr>
                                          <m:begChr m:val="⌊"/>
                                          <m:endChr m:val="⌋"/>
                                          <m:ctrlPr>
                                            <a:rPr kumimoji="1" lang="en-US" altLang="ja-JP" sz="1600" i="1">
                                              <a:latin typeface="Cambria Math" panose="02040503050406030204" pitchFamily="18" charset="0"/>
                                            </a:rPr>
                                          </m:ctrlPr>
                                        </m:dPr>
                                        <m:e>
                                          <m:f>
                                            <m:fPr>
                                              <m:ctrlPr>
                                                <a:rPr kumimoji="1" lang="en-US" altLang="ja-JP" sz="1600" i="1">
                                                  <a:latin typeface="Cambria Math" panose="02040503050406030204" pitchFamily="18" charset="0"/>
                                                </a:rPr>
                                              </m:ctrlPr>
                                            </m:fPr>
                                            <m:num>
                                              <m:r>
                                                <a:rPr kumimoji="1" lang="en-US" altLang="ja-JP" sz="1600" i="1">
                                                  <a:latin typeface="Cambria Math" panose="02040503050406030204" pitchFamily="18" charset="0"/>
                                                </a:rPr>
                                                <m:t>𝑘</m:t>
                                              </m:r>
                                            </m:num>
                                            <m:den>
                                              <m:r>
                                                <a:rPr kumimoji="1" lang="en-US" altLang="ja-JP" sz="1600" i="1">
                                                  <a:latin typeface="Cambria Math" panose="02040503050406030204" pitchFamily="18" charset="0"/>
                                                </a:rPr>
                                                <m:t>2</m:t>
                                              </m:r>
                                            </m:den>
                                          </m:f>
                                        </m:e>
                                      </m:d>
                                    </m:sup>
                                  </m:sSup>
                                </m:den>
                              </m:f>
                              <m:r>
                                <a:rPr kumimoji="1" lang="en-US" altLang="ja-JP" sz="1600" i="1">
                                  <a:latin typeface="Cambria Math" panose="02040503050406030204" pitchFamily="18" charset="0"/>
                                </a:rPr>
                                <m:t>, </m:t>
                              </m:r>
                              <m:r>
                                <a:rPr kumimoji="1" lang="en-US" altLang="ja-JP" sz="1600" i="1">
                                  <a:latin typeface="Cambria Math" panose="02040503050406030204" pitchFamily="18" charset="0"/>
                                </a:rPr>
                                <m:t>𝐶</m:t>
                              </m:r>
                              <m:sSub>
                                <m:sSubPr>
                                  <m:ctrlPr>
                                    <a:rPr kumimoji="1" lang="en-US" altLang="ja-JP" sz="1600" i="1">
                                      <a:latin typeface="Cambria Math" panose="02040503050406030204" pitchFamily="18" charset="0"/>
                                    </a:rPr>
                                  </m:ctrlPr>
                                </m:sSubPr>
                                <m:e>
                                  <m:r>
                                    <a:rPr kumimoji="1" lang="en-US" altLang="ja-JP" sz="1600" i="1">
                                      <a:latin typeface="Cambria Math" panose="02040503050406030204" pitchFamily="18" charset="0"/>
                                    </a:rPr>
                                    <m:t>𝑃</m:t>
                                  </m:r>
                                </m:e>
                                <m:sub>
                                  <m:r>
                                    <a:rPr kumimoji="1" lang="en-US" altLang="ja-JP" sz="1600" i="1">
                                      <a:latin typeface="Cambria Math" panose="02040503050406030204" pitchFamily="18" charset="0"/>
                                    </a:rPr>
                                    <m:t>𝑚𝑖𝑛</m:t>
                                  </m:r>
                                </m:sub>
                              </m:sSub>
                            </m:e>
                          </m:d>
                        </m:e>
                      </m:func>
                    </m:oMath>
                  </m:oMathPara>
                </a14:m>
                <a:endParaRPr kumimoji="1" lang="en-US" altLang="ja-JP" sz="1600" dirty="0"/>
              </a:p>
              <a:p>
                <a:r>
                  <a:rPr kumimoji="1" lang="en-US" altLang="ja-JP" sz="1600" dirty="0"/>
                  <a:t>p(</a:t>
                </a:r>
                <a:r>
                  <a:rPr kumimoji="1" lang="en-US" altLang="ja-JP" sz="1600" dirty="0" err="1"/>
                  <a:t>k,s</a:t>
                </a:r>
                <a:r>
                  <a:rPr kumimoji="1" lang="en-US" altLang="ja-JP" sz="1600" dirty="0"/>
                  <a:t>) : transmission succeed state</a:t>
                </a:r>
              </a:p>
              <a:p>
                <a:pPr lvl="1"/>
                <a14:m>
                  <m:oMathPara xmlns:m="http://schemas.openxmlformats.org/officeDocument/2006/math">
                    <m:oMathParaPr>
                      <m:jc m:val="centerGroup"/>
                    </m:oMathParaPr>
                    <m:oMath xmlns:m="http://schemas.openxmlformats.org/officeDocument/2006/math">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𝑠</m:t>
                          </m:r>
                        </m:e>
                      </m:d>
                      <m:r>
                        <a:rPr kumimoji="1" lang="en-US" altLang="ja-JP" sz="1600" i="1">
                          <a:latin typeface="Cambria Math" panose="02040503050406030204" pitchFamily="18" charset="0"/>
                        </a:rPr>
                        <m:t>=</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1−</m:t>
                          </m:r>
                          <m:r>
                            <a:rPr kumimoji="1" lang="ja-JP" altLang="en-US" sz="1600" i="1">
                              <a:latin typeface="Cambria Math" panose="02040503050406030204" pitchFamily="18" charset="0"/>
                            </a:rPr>
                            <m:t>𝛾</m:t>
                          </m:r>
                        </m:e>
                      </m:d>
                      <m:d>
                        <m:dPr>
                          <m:begChr m:val="{"/>
                          <m:endChr m:val="}"/>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1−</m:t>
                          </m:r>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𝑙</m:t>
                              </m:r>
                            </m:e>
                          </m:d>
                        </m:e>
                      </m:d>
                    </m:oMath>
                  </m:oMathPara>
                </a14:m>
                <a:endParaRPr kumimoji="1" lang="en-US" altLang="ja-JP" sz="1600" dirty="0"/>
              </a:p>
              <a:p>
                <a:r>
                  <a:rPr kumimoji="1" lang="en-US" altLang="ja-JP" sz="1600" dirty="0"/>
                  <a:t>p(</a:t>
                </a:r>
                <a:r>
                  <a:rPr kumimoji="1" lang="en-US" altLang="ja-JP" sz="1600" dirty="0" err="1"/>
                  <a:t>k,c</a:t>
                </a:r>
                <a:r>
                  <a:rPr kumimoji="1" lang="en-US" altLang="ja-JP" sz="1600" dirty="0"/>
                  <a:t>) :</a:t>
                </a:r>
                <a:r>
                  <a:rPr kumimoji="1" lang="ja-JP" altLang="en-US" sz="1600" dirty="0"/>
                  <a:t> </a:t>
                </a:r>
                <a:r>
                  <a:rPr kumimoji="1" lang="en-US" altLang="ja-JP" sz="1600" dirty="0"/>
                  <a:t>transmission failed state</a:t>
                </a:r>
              </a:p>
              <a:p>
                <a:pPr lvl="1"/>
                <a14:m>
                  <m:oMathPara xmlns:m="http://schemas.openxmlformats.org/officeDocument/2006/math">
                    <m:oMathParaPr>
                      <m:jc m:val="centerGroup"/>
                    </m:oMathParaPr>
                    <m:oMath xmlns:m="http://schemas.openxmlformats.org/officeDocument/2006/math">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𝑐</m:t>
                          </m:r>
                        </m:e>
                      </m:d>
                      <m:r>
                        <a:rPr kumimoji="1" lang="en-US" altLang="ja-JP" sz="1600" i="1">
                          <a:latin typeface="Cambria Math" panose="02040503050406030204" pitchFamily="18" charset="0"/>
                        </a:rPr>
                        <m:t>=</m:t>
                      </m:r>
                      <m:r>
                        <a:rPr kumimoji="1" lang="ja-JP" altLang="en-US" sz="1600" i="1">
                          <a:latin typeface="Cambria Math" panose="02040503050406030204" pitchFamily="18" charset="0"/>
                        </a:rPr>
                        <m:t>𝛾</m:t>
                      </m:r>
                      <m:d>
                        <m:dPr>
                          <m:begChr m:val="{"/>
                          <m:endChr m:val="}"/>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1−</m:t>
                          </m:r>
                          <m:r>
                            <a:rPr kumimoji="1" lang="en-US" altLang="ja-JP" sz="1600" i="1">
                              <a:latin typeface="Cambria Math" panose="02040503050406030204" pitchFamily="18" charset="0"/>
                            </a:rPr>
                            <m:t>𝑝</m:t>
                          </m:r>
                          <m:d>
                            <m:dPr>
                              <m:ctrlPr>
                                <a:rPr kumimoji="1" lang="en-US" altLang="ja-JP" sz="1600" i="1">
                                  <a:latin typeface="Cambria Math" panose="02040503050406030204" pitchFamily="18" charset="0"/>
                                </a:rPr>
                              </m:ctrlPr>
                            </m:dPr>
                            <m:e>
                              <m:r>
                                <a:rPr kumimoji="1" lang="en-US" altLang="ja-JP" sz="1600" i="1">
                                  <a:latin typeface="Cambria Math" panose="02040503050406030204" pitchFamily="18" charset="0"/>
                                </a:rPr>
                                <m:t>𝑘</m:t>
                              </m:r>
                              <m:r>
                                <a:rPr kumimoji="1" lang="en-US" altLang="ja-JP" sz="1600" i="1">
                                  <a:latin typeface="Cambria Math" panose="02040503050406030204" pitchFamily="18" charset="0"/>
                                </a:rPr>
                                <m:t>,</m:t>
                              </m:r>
                              <m:r>
                                <a:rPr kumimoji="1" lang="en-US" altLang="ja-JP" sz="1600" i="1">
                                  <a:latin typeface="Cambria Math" panose="02040503050406030204" pitchFamily="18" charset="0"/>
                                </a:rPr>
                                <m:t>𝑙</m:t>
                              </m:r>
                            </m:e>
                          </m:d>
                        </m:e>
                      </m:d>
                    </m:oMath>
                  </m:oMathPara>
                </a14:m>
                <a:endParaRPr lang="ja-JP" altLang="en-US" sz="1600" dirty="0"/>
              </a:p>
            </p:txBody>
          </p:sp>
        </mc:Choice>
        <mc:Fallback xmlns="">
          <p:sp>
            <p:nvSpPr>
              <p:cNvPr id="14" name="正方形/長方形 13">
                <a:extLst>
                  <a:ext uri="{FF2B5EF4-FFF2-40B4-BE49-F238E27FC236}">
                    <a16:creationId xmlns:a16="http://schemas.microsoft.com/office/drawing/2014/main" id="{19977697-B6EF-4058-8FFD-BF5F07D26CFE}"/>
                  </a:ext>
                </a:extLst>
              </p:cNvPr>
              <p:cNvSpPr>
                <a:spLocks noRot="1" noChangeAspect="1" noMove="1" noResize="1" noEditPoints="1" noAdjustHandles="1" noChangeArrowheads="1" noChangeShapeType="1" noTextEdit="1"/>
              </p:cNvSpPr>
              <p:nvPr/>
            </p:nvSpPr>
            <p:spPr>
              <a:xfrm>
                <a:off x="1235828" y="3965784"/>
                <a:ext cx="3946671" cy="1980863"/>
              </a:xfrm>
              <a:prstGeom prst="rect">
                <a:avLst/>
              </a:prstGeom>
              <a:blipFill>
                <a:blip r:embed="rId4"/>
                <a:stretch>
                  <a:fillRect l="-927" t="-926" b="-30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9" name="正方形/長方形 18">
                <a:extLst>
                  <a:ext uri="{FF2B5EF4-FFF2-40B4-BE49-F238E27FC236}">
                    <a16:creationId xmlns:a16="http://schemas.microsoft.com/office/drawing/2014/main" id="{FEF28C2C-0756-4228-820B-2F9A731AD0AB}"/>
                  </a:ext>
                </a:extLst>
              </p:cNvPr>
              <p:cNvSpPr/>
              <p:nvPr/>
            </p:nvSpPr>
            <p:spPr>
              <a:xfrm>
                <a:off x="3424178" y="5940079"/>
                <a:ext cx="1559338" cy="276999"/>
              </a:xfrm>
              <a:prstGeom prst="rect">
                <a:avLst/>
              </a:prstGeom>
            </p:spPr>
            <p:txBody>
              <a:bodyPr wrap="none">
                <a:spAutoFit/>
              </a:bodyPr>
              <a:lstStyle/>
              <a:p>
                <a14:m>
                  <m:oMath xmlns:m="http://schemas.openxmlformats.org/officeDocument/2006/math">
                    <m:r>
                      <a:rPr kumimoji="1" lang="ja-JP" altLang="en-US" sz="1200" i="1">
                        <a:latin typeface="Cambria Math" panose="02040503050406030204" pitchFamily="18" charset="0"/>
                      </a:rPr>
                      <m:t>𝛾</m:t>
                    </m:r>
                  </m:oMath>
                </a14:m>
                <a:r>
                  <a:rPr lang="en-US" altLang="ja-JP" sz="1200" dirty="0"/>
                  <a:t>: transmission failed</a:t>
                </a:r>
                <a:endParaRPr lang="ja-JP" altLang="en-US" sz="1200" dirty="0"/>
              </a:p>
            </p:txBody>
          </p:sp>
        </mc:Choice>
        <mc:Fallback xmlns="">
          <p:sp>
            <p:nvSpPr>
              <p:cNvPr id="19" name="正方形/長方形 18">
                <a:extLst>
                  <a:ext uri="{FF2B5EF4-FFF2-40B4-BE49-F238E27FC236}">
                    <a16:creationId xmlns:a16="http://schemas.microsoft.com/office/drawing/2014/main" id="{FEF28C2C-0756-4228-820B-2F9A731AD0AB}"/>
                  </a:ext>
                </a:extLst>
              </p:cNvPr>
              <p:cNvSpPr>
                <a:spLocks noRot="1" noChangeAspect="1" noMove="1" noResize="1" noEditPoints="1" noAdjustHandles="1" noChangeArrowheads="1" noChangeShapeType="1" noTextEdit="1"/>
              </p:cNvSpPr>
              <p:nvPr/>
            </p:nvSpPr>
            <p:spPr>
              <a:xfrm>
                <a:off x="3424178" y="5940079"/>
                <a:ext cx="1559338" cy="276999"/>
              </a:xfrm>
              <a:prstGeom prst="rect">
                <a:avLst/>
              </a:prstGeom>
              <a:blipFill>
                <a:blip r:embed="rId5"/>
                <a:stretch>
                  <a:fillRect b="-15217"/>
                </a:stretch>
              </a:blipFill>
            </p:spPr>
            <p:txBody>
              <a:bodyPr/>
              <a:lstStyle/>
              <a:p>
                <a:r>
                  <a:rPr lang="ja-JP" altLang="en-US">
                    <a:noFill/>
                  </a:rPr>
                  <a:t> </a:t>
                </a:r>
              </a:p>
            </p:txBody>
          </p:sp>
        </mc:Fallback>
      </mc:AlternateContent>
      <p:sp>
        <p:nvSpPr>
          <p:cNvPr id="15" name="日付プレースホルダー 5">
            <a:extLst>
              <a:ext uri="{FF2B5EF4-FFF2-40B4-BE49-F238E27FC236}">
                <a16:creationId xmlns:a16="http://schemas.microsoft.com/office/drawing/2014/main" id="{FB5E0198-B5B1-45A1-B428-7421B4F26083}"/>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3787437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5A031F-366E-4C80-9873-AC97F18B82B4}"/>
              </a:ext>
            </a:extLst>
          </p:cNvPr>
          <p:cNvSpPr>
            <a:spLocks noGrp="1"/>
          </p:cNvSpPr>
          <p:nvPr>
            <p:ph type="title"/>
          </p:nvPr>
        </p:nvSpPr>
        <p:spPr>
          <a:xfrm>
            <a:off x="685800" y="685800"/>
            <a:ext cx="7772400" cy="438944"/>
          </a:xfrm>
        </p:spPr>
        <p:txBody>
          <a:bodyPr/>
          <a:lstStyle/>
          <a:p>
            <a:r>
              <a:rPr kumimoji="1" lang="en-US" altLang="ja-JP" dirty="0"/>
              <a:t>Cont’d </a:t>
            </a:r>
            <a:endParaRPr kumimoji="1" lang="ja-JP" altLang="en-US" dirty="0"/>
          </a:p>
        </p:txBody>
      </p:sp>
      <p:sp>
        <p:nvSpPr>
          <p:cNvPr id="4" name="スライド番号プレースホルダー 3">
            <a:extLst>
              <a:ext uri="{FF2B5EF4-FFF2-40B4-BE49-F238E27FC236}">
                <a16:creationId xmlns:a16="http://schemas.microsoft.com/office/drawing/2014/main" id="{74E65401-5BBB-43C7-98DE-EEBEC49EE1EC}"/>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8</a:t>
            </a:fld>
            <a:endParaRPr lang="en-US" altLang="ja-JP"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31DCB30A-F799-49BC-B76D-10E5B06FE0AB}"/>
                  </a:ext>
                </a:extLst>
              </p:cNvPr>
              <p:cNvSpPr txBox="1"/>
              <p:nvPr/>
            </p:nvSpPr>
            <p:spPr>
              <a:xfrm>
                <a:off x="213435" y="1192119"/>
                <a:ext cx="8793330" cy="5141216"/>
              </a:xfrm>
              <a:prstGeom prst="rect">
                <a:avLst/>
              </a:prstGeom>
              <a:noFill/>
            </p:spPr>
            <p:txBody>
              <a:bodyPr wrap="square" rtlCol="0">
                <a:spAutoFit/>
              </a:bodyPr>
              <a:lstStyle/>
              <a:p>
                <a:pPr marL="171450" indent="-171450">
                  <a:buFont typeface="Wingdings" panose="05000000000000000000" pitchFamily="2" charset="2"/>
                  <a:buChar char="l"/>
                </a:pPr>
                <a:r>
                  <a:rPr kumimoji="1" lang="en-US" altLang="ja-JP" sz="1600" dirty="0"/>
                  <a:t>Assumption in this theoretical analysis</a:t>
                </a:r>
              </a:p>
              <a:p>
                <a:pPr marL="628650" lvl="1" indent="-171450">
                  <a:buFont typeface="Times New Roman" panose="02020603050405020304" pitchFamily="18" charset="0"/>
                  <a:buChar char="−"/>
                </a:pPr>
                <a:r>
                  <a:rPr kumimoji="1" lang="en-US" altLang="ja-JP" sz="1400" dirty="0"/>
                  <a:t>Define the number of packet </a:t>
                </a:r>
                <a:r>
                  <a:rPr kumimoji="1" lang="en-US" altLang="ja-JP" sz="1400" i="1" dirty="0"/>
                  <a:t>M</a:t>
                </a:r>
                <a:r>
                  <a:rPr kumimoji="1" lang="en-US" altLang="ja-JP" sz="1400" dirty="0"/>
                  <a:t> with a spread sequence, which coordinator node can receive at the same time in a synchronous state</a:t>
                </a:r>
              </a:p>
              <a:p>
                <a:pPr marL="628650" lvl="1" indent="-171450">
                  <a:buFont typeface="Times New Roman" panose="02020603050405020304" pitchFamily="18" charset="0"/>
                  <a:buChar char="−"/>
                </a:pPr>
                <a:r>
                  <a:rPr kumimoji="1" lang="en-US" altLang="ja-JP" sz="1400" dirty="0"/>
                  <a:t>Ex. </a:t>
                </a:r>
                <a:r>
                  <a:rPr kumimoji="1" lang="en-US" altLang="ja-JP" sz="1400" i="1" dirty="0"/>
                  <a:t>M</a:t>
                </a:r>
                <a:r>
                  <a:rPr kumimoji="1" lang="en-US" altLang="ja-JP" sz="1400" dirty="0"/>
                  <a:t> = 1 :</a:t>
                </a:r>
              </a:p>
              <a:p>
                <a:pPr marL="1085850" lvl="2" indent="-171450">
                  <a:buFont typeface="Wingdings" panose="05000000000000000000" pitchFamily="2" charset="2"/>
                  <a:buChar char=""/>
                </a:pPr>
                <a:r>
                  <a:rPr kumimoji="1" lang="en-US" altLang="ja-JP" sz="1400" dirty="0"/>
                  <a:t>The same condition with conventional Slotted ALOHA method</a:t>
                </a:r>
              </a:p>
              <a:p>
                <a:pPr marL="628650" lvl="1" indent="-171450">
                  <a:buFont typeface="Times New Roman" panose="02020603050405020304" pitchFamily="18" charset="0"/>
                  <a:buChar char="−"/>
                </a:pPr>
                <a:r>
                  <a:rPr kumimoji="1" lang="en-US" altLang="ja-JP" sz="1400" dirty="0"/>
                  <a:t>Ex. </a:t>
                </a:r>
                <a:r>
                  <a:rPr kumimoji="1" lang="en-US" altLang="ja-JP" sz="1400" i="1" dirty="0"/>
                  <a:t>M</a:t>
                </a:r>
                <a:r>
                  <a:rPr kumimoji="1" lang="en-US" altLang="ja-JP" sz="1400" dirty="0"/>
                  <a:t> = 2 :</a:t>
                </a:r>
              </a:p>
              <a:p>
                <a:pPr marL="1085850" lvl="2" indent="-171450">
                  <a:buFont typeface="Wingdings" panose="05000000000000000000" pitchFamily="2" charset="2"/>
                  <a:buChar char=""/>
                </a:pPr>
                <a:r>
                  <a:rPr kumimoji="1" lang="en-US" altLang="ja-JP" sz="1400" dirty="0"/>
                  <a:t>At least, coordinator node can completely receive two packets at the same transmission slot</a:t>
                </a:r>
              </a:p>
              <a:p>
                <a:pPr marL="171450" indent="-171450">
                  <a:buFont typeface="Wingdings" panose="05000000000000000000" pitchFamily="2" charset="2"/>
                  <a:buChar char=""/>
                </a:pPr>
                <a:endParaRPr kumimoji="1" lang="en-US" altLang="ja-JP" sz="1400" dirty="0"/>
              </a:p>
              <a:p>
                <a:pPr marL="285750" indent="-285750">
                  <a:buFont typeface="Wingdings" panose="05000000000000000000" pitchFamily="2" charset="2"/>
                  <a:buChar char="l"/>
                </a:pPr>
                <a:r>
                  <a:rPr lang="en-US" altLang="ja-JP" sz="1400" dirty="0"/>
                  <a:t>Let </a:t>
                </a:r>
                <a:r>
                  <a:rPr lang="en-US" altLang="ja-JP" sz="1400" i="1" dirty="0" err="1"/>
                  <a:t>n</a:t>
                </a:r>
                <a:r>
                  <a:rPr lang="en-US" altLang="ja-JP" sz="1400" i="1" baseline="-25000" dirty="0" err="1"/>
                  <a:t>i</a:t>
                </a:r>
                <a:r>
                  <a:rPr lang="en-US" altLang="ja-JP" sz="1400" i="1" dirty="0"/>
                  <a:t> </a:t>
                </a:r>
                <a:r>
                  <a:rPr lang="en-US" altLang="ja-JP" sz="1400" dirty="0"/>
                  <a:t>be the number of node at user priority </a:t>
                </a:r>
                <a:r>
                  <a:rPr lang="en-US" altLang="ja-JP" sz="1400" i="1" dirty="0" err="1"/>
                  <a:t>i</a:t>
                </a:r>
                <a:r>
                  <a:rPr lang="en-US" altLang="ja-JP" sz="1400" i="1" dirty="0"/>
                  <a:t> </a:t>
                </a:r>
                <a:r>
                  <a:rPr lang="en-US" altLang="ja-JP" sz="1400" dirty="0"/>
                  <a:t>and </a:t>
                </a:r>
                <a14:m>
                  <m:oMath xmlns:m="http://schemas.openxmlformats.org/officeDocument/2006/math">
                    <m:nary>
                      <m:naryPr>
                        <m:chr m:val="∑"/>
                        <m:subHide m:val="on"/>
                        <m:supHide m:val="on"/>
                        <m:ctrlPr>
                          <a:rPr lang="en-US" altLang="ja-JP" sz="1400" i="1" dirty="0">
                            <a:latin typeface="Cambria Math" panose="02040503050406030204" pitchFamily="18" charset="0"/>
                          </a:rPr>
                        </m:ctrlPr>
                      </m:naryPr>
                      <m:sub/>
                      <m:sup/>
                      <m:e>
                        <m:sSub>
                          <m:sSubPr>
                            <m:ctrlPr>
                              <a:rPr lang="en-US" altLang="ja-JP" sz="1400" i="1" dirty="0">
                                <a:latin typeface="Cambria Math" panose="02040503050406030204" pitchFamily="18" charset="0"/>
                              </a:rPr>
                            </m:ctrlPr>
                          </m:sSubPr>
                          <m:e>
                            <m:r>
                              <a:rPr lang="en-US" altLang="ja-JP" sz="1400" i="1" dirty="0">
                                <a:latin typeface="Cambria Math" panose="02040503050406030204" pitchFamily="18" charset="0"/>
                              </a:rPr>
                              <m:t>𝑛</m:t>
                            </m:r>
                          </m:e>
                          <m:sub>
                            <m:r>
                              <a:rPr lang="en-US" altLang="ja-JP" sz="1400" i="1" dirty="0">
                                <a:latin typeface="Cambria Math" panose="02040503050406030204" pitchFamily="18" charset="0"/>
                              </a:rPr>
                              <m:t>𝑖</m:t>
                            </m:r>
                          </m:sub>
                        </m:sSub>
                      </m:e>
                    </m:nary>
                    <m:r>
                      <a:rPr lang="en-US" altLang="ja-JP" sz="1400" i="1" dirty="0">
                        <a:latin typeface="Cambria Math" panose="02040503050406030204" pitchFamily="18" charset="0"/>
                      </a:rPr>
                      <m:t> = </m:t>
                    </m:r>
                    <m:r>
                      <a:rPr lang="en-US" altLang="ja-JP" sz="1400" i="1" dirty="0">
                        <a:latin typeface="Cambria Math" panose="02040503050406030204" pitchFamily="18" charset="0"/>
                      </a:rPr>
                      <m:t>𝑁</m:t>
                    </m:r>
                  </m:oMath>
                </a14:m>
                <a:r>
                  <a:rPr lang="en-US" altLang="ja-JP" sz="1400" dirty="0"/>
                  <a:t>. Letting </a:t>
                </a:r>
                <a:r>
                  <a:rPr lang="en-US" altLang="ja-JP" sz="1400" i="1" dirty="0" err="1"/>
                  <a:t>i</a:t>
                </a:r>
                <a:r>
                  <a:rPr lang="en-US" altLang="ja-JP" sz="1400" i="1" dirty="0"/>
                  <a:t> </a:t>
                </a:r>
                <a:r>
                  <a:rPr lang="en-US" altLang="ja-JP" sz="1400" dirty="0"/>
                  <a:t>be the transmission probability, then normalized throughput </a:t>
                </a:r>
                <a:r>
                  <a:rPr lang="en-US" altLang="ja-JP" sz="1400" i="1" dirty="0" err="1"/>
                  <a:t>i</a:t>
                </a:r>
                <a:r>
                  <a:rPr lang="en-US" altLang="ja-JP" sz="1400" i="1" dirty="0"/>
                  <a:t> </a:t>
                </a:r>
                <a:r>
                  <a:rPr lang="en-US" altLang="ja-JP" sz="1400" dirty="0"/>
                  <a:t>is given by :</a:t>
                </a:r>
              </a:p>
              <a:p>
                <a:pPr algn="ctr"/>
                <a14:m>
                  <m:oMath xmlns:m="http://schemas.openxmlformats.org/officeDocument/2006/math">
                    <m:sSub>
                      <m:sSubPr>
                        <m:ctrlPr>
                          <a:rPr kumimoji="1" lang="en-US" altLang="ja-JP" sz="1400" i="1">
                            <a:latin typeface="Cambria Math" panose="02040503050406030204" pitchFamily="18" charset="0"/>
                            <a:ea typeface="Cambria Math" charset="0"/>
                            <a:cs typeface="Cambria Math" charset="0"/>
                          </a:rPr>
                        </m:ctrlPr>
                      </m:sSubPr>
                      <m:e>
                        <m:r>
                          <a:rPr kumimoji="1" lang="ja-JP" altLang="en-US" sz="1400" i="1">
                            <a:latin typeface="Cambria Math" charset="0"/>
                            <a:ea typeface="Cambria Math" charset="0"/>
                            <a:cs typeface="Cambria Math" charset="0"/>
                          </a:rPr>
                          <m:t>𝜂</m:t>
                        </m:r>
                      </m:e>
                      <m:sub>
                        <m:r>
                          <a:rPr kumimoji="1" lang="en-US" altLang="ja-JP" sz="1400" i="1">
                            <a:latin typeface="Cambria Math" charset="0"/>
                            <a:ea typeface="Cambria Math" charset="0"/>
                            <a:cs typeface="Cambria Math" charset="0"/>
                          </a:rPr>
                          <m:t>𝑖</m:t>
                        </m:r>
                      </m:sub>
                    </m:sSub>
                    <m:r>
                      <a:rPr kumimoji="1" lang="en-US" altLang="ja-JP" sz="1400">
                        <a:latin typeface="Cambria Math" charset="0"/>
                        <a:ea typeface="Cambria Math" charset="0"/>
                        <a:cs typeface="Cambria Math" charset="0"/>
                      </a:rPr>
                      <m:t>=</m:t>
                    </m:r>
                    <m:f>
                      <m:fPr>
                        <m:ctrlPr>
                          <a:rPr kumimoji="1" lang="en-US" altLang="ja-JP" sz="1400" i="1">
                            <a:latin typeface="Cambria Math" panose="02040503050406030204" pitchFamily="18" charset="0"/>
                            <a:ea typeface="Cambria Math" charset="0"/>
                            <a:cs typeface="Cambria Math" charset="0"/>
                          </a:rPr>
                        </m:ctrlPr>
                      </m:fPr>
                      <m:num>
                        <m:sSub>
                          <m:sSubPr>
                            <m:ctrlPr>
                              <a:rPr kumimoji="1" lang="en-US" altLang="ja-JP" sz="1400" i="1">
                                <a:latin typeface="Cambria Math" panose="02040503050406030204" pitchFamily="18" charset="0"/>
                                <a:ea typeface="Cambria Math" charset="0"/>
                                <a:cs typeface="Cambria Math" charset="0"/>
                              </a:rPr>
                            </m:ctrlPr>
                          </m:sSubPr>
                          <m:e>
                            <m:r>
                              <m:rPr>
                                <m:sty m:val="p"/>
                              </m:rPr>
                              <a:rPr kumimoji="1" lang="en-US" altLang="ja-JP" sz="1400">
                                <a:latin typeface="Cambria Math" charset="0"/>
                                <a:ea typeface="Cambria Math" charset="0"/>
                                <a:cs typeface="Cambria Math" charset="0"/>
                              </a:rPr>
                              <m:t>n</m:t>
                            </m:r>
                          </m:e>
                          <m:sub>
                            <m:r>
                              <m:rPr>
                                <m:sty m:val="p"/>
                              </m:rPr>
                              <a:rPr kumimoji="1" lang="en-US" altLang="ja-JP" sz="1400">
                                <a:latin typeface="Cambria Math" charset="0"/>
                                <a:ea typeface="Cambria Math" charset="0"/>
                                <a:cs typeface="Cambria Math" charset="0"/>
                              </a:rPr>
                              <m:t>i</m:t>
                            </m:r>
                          </m:sub>
                        </m:sSub>
                        <m:sSub>
                          <m:sSubPr>
                            <m:ctrlPr>
                              <a:rPr kumimoji="1" lang="en-US" altLang="ja-JP" sz="1400" i="1">
                                <a:latin typeface="Cambria Math" panose="02040503050406030204" pitchFamily="18" charset="0"/>
                                <a:ea typeface="Cambria Math" charset="0"/>
                                <a:cs typeface="Cambria Math" charset="0"/>
                              </a:rPr>
                            </m:ctrlPr>
                          </m:sSubPr>
                          <m:e>
                            <m:r>
                              <m:rPr>
                                <m:sty m:val="p"/>
                              </m:rPr>
                              <a:rPr kumimoji="1" lang="en-US" altLang="ja-JP" sz="1400">
                                <a:latin typeface="Cambria Math" charset="0"/>
                                <a:ea typeface="Cambria Math" charset="0"/>
                                <a:cs typeface="Cambria Math" charset="0"/>
                              </a:rPr>
                              <m:t>CP</m:t>
                            </m:r>
                          </m:e>
                          <m:sub>
                            <m:func>
                              <m:funcPr>
                                <m:ctrlPr>
                                  <a:rPr kumimoji="1" lang="en-US" altLang="ja-JP" sz="1400" i="1">
                                    <a:latin typeface="Cambria Math" panose="02040503050406030204" pitchFamily="18" charset="0"/>
                                    <a:ea typeface="Cambria Math" charset="0"/>
                                    <a:cs typeface="Cambria Math" charset="0"/>
                                  </a:rPr>
                                </m:ctrlPr>
                              </m:funcPr>
                              <m:fName>
                                <m:r>
                                  <m:rPr>
                                    <m:sty m:val="p"/>
                                  </m:rPr>
                                  <a:rPr kumimoji="1" lang="en-US" altLang="ja-JP" sz="1400">
                                    <a:latin typeface="Cambria Math" charset="0"/>
                                    <a:ea typeface="Cambria Math" charset="0"/>
                                    <a:cs typeface="Cambria Math" charset="0"/>
                                  </a:rPr>
                                  <m:t>max</m:t>
                                </m:r>
                              </m:fName>
                              <m:e>
                                <m:d>
                                  <m:dPr>
                                    <m:ctrlPr>
                                      <a:rPr kumimoji="1" lang="en-US" altLang="ja-JP" sz="1400" i="1">
                                        <a:latin typeface="Cambria Math" panose="02040503050406030204" pitchFamily="18" charset="0"/>
                                        <a:ea typeface="Cambria Math" charset="0"/>
                                        <a:cs typeface="Cambria Math" charset="0"/>
                                      </a:rPr>
                                    </m:ctrlPr>
                                  </m:dPr>
                                  <m:e>
                                    <m:r>
                                      <m:rPr>
                                        <m:sty m:val="p"/>
                                      </m:rPr>
                                      <a:rPr kumimoji="1" lang="en-US" altLang="ja-JP" sz="1400">
                                        <a:latin typeface="Cambria Math" charset="0"/>
                                        <a:ea typeface="Cambria Math" charset="0"/>
                                        <a:cs typeface="Cambria Math" charset="0"/>
                                      </a:rPr>
                                      <m:t>i</m:t>
                                    </m:r>
                                  </m:e>
                                </m:d>
                              </m:e>
                            </m:func>
                          </m:sub>
                        </m:sSub>
                      </m:num>
                      <m:den>
                        <m:sSub>
                          <m:sSubPr>
                            <m:ctrlPr>
                              <a:rPr kumimoji="1" lang="en-US" altLang="ja-JP" sz="1400" i="1">
                                <a:latin typeface="Cambria Math" panose="02040503050406030204" pitchFamily="18" charset="0"/>
                                <a:ea typeface="Cambria Math" charset="0"/>
                                <a:cs typeface="Cambria Math" charset="0"/>
                              </a:rPr>
                            </m:ctrlPr>
                          </m:sSubPr>
                          <m:e>
                            <m:r>
                              <a:rPr kumimoji="1" lang="en-US" altLang="ja-JP" sz="1400" i="1">
                                <a:latin typeface="Cambria Math" charset="0"/>
                                <a:ea typeface="Cambria Math" charset="0"/>
                                <a:cs typeface="Cambria Math" charset="0"/>
                              </a:rPr>
                              <m:t>𝑁</m:t>
                            </m:r>
                          </m:e>
                          <m:sub>
                            <m:r>
                              <a:rPr kumimoji="1" lang="en-US" altLang="ja-JP" sz="1400" i="1">
                                <a:latin typeface="Cambria Math" panose="02040503050406030204" pitchFamily="18" charset="0"/>
                                <a:ea typeface="Cambria Math" charset="0"/>
                                <a:cs typeface="Cambria Math" charset="0"/>
                              </a:rPr>
                              <m:t>𝑚𝑠𝑒𝑞</m:t>
                            </m:r>
                            <m:r>
                              <a:rPr kumimoji="1" lang="en-US" altLang="ja-JP" sz="1400" i="1">
                                <a:latin typeface="Cambria Math" panose="02040503050406030204" pitchFamily="18" charset="0"/>
                                <a:ea typeface="Cambria Math" charset="0"/>
                                <a:cs typeface="Cambria Math" charset="0"/>
                              </a:rPr>
                              <m:t>(</m:t>
                            </m:r>
                            <m:r>
                              <a:rPr kumimoji="1" lang="en-US" altLang="ja-JP" sz="1400" i="1">
                                <a:latin typeface="Cambria Math" charset="0"/>
                                <a:ea typeface="Cambria Math" charset="0"/>
                                <a:cs typeface="Cambria Math" charset="0"/>
                              </a:rPr>
                              <m:t>𝑖</m:t>
                            </m:r>
                            <m:r>
                              <a:rPr kumimoji="1" lang="en-US" altLang="ja-JP" sz="1400" i="1">
                                <a:latin typeface="Cambria Math" panose="02040503050406030204" pitchFamily="18" charset="0"/>
                                <a:ea typeface="Cambria Math" charset="0"/>
                                <a:cs typeface="Cambria Math" charset="0"/>
                              </a:rPr>
                              <m:t>)</m:t>
                            </m:r>
                          </m:sub>
                        </m:sSub>
                      </m:den>
                    </m:f>
                  </m:oMath>
                </a14:m>
                <a:r>
                  <a:rPr lang="ja-JP" altLang="en-US" sz="1400" dirty="0"/>
                  <a:t>  </a:t>
                </a:r>
                <a:r>
                  <a:rPr lang="en-US" altLang="ja-JP" sz="1400" dirty="0"/>
                  <a:t>(</a:t>
                </a:r>
                <a:r>
                  <a:rPr lang="en-US" altLang="ja-JP" sz="1400" i="1" dirty="0"/>
                  <a:t>N </a:t>
                </a:r>
                <a14:m>
                  <m:oMath xmlns:m="http://schemas.openxmlformats.org/officeDocument/2006/math">
                    <m:r>
                      <a:rPr lang="en-US" altLang="ja-JP" sz="1400" i="1">
                        <a:latin typeface="Cambria Math" panose="02040503050406030204" pitchFamily="18" charset="0"/>
                        <a:ea typeface="Cambria Math" panose="02040503050406030204" pitchFamily="18" charset="0"/>
                      </a:rPr>
                      <m:t>≤ </m:t>
                    </m:r>
                  </m:oMath>
                </a14:m>
                <a:r>
                  <a:rPr lang="en-US" altLang="ja-JP" sz="1400" i="1" dirty="0"/>
                  <a:t> M</a:t>
                </a:r>
                <a:r>
                  <a:rPr lang="en-US" altLang="ja-JP" sz="1400" dirty="0"/>
                  <a:t>)</a:t>
                </a:r>
              </a:p>
              <a:p>
                <a:endParaRPr kumimoji="1" lang="en-US" altLang="ja-JP" sz="1400" dirty="0"/>
              </a:p>
              <a:p>
                <a:pPr marL="171450" indent="-171450">
                  <a:buFont typeface="Wingdings" panose="05000000000000000000" pitchFamily="2" charset="2"/>
                  <a:buChar char="l"/>
                </a:pPr>
                <a:r>
                  <a:rPr lang="en-US" altLang="ja-JP" sz="1400" dirty="0"/>
                  <a:t>In case of </a:t>
                </a:r>
                <a:r>
                  <a:rPr lang="en-US" altLang="ja-JP" sz="1400" i="1" dirty="0"/>
                  <a:t>N &gt; M</a:t>
                </a:r>
                <a:r>
                  <a:rPr lang="en-US" altLang="ja-JP" sz="1400" dirty="0"/>
                  <a:t>, since the sum of probabilities transmitted by nodes having 0 to</a:t>
                </a:r>
                <a:r>
                  <a:rPr lang="en-US" altLang="ja-JP" sz="1400" i="1" dirty="0"/>
                  <a:t> M-1 </a:t>
                </a:r>
                <a:r>
                  <a:rPr lang="en-US" altLang="ja-JP" sz="1400" dirty="0"/>
                  <a:t>packets excluding its own node is the transmission success probability, then the transmission failure probability </a:t>
                </a:r>
                <a:r>
                  <a:rPr lang="en-US" altLang="ja-JP" sz="1400" i="1" dirty="0" err="1"/>
                  <a:t>i</a:t>
                </a:r>
                <a:r>
                  <a:rPr lang="en-US" altLang="ja-JP" sz="1400" i="1" dirty="0"/>
                  <a:t> </a:t>
                </a:r>
                <a:r>
                  <a:rPr lang="en-US" altLang="ja-JP" sz="1400" dirty="0"/>
                  <a:t>is :</a:t>
                </a:r>
                <a:endParaRPr kumimoji="1" lang="en-US" altLang="ja-JP" sz="1600" dirty="0"/>
              </a:p>
              <a:p>
                <a:pPr/>
                <a14:m>
                  <m:oMathPara xmlns:m="http://schemas.openxmlformats.org/officeDocument/2006/math">
                    <m:oMathParaPr>
                      <m:jc m:val="centerGroup"/>
                    </m:oMathParaPr>
                    <m:oMath xmlns:m="http://schemas.openxmlformats.org/officeDocument/2006/math">
                      <m:sSub>
                        <m:sSubPr>
                          <m:ctrlPr>
                            <a:rPr kumimoji="1" lang="en-US" altLang="ja-JP" i="1">
                              <a:latin typeface="Cambria Math" panose="02040503050406030204" pitchFamily="18" charset="0"/>
                              <a:ea typeface="Cambria Math" charset="0"/>
                              <a:cs typeface="Cambria Math" charset="0"/>
                            </a:rPr>
                          </m:ctrlPr>
                        </m:sSubPr>
                        <m:e>
                          <m:r>
                            <a:rPr kumimoji="1" lang="en-US" altLang="ja-JP" i="1">
                              <a:latin typeface="Cambria Math" charset="0"/>
                              <a:ea typeface="Cambria Math" charset="0"/>
                              <a:cs typeface="Cambria Math" charset="0"/>
                            </a:rPr>
                            <m:t>𝛾</m:t>
                          </m:r>
                        </m:e>
                        <m:sub>
                          <m:r>
                            <a:rPr kumimoji="1" lang="en-US" altLang="ja-JP" i="1">
                              <a:latin typeface="Cambria Math" charset="0"/>
                              <a:ea typeface="Cambria Math" charset="0"/>
                              <a:cs typeface="Cambria Math" charset="0"/>
                            </a:rPr>
                            <m:t>𝑖</m:t>
                          </m:r>
                        </m:sub>
                      </m:sSub>
                      <m:r>
                        <a:rPr kumimoji="1" lang="en-US" altLang="ja-JP" i="1">
                          <a:latin typeface="Cambria Math" charset="0"/>
                          <a:ea typeface="Cambria Math" charset="0"/>
                          <a:cs typeface="Cambria Math" charset="0"/>
                        </a:rPr>
                        <m:t>=1 −</m:t>
                      </m:r>
                      <m:d>
                        <m:dPr>
                          <m:begChr m:val="["/>
                          <m:endChr m:val="]"/>
                          <m:ctrlPr>
                            <a:rPr kumimoji="1" lang="en-US" altLang="ja-JP" i="1">
                              <a:latin typeface="Cambria Math" panose="02040503050406030204" pitchFamily="18" charset="0"/>
                              <a:ea typeface="Cambria Math" charset="0"/>
                              <a:cs typeface="Cambria Math" charset="0"/>
                            </a:rPr>
                          </m:ctrlPr>
                        </m:dPr>
                        <m:e>
                          <m:sSup>
                            <m:sSupPr>
                              <m:ctrlPr>
                                <a:rPr kumimoji="1" lang="en-US" altLang="ja-JP" i="1">
                                  <a:latin typeface="Cambria Math" panose="02040503050406030204" pitchFamily="18" charset="0"/>
                                  <a:ea typeface="Cambria Math" charset="0"/>
                                  <a:cs typeface="Cambria Math" charset="0"/>
                                </a:rPr>
                              </m:ctrlPr>
                            </m:sSupPr>
                            <m:e>
                              <m:d>
                                <m:dPr>
                                  <m:ctrlPr>
                                    <a:rPr kumimoji="1" lang="en-US" altLang="ja-JP" i="1">
                                      <a:latin typeface="Cambria Math" panose="02040503050406030204" pitchFamily="18" charset="0"/>
                                      <a:ea typeface="Cambria Math" charset="0"/>
                                      <a:cs typeface="Cambria Math" charset="0"/>
                                    </a:rPr>
                                  </m:ctrlPr>
                                </m:dPr>
                                <m:e>
                                  <m:r>
                                    <a:rPr kumimoji="1" lang="en-US" altLang="ja-JP" i="1">
                                      <a:latin typeface="Cambria Math" charset="0"/>
                                      <a:ea typeface="Cambria Math" charset="0"/>
                                      <a:cs typeface="Cambria Math" charset="0"/>
                                    </a:rPr>
                                    <m:t>1 −</m:t>
                                  </m:r>
                                  <m:sSub>
                                    <m:sSubPr>
                                      <m:ctrlPr>
                                        <a:rPr kumimoji="1" lang="en-US" altLang="ja-JP" i="1">
                                          <a:latin typeface="Cambria Math" panose="02040503050406030204" pitchFamily="18" charset="0"/>
                                          <a:ea typeface="Cambria Math" charset="0"/>
                                          <a:cs typeface="Cambria Math" charset="0"/>
                                        </a:rPr>
                                      </m:ctrlPr>
                                    </m:sSubPr>
                                    <m:e>
                                      <m:r>
                                        <a:rPr kumimoji="1" lang="ja-JP" altLang="en-US" i="1">
                                          <a:latin typeface="Cambria Math" charset="0"/>
                                          <a:ea typeface="Cambria Math" charset="0"/>
                                          <a:cs typeface="Cambria Math" charset="0"/>
                                        </a:rPr>
                                        <m:t>𝜏</m:t>
                                      </m:r>
                                    </m:e>
                                    <m:sub>
                                      <m:r>
                                        <a:rPr kumimoji="1" lang="en-US" altLang="ja-JP" i="1">
                                          <a:latin typeface="Cambria Math" charset="0"/>
                                          <a:ea typeface="Cambria Math" charset="0"/>
                                          <a:cs typeface="Cambria Math" charset="0"/>
                                        </a:rPr>
                                        <m:t>𝑖</m:t>
                                      </m:r>
                                    </m:sub>
                                  </m:sSub>
                                </m:e>
                              </m:d>
                            </m:e>
                            <m:sup>
                              <m:sSub>
                                <m:sSubPr>
                                  <m:ctrlPr>
                                    <a:rPr kumimoji="1" lang="en-US" altLang="ja-JP" i="1">
                                      <a:latin typeface="Cambria Math" panose="02040503050406030204" pitchFamily="18" charset="0"/>
                                      <a:ea typeface="Cambria Math" charset="0"/>
                                      <a:cs typeface="Cambria Math" charset="0"/>
                                    </a:rPr>
                                  </m:ctrlPr>
                                </m:sSubPr>
                                <m:e>
                                  <m:r>
                                    <a:rPr kumimoji="1" lang="en-US" altLang="ja-JP" i="1">
                                      <a:latin typeface="Cambria Math" charset="0"/>
                                      <a:ea typeface="Cambria Math" charset="0"/>
                                      <a:cs typeface="Cambria Math" charset="0"/>
                                    </a:rPr>
                                    <m:t>(</m:t>
                                  </m:r>
                                  <m:r>
                                    <a:rPr kumimoji="1" lang="en-US" altLang="ja-JP" i="1">
                                      <a:latin typeface="Cambria Math" charset="0"/>
                                      <a:ea typeface="Cambria Math" charset="0"/>
                                      <a:cs typeface="Cambria Math" charset="0"/>
                                    </a:rPr>
                                    <m:t>𝑛</m:t>
                                  </m:r>
                                </m:e>
                                <m:sub>
                                  <m:r>
                                    <a:rPr kumimoji="1" lang="en-US" altLang="ja-JP" i="1">
                                      <a:latin typeface="Cambria Math" charset="0"/>
                                      <a:ea typeface="Cambria Math" charset="0"/>
                                      <a:cs typeface="Cambria Math" charset="0"/>
                                    </a:rPr>
                                    <m:t>𝑖</m:t>
                                  </m:r>
                                </m:sub>
                              </m:sSub>
                              <m:r>
                                <a:rPr kumimoji="1" lang="en-US" altLang="ja-JP" i="1">
                                  <a:latin typeface="Cambria Math" charset="0"/>
                                  <a:ea typeface="Cambria Math" charset="0"/>
                                  <a:cs typeface="Cambria Math" charset="0"/>
                                </a:rPr>
                                <m:t> −1)</m:t>
                              </m:r>
                            </m:sup>
                          </m:sSup>
                          <m:nary>
                            <m:naryPr>
                              <m:chr m:val="∏"/>
                              <m:ctrlPr>
                                <a:rPr kumimoji="1" lang="is-IS" altLang="ja-JP" i="1">
                                  <a:latin typeface="Cambria Math" panose="02040503050406030204" pitchFamily="18" charset="0"/>
                                  <a:ea typeface="Cambria Math" charset="0"/>
                                  <a:cs typeface="Cambria Math" charset="0"/>
                                </a:rPr>
                              </m:ctrlPr>
                            </m:naryPr>
                            <m:sub>
                              <m:r>
                                <m:rPr>
                                  <m:brk m:alnAt="23"/>
                                </m:rPr>
                                <a:rPr kumimoji="1" lang="en-US" altLang="ja-JP" i="1">
                                  <a:latin typeface="Cambria Math" charset="0"/>
                                  <a:ea typeface="Cambria Math" charset="0"/>
                                  <a:cs typeface="Cambria Math" charset="0"/>
                                </a:rPr>
                                <m:t>𝑗</m:t>
                              </m:r>
                              <m:r>
                                <a:rPr kumimoji="1" lang="en-US" altLang="ja-JP" i="1">
                                  <a:latin typeface="Cambria Math" charset="0"/>
                                  <a:ea typeface="Cambria Math" charset="0"/>
                                  <a:cs typeface="Cambria Math" charset="0"/>
                                </a:rPr>
                                <m:t>=0, </m:t>
                              </m:r>
                              <m:r>
                                <a:rPr kumimoji="1" lang="en-US" altLang="ja-JP" i="1">
                                  <a:latin typeface="Cambria Math" charset="0"/>
                                  <a:ea typeface="Cambria Math" charset="0"/>
                                  <a:cs typeface="Cambria Math" charset="0"/>
                                </a:rPr>
                                <m:t>𝑗</m:t>
                              </m:r>
                              <m:r>
                                <a:rPr kumimoji="1" lang="en-US" altLang="ja-JP" i="1">
                                  <a:latin typeface="Cambria Math" charset="0"/>
                                  <a:ea typeface="Cambria Math" charset="0"/>
                                  <a:cs typeface="Cambria Math" charset="0"/>
                                </a:rPr>
                                <m:t>≠</m:t>
                              </m:r>
                              <m:r>
                                <a:rPr kumimoji="1" lang="en-US" altLang="ja-JP" i="1">
                                  <a:latin typeface="Cambria Math" charset="0"/>
                                  <a:ea typeface="Cambria Math" charset="0"/>
                                  <a:cs typeface="Cambria Math" charset="0"/>
                                </a:rPr>
                                <m:t>𝑖</m:t>
                              </m:r>
                            </m:sub>
                            <m:sup>
                              <m:r>
                                <a:rPr kumimoji="1" lang="en-US" altLang="ja-JP" i="1">
                                  <a:latin typeface="Cambria Math" charset="0"/>
                                  <a:ea typeface="Cambria Math" charset="0"/>
                                  <a:cs typeface="Cambria Math" charset="0"/>
                                </a:rPr>
                                <m:t>7</m:t>
                              </m:r>
                            </m:sup>
                            <m:e>
                              <m:sSup>
                                <m:sSupPr>
                                  <m:ctrlPr>
                                    <a:rPr kumimoji="1" lang="en-US" altLang="ja-JP" i="1">
                                      <a:latin typeface="Cambria Math" panose="02040503050406030204" pitchFamily="18" charset="0"/>
                                      <a:ea typeface="Cambria Math" charset="0"/>
                                      <a:cs typeface="Cambria Math" charset="0"/>
                                    </a:rPr>
                                  </m:ctrlPr>
                                </m:sSupPr>
                                <m:e>
                                  <m:d>
                                    <m:dPr>
                                      <m:ctrlPr>
                                        <a:rPr kumimoji="1" lang="en-US" altLang="ja-JP" i="1">
                                          <a:latin typeface="Cambria Math" panose="02040503050406030204" pitchFamily="18" charset="0"/>
                                          <a:ea typeface="Cambria Math" charset="0"/>
                                          <a:cs typeface="Cambria Math" charset="0"/>
                                        </a:rPr>
                                      </m:ctrlPr>
                                    </m:dPr>
                                    <m:e>
                                      <m:r>
                                        <a:rPr kumimoji="1" lang="en-US" altLang="ja-JP" i="1">
                                          <a:latin typeface="Cambria Math" charset="0"/>
                                          <a:ea typeface="Cambria Math" charset="0"/>
                                          <a:cs typeface="Cambria Math" charset="0"/>
                                        </a:rPr>
                                        <m:t>1 −</m:t>
                                      </m:r>
                                      <m:sSub>
                                        <m:sSubPr>
                                          <m:ctrlPr>
                                            <a:rPr kumimoji="1" lang="en-US" altLang="ja-JP" i="1">
                                              <a:latin typeface="Cambria Math" panose="02040503050406030204" pitchFamily="18" charset="0"/>
                                              <a:ea typeface="Cambria Math" charset="0"/>
                                              <a:cs typeface="Cambria Math" charset="0"/>
                                            </a:rPr>
                                          </m:ctrlPr>
                                        </m:sSubPr>
                                        <m:e>
                                          <m:r>
                                            <a:rPr kumimoji="1" lang="ja-JP" altLang="en-US" i="1">
                                              <a:latin typeface="Cambria Math" charset="0"/>
                                              <a:ea typeface="Cambria Math" charset="0"/>
                                              <a:cs typeface="Cambria Math" charset="0"/>
                                            </a:rPr>
                                            <m:t>𝜏</m:t>
                                          </m:r>
                                        </m:e>
                                        <m:sub>
                                          <m:r>
                                            <a:rPr kumimoji="1" lang="en-US" altLang="ja-JP" i="1">
                                              <a:latin typeface="Cambria Math" panose="02040503050406030204" pitchFamily="18" charset="0"/>
                                              <a:ea typeface="Cambria Math" charset="0"/>
                                              <a:cs typeface="Cambria Math" charset="0"/>
                                            </a:rPr>
                                            <m:t>𝑗</m:t>
                                          </m:r>
                                        </m:sub>
                                      </m:sSub>
                                    </m:e>
                                  </m:d>
                                </m:e>
                                <m:sup>
                                  <m:sSub>
                                    <m:sSubPr>
                                      <m:ctrlPr>
                                        <a:rPr kumimoji="1" lang="en-US" altLang="ja-JP" i="1">
                                          <a:latin typeface="Cambria Math" panose="02040503050406030204" pitchFamily="18" charset="0"/>
                                          <a:ea typeface="Cambria Math" charset="0"/>
                                          <a:cs typeface="Cambria Math" charset="0"/>
                                        </a:rPr>
                                      </m:ctrlPr>
                                    </m:sSubPr>
                                    <m:e>
                                      <m:r>
                                        <a:rPr kumimoji="1" lang="en-US" altLang="ja-JP" i="1">
                                          <a:latin typeface="Cambria Math" charset="0"/>
                                          <a:ea typeface="Cambria Math" charset="0"/>
                                          <a:cs typeface="Cambria Math" charset="0"/>
                                        </a:rPr>
                                        <m:t>𝑛</m:t>
                                      </m:r>
                                    </m:e>
                                    <m:sub>
                                      <m:r>
                                        <a:rPr kumimoji="1" lang="en-US" altLang="ja-JP" i="1">
                                          <a:latin typeface="Cambria Math" charset="0"/>
                                          <a:ea typeface="Cambria Math" charset="0"/>
                                          <a:cs typeface="Cambria Math" charset="0"/>
                                        </a:rPr>
                                        <m:t>𝑗</m:t>
                                      </m:r>
                                    </m:sub>
                                  </m:sSub>
                                </m:sup>
                              </m:sSup>
                            </m:e>
                          </m:nary>
                          <m:r>
                            <a:rPr kumimoji="1" lang="en-US" altLang="ja-JP" i="1">
                              <a:latin typeface="Cambria Math" panose="02040503050406030204" pitchFamily="18" charset="0"/>
                              <a:ea typeface="Cambria Math" charset="0"/>
                              <a:cs typeface="Cambria Math" charset="0"/>
                            </a:rPr>
                            <m:t>+ </m:t>
                          </m:r>
                          <m:nary>
                            <m:naryPr>
                              <m:chr m:val="∑"/>
                              <m:ctrlPr>
                                <a:rPr kumimoji="1" lang="en-US" altLang="ja-JP" i="1">
                                  <a:latin typeface="Cambria Math" panose="02040503050406030204" pitchFamily="18" charset="0"/>
                                  <a:ea typeface="Cambria Math" charset="0"/>
                                </a:rPr>
                              </m:ctrlPr>
                            </m:naryPr>
                            <m:sub>
                              <m:r>
                                <m:rPr>
                                  <m:brk m:alnAt="23"/>
                                </m:rPr>
                                <a:rPr kumimoji="1" lang="en-US" altLang="ja-JP" i="1">
                                  <a:latin typeface="Cambria Math" panose="02040503050406030204" pitchFamily="18" charset="0"/>
                                  <a:ea typeface="Cambria Math" charset="0"/>
                                </a:rPr>
                                <m:t>𝑘</m:t>
                              </m:r>
                              <m:r>
                                <a:rPr kumimoji="1" lang="en-US" altLang="ja-JP" i="1">
                                  <a:latin typeface="Cambria Math" panose="02040503050406030204" pitchFamily="18" charset="0"/>
                                  <a:ea typeface="Cambria Math" charset="0"/>
                                </a:rPr>
                                <m:t>=1</m:t>
                              </m:r>
                            </m:sub>
                            <m:sup>
                              <m:sSub>
                                <m:sSubPr>
                                  <m:ctrlPr>
                                    <a:rPr kumimoji="1" lang="en-US" altLang="ja-JP" i="1">
                                      <a:latin typeface="Cambria Math" panose="02040503050406030204" pitchFamily="18" charset="0"/>
                                      <a:ea typeface="Cambria Math" charset="0"/>
                                    </a:rPr>
                                  </m:ctrlPr>
                                </m:sSubPr>
                                <m:e>
                                  <m:r>
                                    <a:rPr kumimoji="1" lang="ja-JP" altLang="en-US" i="1">
                                      <a:latin typeface="Cambria Math" panose="02040503050406030204" pitchFamily="18" charset="0"/>
                                      <a:ea typeface="Cambria Math" charset="0"/>
                                    </a:rPr>
                                    <m:t>𝛼</m:t>
                                  </m:r>
                                </m:e>
                                <m:sub>
                                  <m:r>
                                    <a:rPr kumimoji="1" lang="en-US" altLang="ja-JP" i="1">
                                      <a:latin typeface="Cambria Math" panose="02040503050406030204" pitchFamily="18" charset="0"/>
                                      <a:ea typeface="Cambria Math" charset="0"/>
                                    </a:rPr>
                                    <m:t>𝑖</m:t>
                                  </m:r>
                                </m:sub>
                              </m:sSub>
                              <m:r>
                                <a:rPr kumimoji="1" lang="en-US" altLang="ja-JP" i="1">
                                  <a:latin typeface="Cambria Math" panose="02040503050406030204" pitchFamily="18" charset="0"/>
                                  <a:ea typeface="Cambria Math" charset="0"/>
                                </a:rPr>
                                <m:t>−1</m:t>
                              </m:r>
                            </m:sup>
                            <m:e>
                              <m:sSubSup>
                                <m:sSubSupPr>
                                  <m:ctrlPr>
                                    <a:rPr kumimoji="1" lang="en-US" altLang="ja-JP" i="1">
                                      <a:latin typeface="Cambria Math" panose="02040503050406030204" pitchFamily="18" charset="0"/>
                                      <a:ea typeface="Cambria Math" charset="0"/>
                                    </a:rPr>
                                  </m:ctrlPr>
                                </m:sSubSupPr>
                                <m:e>
                                  <m:r>
                                    <a:rPr kumimoji="1" lang="ja-JP" altLang="en-US" i="1">
                                      <a:latin typeface="Cambria Math" panose="02040503050406030204" pitchFamily="18" charset="0"/>
                                      <a:ea typeface="Cambria Math" charset="0"/>
                                    </a:rPr>
                                    <m:t>𝜏</m:t>
                                  </m:r>
                                </m:e>
                                <m:sub>
                                  <m:r>
                                    <a:rPr kumimoji="1" lang="en-US" altLang="ja-JP" i="1">
                                      <a:latin typeface="Cambria Math" panose="02040503050406030204" pitchFamily="18" charset="0"/>
                                      <a:ea typeface="Cambria Math" charset="0"/>
                                    </a:rPr>
                                    <m:t>𝑖</m:t>
                                  </m:r>
                                </m:sub>
                                <m:sup>
                                  <m:r>
                                    <a:rPr kumimoji="1" lang="en-US" altLang="ja-JP" i="1">
                                      <a:latin typeface="Cambria Math" panose="02040503050406030204" pitchFamily="18" charset="0"/>
                                      <a:ea typeface="Cambria Math" charset="0"/>
                                    </a:rPr>
                                    <m:t>𝑘</m:t>
                                  </m:r>
                                </m:sup>
                              </m:sSubSup>
                            </m:e>
                          </m:nary>
                          <m:r>
                            <a:rPr kumimoji="1" lang="en-US" altLang="ja-JP" i="1">
                              <a:latin typeface="Cambria Math" panose="02040503050406030204" pitchFamily="18" charset="0"/>
                              <a:ea typeface="Cambria Math" charset="0"/>
                            </a:rPr>
                            <m:t>+</m:t>
                          </m:r>
                          <m:nary>
                            <m:naryPr>
                              <m:chr m:val="∑"/>
                              <m:ctrlPr>
                                <a:rPr kumimoji="1" lang="en-US" altLang="ja-JP" i="1">
                                  <a:latin typeface="Cambria Math" panose="02040503050406030204" pitchFamily="18" charset="0"/>
                                  <a:ea typeface="Cambria Math" charset="0"/>
                                </a:rPr>
                              </m:ctrlPr>
                            </m:naryPr>
                            <m:sub>
                              <m:r>
                                <m:rPr>
                                  <m:brk m:alnAt="23"/>
                                </m:rPr>
                                <a:rPr kumimoji="1" lang="en-US" altLang="ja-JP" i="1">
                                  <a:latin typeface="Cambria Math" panose="02040503050406030204" pitchFamily="18" charset="0"/>
                                  <a:ea typeface="Cambria Math" charset="0"/>
                                </a:rPr>
                                <m:t>𝑗</m:t>
                              </m:r>
                              <m:r>
                                <a:rPr kumimoji="1" lang="en-US" altLang="ja-JP" i="1">
                                  <a:latin typeface="Cambria Math" panose="02040503050406030204" pitchFamily="18" charset="0"/>
                                  <a:ea typeface="Cambria Math" charset="0"/>
                                </a:rPr>
                                <m:t>=0,</m:t>
                              </m:r>
                              <m:r>
                                <a:rPr kumimoji="1" lang="en-US" altLang="ja-JP" i="1">
                                  <a:latin typeface="Cambria Math" panose="02040503050406030204" pitchFamily="18" charset="0"/>
                                  <a:ea typeface="Cambria Math" charset="0"/>
                                </a:rPr>
                                <m:t>𝑗</m:t>
                              </m:r>
                              <m:r>
                                <a:rPr kumimoji="1" lang="en-US" altLang="ja-JP" i="1">
                                  <a:latin typeface="Cambria Math" panose="02040503050406030204" pitchFamily="18" charset="0"/>
                                  <a:ea typeface="Cambria Math" panose="02040503050406030204" pitchFamily="18" charset="0"/>
                                </a:rPr>
                                <m:t>≠</m:t>
                              </m:r>
                              <m:r>
                                <a:rPr kumimoji="1" lang="en-US" altLang="ja-JP" i="1">
                                  <a:latin typeface="Cambria Math" panose="02040503050406030204" pitchFamily="18" charset="0"/>
                                  <a:ea typeface="Cambria Math" panose="02040503050406030204" pitchFamily="18" charset="0"/>
                                </a:rPr>
                                <m:t>𝑖</m:t>
                              </m:r>
                            </m:sub>
                            <m:sup>
                              <m:r>
                                <a:rPr kumimoji="1" lang="en-US" altLang="ja-JP" i="1">
                                  <a:latin typeface="Cambria Math" panose="02040503050406030204" pitchFamily="18" charset="0"/>
                                  <a:ea typeface="Cambria Math" charset="0"/>
                                </a:rPr>
                                <m:t>7</m:t>
                              </m:r>
                            </m:sup>
                            <m:e>
                              <m:nary>
                                <m:naryPr>
                                  <m:chr m:val="∑"/>
                                  <m:ctrlPr>
                                    <a:rPr kumimoji="1" lang="en-US" altLang="ja-JP" i="1">
                                      <a:latin typeface="Cambria Math" panose="02040503050406030204" pitchFamily="18" charset="0"/>
                                      <a:ea typeface="Cambria Math" charset="0"/>
                                    </a:rPr>
                                  </m:ctrlPr>
                                </m:naryPr>
                                <m:sub>
                                  <m:r>
                                    <m:rPr>
                                      <m:brk m:alnAt="23"/>
                                    </m:rPr>
                                    <a:rPr kumimoji="1" lang="en-US" altLang="ja-JP" i="1">
                                      <a:latin typeface="Cambria Math" panose="02040503050406030204" pitchFamily="18" charset="0"/>
                                      <a:ea typeface="Cambria Math" charset="0"/>
                                    </a:rPr>
                                    <m:t>𝑘</m:t>
                                  </m:r>
                                  <m:r>
                                    <a:rPr kumimoji="1" lang="en-US" altLang="ja-JP" i="1">
                                      <a:latin typeface="Cambria Math" panose="02040503050406030204" pitchFamily="18" charset="0"/>
                                      <a:ea typeface="Cambria Math" charset="0"/>
                                    </a:rPr>
                                    <m:t>=1</m:t>
                                  </m:r>
                                </m:sub>
                                <m:sup>
                                  <m:sSub>
                                    <m:sSubPr>
                                      <m:ctrlPr>
                                        <a:rPr kumimoji="1" lang="en-US" altLang="ja-JP" i="1">
                                          <a:latin typeface="Cambria Math" panose="02040503050406030204" pitchFamily="18" charset="0"/>
                                          <a:ea typeface="Cambria Math" charset="0"/>
                                        </a:rPr>
                                      </m:ctrlPr>
                                    </m:sSubPr>
                                    <m:e>
                                      <m:r>
                                        <a:rPr kumimoji="1" lang="ja-JP" altLang="en-US" i="1">
                                          <a:latin typeface="Cambria Math" panose="02040503050406030204" pitchFamily="18" charset="0"/>
                                          <a:ea typeface="Cambria Math" charset="0"/>
                                        </a:rPr>
                                        <m:t>𝛼</m:t>
                                      </m:r>
                                    </m:e>
                                    <m:sub>
                                      <m:r>
                                        <a:rPr kumimoji="1" lang="en-US" altLang="ja-JP" i="1">
                                          <a:latin typeface="Cambria Math" panose="02040503050406030204" pitchFamily="18" charset="0"/>
                                          <a:ea typeface="Cambria Math" charset="0"/>
                                        </a:rPr>
                                        <m:t>𝑗</m:t>
                                      </m:r>
                                    </m:sub>
                                  </m:sSub>
                                </m:sup>
                                <m:e>
                                  <m:sSubSup>
                                    <m:sSubSupPr>
                                      <m:ctrlPr>
                                        <a:rPr kumimoji="1" lang="en-US" altLang="ja-JP" i="1">
                                          <a:latin typeface="Cambria Math" panose="02040503050406030204" pitchFamily="18" charset="0"/>
                                          <a:ea typeface="Cambria Math" charset="0"/>
                                        </a:rPr>
                                      </m:ctrlPr>
                                    </m:sSubSupPr>
                                    <m:e>
                                      <m:r>
                                        <a:rPr kumimoji="1" lang="ja-JP" altLang="en-US" i="1">
                                          <a:latin typeface="Cambria Math" panose="02040503050406030204" pitchFamily="18" charset="0"/>
                                          <a:ea typeface="Cambria Math" charset="0"/>
                                        </a:rPr>
                                        <m:t>𝜏</m:t>
                                      </m:r>
                                    </m:e>
                                    <m:sub>
                                      <m:r>
                                        <a:rPr kumimoji="1" lang="en-US" altLang="ja-JP" i="1">
                                          <a:latin typeface="Cambria Math" panose="02040503050406030204" pitchFamily="18" charset="0"/>
                                          <a:ea typeface="Cambria Math" charset="0"/>
                                        </a:rPr>
                                        <m:t>𝑗</m:t>
                                      </m:r>
                                    </m:sub>
                                    <m:sup>
                                      <m:r>
                                        <a:rPr kumimoji="1" lang="en-US" altLang="ja-JP" i="1">
                                          <a:latin typeface="Cambria Math" panose="02040503050406030204" pitchFamily="18" charset="0"/>
                                          <a:ea typeface="Cambria Math" charset="0"/>
                                        </a:rPr>
                                        <m:t>𝑘</m:t>
                                      </m:r>
                                    </m:sup>
                                  </m:sSubSup>
                                </m:e>
                              </m:nary>
                            </m:e>
                          </m:nary>
                        </m:e>
                      </m:d>
                    </m:oMath>
                  </m:oMathPara>
                </a14:m>
                <a:endParaRPr lang="en-US" altLang="ja-JP" sz="1400" dirty="0"/>
              </a:p>
              <a:p>
                <a:pPr algn="ctr"/>
                <a14:m>
                  <m:oMathPara xmlns:m="http://schemas.openxmlformats.org/officeDocument/2006/math">
                    <m:oMathParaPr>
                      <m:jc m:val="centerGroup"/>
                    </m:oMathParaPr>
                    <m:oMath xmlns:m="http://schemas.openxmlformats.org/officeDocument/2006/math">
                      <m:sSub>
                        <m:sSubPr>
                          <m:ctrlPr>
                            <a:rPr kumimoji="1" lang="en-US" altLang="ja-JP" sz="1400" i="1">
                              <a:latin typeface="Cambria Math" panose="02040503050406030204" pitchFamily="18" charset="0"/>
                              <a:ea typeface="Cambria Math" charset="0"/>
                              <a:cs typeface="Cambria Math" charset="0"/>
                            </a:rPr>
                          </m:ctrlPr>
                        </m:sSubPr>
                        <m:e>
                          <m:r>
                            <a:rPr kumimoji="1" lang="ja-JP" altLang="en-US" sz="1400" i="1">
                              <a:latin typeface="Cambria Math" charset="0"/>
                              <a:ea typeface="Cambria Math" charset="0"/>
                              <a:cs typeface="Cambria Math" charset="0"/>
                            </a:rPr>
                            <m:t>𝜏</m:t>
                          </m:r>
                        </m:e>
                        <m:sub>
                          <m:r>
                            <a:rPr kumimoji="1" lang="en-US" altLang="ja-JP" sz="1400" i="1">
                              <a:latin typeface="Cambria Math" charset="0"/>
                              <a:ea typeface="Cambria Math" charset="0"/>
                              <a:cs typeface="Cambria Math" charset="0"/>
                            </a:rPr>
                            <m:t>𝑖</m:t>
                          </m:r>
                        </m:sub>
                      </m:sSub>
                      <m:r>
                        <a:rPr kumimoji="1" lang="en-US" altLang="ja-JP" sz="1400" i="1">
                          <a:latin typeface="Cambria Math" charset="0"/>
                          <a:ea typeface="Cambria Math" charset="0"/>
                          <a:cs typeface="Cambria Math" charset="0"/>
                        </a:rPr>
                        <m:t>=</m:t>
                      </m:r>
                      <m:f>
                        <m:fPr>
                          <m:ctrlPr>
                            <a:rPr kumimoji="1" lang="en-US" altLang="ja-JP" sz="1400" i="1">
                              <a:latin typeface="Cambria Math" panose="02040503050406030204" pitchFamily="18" charset="0"/>
                              <a:ea typeface="Cambria Math" charset="0"/>
                              <a:cs typeface="Cambria Math" charset="0"/>
                            </a:rPr>
                          </m:ctrlPr>
                        </m:fPr>
                        <m:num>
                          <m:r>
                            <a:rPr kumimoji="1" lang="en-US" altLang="ja-JP" sz="1400" i="1">
                              <a:latin typeface="Cambria Math" charset="0"/>
                              <a:ea typeface="Cambria Math" charset="0"/>
                              <a:cs typeface="Cambria Math" charset="0"/>
                            </a:rPr>
                            <m:t>𝐶</m:t>
                          </m:r>
                          <m:sSub>
                            <m:sSubPr>
                              <m:ctrlPr>
                                <a:rPr kumimoji="1" lang="en-US" altLang="ja-JP" sz="1400" i="1">
                                  <a:latin typeface="Cambria Math" panose="02040503050406030204" pitchFamily="18" charset="0"/>
                                  <a:ea typeface="Cambria Math" charset="0"/>
                                  <a:cs typeface="Cambria Math" charset="0"/>
                                </a:rPr>
                              </m:ctrlPr>
                            </m:sSubPr>
                            <m:e>
                              <m:r>
                                <a:rPr kumimoji="1" lang="en-US" altLang="ja-JP" sz="1400" i="1">
                                  <a:latin typeface="Cambria Math" charset="0"/>
                                  <a:ea typeface="Cambria Math" charset="0"/>
                                  <a:cs typeface="Cambria Math" charset="0"/>
                                </a:rPr>
                                <m:t>𝑃</m:t>
                              </m:r>
                            </m:e>
                            <m:sub>
                              <m:func>
                                <m:funcPr>
                                  <m:ctrlPr>
                                    <a:rPr kumimoji="1" lang="en-US" altLang="ja-JP" sz="1400" i="1">
                                      <a:latin typeface="Cambria Math" panose="02040503050406030204" pitchFamily="18" charset="0"/>
                                      <a:ea typeface="Cambria Math" charset="0"/>
                                      <a:cs typeface="Cambria Math" charset="0"/>
                                    </a:rPr>
                                  </m:ctrlPr>
                                </m:funcPr>
                                <m:fName>
                                  <m:r>
                                    <m:rPr>
                                      <m:sty m:val="p"/>
                                    </m:rPr>
                                    <a:rPr kumimoji="1" lang="en-US" altLang="ja-JP" sz="1400">
                                      <a:latin typeface="Cambria Math" charset="0"/>
                                      <a:ea typeface="Cambria Math" charset="0"/>
                                      <a:cs typeface="Cambria Math" charset="0"/>
                                    </a:rPr>
                                    <m:t>max</m:t>
                                  </m:r>
                                </m:fName>
                                <m:e>
                                  <m:d>
                                    <m:dPr>
                                      <m:ctrlPr>
                                        <a:rPr kumimoji="1" lang="en-US" altLang="ja-JP" sz="1400" i="1">
                                          <a:latin typeface="Cambria Math" panose="02040503050406030204" pitchFamily="18" charset="0"/>
                                          <a:ea typeface="Cambria Math" charset="0"/>
                                          <a:cs typeface="Cambria Math" charset="0"/>
                                        </a:rPr>
                                      </m:ctrlPr>
                                    </m:dPr>
                                    <m:e>
                                      <m:r>
                                        <a:rPr kumimoji="1" lang="en-US" altLang="ja-JP" sz="1400" i="1">
                                          <a:latin typeface="Cambria Math" charset="0"/>
                                          <a:ea typeface="Cambria Math" charset="0"/>
                                          <a:cs typeface="Cambria Math" charset="0"/>
                                        </a:rPr>
                                        <m:t>𝑖</m:t>
                                      </m:r>
                                    </m:e>
                                  </m:d>
                                </m:e>
                              </m:func>
                            </m:sub>
                          </m:sSub>
                          <m:d>
                            <m:dPr>
                              <m:ctrlPr>
                                <a:rPr kumimoji="1" lang="en-US" altLang="ja-JP" sz="1400" i="1">
                                  <a:latin typeface="Cambria Math" panose="02040503050406030204" pitchFamily="18" charset="0"/>
                                  <a:ea typeface="Cambria Math" charset="0"/>
                                  <a:cs typeface="Cambria Math" charset="0"/>
                                </a:rPr>
                              </m:ctrlPr>
                            </m:dPr>
                            <m:e>
                              <m:r>
                                <a:rPr kumimoji="1" lang="en-US" altLang="ja-JP" sz="1400" i="1">
                                  <a:latin typeface="Cambria Math" charset="0"/>
                                  <a:ea typeface="Cambria Math" charset="0"/>
                                  <a:cs typeface="Cambria Math" charset="0"/>
                                </a:rPr>
                                <m:t>1−2</m:t>
                              </m:r>
                              <m:sSubSup>
                                <m:sSubSupPr>
                                  <m:ctrlPr>
                                    <a:rPr kumimoji="1" lang="en-US" altLang="ja-JP" sz="1400" i="1">
                                      <a:latin typeface="Cambria Math" panose="02040503050406030204" pitchFamily="18" charset="0"/>
                                      <a:ea typeface="Cambria Math" charset="0"/>
                                      <a:cs typeface="Cambria Math" charset="0"/>
                                    </a:rPr>
                                  </m:ctrlPr>
                                </m:sSubSupPr>
                                <m:e>
                                  <m:r>
                                    <a:rPr kumimoji="1" lang="en-US" altLang="ja-JP" sz="1400" i="1">
                                      <a:latin typeface="Cambria Math" charset="0"/>
                                      <a:ea typeface="Cambria Math" charset="0"/>
                                      <a:cs typeface="Cambria Math" charset="0"/>
                                    </a:rPr>
                                    <m:t>𝛾</m:t>
                                  </m:r>
                                </m:e>
                                <m:sub>
                                  <m:r>
                                    <a:rPr kumimoji="1" lang="en-US" altLang="ja-JP" sz="1400" i="1">
                                      <a:latin typeface="Cambria Math" charset="0"/>
                                      <a:ea typeface="Cambria Math" charset="0"/>
                                      <a:cs typeface="Cambria Math" charset="0"/>
                                    </a:rPr>
                                    <m:t>𝑖</m:t>
                                  </m:r>
                                </m:sub>
                                <m:sup>
                                  <m:r>
                                    <a:rPr kumimoji="1" lang="en-US" altLang="ja-JP" sz="1400" i="1">
                                      <a:latin typeface="Cambria Math" charset="0"/>
                                      <a:ea typeface="Cambria Math" charset="0"/>
                                      <a:cs typeface="Cambria Math" charset="0"/>
                                    </a:rPr>
                                    <m:t>2</m:t>
                                  </m:r>
                                </m:sup>
                              </m:sSubSup>
                            </m:e>
                          </m:d>
                        </m:num>
                        <m:den>
                          <m:d>
                            <m:dPr>
                              <m:ctrlPr>
                                <a:rPr kumimoji="1" lang="en-US" altLang="ja-JP" sz="1400" i="1">
                                  <a:latin typeface="Cambria Math" panose="02040503050406030204" pitchFamily="18" charset="0"/>
                                  <a:ea typeface="Cambria Math" charset="0"/>
                                  <a:cs typeface="Cambria Math" charset="0"/>
                                </a:rPr>
                              </m:ctrlPr>
                            </m:dPr>
                            <m:e>
                              <m:r>
                                <a:rPr kumimoji="1" lang="en-US" altLang="ja-JP" sz="1400" i="1">
                                  <a:latin typeface="Cambria Math" charset="0"/>
                                  <a:ea typeface="Cambria Math" charset="0"/>
                                  <a:cs typeface="Cambria Math" charset="0"/>
                                </a:rPr>
                                <m:t>1−</m:t>
                              </m:r>
                              <m:sSubSup>
                                <m:sSubSupPr>
                                  <m:ctrlPr>
                                    <a:rPr kumimoji="1" lang="en-US" altLang="ja-JP" sz="1400" i="1">
                                      <a:latin typeface="Cambria Math" panose="02040503050406030204" pitchFamily="18" charset="0"/>
                                      <a:ea typeface="Cambria Math" charset="0"/>
                                      <a:cs typeface="Cambria Math" charset="0"/>
                                    </a:rPr>
                                  </m:ctrlPr>
                                </m:sSubSupPr>
                                <m:e>
                                  <m:r>
                                    <a:rPr kumimoji="1" lang="en-US" altLang="ja-JP" sz="1400" i="1">
                                      <a:latin typeface="Cambria Math" charset="0"/>
                                      <a:ea typeface="Cambria Math" charset="0"/>
                                      <a:cs typeface="Cambria Math" charset="0"/>
                                    </a:rPr>
                                    <m:t>𝛾</m:t>
                                  </m:r>
                                </m:e>
                                <m:sub>
                                  <m:r>
                                    <a:rPr kumimoji="1" lang="en-US" altLang="ja-JP" sz="1400" i="1">
                                      <a:latin typeface="Cambria Math" charset="0"/>
                                      <a:ea typeface="Cambria Math" charset="0"/>
                                      <a:cs typeface="Cambria Math" charset="0"/>
                                    </a:rPr>
                                    <m:t>𝑖</m:t>
                                  </m:r>
                                </m:sub>
                                <m:sup>
                                  <m:r>
                                    <a:rPr kumimoji="1" lang="en-US" altLang="ja-JP" sz="1400" i="1">
                                      <a:latin typeface="Cambria Math" charset="0"/>
                                      <a:ea typeface="Cambria Math" charset="0"/>
                                      <a:cs typeface="Cambria Math" charset="0"/>
                                    </a:rPr>
                                    <m:t>2</m:t>
                                  </m:r>
                                </m:sup>
                              </m:sSubSup>
                            </m:e>
                          </m:d>
                          <m:r>
                            <a:rPr kumimoji="1" lang="en-US" altLang="ja-JP" sz="1400" i="1">
                              <a:latin typeface="Cambria Math" panose="02040503050406030204" pitchFamily="18" charset="0"/>
                              <a:ea typeface="Cambria Math" charset="0"/>
                              <a:cs typeface="Cambria Math" charset="0"/>
                            </a:rPr>
                            <m:t>(</m:t>
                          </m:r>
                          <m:r>
                            <a:rPr kumimoji="1" lang="en-US" altLang="ja-JP" sz="1400" i="1">
                              <a:latin typeface="Cambria Math" charset="0"/>
                              <a:ea typeface="Cambria Math" charset="0"/>
                              <a:cs typeface="Cambria Math" charset="0"/>
                            </a:rPr>
                            <m:t>1−</m:t>
                          </m:r>
                          <m:sSup>
                            <m:sSupPr>
                              <m:ctrlPr>
                                <a:rPr kumimoji="1" lang="en-US" altLang="ja-JP" sz="1400" i="1">
                                  <a:latin typeface="Cambria Math" panose="02040503050406030204" pitchFamily="18" charset="0"/>
                                  <a:ea typeface="Cambria Math" charset="0"/>
                                </a:rPr>
                              </m:ctrlPr>
                            </m:sSupPr>
                            <m:e>
                              <m:d>
                                <m:dPr>
                                  <m:ctrlPr>
                                    <a:rPr kumimoji="1" lang="en-US" altLang="ja-JP" sz="1400" i="1">
                                      <a:latin typeface="Cambria Math" panose="02040503050406030204" pitchFamily="18" charset="0"/>
                                      <a:ea typeface="Cambria Math" charset="0"/>
                                    </a:rPr>
                                  </m:ctrlPr>
                                </m:dPr>
                                <m:e>
                                  <m:rad>
                                    <m:radPr>
                                      <m:degHide m:val="on"/>
                                      <m:ctrlPr>
                                        <a:rPr kumimoji="1" lang="en-US" altLang="ja-JP" sz="1400" i="1">
                                          <a:latin typeface="Cambria Math" panose="02040503050406030204" pitchFamily="18" charset="0"/>
                                          <a:ea typeface="Cambria Math" charset="0"/>
                                        </a:rPr>
                                      </m:ctrlPr>
                                    </m:radPr>
                                    <m:deg/>
                                    <m:e>
                                      <m:r>
                                        <a:rPr kumimoji="1" lang="en-US" altLang="ja-JP" sz="1400" i="1">
                                          <a:latin typeface="Cambria Math" panose="02040503050406030204" pitchFamily="18" charset="0"/>
                                          <a:ea typeface="Cambria Math" charset="0"/>
                                        </a:rPr>
                                        <m:t>2</m:t>
                                      </m:r>
                                    </m:e>
                                  </m:rad>
                                  <m:sSub>
                                    <m:sSubPr>
                                      <m:ctrlPr>
                                        <a:rPr kumimoji="1" lang="en-US" altLang="ja-JP" sz="1400" i="1">
                                          <a:latin typeface="Cambria Math" panose="02040503050406030204" pitchFamily="18" charset="0"/>
                                          <a:ea typeface="Cambria Math" charset="0"/>
                                        </a:rPr>
                                      </m:ctrlPr>
                                    </m:sSubPr>
                                    <m:e>
                                      <m:r>
                                        <a:rPr kumimoji="1" lang="ja-JP" altLang="en-US" sz="1400" i="1">
                                          <a:latin typeface="Cambria Math" panose="02040503050406030204" pitchFamily="18" charset="0"/>
                                          <a:ea typeface="Cambria Math" charset="0"/>
                                        </a:rPr>
                                        <m:t>𝛾</m:t>
                                      </m:r>
                                    </m:e>
                                    <m:sub>
                                      <m:r>
                                        <a:rPr kumimoji="1" lang="en-US" altLang="ja-JP" sz="1400" i="1">
                                          <a:latin typeface="Cambria Math" panose="02040503050406030204" pitchFamily="18" charset="0"/>
                                          <a:ea typeface="Cambria Math" charset="0"/>
                                        </a:rPr>
                                        <m:t>𝑖</m:t>
                                      </m:r>
                                    </m:sub>
                                  </m:sSub>
                                </m:e>
                              </m:d>
                            </m:e>
                            <m:sup>
                              <m:sSub>
                                <m:sSubPr>
                                  <m:ctrlPr>
                                    <a:rPr kumimoji="1" lang="en-US" altLang="ja-JP" sz="1400" i="1">
                                      <a:latin typeface="Cambria Math" panose="02040503050406030204" pitchFamily="18" charset="0"/>
                                      <a:ea typeface="Cambria Math" charset="0"/>
                                      <a:cs typeface="Cambria Math" charset="0"/>
                                    </a:rPr>
                                  </m:ctrlPr>
                                </m:sSubPr>
                                <m:e>
                                  <m:r>
                                    <a:rPr kumimoji="1" lang="en-US" altLang="ja-JP" sz="1400" i="1">
                                      <a:latin typeface="Cambria Math" panose="02040503050406030204" pitchFamily="18" charset="0"/>
                                      <a:ea typeface="Cambria Math" charset="0"/>
                                      <a:cs typeface="Cambria Math" charset="0"/>
                                    </a:rPr>
                                    <m:t>𝑚</m:t>
                                  </m:r>
                                </m:e>
                                <m:sub>
                                  <m:r>
                                    <a:rPr kumimoji="1" lang="en-US" altLang="ja-JP" sz="1400" i="1">
                                      <a:latin typeface="Cambria Math" panose="02040503050406030204" pitchFamily="18" charset="0"/>
                                      <a:ea typeface="Cambria Math" charset="0"/>
                                      <a:cs typeface="Cambria Math" charset="0"/>
                                    </a:rPr>
                                    <m:t>𝑖</m:t>
                                  </m:r>
                                </m:sub>
                              </m:sSub>
                            </m:sup>
                          </m:sSup>
                          <m:r>
                            <a:rPr kumimoji="1" lang="en-US" altLang="ja-JP" sz="1400" i="1">
                              <a:latin typeface="Cambria Math" panose="02040503050406030204" pitchFamily="18" charset="0"/>
                              <a:ea typeface="Cambria Math" charset="0"/>
                              <a:cs typeface="Cambria Math" charset="0"/>
                            </a:rPr>
                            <m:t>)</m:t>
                          </m:r>
                          <m:r>
                            <a:rPr kumimoji="1" lang="en-US" altLang="ja-JP" sz="1400" i="1">
                              <a:latin typeface="Cambria Math" charset="0"/>
                              <a:ea typeface="Cambria Math" charset="0"/>
                              <a:cs typeface="Cambria Math" charset="0"/>
                            </a:rPr>
                            <m:t>+</m:t>
                          </m:r>
                          <m:d>
                            <m:dPr>
                              <m:ctrlPr>
                                <a:rPr kumimoji="1" lang="en-US" altLang="ja-JP" sz="1400" i="1">
                                  <a:latin typeface="Cambria Math" panose="02040503050406030204" pitchFamily="18" charset="0"/>
                                  <a:ea typeface="Cambria Math" charset="0"/>
                                  <a:cs typeface="Cambria Math" charset="0"/>
                                </a:rPr>
                              </m:ctrlPr>
                            </m:dPr>
                            <m:e>
                              <m:r>
                                <a:rPr kumimoji="1" lang="en-US" altLang="ja-JP" sz="1400" i="1">
                                  <a:latin typeface="Cambria Math" charset="0"/>
                                  <a:ea typeface="Cambria Math" charset="0"/>
                                  <a:cs typeface="Cambria Math" charset="0"/>
                                </a:rPr>
                                <m:t>1−2</m:t>
                              </m:r>
                              <m:sSubSup>
                                <m:sSubSupPr>
                                  <m:ctrlPr>
                                    <a:rPr kumimoji="1" lang="en-US" altLang="ja-JP" sz="1400" i="1">
                                      <a:latin typeface="Cambria Math" panose="02040503050406030204" pitchFamily="18" charset="0"/>
                                      <a:ea typeface="Cambria Math" charset="0"/>
                                      <a:cs typeface="Cambria Math" charset="0"/>
                                    </a:rPr>
                                  </m:ctrlPr>
                                </m:sSubSupPr>
                                <m:e>
                                  <m:r>
                                    <a:rPr kumimoji="1" lang="en-US" altLang="ja-JP" sz="1400" i="1">
                                      <a:latin typeface="Cambria Math" charset="0"/>
                                      <a:ea typeface="Cambria Math" charset="0"/>
                                      <a:cs typeface="Cambria Math" charset="0"/>
                                    </a:rPr>
                                    <m:t>𝛾</m:t>
                                  </m:r>
                                </m:e>
                                <m:sub>
                                  <m:r>
                                    <a:rPr kumimoji="1" lang="en-US" altLang="ja-JP" sz="1400" i="1">
                                      <a:latin typeface="Cambria Math" charset="0"/>
                                      <a:ea typeface="Cambria Math" charset="0"/>
                                      <a:cs typeface="Cambria Math" charset="0"/>
                                    </a:rPr>
                                    <m:t>𝑖</m:t>
                                  </m:r>
                                </m:sub>
                                <m:sup>
                                  <m:r>
                                    <a:rPr kumimoji="1" lang="en-US" altLang="ja-JP" sz="1400" i="1">
                                      <a:latin typeface="Cambria Math" charset="0"/>
                                      <a:ea typeface="Cambria Math" charset="0"/>
                                      <a:cs typeface="Cambria Math" charset="0"/>
                                    </a:rPr>
                                    <m:t>2</m:t>
                                  </m:r>
                                </m:sup>
                              </m:sSubSup>
                            </m:e>
                          </m:d>
                          <m:sSup>
                            <m:sSupPr>
                              <m:ctrlPr>
                                <a:rPr kumimoji="1" lang="en-US" altLang="ja-JP" sz="1400" i="1">
                                  <a:latin typeface="Cambria Math" panose="02040503050406030204" pitchFamily="18" charset="0"/>
                                  <a:ea typeface="Cambria Math" charset="0"/>
                                </a:rPr>
                              </m:ctrlPr>
                            </m:sSupPr>
                            <m:e>
                              <m:d>
                                <m:dPr>
                                  <m:ctrlPr>
                                    <a:rPr kumimoji="1" lang="en-US" altLang="ja-JP" sz="1400" i="1">
                                      <a:latin typeface="Cambria Math" panose="02040503050406030204" pitchFamily="18" charset="0"/>
                                      <a:ea typeface="Cambria Math" charset="0"/>
                                    </a:rPr>
                                  </m:ctrlPr>
                                </m:dPr>
                                <m:e>
                                  <m:rad>
                                    <m:radPr>
                                      <m:degHide m:val="on"/>
                                      <m:ctrlPr>
                                        <a:rPr kumimoji="1" lang="en-US" altLang="ja-JP" sz="1400" i="1">
                                          <a:latin typeface="Cambria Math" panose="02040503050406030204" pitchFamily="18" charset="0"/>
                                          <a:ea typeface="Cambria Math" charset="0"/>
                                        </a:rPr>
                                      </m:ctrlPr>
                                    </m:radPr>
                                    <m:deg/>
                                    <m:e>
                                      <m:r>
                                        <a:rPr kumimoji="1" lang="en-US" altLang="ja-JP" sz="1400" i="1">
                                          <a:latin typeface="Cambria Math" panose="02040503050406030204" pitchFamily="18" charset="0"/>
                                          <a:ea typeface="Cambria Math" charset="0"/>
                                        </a:rPr>
                                        <m:t>2</m:t>
                                      </m:r>
                                    </m:e>
                                  </m:rad>
                                  <m:sSub>
                                    <m:sSubPr>
                                      <m:ctrlPr>
                                        <a:rPr kumimoji="1" lang="en-US" altLang="ja-JP" sz="1400" i="1">
                                          <a:latin typeface="Cambria Math" panose="02040503050406030204" pitchFamily="18" charset="0"/>
                                          <a:ea typeface="Cambria Math" charset="0"/>
                                        </a:rPr>
                                      </m:ctrlPr>
                                    </m:sSubPr>
                                    <m:e>
                                      <m:r>
                                        <a:rPr kumimoji="1" lang="ja-JP" altLang="en-US" sz="1400" i="1">
                                          <a:latin typeface="Cambria Math" panose="02040503050406030204" pitchFamily="18" charset="0"/>
                                          <a:ea typeface="Cambria Math" charset="0"/>
                                        </a:rPr>
                                        <m:t>𝛾</m:t>
                                      </m:r>
                                    </m:e>
                                    <m:sub>
                                      <m:r>
                                        <a:rPr kumimoji="1" lang="en-US" altLang="ja-JP" sz="1400" i="1">
                                          <a:latin typeface="Cambria Math" panose="02040503050406030204" pitchFamily="18" charset="0"/>
                                          <a:ea typeface="Cambria Math" charset="0"/>
                                        </a:rPr>
                                        <m:t>𝑖</m:t>
                                      </m:r>
                                    </m:sub>
                                  </m:sSub>
                                </m:e>
                              </m:d>
                            </m:e>
                            <m:sup>
                              <m:sSub>
                                <m:sSubPr>
                                  <m:ctrlPr>
                                    <a:rPr kumimoji="1" lang="en-US" altLang="ja-JP" sz="1400" i="1">
                                      <a:latin typeface="Cambria Math" panose="02040503050406030204" pitchFamily="18" charset="0"/>
                                      <a:ea typeface="Cambria Math" charset="0"/>
                                      <a:cs typeface="Cambria Math" charset="0"/>
                                    </a:rPr>
                                  </m:ctrlPr>
                                </m:sSubPr>
                                <m:e>
                                  <m:r>
                                    <a:rPr kumimoji="1" lang="en-US" altLang="ja-JP" sz="1400" i="1">
                                      <a:latin typeface="Cambria Math" panose="02040503050406030204" pitchFamily="18" charset="0"/>
                                      <a:ea typeface="Cambria Math" charset="0"/>
                                      <a:cs typeface="Cambria Math" charset="0"/>
                                    </a:rPr>
                                    <m:t>𝑚</m:t>
                                  </m:r>
                                </m:e>
                                <m:sub>
                                  <m:r>
                                    <a:rPr kumimoji="1" lang="en-US" altLang="ja-JP" sz="1400" i="1">
                                      <a:latin typeface="Cambria Math" panose="02040503050406030204" pitchFamily="18" charset="0"/>
                                      <a:ea typeface="Cambria Math" charset="0"/>
                                      <a:cs typeface="Cambria Math" charset="0"/>
                                    </a:rPr>
                                    <m:t>𝑖</m:t>
                                  </m:r>
                                </m:sub>
                              </m:sSub>
                            </m:sup>
                          </m:sSup>
                        </m:den>
                      </m:f>
                    </m:oMath>
                  </m:oMathPara>
                </a14:m>
                <a:endParaRPr lang="en-US" altLang="ja-JP" sz="1400" dirty="0"/>
              </a:p>
              <a:p>
                <a:pPr marL="285750" indent="-285750">
                  <a:buFont typeface="Wingdings" panose="05000000000000000000" pitchFamily="2" charset="2"/>
                  <a:buChar char="l"/>
                </a:pPr>
                <a:r>
                  <a:rPr lang="en-US" altLang="ja-JP" sz="1400" dirty="0"/>
                  <a:t>By solving these equations, the normalized throughput is obtained as below :</a:t>
                </a:r>
              </a:p>
              <a:p>
                <a:pPr/>
                <a14:m>
                  <m:oMathPara xmlns:m="http://schemas.openxmlformats.org/officeDocument/2006/math">
                    <m:oMathParaPr>
                      <m:jc m:val="centerGroup"/>
                    </m:oMathParaPr>
                    <m:oMath xmlns:m="http://schemas.openxmlformats.org/officeDocument/2006/math">
                      <m:sSub>
                        <m:sSubPr>
                          <m:ctrlPr>
                            <a:rPr kumimoji="1" lang="en-US" altLang="ja-JP" sz="1400" i="1">
                              <a:latin typeface="Cambria Math" panose="02040503050406030204" pitchFamily="18" charset="0"/>
                              <a:ea typeface="Cambria Math" charset="0"/>
                              <a:cs typeface="Cambria Math" charset="0"/>
                            </a:rPr>
                          </m:ctrlPr>
                        </m:sSubPr>
                        <m:e>
                          <m:r>
                            <a:rPr kumimoji="1" lang="ja-JP" altLang="en-US" sz="1400" i="1">
                              <a:latin typeface="Cambria Math" charset="0"/>
                              <a:ea typeface="Cambria Math" charset="0"/>
                              <a:cs typeface="Cambria Math" charset="0"/>
                            </a:rPr>
                            <m:t>𝜂</m:t>
                          </m:r>
                        </m:e>
                        <m:sub>
                          <m:r>
                            <a:rPr kumimoji="1" lang="en-US" altLang="ja-JP" sz="1400" i="1">
                              <a:latin typeface="Cambria Math" charset="0"/>
                              <a:ea typeface="Cambria Math" charset="0"/>
                              <a:cs typeface="Cambria Math" charset="0"/>
                            </a:rPr>
                            <m:t>𝑖</m:t>
                          </m:r>
                        </m:sub>
                      </m:sSub>
                      <m:r>
                        <a:rPr kumimoji="1" lang="en-US" altLang="ja-JP" sz="1400">
                          <a:latin typeface="Cambria Math" charset="0"/>
                          <a:ea typeface="Cambria Math" charset="0"/>
                          <a:cs typeface="Cambria Math" charset="0"/>
                        </a:rPr>
                        <m:t>=</m:t>
                      </m:r>
                      <m:f>
                        <m:fPr>
                          <m:ctrlPr>
                            <a:rPr kumimoji="1" lang="en-US" altLang="ja-JP" sz="1400" i="1">
                              <a:latin typeface="Cambria Math" panose="02040503050406030204" pitchFamily="18" charset="0"/>
                              <a:ea typeface="Cambria Math" charset="0"/>
                              <a:cs typeface="Cambria Math" charset="0"/>
                            </a:rPr>
                          </m:ctrlPr>
                        </m:fPr>
                        <m:num>
                          <m:sSub>
                            <m:sSubPr>
                              <m:ctrlPr>
                                <a:rPr kumimoji="1" lang="en-US" altLang="ja-JP" sz="1400" i="1">
                                  <a:latin typeface="Cambria Math" panose="02040503050406030204" pitchFamily="18" charset="0"/>
                                  <a:ea typeface="Cambria Math" charset="0"/>
                                  <a:cs typeface="Cambria Math" charset="0"/>
                                </a:rPr>
                              </m:ctrlPr>
                            </m:sSubPr>
                            <m:e>
                              <m:r>
                                <m:rPr>
                                  <m:sty m:val="p"/>
                                </m:rPr>
                                <a:rPr kumimoji="1" lang="en-US" altLang="ja-JP" sz="1400">
                                  <a:latin typeface="Cambria Math" charset="0"/>
                                  <a:ea typeface="Cambria Math" charset="0"/>
                                  <a:cs typeface="Cambria Math" charset="0"/>
                                </a:rPr>
                                <m:t>n</m:t>
                              </m:r>
                            </m:e>
                            <m:sub>
                              <m:r>
                                <m:rPr>
                                  <m:sty m:val="p"/>
                                </m:rPr>
                                <a:rPr kumimoji="1" lang="en-US" altLang="ja-JP" sz="1400">
                                  <a:latin typeface="Cambria Math" charset="0"/>
                                  <a:ea typeface="Cambria Math" charset="0"/>
                                  <a:cs typeface="Cambria Math" charset="0"/>
                                </a:rPr>
                                <m:t>i</m:t>
                              </m:r>
                            </m:sub>
                          </m:sSub>
                          <m:sSub>
                            <m:sSubPr>
                              <m:ctrlPr>
                                <a:rPr kumimoji="1" lang="en-US" altLang="ja-JP" sz="1400" i="1">
                                  <a:latin typeface="Cambria Math" panose="02040503050406030204" pitchFamily="18" charset="0"/>
                                  <a:ea typeface="Cambria Math" charset="0"/>
                                  <a:cs typeface="Cambria Math" charset="0"/>
                                </a:rPr>
                              </m:ctrlPr>
                            </m:sSubPr>
                            <m:e>
                              <m:r>
                                <a:rPr kumimoji="1" lang="ja-JP" altLang="en-US" sz="1400" i="1">
                                  <a:latin typeface="Cambria Math" charset="0"/>
                                  <a:ea typeface="Cambria Math" charset="0"/>
                                  <a:cs typeface="Cambria Math" charset="0"/>
                                </a:rPr>
                                <m:t>𝜏</m:t>
                              </m:r>
                            </m:e>
                            <m:sub>
                              <m:r>
                                <a:rPr kumimoji="1" lang="en-US" altLang="ja-JP" sz="1400" i="1">
                                  <a:latin typeface="Cambria Math" charset="0"/>
                                  <a:ea typeface="Cambria Math" charset="0"/>
                                  <a:cs typeface="Cambria Math" charset="0"/>
                                </a:rPr>
                                <m:t>𝑖</m:t>
                              </m:r>
                            </m:sub>
                          </m:sSub>
                          <m:d>
                            <m:dPr>
                              <m:ctrlPr>
                                <a:rPr kumimoji="1" lang="en-US" altLang="ja-JP" sz="1400" i="1">
                                  <a:latin typeface="Cambria Math" panose="02040503050406030204" pitchFamily="18" charset="0"/>
                                  <a:ea typeface="Cambria Math" charset="0"/>
                                  <a:cs typeface="Cambria Math" charset="0"/>
                                </a:rPr>
                              </m:ctrlPr>
                            </m:dPr>
                            <m:e>
                              <m:r>
                                <a:rPr kumimoji="1" lang="en-US" altLang="ja-JP" sz="1400" i="1">
                                  <a:latin typeface="Cambria Math" charset="0"/>
                                  <a:ea typeface="Cambria Math" charset="0"/>
                                  <a:cs typeface="Cambria Math" charset="0"/>
                                </a:rPr>
                                <m:t>1−</m:t>
                              </m:r>
                              <m:sSub>
                                <m:sSubPr>
                                  <m:ctrlPr>
                                    <a:rPr kumimoji="1" lang="en-US" altLang="ja-JP" sz="1400" i="1">
                                      <a:latin typeface="Cambria Math" panose="02040503050406030204" pitchFamily="18" charset="0"/>
                                      <a:ea typeface="Cambria Math" charset="0"/>
                                      <a:cs typeface="Cambria Math" charset="0"/>
                                    </a:rPr>
                                  </m:ctrlPr>
                                </m:sSubPr>
                                <m:e>
                                  <m:r>
                                    <a:rPr kumimoji="1" lang="en-US" altLang="ja-JP" sz="1400" i="1">
                                      <a:latin typeface="Cambria Math" charset="0"/>
                                      <a:ea typeface="Cambria Math" charset="0"/>
                                      <a:cs typeface="Cambria Math" charset="0"/>
                                    </a:rPr>
                                    <m:t>𝛾</m:t>
                                  </m:r>
                                </m:e>
                                <m:sub>
                                  <m:r>
                                    <a:rPr kumimoji="1" lang="en-US" altLang="ja-JP" sz="1400" i="1">
                                      <a:latin typeface="Cambria Math" charset="0"/>
                                      <a:ea typeface="Cambria Math" charset="0"/>
                                      <a:cs typeface="Cambria Math" charset="0"/>
                                    </a:rPr>
                                    <m:t>𝑖</m:t>
                                  </m:r>
                                </m:sub>
                              </m:sSub>
                            </m:e>
                          </m:d>
                        </m:num>
                        <m:den>
                          <m:sSub>
                            <m:sSubPr>
                              <m:ctrlPr>
                                <a:rPr kumimoji="1" lang="en-US" altLang="ja-JP" sz="1400" i="1">
                                  <a:latin typeface="Cambria Math" panose="02040503050406030204" pitchFamily="18" charset="0"/>
                                  <a:ea typeface="Cambria Math" charset="0"/>
                                  <a:cs typeface="Cambria Math" charset="0"/>
                                </a:rPr>
                              </m:ctrlPr>
                            </m:sSubPr>
                            <m:e>
                              <m:r>
                                <a:rPr kumimoji="1" lang="en-US" altLang="ja-JP" sz="1400" i="1">
                                  <a:latin typeface="Cambria Math" charset="0"/>
                                  <a:ea typeface="Cambria Math" charset="0"/>
                                  <a:cs typeface="Cambria Math" charset="0"/>
                                </a:rPr>
                                <m:t>𝑁</m:t>
                              </m:r>
                            </m:e>
                            <m:sub>
                              <m:r>
                                <a:rPr kumimoji="1" lang="en-US" altLang="ja-JP" sz="1400" i="1">
                                  <a:latin typeface="Cambria Math" panose="02040503050406030204" pitchFamily="18" charset="0"/>
                                  <a:ea typeface="Cambria Math" charset="0"/>
                                  <a:cs typeface="Cambria Math" charset="0"/>
                                </a:rPr>
                                <m:t>𝑚𝑠𝑒𝑞</m:t>
                              </m:r>
                              <m:r>
                                <a:rPr kumimoji="1" lang="en-US" altLang="ja-JP" sz="1400" i="1">
                                  <a:latin typeface="Cambria Math" panose="02040503050406030204" pitchFamily="18" charset="0"/>
                                  <a:ea typeface="Cambria Math" charset="0"/>
                                  <a:cs typeface="Cambria Math" charset="0"/>
                                </a:rPr>
                                <m:t>(</m:t>
                              </m:r>
                              <m:r>
                                <a:rPr kumimoji="1" lang="en-US" altLang="ja-JP" sz="1400" i="1">
                                  <a:latin typeface="Cambria Math" charset="0"/>
                                  <a:ea typeface="Cambria Math" charset="0"/>
                                  <a:cs typeface="Cambria Math" charset="0"/>
                                </a:rPr>
                                <m:t>𝑖</m:t>
                              </m:r>
                              <m:r>
                                <a:rPr kumimoji="1" lang="en-US" altLang="ja-JP" sz="1400" i="1">
                                  <a:latin typeface="Cambria Math" panose="02040503050406030204" pitchFamily="18" charset="0"/>
                                  <a:ea typeface="Cambria Math" charset="0"/>
                                  <a:cs typeface="Cambria Math" charset="0"/>
                                </a:rPr>
                                <m:t>)</m:t>
                              </m:r>
                            </m:sub>
                          </m:sSub>
                        </m:den>
                      </m:f>
                    </m:oMath>
                  </m:oMathPara>
                </a14:m>
                <a:endParaRPr lang="en-US" altLang="ja-JP" sz="1400" dirty="0"/>
              </a:p>
            </p:txBody>
          </p:sp>
        </mc:Choice>
        <mc:Fallback xmlns="">
          <p:sp>
            <p:nvSpPr>
              <p:cNvPr id="6" name="テキスト ボックス 5">
                <a:extLst>
                  <a:ext uri="{FF2B5EF4-FFF2-40B4-BE49-F238E27FC236}">
                    <a16:creationId xmlns:a16="http://schemas.microsoft.com/office/drawing/2014/main" id="{31DCB30A-F799-49BC-B76D-10E5B06FE0AB}"/>
                  </a:ext>
                </a:extLst>
              </p:cNvPr>
              <p:cNvSpPr txBox="1">
                <a:spLocks noRot="1" noChangeAspect="1" noMove="1" noResize="1" noEditPoints="1" noAdjustHandles="1" noChangeArrowheads="1" noChangeShapeType="1" noTextEdit="1"/>
              </p:cNvSpPr>
              <p:nvPr/>
            </p:nvSpPr>
            <p:spPr>
              <a:xfrm>
                <a:off x="213435" y="1192119"/>
                <a:ext cx="8793330" cy="5141216"/>
              </a:xfrm>
              <a:prstGeom prst="rect">
                <a:avLst/>
              </a:prstGeom>
              <a:blipFill>
                <a:blip r:embed="rId2"/>
                <a:stretch>
                  <a:fillRect l="-277" t="-356" r="-20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正方形/長方形 13">
                <a:extLst>
                  <a:ext uri="{FF2B5EF4-FFF2-40B4-BE49-F238E27FC236}">
                    <a16:creationId xmlns:a16="http://schemas.microsoft.com/office/drawing/2014/main" id="{3CB68581-2C0C-4559-A1D5-661E22F342CC}"/>
                  </a:ext>
                </a:extLst>
              </p:cNvPr>
              <p:cNvSpPr/>
              <p:nvPr/>
            </p:nvSpPr>
            <p:spPr>
              <a:xfrm>
                <a:off x="5733480" y="6038511"/>
                <a:ext cx="2724720" cy="294824"/>
              </a:xfrm>
              <a:prstGeom prst="rect">
                <a:avLst/>
              </a:prstGeom>
            </p:spPr>
            <p:txBody>
              <a:bodyPr wrap="none">
                <a:spAutoFit/>
              </a:bodyPr>
              <a:lstStyle/>
              <a:p>
                <a14:m>
                  <m:oMath xmlns:m="http://schemas.openxmlformats.org/officeDocument/2006/math">
                    <m:sSub>
                      <m:sSubPr>
                        <m:ctrlPr>
                          <a:rPr kumimoji="1" lang="en-US" altLang="ja-JP" sz="1200" i="1" smtClean="0">
                            <a:latin typeface="Cambria Math" panose="02040503050406030204" pitchFamily="18" charset="0"/>
                            <a:ea typeface="Cambria Math" charset="0"/>
                            <a:cs typeface="Cambria Math" charset="0"/>
                          </a:rPr>
                        </m:ctrlPr>
                      </m:sSubPr>
                      <m:e>
                        <m:r>
                          <a:rPr kumimoji="1" lang="en-US" altLang="ja-JP" sz="1200" i="1">
                            <a:latin typeface="Cambria Math" charset="0"/>
                            <a:ea typeface="Cambria Math" charset="0"/>
                            <a:cs typeface="Cambria Math" charset="0"/>
                          </a:rPr>
                          <m:t>𝑁</m:t>
                        </m:r>
                      </m:e>
                      <m:sub>
                        <m:r>
                          <a:rPr kumimoji="1" lang="en-US" altLang="ja-JP" sz="1200" b="0" i="1" smtClean="0">
                            <a:latin typeface="Cambria Math" panose="02040503050406030204" pitchFamily="18" charset="0"/>
                            <a:ea typeface="Cambria Math" charset="0"/>
                            <a:cs typeface="Cambria Math" charset="0"/>
                          </a:rPr>
                          <m:t>𝑚𝑠𝑒𝑞</m:t>
                        </m:r>
                        <m:r>
                          <a:rPr kumimoji="1" lang="en-US" altLang="ja-JP" sz="1200" b="0" i="1" smtClean="0">
                            <a:latin typeface="Cambria Math" panose="02040503050406030204" pitchFamily="18" charset="0"/>
                            <a:ea typeface="Cambria Math" charset="0"/>
                            <a:cs typeface="Cambria Math" charset="0"/>
                          </a:rPr>
                          <m:t>(</m:t>
                        </m:r>
                        <m:r>
                          <a:rPr kumimoji="1" lang="en-US" altLang="ja-JP" sz="1200" i="1">
                            <a:latin typeface="Cambria Math" charset="0"/>
                            <a:ea typeface="Cambria Math" charset="0"/>
                            <a:cs typeface="Cambria Math" charset="0"/>
                          </a:rPr>
                          <m:t>𝑖</m:t>
                        </m:r>
                        <m:r>
                          <a:rPr kumimoji="1" lang="en-US" altLang="ja-JP" sz="1200" b="0" i="1" smtClean="0">
                            <a:latin typeface="Cambria Math" panose="02040503050406030204" pitchFamily="18" charset="0"/>
                            <a:ea typeface="Cambria Math" charset="0"/>
                            <a:cs typeface="Cambria Math" charset="0"/>
                          </a:rPr>
                          <m:t>)</m:t>
                        </m:r>
                      </m:sub>
                    </m:sSub>
                  </m:oMath>
                </a14:m>
                <a:r>
                  <a:rPr lang="ja-JP" altLang="en-US" sz="1200" dirty="0"/>
                  <a:t> </a:t>
                </a:r>
                <a:r>
                  <a:rPr lang="en-US" altLang="ja-JP" sz="1200" dirty="0"/>
                  <a:t>is the length of spread sequence</a:t>
                </a:r>
                <a:endParaRPr lang="ja-JP" altLang="en-US" sz="1200" dirty="0"/>
              </a:p>
            </p:txBody>
          </p:sp>
        </mc:Choice>
        <mc:Fallback xmlns="">
          <p:sp>
            <p:nvSpPr>
              <p:cNvPr id="14" name="正方形/長方形 13">
                <a:extLst>
                  <a:ext uri="{FF2B5EF4-FFF2-40B4-BE49-F238E27FC236}">
                    <a16:creationId xmlns:a16="http://schemas.microsoft.com/office/drawing/2014/main" id="{3CB68581-2C0C-4559-A1D5-661E22F342CC}"/>
                  </a:ext>
                </a:extLst>
              </p:cNvPr>
              <p:cNvSpPr>
                <a:spLocks noRot="1" noChangeAspect="1" noMove="1" noResize="1" noEditPoints="1" noAdjustHandles="1" noChangeArrowheads="1" noChangeShapeType="1" noTextEdit="1"/>
              </p:cNvSpPr>
              <p:nvPr/>
            </p:nvSpPr>
            <p:spPr>
              <a:xfrm>
                <a:off x="5733480" y="6038511"/>
                <a:ext cx="2724720" cy="294824"/>
              </a:xfrm>
              <a:prstGeom prst="rect">
                <a:avLst/>
              </a:prstGeom>
              <a:blipFill>
                <a:blip r:embed="rId3"/>
                <a:stretch>
                  <a:fillRect t="-2083" b="-10417"/>
                </a:stretch>
              </a:blipFill>
            </p:spPr>
            <p:txBody>
              <a:bodyPr/>
              <a:lstStyle/>
              <a:p>
                <a:r>
                  <a:rPr lang="ja-JP" altLang="en-US">
                    <a:noFill/>
                  </a:rPr>
                  <a:t> </a:t>
                </a:r>
              </a:p>
            </p:txBody>
          </p:sp>
        </mc:Fallback>
      </mc:AlternateContent>
      <p:sp>
        <p:nvSpPr>
          <p:cNvPr id="9" name="正方形/長方形 8">
            <a:extLst>
              <a:ext uri="{FF2B5EF4-FFF2-40B4-BE49-F238E27FC236}">
                <a16:creationId xmlns:a16="http://schemas.microsoft.com/office/drawing/2014/main" id="{163567F8-4B31-4856-B677-604DD9FF41DE}"/>
              </a:ext>
            </a:extLst>
          </p:cNvPr>
          <p:cNvSpPr/>
          <p:nvPr/>
        </p:nvSpPr>
        <p:spPr>
          <a:xfrm>
            <a:off x="5696369" y="3469103"/>
            <a:ext cx="2411896" cy="338554"/>
          </a:xfrm>
          <a:prstGeom prst="rect">
            <a:avLst/>
          </a:prstGeom>
        </p:spPr>
        <p:txBody>
          <a:bodyPr wrap="square">
            <a:spAutoFit/>
          </a:bodyPr>
          <a:lstStyle/>
          <a:p>
            <a:endParaRPr lang="ja-JP" altLang="en-US" sz="1600" dirty="0"/>
          </a:p>
        </p:txBody>
      </p:sp>
      <mc:AlternateContent xmlns:mc="http://schemas.openxmlformats.org/markup-compatibility/2006" xmlns:a14="http://schemas.microsoft.com/office/drawing/2010/main">
        <mc:Choice Requires="a14">
          <p:sp>
            <p:nvSpPr>
              <p:cNvPr id="17" name="正方形/長方形 16">
                <a:extLst>
                  <a:ext uri="{FF2B5EF4-FFF2-40B4-BE49-F238E27FC236}">
                    <a16:creationId xmlns:a16="http://schemas.microsoft.com/office/drawing/2014/main" id="{6BCB7D39-6DC4-4C2C-A98C-05C88EB7C370}"/>
                  </a:ext>
                </a:extLst>
              </p:cNvPr>
              <p:cNvSpPr/>
              <p:nvPr/>
            </p:nvSpPr>
            <p:spPr>
              <a:xfrm>
                <a:off x="7048500" y="4721426"/>
                <a:ext cx="1617109" cy="349070"/>
              </a:xfrm>
              <a:prstGeom prst="rect">
                <a:avLst/>
              </a:prstGeom>
            </p:spPr>
            <p:txBody>
              <a:bodyPr wrap="none">
                <a:spAutoFit/>
              </a:bodyPr>
              <a:lstStyle/>
              <a:p>
                <a14:m>
                  <m:oMath xmlns:m="http://schemas.openxmlformats.org/officeDocument/2006/math">
                    <m:sSup>
                      <m:sSupPr>
                        <m:ctrlPr>
                          <a:rPr kumimoji="1" lang="en-US" altLang="ja-JP" sz="1400" b="0" i="1" smtClean="0">
                            <a:latin typeface="Cambria Math" panose="02040503050406030204" pitchFamily="18" charset="0"/>
                          </a:rPr>
                        </m:ctrlPr>
                      </m:sSupPr>
                      <m:e/>
                      <m:sup>
                        <m:r>
                          <a:rPr kumimoji="1" lang="en-US" altLang="ja-JP" sz="1400" b="0" i="1" smtClean="0">
                            <a:latin typeface="Cambria Math" panose="02040503050406030204" pitchFamily="18" charset="0"/>
                          </a:rPr>
                          <m:t>∗</m:t>
                        </m:r>
                      </m:sup>
                    </m:sSup>
                    <m:nary>
                      <m:naryPr>
                        <m:chr m:val="∑"/>
                        <m:ctrlPr>
                          <a:rPr kumimoji="1" lang="ja-JP" altLang="en-US" sz="1400" i="1" smtClean="0">
                            <a:latin typeface="Cambria Math" panose="02040503050406030204" pitchFamily="18" charset="0"/>
                          </a:rPr>
                        </m:ctrlPr>
                      </m:naryPr>
                      <m:sub>
                        <m:r>
                          <a:rPr kumimoji="1" lang="en-US" altLang="ja-JP" sz="1400" b="0" i="1" smtClean="0">
                            <a:latin typeface="Cambria Math" panose="02040503050406030204" pitchFamily="18" charset="0"/>
                          </a:rPr>
                          <m:t>𝑗</m:t>
                        </m:r>
                        <m:r>
                          <a:rPr kumimoji="1" lang="en-US" altLang="ja-JP" sz="1400" i="1">
                            <a:latin typeface="Cambria Math" panose="02040503050406030204" pitchFamily="18" charset="0"/>
                          </a:rPr>
                          <m:t>=0</m:t>
                        </m:r>
                      </m:sub>
                      <m:sup>
                        <m:r>
                          <a:rPr kumimoji="1" lang="en-US" altLang="ja-JP" sz="1400" i="1">
                            <a:latin typeface="Cambria Math" panose="02040503050406030204" pitchFamily="18" charset="0"/>
                          </a:rPr>
                          <m:t>7</m:t>
                        </m:r>
                      </m:sup>
                      <m:e>
                        <m:sSub>
                          <m:sSubPr>
                            <m:ctrlPr>
                              <a:rPr kumimoji="1" lang="en-US" altLang="ja-JP" sz="1400" i="1">
                                <a:latin typeface="Cambria Math" panose="02040503050406030204" pitchFamily="18" charset="0"/>
                              </a:rPr>
                            </m:ctrlPr>
                          </m:sSubPr>
                          <m:e>
                            <m:r>
                              <a:rPr kumimoji="1" lang="ja-JP" altLang="en-US" sz="1400" i="1" smtClean="0">
                                <a:latin typeface="Cambria Math" panose="02040503050406030204" pitchFamily="18" charset="0"/>
                              </a:rPr>
                              <m:t>𝛼</m:t>
                            </m:r>
                          </m:e>
                          <m:sub>
                            <m:r>
                              <a:rPr kumimoji="1" lang="en-US" altLang="ja-JP" sz="1400" b="0" i="1" smtClean="0">
                                <a:latin typeface="Cambria Math" panose="02040503050406030204" pitchFamily="18" charset="0"/>
                              </a:rPr>
                              <m:t>𝑗</m:t>
                            </m:r>
                          </m:sub>
                        </m:sSub>
                        <m:r>
                          <a:rPr kumimoji="1"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𝑀</m:t>
                        </m:r>
                      </m:e>
                    </m:nary>
                  </m:oMath>
                </a14:m>
                <a:r>
                  <a:rPr kumimoji="1" lang="ja-JP" altLang="en-US" sz="1400" dirty="0"/>
                  <a:t>　</a:t>
                </a:r>
                <a:endParaRPr kumimoji="1" lang="en-US" altLang="ja-JP" sz="1400" dirty="0"/>
              </a:p>
            </p:txBody>
          </p:sp>
        </mc:Choice>
        <mc:Fallback xmlns="">
          <p:sp>
            <p:nvSpPr>
              <p:cNvPr id="17" name="正方形/長方形 16">
                <a:extLst>
                  <a:ext uri="{FF2B5EF4-FFF2-40B4-BE49-F238E27FC236}">
                    <a16:creationId xmlns:a16="http://schemas.microsoft.com/office/drawing/2014/main" id="{6BCB7D39-6DC4-4C2C-A98C-05C88EB7C370}"/>
                  </a:ext>
                </a:extLst>
              </p:cNvPr>
              <p:cNvSpPr>
                <a:spLocks noRot="1" noChangeAspect="1" noMove="1" noResize="1" noEditPoints="1" noAdjustHandles="1" noChangeArrowheads="1" noChangeShapeType="1" noTextEdit="1"/>
              </p:cNvSpPr>
              <p:nvPr/>
            </p:nvSpPr>
            <p:spPr>
              <a:xfrm>
                <a:off x="7048500" y="4721426"/>
                <a:ext cx="1617109" cy="349070"/>
              </a:xfrm>
              <a:prstGeom prst="rect">
                <a:avLst/>
              </a:prstGeom>
              <a:blipFill>
                <a:blip r:embed="rId4"/>
                <a:stretch>
                  <a:fillRect t="-85965" b="-135088"/>
                </a:stretch>
              </a:blipFill>
            </p:spPr>
            <p:txBody>
              <a:bodyPr/>
              <a:lstStyle/>
              <a:p>
                <a:r>
                  <a:rPr lang="ja-JP" altLang="en-US">
                    <a:noFill/>
                  </a:rPr>
                  <a:t> </a:t>
                </a:r>
              </a:p>
            </p:txBody>
          </p:sp>
        </mc:Fallback>
      </mc:AlternateContent>
      <p:sp>
        <p:nvSpPr>
          <p:cNvPr id="10" name="Rectangle 5">
            <a:extLst>
              <a:ext uri="{FF2B5EF4-FFF2-40B4-BE49-F238E27FC236}">
                <a16:creationId xmlns:a16="http://schemas.microsoft.com/office/drawing/2014/main" id="{46CB4DB7-D7A5-4C73-A644-808A428BADC0}"/>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1" name="日付プレースホルダー 5">
            <a:extLst>
              <a:ext uri="{FF2B5EF4-FFF2-40B4-BE49-F238E27FC236}">
                <a16:creationId xmlns:a16="http://schemas.microsoft.com/office/drawing/2014/main" id="{92233AA9-A70A-44AD-80E8-7E458A1962D5}"/>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3365337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8F209D-4D9E-45EE-AD54-6E284CC4E73E}"/>
              </a:ext>
            </a:extLst>
          </p:cNvPr>
          <p:cNvSpPr>
            <a:spLocks noGrp="1"/>
          </p:cNvSpPr>
          <p:nvPr>
            <p:ph type="title"/>
          </p:nvPr>
        </p:nvSpPr>
        <p:spPr>
          <a:xfrm>
            <a:off x="685800" y="685800"/>
            <a:ext cx="7772400" cy="438944"/>
          </a:xfrm>
        </p:spPr>
        <p:txBody>
          <a:bodyPr/>
          <a:lstStyle/>
          <a:p>
            <a:r>
              <a:rPr kumimoji="1" lang="en-US" altLang="ja-JP" dirty="0"/>
              <a:t>Simulation condition</a:t>
            </a:r>
            <a:endParaRPr kumimoji="1" lang="ja-JP" altLang="en-US" dirty="0"/>
          </a:p>
        </p:txBody>
      </p:sp>
      <p:sp>
        <p:nvSpPr>
          <p:cNvPr id="4" name="スライド番号プレースホルダー 3">
            <a:extLst>
              <a:ext uri="{FF2B5EF4-FFF2-40B4-BE49-F238E27FC236}">
                <a16:creationId xmlns:a16="http://schemas.microsoft.com/office/drawing/2014/main" id="{6CDF095A-461B-4157-8CE7-3D1204D7AC0F}"/>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9</a:t>
            </a:fld>
            <a:endParaRPr lang="en-US" altLang="ja-JP" dirty="0"/>
          </a:p>
        </p:txBody>
      </p:sp>
      <p:graphicFrame>
        <p:nvGraphicFramePr>
          <p:cNvPr id="6" name="表 5">
            <a:extLst>
              <a:ext uri="{FF2B5EF4-FFF2-40B4-BE49-F238E27FC236}">
                <a16:creationId xmlns:a16="http://schemas.microsoft.com/office/drawing/2014/main" id="{5C5AB599-FFEE-4C58-8F23-867197E0C836}"/>
              </a:ext>
            </a:extLst>
          </p:cNvPr>
          <p:cNvGraphicFramePr>
            <a:graphicFrameLocks noGrp="1"/>
          </p:cNvGraphicFramePr>
          <p:nvPr>
            <p:extLst>
              <p:ext uri="{D42A27DB-BD31-4B8C-83A1-F6EECF244321}">
                <p14:modId xmlns:p14="http://schemas.microsoft.com/office/powerpoint/2010/main" val="1662984758"/>
              </p:ext>
            </p:extLst>
          </p:nvPr>
        </p:nvGraphicFramePr>
        <p:xfrm>
          <a:off x="385483" y="2708920"/>
          <a:ext cx="4186517" cy="3657600"/>
        </p:xfrm>
        <a:graphic>
          <a:graphicData uri="http://schemas.openxmlformats.org/drawingml/2006/table">
            <a:tbl>
              <a:tblPr firstRow="1" bandRow="1">
                <a:tableStyleId>{2D5ABB26-0587-4C30-8999-92F81FD0307C}</a:tableStyleId>
              </a:tblPr>
              <a:tblGrid>
                <a:gridCol w="2179918">
                  <a:extLst>
                    <a:ext uri="{9D8B030D-6E8A-4147-A177-3AD203B41FA5}">
                      <a16:colId xmlns:a16="http://schemas.microsoft.com/office/drawing/2014/main" val="20000"/>
                    </a:ext>
                  </a:extLst>
                </a:gridCol>
                <a:gridCol w="2006599">
                  <a:extLst>
                    <a:ext uri="{9D8B030D-6E8A-4147-A177-3AD203B41FA5}">
                      <a16:colId xmlns:a16="http://schemas.microsoft.com/office/drawing/2014/main" val="20001"/>
                    </a:ext>
                  </a:extLst>
                </a:gridCol>
              </a:tblGrid>
              <a:tr h="206231">
                <a:tc>
                  <a:txBody>
                    <a:bodyPr/>
                    <a:lstStyle/>
                    <a:p>
                      <a:pPr algn="ctr"/>
                      <a:r>
                        <a:rPr kumimoji="1" lang="en-US" altLang="ja-JP" sz="1400" dirty="0"/>
                        <a:t>Data rate</a:t>
                      </a:r>
                      <a:endParaRPr kumimoji="1" lang="en-US" altLang="ja-JP"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400" dirty="0"/>
                        <a:t>7.8 Mbps</a:t>
                      </a:r>
                      <a:endParaRPr kumimoji="1" lang="ja-JP" alt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06231">
                <a:tc>
                  <a:txBody>
                    <a:bodyPr/>
                    <a:lstStyle/>
                    <a:p>
                      <a:pPr algn="ctr"/>
                      <a:r>
                        <a:rPr kumimoji="1" lang="en-US" altLang="ja-JP" sz="1400" dirty="0"/>
                        <a:t>Spread sequence</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M-sequence</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61924546"/>
                  </a:ext>
                </a:extLst>
              </a:tr>
              <a:tr h="206231">
                <a:tc>
                  <a:txBody>
                    <a:bodyPr/>
                    <a:lstStyle/>
                    <a:p>
                      <a:pPr algn="ctr"/>
                      <a:r>
                        <a:rPr kumimoji="1" lang="en-US" altLang="ja-JP" sz="1400" dirty="0"/>
                        <a:t>Spread sequence length</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1, 7, 15</a:t>
                      </a:r>
                      <a:r>
                        <a:rPr kumimoji="1" lang="en-US" altLang="ja-JP" sz="1400" baseline="0" dirty="0"/>
                        <a:t> </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32235629"/>
                  </a:ext>
                </a:extLst>
              </a:tr>
              <a:tr h="206231">
                <a:tc>
                  <a:txBody>
                    <a:bodyPr/>
                    <a:lstStyle/>
                    <a:p>
                      <a:pPr algn="ctr"/>
                      <a:r>
                        <a:rPr kumimoji="1" lang="en-US" altLang="ja-JP" sz="1400" dirty="0"/>
                        <a:t>Simulation time </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30 sec</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06231">
                <a:tc>
                  <a:txBody>
                    <a:bodyPr/>
                    <a:lstStyle/>
                    <a:p>
                      <a:pPr algn="ctr"/>
                      <a:r>
                        <a:rPr kumimoji="1" lang="en-US" altLang="ja-JP" sz="1400" dirty="0"/>
                        <a:t>Channel model</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AWGN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06231">
                <a:tc>
                  <a:txBody>
                    <a:bodyPr/>
                    <a:lstStyle/>
                    <a:p>
                      <a:pPr algn="ctr"/>
                      <a:r>
                        <a:rPr kumimoji="1" lang="en-US" altLang="ja-JP" sz="1400" dirty="0"/>
                        <a:t>SNR</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0 dB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99465625"/>
                  </a:ext>
                </a:extLst>
              </a:tr>
              <a:tr h="206231">
                <a:tc>
                  <a:txBody>
                    <a:bodyPr/>
                    <a:lstStyle/>
                    <a:p>
                      <a:pPr algn="ctr"/>
                      <a:r>
                        <a:rPr kumimoji="1" lang="en-US" altLang="ja-JP" sz="1400" dirty="0"/>
                        <a:t>Modulation system</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BPSK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06231">
                <a:tc>
                  <a:txBody>
                    <a:bodyPr/>
                    <a:lstStyle/>
                    <a:p>
                      <a:pPr algn="ctr"/>
                      <a:r>
                        <a:rPr kumimoji="1" lang="en-US" altLang="ja-JP" sz="1400" dirty="0"/>
                        <a:t>Packet length</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1050 bit</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06231">
                <a:tc>
                  <a:txBody>
                    <a:bodyPr/>
                    <a:lstStyle/>
                    <a:p>
                      <a:pPr algn="ctr"/>
                      <a:r>
                        <a:rPr kumimoji="1" lang="en-US" altLang="ja-JP" sz="1400" dirty="0"/>
                        <a:t>ALOHA slot 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1.07 </a:t>
                      </a:r>
                      <a:r>
                        <a:rPr kumimoji="1" lang="en-US" altLang="ja-JP" sz="1400" dirty="0" err="1"/>
                        <a:t>msec</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73459260"/>
                  </a:ext>
                </a:extLst>
              </a:tr>
              <a:tr h="206231">
                <a:tc rowSpan="2">
                  <a:txBody>
                    <a:bodyPr/>
                    <a:lstStyle/>
                    <a:p>
                      <a:pPr algn="ctr"/>
                      <a:r>
                        <a:rPr kumimoji="1" lang="en-US" altLang="ja-JP" sz="1400" dirty="0"/>
                        <a:t>The number of node</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kumimoji="1" lang="en-US" altLang="ja-JP" sz="1400" dirty="0"/>
                        <a:t>1</a:t>
                      </a:r>
                      <a:r>
                        <a:rPr kumimoji="1" lang="ja-JP" altLang="en-US" sz="1400" dirty="0"/>
                        <a:t>（</a:t>
                      </a:r>
                      <a:r>
                        <a:rPr kumimoji="1" lang="en-US" altLang="ja-JP" sz="1400" dirty="0"/>
                        <a:t>coordinator</a:t>
                      </a:r>
                      <a:r>
                        <a:rPr kumimoji="1" lang="ja-JP" alt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06231">
                <a:tc vMerge="1">
                  <a:txBody>
                    <a:bodyPr/>
                    <a:lstStyle/>
                    <a:p>
                      <a:endParaRPr kumimoji="1" lang="ja-JP" altLang="en-US" sz="1800" dirty="0"/>
                    </a:p>
                  </a:txBody>
                  <a:tcPr/>
                </a:tc>
                <a:tc>
                  <a:txBody>
                    <a:bodyPr/>
                    <a:lstStyle/>
                    <a:p>
                      <a:pPr algn="ctr"/>
                      <a:r>
                        <a:rPr kumimoji="1" lang="en-US" altLang="ja-JP" sz="1400" dirty="0"/>
                        <a:t>7</a:t>
                      </a:r>
                      <a:r>
                        <a:rPr kumimoji="1" lang="ja-JP" altLang="en-US" sz="1400" dirty="0"/>
                        <a:t>（</a:t>
                      </a:r>
                      <a:r>
                        <a:rPr kumimoji="1" lang="en-US" altLang="ja-JP" sz="1400" dirty="0"/>
                        <a:t>sensor</a:t>
                      </a:r>
                      <a:r>
                        <a:rPr kumimoji="1" lang="ja-JP" alt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65438816"/>
                  </a:ext>
                </a:extLst>
              </a:tr>
              <a:tr h="206231">
                <a:tc>
                  <a:txBody>
                    <a:bodyPr/>
                    <a:lstStyle/>
                    <a:p>
                      <a:pPr algn="ctr"/>
                      <a:r>
                        <a:rPr kumimoji="1" lang="en-US" altLang="ja-JP" sz="1400" dirty="0"/>
                        <a:t>User Priority</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400" dirty="0"/>
                        <a:t>0 - 6</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テキスト ボックス 6">
            <a:extLst>
              <a:ext uri="{FF2B5EF4-FFF2-40B4-BE49-F238E27FC236}">
                <a16:creationId xmlns:a16="http://schemas.microsoft.com/office/drawing/2014/main" id="{A9D61F50-976B-4BD5-ACED-6A273ECA6D69}"/>
              </a:ext>
            </a:extLst>
          </p:cNvPr>
          <p:cNvSpPr txBox="1"/>
          <p:nvPr/>
        </p:nvSpPr>
        <p:spPr>
          <a:xfrm>
            <a:off x="1427708" y="2426387"/>
            <a:ext cx="2640315" cy="276999"/>
          </a:xfrm>
          <a:prstGeom prst="rect">
            <a:avLst/>
          </a:prstGeom>
          <a:noFill/>
        </p:spPr>
        <p:txBody>
          <a:bodyPr wrap="square" rtlCol="0">
            <a:spAutoFit/>
          </a:bodyPr>
          <a:lstStyle/>
          <a:p>
            <a:r>
              <a:rPr kumimoji="1" lang="en-US" altLang="ja-JP" dirty="0"/>
              <a:t>Table. Simulation parameters</a:t>
            </a:r>
            <a:endParaRPr kumimoji="1" lang="ja-JP" altLang="en-US" dirty="0"/>
          </a:p>
        </p:txBody>
      </p:sp>
      <p:grpSp>
        <p:nvGrpSpPr>
          <p:cNvPr id="8" name="グループ化 7">
            <a:extLst>
              <a:ext uri="{FF2B5EF4-FFF2-40B4-BE49-F238E27FC236}">
                <a16:creationId xmlns:a16="http://schemas.microsoft.com/office/drawing/2014/main" id="{6FAEC49D-2E35-4C7B-8530-1A5E01E77DBB}"/>
              </a:ext>
            </a:extLst>
          </p:cNvPr>
          <p:cNvGrpSpPr/>
          <p:nvPr/>
        </p:nvGrpSpPr>
        <p:grpSpPr>
          <a:xfrm>
            <a:off x="5073974" y="3501008"/>
            <a:ext cx="3384226" cy="2480164"/>
            <a:chOff x="3552295" y="675163"/>
            <a:chExt cx="5512057" cy="3910591"/>
          </a:xfrm>
        </p:grpSpPr>
        <p:pic>
          <p:nvPicPr>
            <p:cNvPr id="9" name="図 8">
              <a:extLst>
                <a:ext uri="{FF2B5EF4-FFF2-40B4-BE49-F238E27FC236}">
                  <a16:creationId xmlns:a16="http://schemas.microsoft.com/office/drawing/2014/main" id="{CC6BEE8C-0CD6-45AD-A5D2-247427831181}"/>
                </a:ext>
              </a:extLst>
            </p:cNvPr>
            <p:cNvPicPr>
              <a:picLocks noChangeAspect="1"/>
            </p:cNvPicPr>
            <p:nvPr/>
          </p:nvPicPr>
          <p:blipFill rotWithShape="1">
            <a:blip r:embed="rId2"/>
            <a:srcRect r="79794"/>
            <a:stretch/>
          </p:blipFill>
          <p:spPr>
            <a:xfrm>
              <a:off x="3552295" y="675533"/>
              <a:ext cx="1847664" cy="3910221"/>
            </a:xfrm>
            <a:prstGeom prst="rect">
              <a:avLst/>
            </a:prstGeom>
          </p:spPr>
        </p:pic>
        <p:pic>
          <p:nvPicPr>
            <p:cNvPr id="10" name="図 9">
              <a:extLst>
                <a:ext uri="{FF2B5EF4-FFF2-40B4-BE49-F238E27FC236}">
                  <a16:creationId xmlns:a16="http://schemas.microsoft.com/office/drawing/2014/main" id="{168B65B5-01C8-4B63-A87F-1CD035AA24F4}"/>
                </a:ext>
              </a:extLst>
            </p:cNvPr>
            <p:cNvPicPr>
              <a:picLocks noChangeAspect="1"/>
            </p:cNvPicPr>
            <p:nvPr/>
          </p:nvPicPr>
          <p:blipFill rotWithShape="1">
            <a:blip r:embed="rId2"/>
            <a:srcRect l="59892"/>
            <a:stretch/>
          </p:blipFill>
          <p:spPr>
            <a:xfrm>
              <a:off x="5396938" y="675163"/>
              <a:ext cx="3667414" cy="3910590"/>
            </a:xfrm>
            <a:prstGeom prst="rect">
              <a:avLst/>
            </a:prstGeom>
          </p:spPr>
        </p:pic>
      </p:grpSp>
      <p:sp>
        <p:nvSpPr>
          <p:cNvPr id="13" name="テキスト ボックス 12">
            <a:extLst>
              <a:ext uri="{FF2B5EF4-FFF2-40B4-BE49-F238E27FC236}">
                <a16:creationId xmlns:a16="http://schemas.microsoft.com/office/drawing/2014/main" id="{FA6EC0D2-583B-4166-BF4D-A8FACC4B6858}"/>
              </a:ext>
            </a:extLst>
          </p:cNvPr>
          <p:cNvSpPr txBox="1"/>
          <p:nvPr/>
        </p:nvSpPr>
        <p:spPr>
          <a:xfrm>
            <a:off x="5151472" y="3224008"/>
            <a:ext cx="3113579" cy="276999"/>
          </a:xfrm>
          <a:prstGeom prst="rect">
            <a:avLst/>
          </a:prstGeom>
          <a:noFill/>
        </p:spPr>
        <p:txBody>
          <a:bodyPr wrap="square" rtlCol="0">
            <a:spAutoFit/>
          </a:bodyPr>
          <a:lstStyle/>
          <a:p>
            <a:r>
              <a:rPr kumimoji="1" lang="en-US" altLang="ja-JP" dirty="0"/>
              <a:t>Table. Contention probability in IEEE 802.15.6</a:t>
            </a:r>
            <a:endParaRPr kumimoji="1" lang="ja-JP" altLang="en-US" dirty="0"/>
          </a:p>
        </p:txBody>
      </p:sp>
      <p:sp>
        <p:nvSpPr>
          <p:cNvPr id="14" name="正方形/長方形 13">
            <a:extLst>
              <a:ext uri="{FF2B5EF4-FFF2-40B4-BE49-F238E27FC236}">
                <a16:creationId xmlns:a16="http://schemas.microsoft.com/office/drawing/2014/main" id="{A2D9C363-E761-47C1-B4EC-F17097D67F00}"/>
              </a:ext>
            </a:extLst>
          </p:cNvPr>
          <p:cNvSpPr/>
          <p:nvPr/>
        </p:nvSpPr>
        <p:spPr>
          <a:xfrm>
            <a:off x="293888" y="1169575"/>
            <a:ext cx="8850112" cy="1077218"/>
          </a:xfrm>
          <a:prstGeom prst="rect">
            <a:avLst/>
          </a:prstGeom>
        </p:spPr>
        <p:txBody>
          <a:bodyPr wrap="square">
            <a:spAutoFit/>
          </a:bodyPr>
          <a:lstStyle/>
          <a:p>
            <a:pPr marL="285750" indent="-285750">
              <a:buFont typeface="Wingdings" panose="05000000000000000000" pitchFamily="2" charset="2"/>
              <a:buChar char="l"/>
            </a:pPr>
            <a:r>
              <a:rPr kumimoji="1" lang="en-US" altLang="ja-JP" sz="1600" dirty="0"/>
              <a:t>Using only RAP superframe model and compare the performance between IEEE 802.15.6 Slotted ALOHA and proposal Spread Slotted ALOHA.</a:t>
            </a:r>
          </a:p>
          <a:p>
            <a:pPr marL="285750" indent="-285750">
              <a:buFont typeface="Wingdings" panose="05000000000000000000" pitchFamily="2" charset="2"/>
              <a:buChar char="l"/>
            </a:pPr>
            <a:r>
              <a:rPr lang="en-US" altLang="ja-JP" sz="1600" dirty="0"/>
              <a:t>For the simplicity, offered load in each node is the same.</a:t>
            </a:r>
          </a:p>
          <a:p>
            <a:pPr marL="285750" indent="-285750">
              <a:buFont typeface="Wingdings" panose="05000000000000000000" pitchFamily="2" charset="2"/>
              <a:buChar char="l"/>
            </a:pPr>
            <a:r>
              <a:rPr lang="en-US" altLang="ja-JP" sz="1600" dirty="0"/>
              <a:t>Throughput is defined as the number of bits which coordinator node completely received.</a:t>
            </a:r>
          </a:p>
        </p:txBody>
      </p:sp>
      <p:sp>
        <p:nvSpPr>
          <p:cNvPr id="15" name="Rectangle 5">
            <a:extLst>
              <a:ext uri="{FF2B5EF4-FFF2-40B4-BE49-F238E27FC236}">
                <a16:creationId xmlns:a16="http://schemas.microsoft.com/office/drawing/2014/main" id="{1F461D8A-3142-4DAA-9BFF-F620F8CED25A}"/>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Tomohiro </a:t>
            </a:r>
            <a:r>
              <a:rPr lang="en-US" altLang="ja-JP" dirty="0" err="1"/>
              <a:t>Fukuya</a:t>
            </a:r>
            <a:r>
              <a:rPr lang="en-US" altLang="ja-JP" dirty="0"/>
              <a:t>(YNU), Ryuji Kohno(YNU/CWC-Nippon)</a:t>
            </a:r>
          </a:p>
        </p:txBody>
      </p:sp>
      <p:sp>
        <p:nvSpPr>
          <p:cNvPr id="16" name="日付プレースホルダー 5">
            <a:extLst>
              <a:ext uri="{FF2B5EF4-FFF2-40B4-BE49-F238E27FC236}">
                <a16:creationId xmlns:a16="http://schemas.microsoft.com/office/drawing/2014/main" id="{33F10983-1652-44F6-8697-834F3EC304DB}"/>
              </a:ext>
            </a:extLst>
          </p:cNvPr>
          <p:cNvSpPr>
            <a:spLocks noGrp="1"/>
          </p:cNvSpPr>
          <p:nvPr>
            <p:ph type="dt" sz="half" idx="2"/>
          </p:nvPr>
        </p:nvSpPr>
        <p:spPr>
          <a:xfrm>
            <a:off x="684483" y="394156"/>
            <a:ext cx="1600200" cy="215444"/>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March 2018</a:t>
            </a:r>
            <a:endParaRPr kumimoji="0" lang="en-US" altLang="ja-JP" sz="14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Tree>
    <p:extLst>
      <p:ext uri="{BB962C8B-B14F-4D97-AF65-F5344CB8AC3E}">
        <p14:creationId xmlns:p14="http://schemas.microsoft.com/office/powerpoint/2010/main" val="125747133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6775</TotalTime>
  <Words>1644</Words>
  <Application>Microsoft Office PowerPoint</Application>
  <PresentationFormat>画面に合わせる (4:3)</PresentationFormat>
  <Paragraphs>242</Paragraphs>
  <Slides>15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Hiragino Sans W5</vt:lpstr>
      <vt:lpstr>ＭＳ Ｐゴシック</vt:lpstr>
      <vt:lpstr>Arial</vt:lpstr>
      <vt:lpstr>Cambria Math</vt:lpstr>
      <vt:lpstr>Times New Roman</vt:lpstr>
      <vt:lpstr>Wingdings</vt:lpstr>
      <vt:lpstr>IEEE-P802_15</vt:lpstr>
      <vt:lpstr>PowerPoint プレゼンテーション</vt:lpstr>
      <vt:lpstr>Superframe controlling scheme based on IEEE 802.15.6 for dependable wireless body area network (WBAN)</vt:lpstr>
      <vt:lpstr>Issues in contention base protocol</vt:lpstr>
      <vt:lpstr>DS-UWB for QoS management</vt:lpstr>
      <vt:lpstr>Spread sequence assignment for WBAN</vt:lpstr>
      <vt:lpstr>Theoretical analysis of proposal scheme</vt:lpstr>
      <vt:lpstr>Theoretical analysis of proposal scheme</vt:lpstr>
      <vt:lpstr>Cont’d </vt:lpstr>
      <vt:lpstr>Simulation condition</vt:lpstr>
      <vt:lpstr>Results of mean latency performance</vt:lpstr>
      <vt:lpstr>Results of throughput performance</vt:lpstr>
      <vt:lpstr>Adaptive algorithm in order to improve throughput</vt:lpstr>
      <vt:lpstr>Simulation condition</vt:lpstr>
      <vt:lpstr>Results of mean latency performance</vt:lpstr>
      <vt:lpstr>Results of throughput performance</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kohno@ynu.ac.jp</cp:lastModifiedBy>
  <cp:revision>93</cp:revision>
  <cp:lastPrinted>2013-04-17T07:57:49Z</cp:lastPrinted>
  <dcterms:created xsi:type="dcterms:W3CDTF">2013-04-16T01:38:08Z</dcterms:created>
  <dcterms:modified xsi:type="dcterms:W3CDTF">2018-03-07T20:25:49Z</dcterms:modified>
</cp:coreProperties>
</file>