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6" r:id="rId2"/>
  </p:sldMasterIdLst>
  <p:notesMasterIdLst>
    <p:notesMasterId r:id="rId14"/>
  </p:notesMasterIdLst>
  <p:handoutMasterIdLst>
    <p:handoutMasterId r:id="rId15"/>
  </p:handoutMasterIdLst>
  <p:sldIdLst>
    <p:sldId id="259" r:id="rId3"/>
    <p:sldId id="260" r:id="rId4"/>
    <p:sldId id="318" r:id="rId5"/>
    <p:sldId id="322" r:id="rId6"/>
    <p:sldId id="319" r:id="rId7"/>
    <p:sldId id="324" r:id="rId8"/>
    <p:sldId id="323" r:id="rId9"/>
    <p:sldId id="326" r:id="rId10"/>
    <p:sldId id="325" r:id="rId11"/>
    <p:sldId id="327" r:id="rId12"/>
    <p:sldId id="321"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59" autoAdjust="0"/>
    <p:restoredTop sz="94708" autoAdjust="0"/>
  </p:normalViewPr>
  <p:slideViewPr>
    <p:cSldViewPr>
      <p:cViewPr>
        <p:scale>
          <a:sx n="100" d="100"/>
          <a:sy n="100" d="100"/>
        </p:scale>
        <p:origin x="1040" y="144"/>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86" y="90"/>
      </p:cViewPr>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a:t>(</a:t>
            </a:r>
            <a:r>
              <a:rPr lang="en-US" altLang="en-US" dirty="0" err="1"/>
              <a:t>Itron</a:t>
            </a:r>
            <a:r>
              <a:rPr lang="en-US" alt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a:t>(</a:t>
            </a:r>
            <a:r>
              <a:rPr lang="en-US" altLang="en-US" dirty="0" err="1"/>
              <a:t>Itron</a:t>
            </a:r>
            <a:r>
              <a:rPr lang="en-US" alt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a:t>(</a:t>
            </a:r>
            <a:r>
              <a:rPr lang="en-US" altLang="en-US" dirty="0" err="1"/>
              <a:t>Itron</a:t>
            </a:r>
            <a:r>
              <a:rPr lang="en-US" alt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a:t>(</a:t>
            </a:r>
            <a:r>
              <a:rPr lang="en-US" altLang="en-US" dirty="0" err="1"/>
              <a:t>Itron</a:t>
            </a:r>
            <a:r>
              <a:rPr lang="en-US" alt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5B9AFD-E086-4E17-A117-1755F186B1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BAFDA479-781B-4DC7-A73E-6598065AC9C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4D9C994-CF21-4C1B-86E4-86AD5374C1ED}"/>
              </a:ext>
            </a:extLst>
          </p:cNvPr>
          <p:cNvSpPr>
            <a:spLocks noGrp="1"/>
          </p:cNvSpPr>
          <p:nvPr>
            <p:ph type="dt" sz="half" idx="10"/>
          </p:nvPr>
        </p:nvSpPr>
        <p:spPr/>
        <p:txBody>
          <a:bodyPr/>
          <a:lstStyle/>
          <a:p>
            <a:r>
              <a:rPr lang="en-US"/>
              <a:t>March 2018</a:t>
            </a:r>
          </a:p>
        </p:txBody>
      </p:sp>
      <p:sp>
        <p:nvSpPr>
          <p:cNvPr id="5" name="Footer Placeholder 4">
            <a:extLst>
              <a:ext uri="{FF2B5EF4-FFF2-40B4-BE49-F238E27FC236}">
                <a16:creationId xmlns:a16="http://schemas.microsoft.com/office/drawing/2014/main" xmlns="" id="{31D86127-1E45-43AB-97F0-92FF7FD07C1A}"/>
              </a:ext>
            </a:extLst>
          </p:cNvPr>
          <p:cNvSpPr>
            <a:spLocks noGrp="1"/>
          </p:cNvSpPr>
          <p:nvPr>
            <p:ph type="ftr" sz="quarter" idx="11"/>
          </p:nvPr>
        </p:nvSpPr>
        <p:spPr/>
        <p:txBody>
          <a:bodyPr/>
          <a:lstStyle/>
          <a:p>
            <a:r>
              <a:rPr lang="en-US" dirty="0" smtClean="0"/>
              <a:t>Don Sturek </a:t>
            </a:r>
            <a:r>
              <a:rPr lang="en-US" dirty="0"/>
              <a:t>(</a:t>
            </a:r>
            <a:r>
              <a:rPr lang="en-US" dirty="0" err="1"/>
              <a:t>Itron</a:t>
            </a:r>
            <a:r>
              <a:rPr lang="en-US" dirty="0"/>
              <a:t>)</a:t>
            </a:r>
          </a:p>
        </p:txBody>
      </p:sp>
      <p:sp>
        <p:nvSpPr>
          <p:cNvPr id="6" name="Slide Number Placeholder 5">
            <a:extLst>
              <a:ext uri="{FF2B5EF4-FFF2-40B4-BE49-F238E27FC236}">
                <a16:creationId xmlns:a16="http://schemas.microsoft.com/office/drawing/2014/main" xmlns="" id="{FC522B83-DBA6-4327-A05B-53A4B348CC7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486718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9FC584-656A-4327-BB29-FE17B70648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BF62CF7-2316-486C-8D68-D0ABF2EE29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986DD6B-D8F5-4045-884B-BD964E96E79E}"/>
              </a:ext>
            </a:extLst>
          </p:cNvPr>
          <p:cNvSpPr>
            <a:spLocks noGrp="1"/>
          </p:cNvSpPr>
          <p:nvPr>
            <p:ph type="dt" sz="half" idx="10"/>
          </p:nvPr>
        </p:nvSpPr>
        <p:spPr/>
        <p:txBody>
          <a:bodyPr/>
          <a:lstStyle/>
          <a:p>
            <a:r>
              <a:rPr lang="en-US"/>
              <a:t>March 2018</a:t>
            </a:r>
          </a:p>
        </p:txBody>
      </p:sp>
      <p:sp>
        <p:nvSpPr>
          <p:cNvPr id="5" name="Footer Placeholder 4">
            <a:extLst>
              <a:ext uri="{FF2B5EF4-FFF2-40B4-BE49-F238E27FC236}">
                <a16:creationId xmlns:a16="http://schemas.microsoft.com/office/drawing/2014/main" xmlns="" id="{B90B2173-858F-4848-BA40-6EBD5C26FFEF}"/>
              </a:ext>
            </a:extLst>
          </p:cNvPr>
          <p:cNvSpPr>
            <a:spLocks noGrp="1"/>
          </p:cNvSpPr>
          <p:nvPr>
            <p:ph type="ftr" sz="quarter" idx="11"/>
          </p:nvPr>
        </p:nvSpPr>
        <p:spPr/>
        <p:txBody>
          <a:bodyPr/>
          <a:lstStyle/>
          <a:p>
            <a:r>
              <a:rPr lang="en-US" dirty="0" smtClean="0"/>
              <a:t>Don Sturek </a:t>
            </a:r>
            <a:r>
              <a:rPr lang="en-US" dirty="0"/>
              <a:t>(</a:t>
            </a:r>
            <a:r>
              <a:rPr lang="en-US" dirty="0" err="1"/>
              <a:t>Itron</a:t>
            </a:r>
            <a:r>
              <a:rPr lang="en-US" dirty="0"/>
              <a:t>)</a:t>
            </a:r>
          </a:p>
        </p:txBody>
      </p:sp>
      <p:sp>
        <p:nvSpPr>
          <p:cNvPr id="6" name="Slide Number Placeholder 5">
            <a:extLst>
              <a:ext uri="{FF2B5EF4-FFF2-40B4-BE49-F238E27FC236}">
                <a16:creationId xmlns:a16="http://schemas.microsoft.com/office/drawing/2014/main" xmlns="" id="{2E269182-3CEE-4F20-AB08-DD8E503A67C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443791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524657-1AD5-49C3-8ACF-D27CB0C8B67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8DF6F7E2-D092-4FCB-9571-74D0D78A7C3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2993D783-B247-4BBE-8689-54A7E5FCC6C6}"/>
              </a:ext>
            </a:extLst>
          </p:cNvPr>
          <p:cNvSpPr>
            <a:spLocks noGrp="1"/>
          </p:cNvSpPr>
          <p:nvPr>
            <p:ph type="dt" sz="half" idx="10"/>
          </p:nvPr>
        </p:nvSpPr>
        <p:spPr/>
        <p:txBody>
          <a:bodyPr/>
          <a:lstStyle/>
          <a:p>
            <a:r>
              <a:rPr lang="en-US"/>
              <a:t>March 2018</a:t>
            </a:r>
          </a:p>
        </p:txBody>
      </p:sp>
      <p:sp>
        <p:nvSpPr>
          <p:cNvPr id="5" name="Footer Placeholder 4">
            <a:extLst>
              <a:ext uri="{FF2B5EF4-FFF2-40B4-BE49-F238E27FC236}">
                <a16:creationId xmlns:a16="http://schemas.microsoft.com/office/drawing/2014/main" xmlns="" id="{90E77988-17CB-4390-9E04-A04C9B52623A}"/>
              </a:ext>
            </a:extLst>
          </p:cNvPr>
          <p:cNvSpPr>
            <a:spLocks noGrp="1"/>
          </p:cNvSpPr>
          <p:nvPr>
            <p:ph type="ftr" sz="quarter" idx="11"/>
          </p:nvPr>
        </p:nvSpPr>
        <p:spPr/>
        <p:txBody>
          <a:bodyPr/>
          <a:lstStyle/>
          <a:p>
            <a:r>
              <a:rPr lang="en-US" dirty="0" smtClean="0"/>
              <a:t>Don Sturek </a:t>
            </a:r>
            <a:r>
              <a:rPr lang="en-US" dirty="0"/>
              <a:t>(</a:t>
            </a:r>
            <a:r>
              <a:rPr lang="en-US" dirty="0" err="1"/>
              <a:t>Itron</a:t>
            </a:r>
            <a:r>
              <a:rPr lang="en-US" dirty="0"/>
              <a:t>)</a:t>
            </a:r>
          </a:p>
        </p:txBody>
      </p:sp>
      <p:sp>
        <p:nvSpPr>
          <p:cNvPr id="6" name="Slide Number Placeholder 5">
            <a:extLst>
              <a:ext uri="{FF2B5EF4-FFF2-40B4-BE49-F238E27FC236}">
                <a16:creationId xmlns:a16="http://schemas.microsoft.com/office/drawing/2014/main" xmlns="" id="{E42441FC-5F98-41FF-BE82-2A4D96277635}"/>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634575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272032-FEB9-471F-A30D-F36F95FA2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DEBECEC-A074-4330-BC29-1C4A2B878BD7}"/>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567A498D-E9DB-44CB-800F-1B3B4E07CF0C}"/>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B002AA34-16E4-40B1-B2DD-96453BCC1301}"/>
              </a:ext>
            </a:extLst>
          </p:cNvPr>
          <p:cNvSpPr>
            <a:spLocks noGrp="1"/>
          </p:cNvSpPr>
          <p:nvPr>
            <p:ph type="dt" sz="half" idx="10"/>
          </p:nvPr>
        </p:nvSpPr>
        <p:spPr/>
        <p:txBody>
          <a:bodyPr/>
          <a:lstStyle/>
          <a:p>
            <a:r>
              <a:rPr lang="en-US"/>
              <a:t>March 2018</a:t>
            </a:r>
          </a:p>
        </p:txBody>
      </p:sp>
      <p:sp>
        <p:nvSpPr>
          <p:cNvPr id="6" name="Footer Placeholder 5">
            <a:extLst>
              <a:ext uri="{FF2B5EF4-FFF2-40B4-BE49-F238E27FC236}">
                <a16:creationId xmlns:a16="http://schemas.microsoft.com/office/drawing/2014/main" xmlns="" id="{B7DF8920-D9CD-47E7-8C98-8AB732835DA3}"/>
              </a:ext>
            </a:extLst>
          </p:cNvPr>
          <p:cNvSpPr>
            <a:spLocks noGrp="1"/>
          </p:cNvSpPr>
          <p:nvPr>
            <p:ph type="ftr" sz="quarter" idx="11"/>
          </p:nvPr>
        </p:nvSpPr>
        <p:spPr/>
        <p:txBody>
          <a:bodyPr/>
          <a:lstStyle/>
          <a:p>
            <a:r>
              <a:rPr lang="en-US" dirty="0" smtClean="0"/>
              <a:t>Don Sturek </a:t>
            </a:r>
            <a:r>
              <a:rPr lang="en-US" dirty="0"/>
              <a:t>(</a:t>
            </a:r>
            <a:r>
              <a:rPr lang="en-US" dirty="0" err="1"/>
              <a:t>Itron</a:t>
            </a:r>
            <a:r>
              <a:rPr lang="en-US" dirty="0"/>
              <a:t>)</a:t>
            </a:r>
          </a:p>
        </p:txBody>
      </p:sp>
      <p:sp>
        <p:nvSpPr>
          <p:cNvPr id="7" name="Slide Number Placeholder 6">
            <a:extLst>
              <a:ext uri="{FF2B5EF4-FFF2-40B4-BE49-F238E27FC236}">
                <a16:creationId xmlns:a16="http://schemas.microsoft.com/office/drawing/2014/main" xmlns="" id="{E1AD3008-809C-46E0-A987-C7C8A3EDC2D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057425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B0562E-C4E6-4675-8F3B-90D2D5457CD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18FB3CC-3E71-424D-9831-F40EEF5893C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1D4A4017-976F-44C9-8A28-2A97BFFB6FC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C27CF09B-2A6C-4159-86EF-72DC7886101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6FB4A5A6-98DF-434E-8679-3834711B2D1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2288220B-BDCC-4C94-8F85-D4326324537C}"/>
              </a:ext>
            </a:extLst>
          </p:cNvPr>
          <p:cNvSpPr>
            <a:spLocks noGrp="1"/>
          </p:cNvSpPr>
          <p:nvPr>
            <p:ph type="dt" sz="half" idx="10"/>
          </p:nvPr>
        </p:nvSpPr>
        <p:spPr/>
        <p:txBody>
          <a:bodyPr/>
          <a:lstStyle/>
          <a:p>
            <a:r>
              <a:rPr lang="en-US"/>
              <a:t>March 2018</a:t>
            </a:r>
          </a:p>
        </p:txBody>
      </p:sp>
      <p:sp>
        <p:nvSpPr>
          <p:cNvPr id="8" name="Footer Placeholder 7">
            <a:extLst>
              <a:ext uri="{FF2B5EF4-FFF2-40B4-BE49-F238E27FC236}">
                <a16:creationId xmlns:a16="http://schemas.microsoft.com/office/drawing/2014/main" xmlns="" id="{7F43853F-DB93-4C5D-863B-4CA577C970D1}"/>
              </a:ext>
            </a:extLst>
          </p:cNvPr>
          <p:cNvSpPr>
            <a:spLocks noGrp="1"/>
          </p:cNvSpPr>
          <p:nvPr>
            <p:ph type="ftr" sz="quarter" idx="11"/>
          </p:nvPr>
        </p:nvSpPr>
        <p:spPr/>
        <p:txBody>
          <a:bodyPr/>
          <a:lstStyle/>
          <a:p>
            <a:r>
              <a:rPr lang="en-US" dirty="0" smtClean="0"/>
              <a:t>Don Sturek </a:t>
            </a:r>
            <a:r>
              <a:rPr lang="en-US" dirty="0"/>
              <a:t>(</a:t>
            </a:r>
            <a:r>
              <a:rPr lang="en-US" dirty="0" err="1"/>
              <a:t>Itron</a:t>
            </a:r>
            <a:r>
              <a:rPr lang="en-US" dirty="0"/>
              <a:t>)</a:t>
            </a:r>
          </a:p>
        </p:txBody>
      </p:sp>
      <p:sp>
        <p:nvSpPr>
          <p:cNvPr id="9" name="Slide Number Placeholder 8">
            <a:extLst>
              <a:ext uri="{FF2B5EF4-FFF2-40B4-BE49-F238E27FC236}">
                <a16:creationId xmlns:a16="http://schemas.microsoft.com/office/drawing/2014/main" xmlns="" id="{D2535B31-2279-46B4-BC4D-B2F502FE1F27}"/>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291505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EC8BF9-8BE0-4413-A2F6-0451FABD35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67EF1D0-52EB-4B09-A414-F8647CD3E901}"/>
              </a:ext>
            </a:extLst>
          </p:cNvPr>
          <p:cNvSpPr>
            <a:spLocks noGrp="1"/>
          </p:cNvSpPr>
          <p:nvPr>
            <p:ph type="dt" sz="half" idx="10"/>
          </p:nvPr>
        </p:nvSpPr>
        <p:spPr/>
        <p:txBody>
          <a:bodyPr/>
          <a:lstStyle/>
          <a:p>
            <a:r>
              <a:rPr lang="en-US"/>
              <a:t>March 2018</a:t>
            </a:r>
          </a:p>
        </p:txBody>
      </p:sp>
      <p:sp>
        <p:nvSpPr>
          <p:cNvPr id="4" name="Footer Placeholder 3">
            <a:extLst>
              <a:ext uri="{FF2B5EF4-FFF2-40B4-BE49-F238E27FC236}">
                <a16:creationId xmlns:a16="http://schemas.microsoft.com/office/drawing/2014/main" xmlns="" id="{C28E695C-1B9E-4B70-BE3C-F16334E9481B}"/>
              </a:ext>
            </a:extLst>
          </p:cNvPr>
          <p:cNvSpPr>
            <a:spLocks noGrp="1"/>
          </p:cNvSpPr>
          <p:nvPr>
            <p:ph type="ftr" sz="quarter" idx="11"/>
          </p:nvPr>
        </p:nvSpPr>
        <p:spPr/>
        <p:txBody>
          <a:bodyPr/>
          <a:lstStyle/>
          <a:p>
            <a:r>
              <a:rPr lang="en-US" dirty="0" smtClean="0"/>
              <a:t>Don Sturek </a:t>
            </a:r>
            <a:r>
              <a:rPr lang="en-US" dirty="0"/>
              <a:t>(</a:t>
            </a:r>
            <a:r>
              <a:rPr lang="en-US" dirty="0" err="1"/>
              <a:t>Itron</a:t>
            </a:r>
            <a:r>
              <a:rPr lang="en-US" dirty="0"/>
              <a:t>)</a:t>
            </a:r>
          </a:p>
        </p:txBody>
      </p:sp>
      <p:sp>
        <p:nvSpPr>
          <p:cNvPr id="5" name="Slide Number Placeholder 4">
            <a:extLst>
              <a:ext uri="{FF2B5EF4-FFF2-40B4-BE49-F238E27FC236}">
                <a16:creationId xmlns:a16="http://schemas.microsoft.com/office/drawing/2014/main" xmlns="" id="{0BA71DF8-1B39-440A-A38E-2746CAB6CF1C}"/>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8077635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390E129-B44D-434F-A937-88943E58FB51}"/>
              </a:ext>
            </a:extLst>
          </p:cNvPr>
          <p:cNvSpPr>
            <a:spLocks noGrp="1"/>
          </p:cNvSpPr>
          <p:nvPr>
            <p:ph type="dt" sz="half" idx="10"/>
          </p:nvPr>
        </p:nvSpPr>
        <p:spPr/>
        <p:txBody>
          <a:bodyPr/>
          <a:lstStyle/>
          <a:p>
            <a:r>
              <a:rPr lang="en-US"/>
              <a:t>March 2018</a:t>
            </a:r>
          </a:p>
        </p:txBody>
      </p:sp>
      <p:sp>
        <p:nvSpPr>
          <p:cNvPr id="3" name="Footer Placeholder 2">
            <a:extLst>
              <a:ext uri="{FF2B5EF4-FFF2-40B4-BE49-F238E27FC236}">
                <a16:creationId xmlns:a16="http://schemas.microsoft.com/office/drawing/2014/main" xmlns="" id="{9A3A9D04-C2B9-42F6-B497-6580DD223D11}"/>
              </a:ext>
            </a:extLst>
          </p:cNvPr>
          <p:cNvSpPr>
            <a:spLocks noGrp="1"/>
          </p:cNvSpPr>
          <p:nvPr>
            <p:ph type="ftr" sz="quarter" idx="11"/>
          </p:nvPr>
        </p:nvSpPr>
        <p:spPr/>
        <p:txBody>
          <a:bodyPr/>
          <a:lstStyle/>
          <a:p>
            <a:r>
              <a:rPr lang="en-US" dirty="0" smtClean="0"/>
              <a:t>Don Sturek </a:t>
            </a:r>
            <a:r>
              <a:rPr lang="en-US" dirty="0"/>
              <a:t>(</a:t>
            </a:r>
            <a:r>
              <a:rPr lang="en-US" dirty="0" err="1"/>
              <a:t>Itron</a:t>
            </a:r>
            <a:r>
              <a:rPr lang="en-US" dirty="0"/>
              <a:t>)</a:t>
            </a:r>
          </a:p>
        </p:txBody>
      </p:sp>
      <p:sp>
        <p:nvSpPr>
          <p:cNvPr id="4" name="Slide Number Placeholder 3">
            <a:extLst>
              <a:ext uri="{FF2B5EF4-FFF2-40B4-BE49-F238E27FC236}">
                <a16:creationId xmlns:a16="http://schemas.microsoft.com/office/drawing/2014/main" xmlns="" id="{2CF9D6DD-79CA-46B0-A6C6-CA98C2DF757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52043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27FBCD-F9F5-4DE8-8CAF-C6EC972813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EE861B6A-3F83-4A15-BFE0-82F3111D308E}"/>
              </a:ext>
            </a:extLst>
          </p:cNvPr>
          <p:cNvSpPr>
            <a:spLocks noGrp="1"/>
          </p:cNvSpPr>
          <p:nvPr>
            <p:ph type="dt" sz="half" idx="10"/>
          </p:nvPr>
        </p:nvSpPr>
        <p:spPr/>
        <p:txBody>
          <a:bodyPr/>
          <a:lstStyle/>
          <a:p>
            <a:pPr>
              <a:defRPr/>
            </a:pPr>
            <a:r>
              <a:rPr lang="en-US" altLang="en-US" sz="1400"/>
              <a:t>March 2018</a:t>
            </a:r>
            <a:endParaRPr lang="en-US" altLang="en-US" sz="1400" dirty="0"/>
          </a:p>
        </p:txBody>
      </p:sp>
      <p:sp>
        <p:nvSpPr>
          <p:cNvPr id="4" name="Footer Placeholder 3">
            <a:extLst>
              <a:ext uri="{FF2B5EF4-FFF2-40B4-BE49-F238E27FC236}">
                <a16:creationId xmlns:a16="http://schemas.microsoft.com/office/drawing/2014/main" xmlns="" id="{1D39B10F-4F5D-4547-A642-3CCC98F3041D}"/>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5" name="Slide Number Placeholder 4">
            <a:extLst>
              <a:ext uri="{FF2B5EF4-FFF2-40B4-BE49-F238E27FC236}">
                <a16:creationId xmlns:a16="http://schemas.microsoft.com/office/drawing/2014/main" xmlns="" id="{E1646DC5-C54E-4A06-8F93-0004022D0BEB}"/>
              </a:ext>
            </a:extLst>
          </p:cNvPr>
          <p:cNvSpPr>
            <a:spLocks noGrp="1"/>
          </p:cNvSpPr>
          <p:nvPr>
            <p:ph type="sldNum" sz="quarter" idx="12"/>
          </p:nvPr>
        </p:nvSpPr>
        <p:spPr/>
        <p:txBody>
          <a:bodyPr/>
          <a:lstStyle/>
          <a:p>
            <a:pPr>
              <a:defRPr/>
            </a:pPr>
            <a:r>
              <a:rPr lang="en-US" altLang="en-US"/>
              <a:t>Slide </a:t>
            </a:r>
            <a:fld id="{7BD9AE10-2F0C-444F-9697-6FFCC3759E3A}" type="slidenum">
              <a:rPr lang="en-US" altLang="en-US" smtClean="0"/>
              <a:pPr>
                <a:defRPr/>
              </a:pPr>
              <a:t>‹#›</a:t>
            </a:fld>
            <a:endParaRPr lang="en-US" altLang="en-US"/>
          </a:p>
        </p:txBody>
      </p:sp>
    </p:spTree>
    <p:extLst>
      <p:ext uri="{BB962C8B-B14F-4D97-AF65-F5344CB8AC3E}">
        <p14:creationId xmlns:p14="http://schemas.microsoft.com/office/powerpoint/2010/main" val="3955334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387B82-AE2B-48A3-9DCD-D62507F31A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7D39DA4A-1BE9-4B7B-8F2F-E8E825BD0CF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22298049-1AF3-440E-80B0-9FE455049A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35C42CCE-CB29-41F8-B137-31602A5E0185}"/>
              </a:ext>
            </a:extLst>
          </p:cNvPr>
          <p:cNvSpPr>
            <a:spLocks noGrp="1"/>
          </p:cNvSpPr>
          <p:nvPr>
            <p:ph type="dt" sz="half" idx="10"/>
          </p:nvPr>
        </p:nvSpPr>
        <p:spPr/>
        <p:txBody>
          <a:bodyPr/>
          <a:lstStyle/>
          <a:p>
            <a:r>
              <a:rPr lang="en-US"/>
              <a:t>March 2018</a:t>
            </a:r>
          </a:p>
        </p:txBody>
      </p:sp>
      <p:sp>
        <p:nvSpPr>
          <p:cNvPr id="6" name="Footer Placeholder 5">
            <a:extLst>
              <a:ext uri="{FF2B5EF4-FFF2-40B4-BE49-F238E27FC236}">
                <a16:creationId xmlns:a16="http://schemas.microsoft.com/office/drawing/2014/main" xmlns="" id="{60846DE9-E40E-4FE0-A791-AE2479FBC607}"/>
              </a:ext>
            </a:extLst>
          </p:cNvPr>
          <p:cNvSpPr>
            <a:spLocks noGrp="1"/>
          </p:cNvSpPr>
          <p:nvPr>
            <p:ph type="ftr" sz="quarter" idx="11"/>
          </p:nvPr>
        </p:nvSpPr>
        <p:spPr/>
        <p:txBody>
          <a:bodyPr/>
          <a:lstStyle/>
          <a:p>
            <a:r>
              <a:rPr lang="en-US" dirty="0" smtClean="0"/>
              <a:t>Don Sturek </a:t>
            </a:r>
            <a:r>
              <a:rPr lang="en-US" dirty="0"/>
              <a:t>(</a:t>
            </a:r>
            <a:r>
              <a:rPr lang="en-US" dirty="0" err="1"/>
              <a:t>Itron</a:t>
            </a:r>
            <a:r>
              <a:rPr lang="en-US" dirty="0"/>
              <a:t>)</a:t>
            </a:r>
          </a:p>
        </p:txBody>
      </p:sp>
      <p:sp>
        <p:nvSpPr>
          <p:cNvPr id="7" name="Slide Number Placeholder 6">
            <a:extLst>
              <a:ext uri="{FF2B5EF4-FFF2-40B4-BE49-F238E27FC236}">
                <a16:creationId xmlns:a16="http://schemas.microsoft.com/office/drawing/2014/main" xmlns="" id="{19E5A539-27C2-4F03-8C43-EE3AA26C51A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933394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861429-5A19-4671-87BC-24FB28D9FA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F0078597-91C3-419B-82F1-A17F7D487E4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D3060A63-F6D9-433D-B376-81B703B08D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6F1F02E-252A-4C1A-8A25-8274F78C6142}"/>
              </a:ext>
            </a:extLst>
          </p:cNvPr>
          <p:cNvSpPr>
            <a:spLocks noGrp="1"/>
          </p:cNvSpPr>
          <p:nvPr>
            <p:ph type="dt" sz="half" idx="10"/>
          </p:nvPr>
        </p:nvSpPr>
        <p:spPr/>
        <p:txBody>
          <a:bodyPr/>
          <a:lstStyle/>
          <a:p>
            <a:r>
              <a:rPr lang="en-US"/>
              <a:t>March 2018</a:t>
            </a:r>
          </a:p>
        </p:txBody>
      </p:sp>
      <p:sp>
        <p:nvSpPr>
          <p:cNvPr id="6" name="Footer Placeholder 5">
            <a:extLst>
              <a:ext uri="{FF2B5EF4-FFF2-40B4-BE49-F238E27FC236}">
                <a16:creationId xmlns:a16="http://schemas.microsoft.com/office/drawing/2014/main" xmlns="" id="{764EF480-D1CF-46B2-93F8-A3568C781E1A}"/>
              </a:ext>
            </a:extLst>
          </p:cNvPr>
          <p:cNvSpPr>
            <a:spLocks noGrp="1"/>
          </p:cNvSpPr>
          <p:nvPr>
            <p:ph type="ftr" sz="quarter" idx="11"/>
          </p:nvPr>
        </p:nvSpPr>
        <p:spPr/>
        <p:txBody>
          <a:bodyPr/>
          <a:lstStyle/>
          <a:p>
            <a:r>
              <a:rPr lang="en-US" dirty="0" smtClean="0"/>
              <a:t>Don Sturek </a:t>
            </a:r>
            <a:r>
              <a:rPr lang="en-US" dirty="0"/>
              <a:t>(</a:t>
            </a:r>
            <a:r>
              <a:rPr lang="en-US" dirty="0" err="1"/>
              <a:t>Itron</a:t>
            </a:r>
            <a:r>
              <a:rPr lang="en-US" dirty="0"/>
              <a:t>)</a:t>
            </a:r>
          </a:p>
        </p:txBody>
      </p:sp>
      <p:sp>
        <p:nvSpPr>
          <p:cNvPr id="7" name="Slide Number Placeholder 6">
            <a:extLst>
              <a:ext uri="{FF2B5EF4-FFF2-40B4-BE49-F238E27FC236}">
                <a16:creationId xmlns:a16="http://schemas.microsoft.com/office/drawing/2014/main" xmlns="" id="{B1618CC6-5B9C-46DC-9D4E-7E59E6F31B3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095820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C35CDD-A8F0-4F09-AC28-6B00CAC24F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86710C5-ECB4-4A54-93B9-8CA82C2FC9A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526EF40-2F04-41D1-8655-2F0BF708520E}"/>
              </a:ext>
            </a:extLst>
          </p:cNvPr>
          <p:cNvSpPr>
            <a:spLocks noGrp="1"/>
          </p:cNvSpPr>
          <p:nvPr>
            <p:ph type="dt" sz="half" idx="10"/>
          </p:nvPr>
        </p:nvSpPr>
        <p:spPr/>
        <p:txBody>
          <a:bodyPr/>
          <a:lstStyle/>
          <a:p>
            <a:r>
              <a:rPr lang="en-US"/>
              <a:t>March 2018</a:t>
            </a:r>
          </a:p>
        </p:txBody>
      </p:sp>
      <p:sp>
        <p:nvSpPr>
          <p:cNvPr id="5" name="Footer Placeholder 4">
            <a:extLst>
              <a:ext uri="{FF2B5EF4-FFF2-40B4-BE49-F238E27FC236}">
                <a16:creationId xmlns:a16="http://schemas.microsoft.com/office/drawing/2014/main" xmlns="" id="{1FB0FAD9-A4AD-4CB4-AD27-514C6F3E289E}"/>
              </a:ext>
            </a:extLst>
          </p:cNvPr>
          <p:cNvSpPr>
            <a:spLocks noGrp="1"/>
          </p:cNvSpPr>
          <p:nvPr>
            <p:ph type="ftr" sz="quarter" idx="11"/>
          </p:nvPr>
        </p:nvSpPr>
        <p:spPr/>
        <p:txBody>
          <a:bodyPr/>
          <a:lstStyle/>
          <a:p>
            <a:r>
              <a:rPr lang="en-US" dirty="0" smtClean="0"/>
              <a:t>Don Sturek </a:t>
            </a:r>
            <a:r>
              <a:rPr lang="en-US" dirty="0"/>
              <a:t>(</a:t>
            </a:r>
            <a:r>
              <a:rPr lang="en-US" dirty="0" err="1"/>
              <a:t>Itron</a:t>
            </a:r>
            <a:r>
              <a:rPr lang="en-US" dirty="0"/>
              <a:t>)</a:t>
            </a:r>
          </a:p>
        </p:txBody>
      </p:sp>
      <p:sp>
        <p:nvSpPr>
          <p:cNvPr id="6" name="Slide Number Placeholder 5">
            <a:extLst>
              <a:ext uri="{FF2B5EF4-FFF2-40B4-BE49-F238E27FC236}">
                <a16:creationId xmlns:a16="http://schemas.microsoft.com/office/drawing/2014/main" xmlns="" id="{BA3B1F97-30B7-4402-BBBA-067370D4A723}"/>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2365533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5BE87E7-764C-4B20-A9D3-B4CC752E46B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BB5862C0-0BC8-40C9-BA2B-272B1ED41A83}"/>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37914B0-4031-4F4D-A752-431620563199}"/>
              </a:ext>
            </a:extLst>
          </p:cNvPr>
          <p:cNvSpPr>
            <a:spLocks noGrp="1"/>
          </p:cNvSpPr>
          <p:nvPr>
            <p:ph type="dt" sz="half" idx="10"/>
          </p:nvPr>
        </p:nvSpPr>
        <p:spPr/>
        <p:txBody>
          <a:bodyPr/>
          <a:lstStyle/>
          <a:p>
            <a:r>
              <a:rPr lang="en-US"/>
              <a:t>March 2018</a:t>
            </a:r>
          </a:p>
        </p:txBody>
      </p:sp>
      <p:sp>
        <p:nvSpPr>
          <p:cNvPr id="5" name="Footer Placeholder 4">
            <a:extLst>
              <a:ext uri="{FF2B5EF4-FFF2-40B4-BE49-F238E27FC236}">
                <a16:creationId xmlns:a16="http://schemas.microsoft.com/office/drawing/2014/main" xmlns="" id="{1D9C5FF2-3231-4A50-AD38-52D945F41A34}"/>
              </a:ext>
            </a:extLst>
          </p:cNvPr>
          <p:cNvSpPr>
            <a:spLocks noGrp="1"/>
          </p:cNvSpPr>
          <p:nvPr>
            <p:ph type="ftr" sz="quarter" idx="11"/>
          </p:nvPr>
        </p:nvSpPr>
        <p:spPr/>
        <p:txBody>
          <a:bodyPr/>
          <a:lstStyle/>
          <a:p>
            <a:r>
              <a:rPr lang="en-US" dirty="0" smtClean="0"/>
              <a:t>Don Sturek </a:t>
            </a:r>
            <a:r>
              <a:rPr lang="en-US" dirty="0"/>
              <a:t>(</a:t>
            </a:r>
            <a:r>
              <a:rPr lang="en-US" dirty="0" err="1"/>
              <a:t>Itron</a:t>
            </a:r>
            <a:r>
              <a:rPr lang="en-US" dirty="0"/>
              <a:t>)</a:t>
            </a:r>
          </a:p>
        </p:txBody>
      </p:sp>
      <p:sp>
        <p:nvSpPr>
          <p:cNvPr id="6" name="Slide Number Placeholder 5">
            <a:extLst>
              <a:ext uri="{FF2B5EF4-FFF2-40B4-BE49-F238E27FC236}">
                <a16:creationId xmlns:a16="http://schemas.microsoft.com/office/drawing/2014/main" xmlns="" id="{7B613D80-89FA-46AF-8124-84F87F2DF9D8}"/>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4198882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a:t>(</a:t>
            </a:r>
            <a:r>
              <a:rPr lang="en-US" altLang="en-US" dirty="0" err="1"/>
              <a:t>Itron</a:t>
            </a:r>
            <a:r>
              <a:rPr lang="en-US" alt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a:t>(</a:t>
            </a:r>
            <a:r>
              <a:rPr lang="en-US" altLang="en-US" dirty="0" err="1"/>
              <a:t>Itron</a:t>
            </a:r>
            <a:r>
              <a:rPr lang="en-US" alt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a:t>March 2018</a:t>
            </a:r>
            <a:endParaRPr lang="en-US" altLang="en-US" sz="1400" dirty="0"/>
          </a:p>
        </p:txBody>
      </p:sp>
      <p:sp>
        <p:nvSpPr>
          <p:cNvPr id="6" name="Fußzeilenplatzhalter 5"/>
          <p:cNvSpPr>
            <a:spLocks noGrp="1"/>
          </p:cNvSpPr>
          <p:nvPr>
            <p:ph type="ftr" sz="quarter" idx="11"/>
          </p:nvPr>
        </p:nvSpPr>
        <p:spPr>
          <a:xfrm>
            <a:off x="5486400" y="6544491"/>
            <a:ext cx="3124200" cy="184666"/>
          </a:xfrm>
        </p:spPr>
        <p:txBody>
          <a:bodyPr/>
          <a:lstStyle>
            <a:lvl1pPr>
              <a:defRPr dirty="0" smtClean="0"/>
            </a:lvl1pPr>
          </a:lstStyle>
          <a:p>
            <a:pPr>
              <a:defRPr/>
            </a:pPr>
            <a:r>
              <a:rPr lang="en-US" altLang="en-US" dirty="0" smtClean="0"/>
              <a:t>Don Sturek </a:t>
            </a:r>
            <a:r>
              <a:rPr lang="en-US" altLang="en-US" dirty="0"/>
              <a:t>(</a:t>
            </a:r>
            <a:r>
              <a:rPr lang="en-US" altLang="en-US" dirty="0" err="1"/>
              <a:t>Itron</a:t>
            </a:r>
            <a:r>
              <a:rPr lang="en-US" altLang="en-US" dirty="0"/>
              <a:t>)</a:t>
            </a:r>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a:t>(</a:t>
            </a:r>
            <a:r>
              <a:rPr lang="en-US" altLang="en-US" dirty="0" err="1"/>
              <a:t>Itron</a:t>
            </a:r>
            <a:r>
              <a:rPr lang="en-US" alt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a:t>(</a:t>
            </a:r>
            <a:r>
              <a:rPr lang="en-US" altLang="en-US" dirty="0" err="1"/>
              <a:t>Itron</a:t>
            </a:r>
            <a:r>
              <a:rPr lang="en-US" alt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a:t>(</a:t>
            </a:r>
            <a:r>
              <a:rPr lang="en-US" altLang="en-US" dirty="0" err="1"/>
              <a:t>Itron</a:t>
            </a:r>
            <a:r>
              <a:rPr lang="en-US" altLang="en-US" dirty="0"/>
              <a: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a:t>(</a:t>
            </a:r>
            <a:r>
              <a:rPr lang="en-US" altLang="en-US" dirty="0" err="1"/>
              <a:t>Itron</a:t>
            </a:r>
            <a:r>
              <a:rPr lang="en-US" alt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a:t>March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a:t>(</a:t>
            </a:r>
            <a:r>
              <a:rPr lang="en-US" altLang="en-US" dirty="0" err="1"/>
              <a:t>Itron</a:t>
            </a:r>
            <a:r>
              <a:rPr lang="en-US" altLang="en-US" dirty="0"/>
              <a: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15-18-</a:t>
            </a:r>
            <a:r>
              <a:rPr lang="mr-IN" altLang="en-US" sz="1400" b="1" dirty="0" smtClean="0"/>
              <a:t>0135-00</a:t>
            </a:r>
            <a:r>
              <a:rPr lang="en-US" altLang="en-US" sz="1400" b="1" dirty="0" smtClean="0"/>
              <a:t>-004x</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85" r:id="rId2"/>
    <p:sldLayoutId id="2147483662" r:id="rId3"/>
    <p:sldLayoutId id="2147483663" r:id="rId4"/>
    <p:sldLayoutId id="2147483671" r:id="rId5"/>
    <p:sldLayoutId id="2147483664" r:id="rId6"/>
    <p:sldLayoutId id="2147483665" r:id="rId7"/>
    <p:sldLayoutId id="2147483666" r:id="rId8"/>
    <p:sldLayoutId id="2147483667" r:id="rId9"/>
    <p:sldLayoutId id="2147483668" r:id="rId10"/>
    <p:sldLayoutId id="2147483669" r:id="rId11"/>
    <p:sldLayoutId id="214748367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DE3597CC-3DD9-4C8A-B91B-D823242089B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9D8E84F6-CFC9-41AB-B95A-3BDE38069E3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4E6DAE0-9417-4035-8710-4DE79982849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2018</a:t>
            </a:r>
          </a:p>
        </p:txBody>
      </p:sp>
      <p:sp>
        <p:nvSpPr>
          <p:cNvPr id="5" name="Footer Placeholder 4">
            <a:extLst>
              <a:ext uri="{FF2B5EF4-FFF2-40B4-BE49-F238E27FC236}">
                <a16:creationId xmlns:a16="http://schemas.microsoft.com/office/drawing/2014/main" xmlns="" id="{70D20FB2-95D7-463D-8AA7-EF790AFC328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Don Sturek </a:t>
            </a:r>
            <a:r>
              <a:rPr lang="en-US" dirty="0"/>
              <a:t>(</a:t>
            </a:r>
            <a:r>
              <a:rPr lang="en-US" dirty="0" err="1"/>
              <a:t>Itron</a:t>
            </a:r>
            <a:r>
              <a:rPr lang="en-US" dirty="0"/>
              <a:t>)</a:t>
            </a:r>
          </a:p>
        </p:txBody>
      </p:sp>
      <p:sp>
        <p:nvSpPr>
          <p:cNvPr id="6" name="Slide Number Placeholder 5">
            <a:extLst>
              <a:ext uri="{FF2B5EF4-FFF2-40B4-BE49-F238E27FC236}">
                <a16:creationId xmlns:a16="http://schemas.microsoft.com/office/drawing/2014/main" xmlns="" id="{3057AD0B-F49F-4041-92B0-2DE57239954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9E9A6-4714-41E3-878C-372905DC3420}" type="slidenum">
              <a:rPr lang="en-US" smtClean="0"/>
              <a:t>‹#›</a:t>
            </a:fld>
            <a:endParaRPr lang="en-US"/>
          </a:p>
        </p:txBody>
      </p:sp>
    </p:spTree>
    <p:extLst>
      <p:ext uri="{BB962C8B-B14F-4D97-AF65-F5344CB8AC3E}">
        <p14:creationId xmlns:p14="http://schemas.microsoft.com/office/powerpoint/2010/main" val="22711800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urldefense.proofpoint.com/v2/url?u=https-3A__competitions.cr.yp.to_caesar.html&amp;d=DwIDAg&amp;c=pqcuzKEN_84c78MOSc5_fw&amp;r=z8R-nWJ8GIxwjOjNKhEFByb-tZ6XE3GZXWSggNdVo-w&amp;m=H2qyAjlW9ayqd1A1LYpSjSdIU9fNNkimys6prm9dCYk&amp;s=-XACw4qJtlwxA8rSB0kin3Nmd0X6jC3dyGqBDtb9JWA&amp;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mentor.ieee.org/802.15/dcn/17/15-17-0624-04-fane-fane-proposed-par.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mentor.ieee.org/802.15/dcn/17/15-17-0624-04-fane-fane-proposed-par.pdf" TargetMode="External"/><Relationship Id="rId3" Type="http://schemas.openxmlformats.org/officeDocument/2006/relationships/hyperlink" Target="https://mentor.ieee.org/802.15/dcn/17/15-17-0622-03-fane-proposed-fane-csd.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[SG </a:t>
            </a:r>
            <a:r>
              <a:rPr lang="en-US" altLang="en-US" sz="1600" dirty="0" smtClean="0">
                <a:solidFill>
                  <a:schemeClr val="tx2"/>
                </a:solidFill>
              </a:rPr>
              <a:t>SECN </a:t>
            </a:r>
            <a:r>
              <a:rPr lang="en-US" altLang="en-US" sz="1600" dirty="0">
                <a:solidFill>
                  <a:schemeClr val="tx2"/>
                </a:solidFill>
              </a:rPr>
              <a:t>PAR &amp; CSD Comment resolution March 2018 Plenary]</a:t>
            </a:r>
          </a:p>
          <a:p>
            <a:pPr>
              <a:defRPr/>
            </a:pPr>
            <a:r>
              <a:rPr lang="en-US" altLang="en-US" sz="1600" b="1" dirty="0">
                <a:solidFill>
                  <a:schemeClr val="tx2"/>
                </a:solidFill>
              </a:rPr>
              <a:t>Date Submitted: </a:t>
            </a:r>
            <a:r>
              <a:rPr lang="en-US" altLang="en-US" sz="1600" dirty="0">
                <a:solidFill>
                  <a:schemeClr val="tx2"/>
                </a:solidFill>
              </a:rPr>
              <a:t>[7 March, 2018]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[Itron]</a:t>
            </a:r>
          </a:p>
          <a:p>
            <a:pPr>
              <a:defRPr/>
            </a:pPr>
            <a:r>
              <a:rPr lang="en-US" altLang="en-US" sz="1600" dirty="0" smtClean="0">
                <a:solidFill>
                  <a:schemeClr val="tx2"/>
                </a:solidFill>
              </a:rPr>
              <a:t>Address [</a:t>
            </a:r>
            <a:r>
              <a:rPr lang="en-US" altLang="en-US" sz="1600" dirty="0" smtClean="0">
                <a:solidFill>
                  <a:schemeClr val="tx2"/>
                </a:solidFill>
              </a:rPr>
              <a:t>230 </a:t>
            </a:r>
            <a:r>
              <a:rPr lang="en-US" altLang="en-US" sz="1600" dirty="0">
                <a:solidFill>
                  <a:schemeClr val="tx2"/>
                </a:solidFill>
              </a:rPr>
              <a:t>W. Tasman Drive, San Jose, CA  </a:t>
            </a:r>
            <a:r>
              <a:rPr lang="en-US" altLang="en-US" sz="1600" dirty="0" smtClean="0">
                <a:solidFill>
                  <a:schemeClr val="tx2"/>
                </a:solidFill>
              </a:rPr>
              <a:t>95134 </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Voice[] 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[PAR &amp; CSD comment resolution]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[PAR &amp; CSD comment resolution for March 2018 SG </a:t>
            </a:r>
            <a:r>
              <a:rPr lang="en-US" altLang="en-US" sz="1600" dirty="0" smtClean="0">
                <a:solidFill>
                  <a:schemeClr val="tx2"/>
                </a:solidFill>
              </a:rPr>
              <a:t>SECN]</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2" name="Footer Placeholder 1">
            <a:extLst>
              <a:ext uri="{FF2B5EF4-FFF2-40B4-BE49-F238E27FC236}">
                <a16:creationId xmlns:a16="http://schemas.microsoft.com/office/drawing/2014/main" xmlns="" id="{59CC6954-1701-4B0C-9214-D90E799DB0FD}"/>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3" name="Date Placeholder 2">
            <a:extLst>
              <a:ext uri="{FF2B5EF4-FFF2-40B4-BE49-F238E27FC236}">
                <a16:creationId xmlns:a16="http://schemas.microsoft.com/office/drawing/2014/main" xmlns="" id="{69C76184-F864-4C8C-BF94-968729C5195D}"/>
              </a:ext>
            </a:extLst>
          </p:cNvPr>
          <p:cNvSpPr>
            <a:spLocks noGrp="1"/>
          </p:cNvSpPr>
          <p:nvPr>
            <p:ph type="dt" sz="half" idx="10"/>
          </p:nvPr>
        </p:nvSpPr>
        <p:spPr/>
        <p:txBody>
          <a:bodyPr/>
          <a:lstStyle/>
          <a:p>
            <a:pPr>
              <a:defRPr/>
            </a:pPr>
            <a:r>
              <a:rPr lang="en-US" altLang="en-US" sz="1400"/>
              <a:t>March 2018</a:t>
            </a:r>
            <a:endParaRPr lang="en-US" alt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dirty="0" smtClean="0">
                <a:solidFill>
                  <a:prstClr val="black"/>
                </a:solidFill>
                <a:latin typeface="Helvetica"/>
              </a:rPr>
              <a:t>P802.15.4y </a:t>
            </a:r>
            <a:r>
              <a:rPr lang="en-US" sz="4400" dirty="0">
                <a:solidFill>
                  <a:prstClr val="black"/>
                </a:solidFill>
                <a:latin typeface="Helvetica"/>
              </a:rPr>
              <a:t>Comments from </a:t>
            </a:r>
            <a:r>
              <a:rPr lang="en-US" sz="4400" dirty="0" smtClean="0">
                <a:solidFill>
                  <a:prstClr val="black"/>
                </a:solidFill>
                <a:latin typeface="Helvetica"/>
              </a:rPr>
              <a:t>802.1</a:t>
            </a:r>
            <a:endParaRPr lang="en-US" dirty="0"/>
          </a:p>
        </p:txBody>
      </p:sp>
      <p:sp>
        <p:nvSpPr>
          <p:cNvPr id="3" name="Content Placeholder 2"/>
          <p:cNvSpPr>
            <a:spLocks noGrp="1"/>
          </p:cNvSpPr>
          <p:nvPr>
            <p:ph idx="1"/>
          </p:nvPr>
        </p:nvSpPr>
        <p:spPr>
          <a:xfrm>
            <a:off x="685800" y="1981200"/>
            <a:ext cx="7772400" cy="4328120"/>
          </a:xfrm>
        </p:spPr>
        <p:txBody>
          <a:bodyPr>
            <a:normAutofit lnSpcReduction="10000"/>
          </a:bodyPr>
          <a:lstStyle/>
          <a:p>
            <a:r>
              <a:rPr lang="en-US" sz="1200" dirty="0" smtClean="0"/>
              <a:t>6</a:t>
            </a:r>
            <a:r>
              <a:rPr lang="en-US" sz="1200" dirty="0"/>
              <a:t>. The point made about automated configuration made in CSD 1.2.5.c does not appear to be supported by any activity identified by the PAR scope. Why will automated configuration not apply equally to the use of AES-128 and to the use of AES-256</a:t>
            </a:r>
            <a:r>
              <a:rPr lang="en-US" sz="1200" dirty="0" smtClean="0"/>
              <a:t>?</a:t>
            </a:r>
          </a:p>
          <a:p>
            <a:r>
              <a:rPr lang="en-US" sz="1200" dirty="0" smtClean="0">
                <a:solidFill>
                  <a:srgbClr val="FF0000"/>
                </a:solidFill>
              </a:rPr>
              <a:t>Revise, stated that </a:t>
            </a:r>
            <a:r>
              <a:rPr lang="en-US" sz="1200" dirty="0">
                <a:solidFill>
                  <a:srgbClr val="FF0000"/>
                </a:solidFill>
              </a:rPr>
              <a:t>AES-256-CCM </a:t>
            </a:r>
            <a:r>
              <a:rPr lang="en-US" sz="1200" dirty="0" smtClean="0">
                <a:solidFill>
                  <a:srgbClr val="FF0000"/>
                </a:solidFill>
              </a:rPr>
              <a:t>will be the </a:t>
            </a:r>
            <a:r>
              <a:rPr lang="en-US" sz="1200" dirty="0">
                <a:solidFill>
                  <a:srgbClr val="FF0000"/>
                </a:solidFill>
              </a:rPr>
              <a:t>new default </a:t>
            </a:r>
            <a:r>
              <a:rPr lang="en-US" sz="1200" dirty="0" smtClean="0">
                <a:solidFill>
                  <a:srgbClr val="FF0000"/>
                </a:solidFill>
              </a:rPr>
              <a:t>but AES-128-CCM will be included </a:t>
            </a:r>
            <a:r>
              <a:rPr lang="en-US" sz="1200" dirty="0">
                <a:solidFill>
                  <a:srgbClr val="FF0000"/>
                </a:solidFill>
              </a:rPr>
              <a:t>in </a:t>
            </a:r>
            <a:r>
              <a:rPr lang="en-US" sz="1200" dirty="0" smtClean="0">
                <a:solidFill>
                  <a:srgbClr val="FF0000"/>
                </a:solidFill>
              </a:rPr>
              <a:t>the registry</a:t>
            </a:r>
            <a:r>
              <a:rPr lang="en-US" sz="1200" dirty="0"/>
              <a:t/>
            </a:r>
            <a:br>
              <a:rPr lang="en-US" sz="1200" dirty="0"/>
            </a:br>
            <a:endParaRPr lang="en-US" sz="1200" dirty="0"/>
          </a:p>
          <a:p>
            <a:r>
              <a:rPr lang="en-US" sz="1200" dirty="0"/>
              <a:t>7. This PAR is being brought forward at a time when there is active high quality work on future Cipher Suites. See CAESAR:</a:t>
            </a:r>
          </a:p>
          <a:p>
            <a:r>
              <a:rPr lang="en-US" sz="1200" dirty="0">
                <a:hlinkClick r:id="rId2"/>
              </a:rPr>
              <a:t>https://urldefense.proofpoint.com/v2/url?u=https-3A__competitions.cr.yp.to_caesar.html&amp;d=DwIDAg&amp;c=pqcuzKEN_84c78MOSc5_fw&amp;r=z8R-nWJ8GIxwjOjNKhEFByb-tZ6XE3GZXWSggNdVo-w&amp;m=H2qyAjlW9ayqd1A1LYpSjSdIU9fNNkimys6prm9dCYk&amp;s=-XACw4qJtlwxA8rSB0kin3Nmd0X6jC3dyGqBDtb9JWA&amp;e=</a:t>
            </a:r>
            <a:r>
              <a:rPr lang="en-US" sz="1200" dirty="0"/>
              <a:t> It is reasonably likely that this competition will complete prior to the completion of the proposed 802.15.4y project, and will result in one or more widely acceptable Cipher Suites with at least one of these offering significant cost advantages for computationally constrained and memory constrained implementations. Insisting on the inclusion of an AES-256 based Cipher Suite in the proposed amendment might then result in confusion as to what should be included in an implementation with resulting increased costs if a superior (in the general 802.15 application space) is available</a:t>
            </a:r>
            <a:r>
              <a:rPr lang="en-US" sz="1200" dirty="0" smtClean="0"/>
              <a:t>.</a:t>
            </a:r>
          </a:p>
          <a:p>
            <a:r>
              <a:rPr lang="en-US" sz="1200" dirty="0" smtClean="0">
                <a:solidFill>
                  <a:srgbClr val="FF0000"/>
                </a:solidFill>
              </a:rPr>
              <a:t>Revise, ensured </a:t>
            </a:r>
            <a:r>
              <a:rPr lang="en-US" sz="1200" dirty="0">
                <a:solidFill>
                  <a:srgbClr val="FF0000"/>
                </a:solidFill>
              </a:rPr>
              <a:t>that the cipher suite agility and registry is flexible enough to add CAESAR or other </a:t>
            </a:r>
            <a:r>
              <a:rPr lang="en-US" sz="1200" dirty="0" smtClean="0">
                <a:solidFill>
                  <a:srgbClr val="FF0000"/>
                </a:solidFill>
              </a:rPr>
              <a:t>ciphers</a:t>
            </a:r>
            <a:r>
              <a:rPr lang="en-US" sz="1200" dirty="0"/>
              <a:t/>
            </a:r>
            <a:br>
              <a:rPr lang="en-US" sz="1200" dirty="0"/>
            </a:br>
            <a:endParaRPr lang="en-US" sz="1200" dirty="0"/>
          </a:p>
          <a:p>
            <a:r>
              <a:rPr lang="en-US" sz="1200" dirty="0"/>
              <a:t>8. As an editorial issue, the title of this PAR is inappropriate.  It appears to be a sentence, being nearly identical to the first sentence of the scope of the project.</a:t>
            </a:r>
          </a:p>
          <a:p>
            <a:r>
              <a:rPr lang="en-US" sz="1200" dirty="0"/>
              <a:t>It may more appropriate to generalize it as simply " Amendment:  security </a:t>
            </a:r>
            <a:r>
              <a:rPr lang="en-US" sz="1200" dirty="0" smtClean="0"/>
              <a:t>extensions”</a:t>
            </a:r>
          </a:p>
          <a:p>
            <a:r>
              <a:rPr lang="en-US" sz="1200" dirty="0" smtClean="0">
                <a:solidFill>
                  <a:srgbClr val="FF0000"/>
                </a:solidFill>
              </a:rPr>
              <a:t>Revise, used the modified project scope description provided by 802.11</a:t>
            </a:r>
            <a:endParaRPr lang="en-US" sz="1200" dirty="0">
              <a:solidFill>
                <a:srgbClr val="FF0000"/>
              </a:solidFill>
            </a:endParaRPr>
          </a:p>
          <a:p>
            <a:endParaRPr lang="en-US" sz="1200" dirty="0"/>
          </a:p>
        </p:txBody>
      </p:sp>
      <p:sp>
        <p:nvSpPr>
          <p:cNvPr id="4" name="Slide Number Placeholder 3"/>
          <p:cNvSpPr>
            <a:spLocks noGrp="1"/>
          </p:cNvSpPr>
          <p:nvPr>
            <p:ph type="sldNum" sz="quarter" idx="12"/>
          </p:nvPr>
        </p:nvSpPr>
        <p:spPr>
          <a:xfrm>
            <a:off x="4359280" y="6475413"/>
            <a:ext cx="471283" cy="184666"/>
          </a:xfrm>
        </p:spPr>
        <p:txBody>
          <a:bodyPr/>
          <a:lstStyle/>
          <a:p>
            <a:r>
              <a:rPr lang="en-US" dirty="0"/>
              <a:t>Slide  4</a:t>
            </a:r>
          </a:p>
        </p:txBody>
      </p:sp>
      <p:sp>
        <p:nvSpPr>
          <p:cNvPr id="6" name="Footer Placeholder 5">
            <a:extLst>
              <a:ext uri="{FF2B5EF4-FFF2-40B4-BE49-F238E27FC236}">
                <a16:creationId xmlns:a16="http://schemas.microsoft.com/office/drawing/2014/main" xmlns="" id="{CC502A3F-307D-4813-82FE-C0FAC62734A5}"/>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7" name="Date Placeholder 6">
            <a:extLst>
              <a:ext uri="{FF2B5EF4-FFF2-40B4-BE49-F238E27FC236}">
                <a16:creationId xmlns:a16="http://schemas.microsoft.com/office/drawing/2014/main" xmlns="" id="{68964340-9CCE-4B3E-A179-7EE299AAEE5E}"/>
              </a:ext>
            </a:extLst>
          </p:cNvPr>
          <p:cNvSpPr>
            <a:spLocks noGrp="1"/>
          </p:cNvSpPr>
          <p:nvPr>
            <p:ph type="dt" sz="half" idx="10"/>
          </p:nvPr>
        </p:nvSpPr>
        <p:spPr/>
        <p:txBody>
          <a:bodyPr/>
          <a:lstStyle/>
          <a:p>
            <a:pPr>
              <a:defRPr/>
            </a:pPr>
            <a:r>
              <a:rPr lang="en-US" altLang="en-US" sz="1400"/>
              <a:t>March 2018</a:t>
            </a:r>
            <a:endParaRPr lang="en-US" altLang="en-US" sz="1400" dirty="0"/>
          </a:p>
        </p:txBody>
      </p:sp>
    </p:spTree>
    <p:extLst>
      <p:ext uri="{BB962C8B-B14F-4D97-AF65-F5344CB8AC3E}">
        <p14:creationId xmlns:p14="http://schemas.microsoft.com/office/powerpoint/2010/main" val="816066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D2C235-2A25-4824-8E3E-273AB383DE9D}"/>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xmlns="" id="{50C6E7D6-CF7E-4724-88C1-D606006143EC}"/>
              </a:ext>
            </a:extLst>
          </p:cNvPr>
          <p:cNvSpPr>
            <a:spLocks noGrp="1"/>
          </p:cNvSpPr>
          <p:nvPr>
            <p:ph idx="1"/>
          </p:nvPr>
        </p:nvSpPr>
        <p:spPr/>
        <p:txBody>
          <a:bodyPr>
            <a:normAutofit fontScale="70000" lnSpcReduction="20000"/>
          </a:bodyPr>
          <a:lstStyle/>
          <a:p>
            <a:r>
              <a:rPr lang="en-US" dirty="0"/>
              <a:t>WG Motion:</a:t>
            </a:r>
            <a:r>
              <a:rPr lang="en-US" i="1" dirty="0"/>
              <a:t> request that the PAR and CSD contained in documents </a:t>
            </a:r>
            <a:r>
              <a:rPr lang="mr-IN" dirty="0" smtClean="0"/>
              <a:t>15-18-0037-0</a:t>
            </a:r>
            <a:r>
              <a:rPr lang="en-US" dirty="0" smtClean="0"/>
              <a:t>4</a:t>
            </a:r>
            <a:r>
              <a:rPr lang="en-US" i="1" dirty="0" smtClean="0"/>
              <a:t> </a:t>
            </a:r>
            <a:r>
              <a:rPr lang="en-US" i="1" dirty="0"/>
              <a:t>and </a:t>
            </a:r>
            <a:r>
              <a:rPr lang="mr-IN" dirty="0" smtClean="0"/>
              <a:t>15-18-0040-0</a:t>
            </a:r>
            <a:r>
              <a:rPr lang="en-US" dirty="0" smtClean="0"/>
              <a:t>5</a:t>
            </a:r>
            <a:r>
              <a:rPr lang="en-US" i="1" dirty="0" smtClean="0"/>
              <a:t>, </a:t>
            </a:r>
            <a:r>
              <a:rPr lang="en-US" i="1" dirty="0"/>
              <a:t>respectively updated from resolved comments in </a:t>
            </a:r>
            <a:r>
              <a:rPr lang="en-US" i="1" dirty="0" smtClean="0"/>
              <a:t>15-18-</a:t>
            </a:r>
            <a:r>
              <a:rPr lang="mr-IN" i="1" dirty="0" smtClean="0"/>
              <a:t>0135-00</a:t>
            </a:r>
            <a:r>
              <a:rPr lang="en-US" i="1" dirty="0" smtClean="0"/>
              <a:t>, </a:t>
            </a:r>
            <a:r>
              <a:rPr lang="en-US" i="1" dirty="0"/>
              <a:t>be approved by the IEEE 802.15 WG and that the EC be requested to forward the PAR to </a:t>
            </a:r>
            <a:r>
              <a:rPr lang="en-US" i="1" dirty="0" err="1"/>
              <a:t>NesCom</a:t>
            </a:r>
            <a:r>
              <a:rPr lang="en-US" dirty="0"/>
              <a:t>. </a:t>
            </a:r>
            <a:r>
              <a:rPr lang="en-US" i="1" dirty="0"/>
              <a:t>The 802.15 working group chair and technical editor are authorized to make additional modifications to the PAR and CSD as needed to reflect EC discussion at its closing meeting.</a:t>
            </a:r>
            <a:r>
              <a:rPr lang="en-US" dirty="0"/>
              <a:t> </a:t>
            </a:r>
          </a:p>
          <a:p>
            <a:r>
              <a:rPr lang="en-US" dirty="0"/>
              <a:t>Moved by </a:t>
            </a:r>
            <a:r>
              <a:rPr lang="en-US" dirty="0" smtClean="0"/>
              <a:t>Don Sturek</a:t>
            </a:r>
            <a:r>
              <a:rPr lang="en-US" dirty="0" smtClean="0"/>
              <a:t> </a:t>
            </a:r>
            <a:r>
              <a:rPr lang="en-US" dirty="0"/>
              <a:t>(Itron)</a:t>
            </a:r>
          </a:p>
          <a:p>
            <a:r>
              <a:rPr lang="en-US" dirty="0"/>
              <a:t>Seconded by </a:t>
            </a:r>
            <a:r>
              <a:rPr lang="en-US" dirty="0" smtClean="0"/>
              <a:t> ()</a:t>
            </a:r>
            <a:endParaRPr lang="en-US" dirty="0"/>
          </a:p>
          <a:p>
            <a:pPr lvl="1"/>
            <a:r>
              <a:rPr lang="en-US" dirty="0"/>
              <a:t>Yes:</a:t>
            </a:r>
          </a:p>
          <a:p>
            <a:pPr lvl="1"/>
            <a:r>
              <a:rPr lang="en-US" dirty="0"/>
              <a:t>No:</a:t>
            </a:r>
          </a:p>
          <a:p>
            <a:pPr lvl="1"/>
            <a:r>
              <a:rPr lang="en-US" dirty="0"/>
              <a:t>Abstain:</a:t>
            </a:r>
          </a:p>
          <a:p>
            <a:endParaRPr lang="en-US" dirty="0"/>
          </a:p>
        </p:txBody>
      </p:sp>
      <p:sp>
        <p:nvSpPr>
          <p:cNvPr id="4" name="Date Placeholder 3">
            <a:extLst>
              <a:ext uri="{FF2B5EF4-FFF2-40B4-BE49-F238E27FC236}">
                <a16:creationId xmlns:a16="http://schemas.microsoft.com/office/drawing/2014/main" xmlns="" id="{C273F1F4-19D8-4278-861C-2D6CBBF9EE49}"/>
              </a:ext>
            </a:extLst>
          </p:cNvPr>
          <p:cNvSpPr>
            <a:spLocks noGrp="1"/>
          </p:cNvSpPr>
          <p:nvPr>
            <p:ph type="dt" sz="half" idx="10"/>
          </p:nvPr>
        </p:nvSpPr>
        <p:spPr/>
        <p:txBody>
          <a:bodyPr/>
          <a:lstStyle/>
          <a:p>
            <a:pPr>
              <a:defRPr/>
            </a:pPr>
            <a:r>
              <a:rPr lang="en-US" altLang="en-US" sz="1400"/>
              <a:t>March 2018</a:t>
            </a:r>
            <a:endParaRPr lang="en-US" altLang="en-US" sz="1400" dirty="0"/>
          </a:p>
        </p:txBody>
      </p:sp>
      <p:sp>
        <p:nvSpPr>
          <p:cNvPr id="5" name="Footer Placeholder 4">
            <a:extLst>
              <a:ext uri="{FF2B5EF4-FFF2-40B4-BE49-F238E27FC236}">
                <a16:creationId xmlns:a16="http://schemas.microsoft.com/office/drawing/2014/main" xmlns="" id="{4EA1B9E9-0E1A-4308-A203-8390EA4AA77B}"/>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6" name="Slide Number Placeholder 5">
            <a:extLst>
              <a:ext uri="{FF2B5EF4-FFF2-40B4-BE49-F238E27FC236}">
                <a16:creationId xmlns:a16="http://schemas.microsoft.com/office/drawing/2014/main" xmlns="" id="{9AAF2143-EED0-4DE5-B16E-AE99FCCB0CDA}"/>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1713795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 SG </a:t>
            </a:r>
            <a:r>
              <a:rPr lang="en-US" dirty="0" smtClean="0"/>
              <a:t>SECN</a:t>
            </a:r>
            <a:r>
              <a:rPr lang="en-US" dirty="0"/>
              <a:t/>
            </a:r>
            <a:br>
              <a:rPr lang="en-US" dirty="0"/>
            </a:br>
            <a:r>
              <a:rPr lang="en-US" dirty="0"/>
              <a:t>PAR &amp; CSD Response</a:t>
            </a:r>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a:t>Itron</a:t>
            </a:r>
          </a:p>
          <a:p>
            <a:endParaRPr 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
        <p:nvSpPr>
          <p:cNvPr id="7" name="Footer Placeholder 6">
            <a:extLst>
              <a:ext uri="{FF2B5EF4-FFF2-40B4-BE49-F238E27FC236}">
                <a16:creationId xmlns:a16="http://schemas.microsoft.com/office/drawing/2014/main" xmlns="" id="{89700A71-B041-4014-9E1B-84E883DBD11B}"/>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8" name="Date Placeholder 7">
            <a:extLst>
              <a:ext uri="{FF2B5EF4-FFF2-40B4-BE49-F238E27FC236}">
                <a16:creationId xmlns:a16="http://schemas.microsoft.com/office/drawing/2014/main" xmlns="" id="{D97B7DBF-90C5-45F5-974E-B206C6B3B554}"/>
              </a:ext>
            </a:extLst>
          </p:cNvPr>
          <p:cNvSpPr>
            <a:spLocks noGrp="1"/>
          </p:cNvSpPr>
          <p:nvPr>
            <p:ph type="dt" sz="half" idx="10"/>
          </p:nvPr>
        </p:nvSpPr>
        <p:spPr/>
        <p:txBody>
          <a:bodyPr/>
          <a:lstStyle/>
          <a:p>
            <a:pPr>
              <a:defRPr/>
            </a:pPr>
            <a:r>
              <a:rPr lang="en-US" altLang="en-US" sz="1400"/>
              <a:t>March 2018</a:t>
            </a:r>
            <a:endParaRPr lang="en-US" altLang="en-US" sz="1400" dirty="0"/>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981762-D3C7-4EA9-B896-E7790A8497C7}"/>
              </a:ext>
            </a:extLst>
          </p:cNvPr>
          <p:cNvSpPr>
            <a:spLocks noGrp="1"/>
          </p:cNvSpPr>
          <p:nvPr>
            <p:ph type="title"/>
          </p:nvPr>
        </p:nvSpPr>
        <p:spPr/>
        <p:txBody>
          <a:bodyPr/>
          <a:lstStyle/>
          <a:p>
            <a:r>
              <a:rPr lang="en-US" sz="2400" b="1" dirty="0" smtClean="0">
                <a:solidFill>
                  <a:srgbClr val="000000"/>
                </a:solidFill>
                <a:cs typeface="MS Gothic"/>
              </a:rPr>
              <a:t>802.15.4y </a:t>
            </a:r>
            <a:r>
              <a:rPr lang="en-US" sz="2400" b="1" dirty="0">
                <a:solidFill>
                  <a:srgbClr val="000000"/>
                </a:solidFill>
                <a:cs typeface="MS Gothic"/>
              </a:rPr>
              <a:t>Comments from 802.11</a:t>
            </a:r>
            <a:endParaRPr lang="en-US" dirty="0"/>
          </a:p>
        </p:txBody>
      </p:sp>
      <p:sp>
        <p:nvSpPr>
          <p:cNvPr id="3" name="Content Placeholder 2">
            <a:extLst>
              <a:ext uri="{FF2B5EF4-FFF2-40B4-BE49-F238E27FC236}">
                <a16:creationId xmlns:a16="http://schemas.microsoft.com/office/drawing/2014/main" xmlns="" id="{157D1008-39D6-40BC-B738-7B0D549622FF}"/>
              </a:ext>
            </a:extLst>
          </p:cNvPr>
          <p:cNvSpPr>
            <a:spLocks noGrp="1"/>
          </p:cNvSpPr>
          <p:nvPr>
            <p:ph idx="1"/>
          </p:nvPr>
        </p:nvSpPr>
        <p:spPr/>
        <p:txBody>
          <a:bodyPr/>
          <a:lstStyle/>
          <a:p>
            <a:pPr lvl="0"/>
            <a:r>
              <a:rPr lang="en-US" sz="2000" dirty="0"/>
              <a:t>PAR 2.1 “Amendment defining security extensions to IEEE Std. 802.15.4 adding at a minimum Advanced Encryption Standard (AES)-256” to “ Amendment defining support for Advanced Encryption Standard (AES)-256 encryption and security extensions</a:t>
            </a:r>
            <a:r>
              <a:rPr lang="en-US" sz="2000" dirty="0" smtClean="0"/>
              <a:t>.” </a:t>
            </a:r>
            <a:r>
              <a:rPr lang="en-US" sz="2000" dirty="0" smtClean="0">
                <a:solidFill>
                  <a:srgbClr val="FF0000"/>
                </a:solidFill>
                <a:latin typeface="Helvetica"/>
              </a:rPr>
              <a:t>Accept</a:t>
            </a:r>
            <a:endParaRPr lang="en-US" sz="2000" dirty="0"/>
          </a:p>
          <a:p>
            <a:pPr lvl="0"/>
            <a:r>
              <a:rPr lang="en-US" sz="2000" dirty="0"/>
              <a:t>PAR 5.2.b change “Std.” to “</a:t>
            </a:r>
            <a:r>
              <a:rPr lang="en-US" sz="2000" dirty="0" err="1"/>
              <a:t>Std</a:t>
            </a:r>
            <a:r>
              <a:rPr lang="en-US" sz="2000" dirty="0" smtClean="0"/>
              <a:t>” </a:t>
            </a:r>
            <a:r>
              <a:rPr lang="en-US" sz="2000" dirty="0" smtClean="0">
                <a:solidFill>
                  <a:srgbClr val="FF0000"/>
                </a:solidFill>
                <a:latin typeface="Helvetica"/>
              </a:rPr>
              <a:t>Accept</a:t>
            </a:r>
            <a:endParaRPr lang="en-US" sz="2000" dirty="0">
              <a:solidFill>
                <a:srgbClr val="FF0000"/>
              </a:solidFill>
              <a:latin typeface="Helvetica"/>
            </a:endParaRPr>
          </a:p>
        </p:txBody>
      </p:sp>
      <p:sp>
        <p:nvSpPr>
          <p:cNvPr id="6" name="Slide Number Placeholder 5">
            <a:extLst>
              <a:ext uri="{FF2B5EF4-FFF2-40B4-BE49-F238E27FC236}">
                <a16:creationId xmlns:a16="http://schemas.microsoft.com/office/drawing/2014/main" xmlns="" id="{2965FBB0-55DE-4A91-8D1C-8E4BE0CA5E34}"/>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3</a:t>
            </a:fld>
            <a:endParaRPr lang="en-GB" dirty="0"/>
          </a:p>
        </p:txBody>
      </p:sp>
      <p:sp>
        <p:nvSpPr>
          <p:cNvPr id="7" name="Footer Placeholder 6">
            <a:extLst>
              <a:ext uri="{FF2B5EF4-FFF2-40B4-BE49-F238E27FC236}">
                <a16:creationId xmlns:a16="http://schemas.microsoft.com/office/drawing/2014/main" xmlns="" id="{07FC6584-3B3C-48FE-A0AF-417B98DD4260}"/>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8" name="Date Placeholder 7">
            <a:extLst>
              <a:ext uri="{FF2B5EF4-FFF2-40B4-BE49-F238E27FC236}">
                <a16:creationId xmlns:a16="http://schemas.microsoft.com/office/drawing/2014/main" xmlns="" id="{19B5A12F-6948-4161-B52C-F251BD801E5C}"/>
              </a:ext>
            </a:extLst>
          </p:cNvPr>
          <p:cNvSpPr>
            <a:spLocks noGrp="1"/>
          </p:cNvSpPr>
          <p:nvPr>
            <p:ph type="dt" sz="half" idx="10"/>
          </p:nvPr>
        </p:nvSpPr>
        <p:spPr/>
        <p:txBody>
          <a:bodyPr/>
          <a:lstStyle/>
          <a:p>
            <a:pPr>
              <a:defRPr/>
            </a:pPr>
            <a:r>
              <a:rPr lang="en-US" altLang="en-US" sz="1400"/>
              <a:t>March 2018</a:t>
            </a:r>
            <a:endParaRPr lang="en-US" altLang="en-US" sz="1400" dirty="0"/>
          </a:p>
        </p:txBody>
      </p:sp>
    </p:spTree>
    <p:extLst>
      <p:ext uri="{BB962C8B-B14F-4D97-AF65-F5344CB8AC3E}">
        <p14:creationId xmlns:p14="http://schemas.microsoft.com/office/powerpoint/2010/main" val="637515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981762-D3C7-4EA9-B896-E7790A8497C7}"/>
              </a:ext>
            </a:extLst>
          </p:cNvPr>
          <p:cNvSpPr>
            <a:spLocks noGrp="1"/>
          </p:cNvSpPr>
          <p:nvPr>
            <p:ph type="title"/>
          </p:nvPr>
        </p:nvSpPr>
        <p:spPr/>
        <p:txBody>
          <a:bodyPr/>
          <a:lstStyle/>
          <a:p>
            <a:r>
              <a:rPr lang="en-US" sz="2400" b="1" dirty="0" smtClean="0">
                <a:solidFill>
                  <a:srgbClr val="000000"/>
                </a:solidFill>
                <a:cs typeface="MS Gothic"/>
              </a:rPr>
              <a:t>802.15.4y </a:t>
            </a:r>
            <a:r>
              <a:rPr lang="en-US" sz="2400" b="1" dirty="0">
                <a:solidFill>
                  <a:srgbClr val="000000"/>
                </a:solidFill>
                <a:cs typeface="MS Gothic"/>
              </a:rPr>
              <a:t>Comments from 802.11</a:t>
            </a:r>
            <a:endParaRPr lang="en-US" dirty="0"/>
          </a:p>
        </p:txBody>
      </p:sp>
      <p:sp>
        <p:nvSpPr>
          <p:cNvPr id="3" name="Content Placeholder 2">
            <a:extLst>
              <a:ext uri="{FF2B5EF4-FFF2-40B4-BE49-F238E27FC236}">
                <a16:creationId xmlns:a16="http://schemas.microsoft.com/office/drawing/2014/main" xmlns="" id="{157D1008-39D6-40BC-B738-7B0D549622FF}"/>
              </a:ext>
            </a:extLst>
          </p:cNvPr>
          <p:cNvSpPr>
            <a:spLocks noGrp="1"/>
          </p:cNvSpPr>
          <p:nvPr>
            <p:ph idx="1"/>
          </p:nvPr>
        </p:nvSpPr>
        <p:spPr>
          <a:xfrm>
            <a:off x="685800" y="1556792"/>
            <a:ext cx="7772400" cy="4114800"/>
          </a:xfrm>
        </p:spPr>
        <p:txBody>
          <a:bodyPr/>
          <a:lstStyle/>
          <a:p>
            <a:pPr lvl="0"/>
            <a:r>
              <a:rPr lang="en-US" sz="2000" dirty="0"/>
              <a:t>PAR 5.2b Change Scope statement to present tense and remove “at a minimum</a:t>
            </a:r>
            <a:r>
              <a:rPr lang="en-US" sz="2000" dirty="0" smtClean="0"/>
              <a:t>”. </a:t>
            </a:r>
            <a:r>
              <a:rPr lang="en-US" sz="2000" dirty="0" smtClean="0">
                <a:solidFill>
                  <a:srgbClr val="FF0000"/>
                </a:solidFill>
                <a:latin typeface="Helvetica"/>
              </a:rPr>
              <a:t>Accept</a:t>
            </a:r>
            <a:endParaRPr lang="en-US" sz="2000" dirty="0" smtClean="0"/>
          </a:p>
          <a:p>
            <a:r>
              <a:rPr lang="en-US" sz="2000" dirty="0" smtClean="0"/>
              <a:t>Change </a:t>
            </a:r>
            <a:r>
              <a:rPr lang="en-US" sz="2000" dirty="0"/>
              <a:t>“This amendment defines security extensions to IEEE Std. 802.15.4 adding, at a minimum, AES-256. It also defines possible methods to simplify the addition of future encryption modes and key lengths. IEEE Std. 802.15.4-2015 currently supports either AES-128 or no security” </a:t>
            </a:r>
          </a:p>
          <a:p>
            <a:pPr lvl="0"/>
            <a:r>
              <a:rPr lang="en-US" sz="2000" dirty="0"/>
              <a:t>To “This amendment adds support for AES-256 encryption and defines security extensions to allow for future encryption modes and key lengths. </a:t>
            </a:r>
            <a:r>
              <a:rPr lang="en-US" sz="2000" dirty="0" smtClean="0"/>
              <a:t>“ </a:t>
            </a:r>
            <a:r>
              <a:rPr lang="en-US" sz="2000" dirty="0" smtClean="0">
                <a:solidFill>
                  <a:srgbClr val="FF0000"/>
                </a:solidFill>
                <a:latin typeface="Helvetica"/>
              </a:rPr>
              <a:t>Accept</a:t>
            </a:r>
            <a:endParaRPr lang="en-US" sz="2000" dirty="0" smtClean="0"/>
          </a:p>
          <a:p>
            <a:endParaRPr lang="en-US" sz="2000" dirty="0"/>
          </a:p>
          <a:p>
            <a:pPr lvl="0"/>
            <a:r>
              <a:rPr lang="en-US" sz="2000" dirty="0"/>
              <a:t>PAR 5.5  no need to </a:t>
            </a:r>
            <a:r>
              <a:rPr lang="en-US" sz="2000" dirty="0" err="1"/>
              <a:t>capatilize</a:t>
            </a:r>
            <a:r>
              <a:rPr lang="en-US" sz="2000" dirty="0"/>
              <a:t> “Quantum Computing</a:t>
            </a:r>
            <a:r>
              <a:rPr lang="en-US" sz="2000" dirty="0" smtClean="0"/>
              <a:t>” </a:t>
            </a:r>
            <a:r>
              <a:rPr lang="en-US" sz="2000" dirty="0" smtClean="0">
                <a:solidFill>
                  <a:srgbClr val="FF0000"/>
                </a:solidFill>
                <a:latin typeface="Helvetica"/>
              </a:rPr>
              <a:t>Revise, removed the reference as a result of 802.1 comment</a:t>
            </a:r>
            <a:endParaRPr lang="en-US" sz="2000" dirty="0"/>
          </a:p>
          <a:p>
            <a:pPr lvl="0"/>
            <a:r>
              <a:rPr lang="en-US" sz="2000" dirty="0"/>
              <a:t>CSD 1.2.1 b) need space between “</a:t>
            </a:r>
            <a:r>
              <a:rPr lang="en-US" sz="2000" dirty="0" err="1"/>
              <a:t>control,etc</a:t>
            </a:r>
            <a:r>
              <a:rPr lang="en-US" sz="2000" dirty="0" smtClean="0"/>
              <a:t>.” </a:t>
            </a:r>
            <a:r>
              <a:rPr lang="en-US" sz="2000" dirty="0" smtClean="0">
                <a:solidFill>
                  <a:srgbClr val="FF0000"/>
                </a:solidFill>
                <a:latin typeface="Helvetica"/>
              </a:rPr>
              <a:t>Accept</a:t>
            </a:r>
            <a:endParaRPr lang="en-US" sz="2000" dirty="0"/>
          </a:p>
          <a:p>
            <a:endParaRPr lang="en-US" sz="2000" dirty="0"/>
          </a:p>
          <a:p>
            <a:endParaRPr lang="en-US" dirty="0"/>
          </a:p>
        </p:txBody>
      </p:sp>
      <p:sp>
        <p:nvSpPr>
          <p:cNvPr id="6" name="Slide Number Placeholder 5">
            <a:extLst>
              <a:ext uri="{FF2B5EF4-FFF2-40B4-BE49-F238E27FC236}">
                <a16:creationId xmlns:a16="http://schemas.microsoft.com/office/drawing/2014/main" xmlns="" id="{2965FBB0-55DE-4A91-8D1C-8E4BE0CA5E34}"/>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4</a:t>
            </a:fld>
            <a:endParaRPr lang="en-GB" dirty="0"/>
          </a:p>
        </p:txBody>
      </p:sp>
      <p:sp>
        <p:nvSpPr>
          <p:cNvPr id="7" name="Footer Placeholder 6">
            <a:extLst>
              <a:ext uri="{FF2B5EF4-FFF2-40B4-BE49-F238E27FC236}">
                <a16:creationId xmlns:a16="http://schemas.microsoft.com/office/drawing/2014/main" xmlns="" id="{07FC6584-3B3C-48FE-A0AF-417B98DD4260}"/>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8" name="Date Placeholder 7">
            <a:extLst>
              <a:ext uri="{FF2B5EF4-FFF2-40B4-BE49-F238E27FC236}">
                <a16:creationId xmlns:a16="http://schemas.microsoft.com/office/drawing/2014/main" xmlns="" id="{19B5A12F-6948-4161-B52C-F251BD801E5C}"/>
              </a:ext>
            </a:extLst>
          </p:cNvPr>
          <p:cNvSpPr>
            <a:spLocks noGrp="1"/>
          </p:cNvSpPr>
          <p:nvPr>
            <p:ph type="dt" sz="half" idx="10"/>
          </p:nvPr>
        </p:nvSpPr>
        <p:spPr/>
        <p:txBody>
          <a:bodyPr/>
          <a:lstStyle/>
          <a:p>
            <a:pPr>
              <a:defRPr/>
            </a:pPr>
            <a:r>
              <a:rPr lang="en-US" altLang="en-US" sz="1400"/>
              <a:t>March 2018</a:t>
            </a:r>
            <a:endParaRPr lang="en-US" altLang="en-US" sz="1400" dirty="0"/>
          </a:p>
        </p:txBody>
      </p:sp>
    </p:spTree>
    <p:extLst>
      <p:ext uri="{BB962C8B-B14F-4D97-AF65-F5344CB8AC3E}">
        <p14:creationId xmlns:p14="http://schemas.microsoft.com/office/powerpoint/2010/main" val="127250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dirty="0" smtClean="0">
                <a:solidFill>
                  <a:prstClr val="black"/>
                </a:solidFill>
                <a:latin typeface="Helvetica"/>
              </a:rPr>
              <a:t>P802.15.4y </a:t>
            </a:r>
            <a:r>
              <a:rPr lang="en-US" sz="4400" dirty="0">
                <a:solidFill>
                  <a:prstClr val="black"/>
                </a:solidFill>
                <a:latin typeface="Helvetica"/>
              </a:rPr>
              <a:t>Comments from 802.3</a:t>
            </a:r>
            <a:endParaRPr lang="en-US" dirty="0"/>
          </a:p>
        </p:txBody>
      </p:sp>
      <p:sp>
        <p:nvSpPr>
          <p:cNvPr id="3" name="Content Placeholder 2"/>
          <p:cNvSpPr>
            <a:spLocks noGrp="1"/>
          </p:cNvSpPr>
          <p:nvPr>
            <p:ph idx="1"/>
          </p:nvPr>
        </p:nvSpPr>
        <p:spPr>
          <a:xfrm>
            <a:off x="685800" y="1865015"/>
            <a:ext cx="7772400" cy="4114800"/>
          </a:xfrm>
        </p:spPr>
        <p:txBody>
          <a:bodyPr>
            <a:normAutofit fontScale="25000" lnSpcReduction="20000"/>
          </a:bodyPr>
          <a:lstStyle/>
          <a:p>
            <a:pPr marL="0" lvl="0" indent="0">
              <a:buNone/>
            </a:pPr>
            <a:r>
              <a:rPr lang="en-US" sz="6400" dirty="0">
                <a:solidFill>
                  <a:prstClr val="black"/>
                </a:solidFill>
                <a:latin typeface="Helvetica"/>
              </a:rPr>
              <a:t>Amendment: </a:t>
            </a:r>
            <a:r>
              <a:rPr lang="en-US" sz="6400" dirty="0" smtClean="0">
                <a:solidFill>
                  <a:prstClr val="black"/>
                </a:solidFill>
                <a:latin typeface="Helvetica"/>
              </a:rPr>
              <a:t>SECN (Security Next Generation)</a:t>
            </a:r>
            <a:endParaRPr lang="en-US" sz="6400" dirty="0">
              <a:solidFill>
                <a:prstClr val="black"/>
              </a:solidFill>
              <a:latin typeface="Helvetica"/>
            </a:endParaRPr>
          </a:p>
          <a:p>
            <a:pPr marL="0" lvl="0" indent="0">
              <a:buNone/>
            </a:pPr>
            <a:r>
              <a:rPr lang="en-US" sz="6400" u="sng" dirty="0" smtClean="0">
                <a:solidFill>
                  <a:srgbClr val="0950D0"/>
                </a:solidFill>
                <a:latin typeface="Helvetica"/>
                <a:hlinkClick r:id="rId2"/>
              </a:rPr>
              <a:t>PAR</a:t>
            </a:r>
          </a:p>
          <a:p>
            <a:pPr lvl="0"/>
            <a:r>
              <a:rPr lang="en-US" sz="6400" dirty="0">
                <a:solidFill>
                  <a:prstClr val="black"/>
                </a:solidFill>
                <a:latin typeface="Helvetica"/>
              </a:rPr>
              <a:t>2.1 — As an amendment to 802.15.4, it is unnecessary to repeat what standard the extensions are for (especially when </a:t>
            </a:r>
            <a:r>
              <a:rPr lang="en-US" sz="6400" dirty="0" err="1">
                <a:solidFill>
                  <a:prstClr val="black"/>
                </a:solidFill>
                <a:latin typeface="Helvetica"/>
              </a:rPr>
              <a:t>Std</a:t>
            </a:r>
            <a:r>
              <a:rPr lang="en-US" sz="6400" dirty="0">
                <a:solidFill>
                  <a:prstClr val="black"/>
                </a:solidFill>
                <a:latin typeface="Helvetica"/>
              </a:rPr>
              <a:t> is incorrectly followed by a dot).  </a:t>
            </a:r>
            <a:r>
              <a:rPr lang="en-US" sz="6400" dirty="0" smtClean="0">
                <a:solidFill>
                  <a:prstClr val="black"/>
                </a:solidFill>
                <a:latin typeface="Helvetica"/>
              </a:rPr>
              <a:t> </a:t>
            </a:r>
            <a:r>
              <a:rPr lang="en-US" sz="6400" dirty="0" smtClean="0">
                <a:solidFill>
                  <a:srgbClr val="FF0000"/>
                </a:solidFill>
                <a:latin typeface="Helvetica"/>
              </a:rPr>
              <a:t>Accept</a:t>
            </a:r>
            <a:endParaRPr lang="en-US" sz="6400" dirty="0"/>
          </a:p>
          <a:p>
            <a:pPr lvl="0"/>
            <a:endParaRPr lang="en-US" sz="6400" dirty="0">
              <a:solidFill>
                <a:prstClr val="black"/>
              </a:solidFill>
              <a:latin typeface="Helvetica"/>
            </a:endParaRPr>
          </a:p>
          <a:p>
            <a:r>
              <a:rPr lang="en-US" sz="6400" dirty="0" smtClean="0">
                <a:solidFill>
                  <a:prstClr val="black"/>
                </a:solidFill>
                <a:latin typeface="Helvetica"/>
              </a:rPr>
              <a:t>Also </a:t>
            </a:r>
            <a:r>
              <a:rPr lang="en-US" sz="6400" dirty="0">
                <a:solidFill>
                  <a:prstClr val="black"/>
                </a:solidFill>
                <a:latin typeface="Helvetica"/>
              </a:rPr>
              <a:t>the title doesn’t need to include a repeat of the project scope.  How about Amendment Security extensions (preferred) or Amendment Security extensions including Advanced Encryption Standard (AES)-</a:t>
            </a:r>
            <a:r>
              <a:rPr lang="en-US" sz="6400" dirty="0" smtClean="0">
                <a:solidFill>
                  <a:prstClr val="black"/>
                </a:solidFill>
                <a:latin typeface="Helvetica"/>
              </a:rPr>
              <a:t>256    </a:t>
            </a:r>
            <a:r>
              <a:rPr lang="en-US" sz="6400" dirty="0" smtClean="0">
                <a:solidFill>
                  <a:srgbClr val="FF0000"/>
                </a:solidFill>
                <a:latin typeface="Helvetica"/>
              </a:rPr>
              <a:t>Revised, used the change suggested by 802.11</a:t>
            </a:r>
            <a:endParaRPr lang="en-US" sz="6400" dirty="0" smtClean="0">
              <a:solidFill>
                <a:prstClr val="black"/>
              </a:solidFill>
              <a:latin typeface="Helvetica"/>
            </a:endParaRPr>
          </a:p>
          <a:p>
            <a:pPr lvl="0"/>
            <a:endParaRPr lang="en-US" sz="6400" dirty="0">
              <a:solidFill>
                <a:prstClr val="black"/>
              </a:solidFill>
              <a:latin typeface="Helvetica"/>
            </a:endParaRPr>
          </a:p>
          <a:p>
            <a:r>
              <a:rPr lang="en-US" sz="6400" dirty="0">
                <a:solidFill>
                  <a:prstClr val="black"/>
                </a:solidFill>
                <a:latin typeface="Helvetica"/>
              </a:rPr>
              <a:t>5.2.b — Change IEEE Std. 802.15.4 to IEEE </a:t>
            </a:r>
            <a:r>
              <a:rPr lang="en-US" sz="6400" dirty="0" err="1">
                <a:solidFill>
                  <a:prstClr val="black"/>
                </a:solidFill>
                <a:latin typeface="Helvetica"/>
              </a:rPr>
              <a:t>Std</a:t>
            </a:r>
            <a:r>
              <a:rPr lang="en-US" sz="6400" dirty="0">
                <a:solidFill>
                  <a:prstClr val="black"/>
                </a:solidFill>
                <a:latin typeface="Helvetica"/>
              </a:rPr>
              <a:t> 802.15.4 (remove the dot after </a:t>
            </a:r>
            <a:r>
              <a:rPr lang="en-US" sz="6400" dirty="0" err="1">
                <a:solidFill>
                  <a:prstClr val="black"/>
                </a:solidFill>
                <a:latin typeface="Helvetica"/>
              </a:rPr>
              <a:t>Std</a:t>
            </a:r>
            <a:r>
              <a:rPr lang="en-US" sz="6400" dirty="0" smtClean="0">
                <a:solidFill>
                  <a:prstClr val="black"/>
                </a:solidFill>
                <a:latin typeface="Helvetica"/>
              </a:rPr>
              <a:t>). </a:t>
            </a:r>
            <a:r>
              <a:rPr lang="en-US" sz="6400" dirty="0" smtClean="0">
                <a:solidFill>
                  <a:srgbClr val="FF0000"/>
                </a:solidFill>
                <a:latin typeface="Helvetica"/>
              </a:rPr>
              <a:t>Accept</a:t>
            </a:r>
            <a:endParaRPr lang="en-US" sz="6400" dirty="0">
              <a:solidFill>
                <a:prstClr val="black"/>
              </a:solidFill>
              <a:latin typeface="Helvetica"/>
            </a:endParaRPr>
          </a:p>
          <a:p>
            <a:r>
              <a:rPr lang="en-US" sz="6400" dirty="0">
                <a:solidFill>
                  <a:prstClr val="black"/>
                </a:solidFill>
                <a:latin typeface="Helvetica"/>
              </a:rPr>
              <a:t>5.2.b — The “possible” does not seem to be properly placed in:  “It also defines possible methods to simplify the addition of future encryption modes and key lengths.”  (Hopefully no standard will define an impossible method.)  Is the project really planning to define a set (“methods") of ways to add new modes and keys; or is the possible supposed to mean the project may or may not define a method to simplify adding new keys and modes; or should “possible” simply be deleted? </a:t>
            </a:r>
            <a:r>
              <a:rPr lang="en-US" sz="6400" dirty="0" smtClean="0">
                <a:solidFill>
                  <a:prstClr val="black"/>
                </a:solidFill>
                <a:latin typeface="Helvetica"/>
              </a:rPr>
              <a:t> </a:t>
            </a:r>
            <a:r>
              <a:rPr lang="en-US" sz="6400" dirty="0" smtClean="0">
                <a:solidFill>
                  <a:srgbClr val="FF0000"/>
                </a:solidFill>
                <a:latin typeface="Helvetica"/>
              </a:rPr>
              <a:t>Accept, removed the word “possibly”</a:t>
            </a:r>
            <a:endParaRPr lang="en-US" sz="6400" dirty="0"/>
          </a:p>
          <a:p>
            <a:pPr lvl="0"/>
            <a:endParaRPr lang="en-US" sz="4900" dirty="0">
              <a:solidFill>
                <a:prstClr val="black"/>
              </a:solidFill>
              <a:latin typeface="Helvetica"/>
            </a:endParaRPr>
          </a:p>
          <a:p>
            <a:pPr marL="0" lvl="0" indent="0">
              <a:buNone/>
            </a:pPr>
            <a:endParaRPr lang="en-US" sz="4400" u="sng" dirty="0">
              <a:solidFill>
                <a:srgbClr val="0950D0"/>
              </a:solidFill>
              <a:latin typeface="Helvetica"/>
              <a:hlinkClick r:id="rId2"/>
            </a:endParaRPr>
          </a:p>
        </p:txBody>
      </p:sp>
      <p:sp>
        <p:nvSpPr>
          <p:cNvPr id="4" name="Slide Number Placeholder 3"/>
          <p:cNvSpPr>
            <a:spLocks noGrp="1"/>
          </p:cNvSpPr>
          <p:nvPr>
            <p:ph type="sldNum" sz="quarter" idx="12"/>
          </p:nvPr>
        </p:nvSpPr>
        <p:spPr>
          <a:xfrm>
            <a:off x="4359280" y="6475413"/>
            <a:ext cx="471283" cy="184666"/>
          </a:xfrm>
        </p:spPr>
        <p:txBody>
          <a:bodyPr/>
          <a:lstStyle/>
          <a:p>
            <a:r>
              <a:rPr lang="en-US" dirty="0"/>
              <a:t>Slide  4</a:t>
            </a:r>
          </a:p>
        </p:txBody>
      </p:sp>
      <p:sp>
        <p:nvSpPr>
          <p:cNvPr id="6" name="Footer Placeholder 5">
            <a:extLst>
              <a:ext uri="{FF2B5EF4-FFF2-40B4-BE49-F238E27FC236}">
                <a16:creationId xmlns:a16="http://schemas.microsoft.com/office/drawing/2014/main" xmlns="" id="{CC502A3F-307D-4813-82FE-C0FAC62734A5}"/>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7" name="Date Placeholder 6">
            <a:extLst>
              <a:ext uri="{FF2B5EF4-FFF2-40B4-BE49-F238E27FC236}">
                <a16:creationId xmlns:a16="http://schemas.microsoft.com/office/drawing/2014/main" xmlns="" id="{68964340-9CCE-4B3E-A179-7EE299AAEE5E}"/>
              </a:ext>
            </a:extLst>
          </p:cNvPr>
          <p:cNvSpPr>
            <a:spLocks noGrp="1"/>
          </p:cNvSpPr>
          <p:nvPr>
            <p:ph type="dt" sz="half" idx="10"/>
          </p:nvPr>
        </p:nvSpPr>
        <p:spPr/>
        <p:txBody>
          <a:bodyPr/>
          <a:lstStyle/>
          <a:p>
            <a:pPr>
              <a:defRPr/>
            </a:pPr>
            <a:r>
              <a:rPr lang="en-US" altLang="en-US" sz="1400"/>
              <a:t>March 2018</a:t>
            </a:r>
            <a:endParaRPr lang="en-US" altLang="en-US" sz="1400" dirty="0"/>
          </a:p>
        </p:txBody>
      </p:sp>
    </p:spTree>
    <p:extLst>
      <p:ext uri="{BB962C8B-B14F-4D97-AF65-F5344CB8AC3E}">
        <p14:creationId xmlns:p14="http://schemas.microsoft.com/office/powerpoint/2010/main" val="646717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dirty="0" smtClean="0">
                <a:solidFill>
                  <a:prstClr val="black"/>
                </a:solidFill>
                <a:latin typeface="Helvetica"/>
              </a:rPr>
              <a:t>P802.15.4y </a:t>
            </a:r>
            <a:r>
              <a:rPr lang="en-US" sz="4400" dirty="0">
                <a:solidFill>
                  <a:prstClr val="black"/>
                </a:solidFill>
                <a:latin typeface="Helvetica"/>
              </a:rPr>
              <a:t>Comments from 802.3</a:t>
            </a:r>
            <a:endParaRPr lang="en-US" dirty="0"/>
          </a:p>
        </p:txBody>
      </p:sp>
      <p:sp>
        <p:nvSpPr>
          <p:cNvPr id="3" name="Content Placeholder 2"/>
          <p:cNvSpPr>
            <a:spLocks noGrp="1"/>
          </p:cNvSpPr>
          <p:nvPr>
            <p:ph idx="1"/>
          </p:nvPr>
        </p:nvSpPr>
        <p:spPr/>
        <p:txBody>
          <a:bodyPr>
            <a:normAutofit fontScale="32500" lnSpcReduction="20000"/>
          </a:bodyPr>
          <a:lstStyle/>
          <a:p>
            <a:pPr marL="0" lvl="0" indent="0">
              <a:buNone/>
            </a:pPr>
            <a:r>
              <a:rPr lang="en-US" sz="4400" dirty="0">
                <a:solidFill>
                  <a:prstClr val="black"/>
                </a:solidFill>
                <a:latin typeface="Helvetica"/>
              </a:rPr>
              <a:t>Amendment: </a:t>
            </a:r>
            <a:r>
              <a:rPr lang="en-US" sz="4400" dirty="0" smtClean="0">
                <a:solidFill>
                  <a:prstClr val="black"/>
                </a:solidFill>
                <a:latin typeface="Helvetica"/>
              </a:rPr>
              <a:t>SECN (Security Next Generation)</a:t>
            </a:r>
            <a:endParaRPr lang="en-US" sz="4400" dirty="0">
              <a:solidFill>
                <a:prstClr val="black"/>
              </a:solidFill>
              <a:latin typeface="Helvetica"/>
            </a:endParaRPr>
          </a:p>
          <a:p>
            <a:pPr marL="0" lvl="0" indent="0">
              <a:buNone/>
            </a:pPr>
            <a:endParaRPr lang="en-US" sz="4400" u="sng" dirty="0">
              <a:solidFill>
                <a:srgbClr val="0950D0"/>
              </a:solidFill>
              <a:latin typeface="Helvetica"/>
              <a:hlinkClick r:id="rId2"/>
            </a:endParaRPr>
          </a:p>
          <a:p>
            <a:pPr marL="0" indent="0">
              <a:buNone/>
            </a:pPr>
            <a:r>
              <a:rPr lang="en-US" sz="4400" u="sng" dirty="0" smtClean="0">
                <a:latin typeface="Helvetica"/>
                <a:hlinkClick r:id="rId3"/>
              </a:rPr>
              <a:t>C</a:t>
            </a:r>
            <a:r>
              <a:rPr lang="en-US" sz="4400" u="sng" dirty="0" smtClean="0">
                <a:latin typeface="Helvetica"/>
                <a:hlinkClick r:id="rId3"/>
              </a:rPr>
              <a:t>SD</a:t>
            </a:r>
            <a:endParaRPr lang="en-US" sz="4400" u="sng" dirty="0" smtClean="0">
              <a:latin typeface="Helvetica"/>
              <a:hlinkClick r:id="rId3"/>
            </a:endParaRPr>
          </a:p>
          <a:p>
            <a:r>
              <a:rPr lang="en-US" sz="4400" dirty="0">
                <a:solidFill>
                  <a:prstClr val="black"/>
                </a:solidFill>
                <a:latin typeface="Helvetica"/>
              </a:rPr>
              <a:t>Title — If PAR title is changed per comments, also change on the CSD</a:t>
            </a:r>
            <a:r>
              <a:rPr lang="en-US" sz="4400" dirty="0" smtClean="0">
                <a:solidFill>
                  <a:prstClr val="black"/>
                </a:solidFill>
                <a:latin typeface="Helvetica"/>
              </a:rPr>
              <a:t>. </a:t>
            </a:r>
            <a:r>
              <a:rPr lang="en-US" sz="4400" dirty="0">
                <a:solidFill>
                  <a:srgbClr val="FF0000"/>
                </a:solidFill>
                <a:latin typeface="Helvetica"/>
              </a:rPr>
              <a:t>Accept</a:t>
            </a:r>
            <a:endParaRPr lang="en-US" sz="4400" dirty="0"/>
          </a:p>
          <a:p>
            <a:pPr lvl="0"/>
            <a:endParaRPr lang="en-US" sz="4400" dirty="0">
              <a:solidFill>
                <a:prstClr val="black"/>
              </a:solidFill>
              <a:latin typeface="Helvetica"/>
            </a:endParaRPr>
          </a:p>
          <a:p>
            <a:r>
              <a:rPr lang="en-US" sz="4400" dirty="0">
                <a:solidFill>
                  <a:prstClr val="black"/>
                </a:solidFill>
                <a:latin typeface="Helvetica"/>
              </a:rPr>
              <a:t>1.2.1,a — Not all that responsive to the question about broad applicability.  Isn’t the point that 802.15.4 has significant market presence and that addition of better security is demanded for that broad application base, and continued deployment to 802.15.4 will require better security?  Adding something on that line would make the answer more responsive to the question</a:t>
            </a:r>
            <a:r>
              <a:rPr lang="en-US" sz="4400" dirty="0" smtClean="0">
                <a:solidFill>
                  <a:prstClr val="black"/>
                </a:solidFill>
                <a:latin typeface="Helvetica"/>
              </a:rPr>
              <a:t>. </a:t>
            </a:r>
            <a:r>
              <a:rPr lang="en-US" sz="4400" dirty="0" smtClean="0">
                <a:solidFill>
                  <a:srgbClr val="FF0000"/>
                </a:solidFill>
                <a:latin typeface="Helvetica"/>
              </a:rPr>
              <a:t>Accept</a:t>
            </a:r>
            <a:r>
              <a:rPr lang="en-US" sz="4400" dirty="0" smtClean="0"/>
              <a:t>, </a:t>
            </a:r>
            <a:r>
              <a:rPr lang="en-US" sz="4400" dirty="0" smtClean="0">
                <a:solidFill>
                  <a:srgbClr val="FF0000"/>
                </a:solidFill>
              </a:rPr>
              <a:t>changed the text to read:  “IEEE 802.15.4 has significant market presence and the addition of better security is demanded for the broad application base and continued deployments.”</a:t>
            </a:r>
          </a:p>
          <a:p>
            <a:endParaRPr lang="en-US" sz="4400" dirty="0">
              <a:solidFill>
                <a:srgbClr val="FF0000"/>
              </a:solidFill>
              <a:latin typeface="Helvetica"/>
            </a:endParaRPr>
          </a:p>
          <a:p>
            <a:r>
              <a:rPr lang="en-US" sz="4400" dirty="0">
                <a:solidFill>
                  <a:prstClr val="black"/>
                </a:solidFill>
                <a:latin typeface="Helvetica"/>
              </a:rPr>
              <a:t>1.2.3 — Change IEEE Std. 802.15.4 to IEEE </a:t>
            </a:r>
            <a:r>
              <a:rPr lang="en-US" sz="4400" dirty="0" err="1">
                <a:solidFill>
                  <a:prstClr val="black"/>
                </a:solidFill>
                <a:latin typeface="Helvetica"/>
              </a:rPr>
              <a:t>Std</a:t>
            </a:r>
            <a:r>
              <a:rPr lang="en-US" sz="4400" dirty="0">
                <a:solidFill>
                  <a:prstClr val="black"/>
                </a:solidFill>
                <a:latin typeface="Helvetica"/>
              </a:rPr>
              <a:t> 802.15.4 (remove the dot after </a:t>
            </a:r>
            <a:r>
              <a:rPr lang="en-US" sz="4400" dirty="0" err="1">
                <a:solidFill>
                  <a:prstClr val="black"/>
                </a:solidFill>
                <a:latin typeface="Helvetica"/>
              </a:rPr>
              <a:t>Std</a:t>
            </a:r>
            <a:r>
              <a:rPr lang="en-US" sz="4400" dirty="0" smtClean="0">
                <a:solidFill>
                  <a:prstClr val="black"/>
                </a:solidFill>
                <a:latin typeface="Helvetica"/>
              </a:rPr>
              <a:t>). </a:t>
            </a:r>
            <a:r>
              <a:rPr lang="en-US" sz="4400" dirty="0" smtClean="0">
                <a:solidFill>
                  <a:srgbClr val="FF0000"/>
                </a:solidFill>
                <a:latin typeface="Helvetica"/>
              </a:rPr>
              <a:t>Accept</a:t>
            </a:r>
          </a:p>
          <a:p>
            <a:endParaRPr lang="en-US" sz="4400" dirty="0">
              <a:solidFill>
                <a:prstClr val="black"/>
              </a:solidFill>
              <a:latin typeface="Helvetica"/>
            </a:endParaRPr>
          </a:p>
          <a:p>
            <a:r>
              <a:rPr lang="en-US" sz="4400" dirty="0">
                <a:solidFill>
                  <a:prstClr val="black"/>
                </a:solidFill>
                <a:latin typeface="Helvetica"/>
              </a:rPr>
              <a:t>1.2.3, last sentence — Should it read: "The SECN extensions will be unique from features in the existing standard which is currently limited to AES-128 encryption or no security." </a:t>
            </a:r>
            <a:r>
              <a:rPr lang="en-US" sz="4400" dirty="0" smtClean="0">
                <a:solidFill>
                  <a:prstClr val="black"/>
                </a:solidFill>
                <a:latin typeface="Helvetica"/>
              </a:rPr>
              <a:t> </a:t>
            </a:r>
            <a:r>
              <a:rPr lang="en-US" sz="4300" dirty="0">
                <a:solidFill>
                  <a:srgbClr val="FF0000"/>
                </a:solidFill>
                <a:latin typeface="Helvetica"/>
              </a:rPr>
              <a:t>Accept</a:t>
            </a:r>
          </a:p>
          <a:p>
            <a:endParaRPr lang="en-US" sz="1200" dirty="0"/>
          </a:p>
        </p:txBody>
      </p:sp>
      <p:sp>
        <p:nvSpPr>
          <p:cNvPr id="4" name="Slide Number Placeholder 3"/>
          <p:cNvSpPr>
            <a:spLocks noGrp="1"/>
          </p:cNvSpPr>
          <p:nvPr>
            <p:ph type="sldNum" sz="quarter" idx="12"/>
          </p:nvPr>
        </p:nvSpPr>
        <p:spPr>
          <a:xfrm>
            <a:off x="4359280" y="6475413"/>
            <a:ext cx="471283" cy="184666"/>
          </a:xfrm>
        </p:spPr>
        <p:txBody>
          <a:bodyPr/>
          <a:lstStyle/>
          <a:p>
            <a:r>
              <a:rPr lang="en-US" dirty="0"/>
              <a:t>Slide  4</a:t>
            </a:r>
          </a:p>
        </p:txBody>
      </p:sp>
      <p:sp>
        <p:nvSpPr>
          <p:cNvPr id="6" name="Footer Placeholder 5">
            <a:extLst>
              <a:ext uri="{FF2B5EF4-FFF2-40B4-BE49-F238E27FC236}">
                <a16:creationId xmlns:a16="http://schemas.microsoft.com/office/drawing/2014/main" xmlns="" id="{CC502A3F-307D-4813-82FE-C0FAC62734A5}"/>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7" name="Date Placeholder 6">
            <a:extLst>
              <a:ext uri="{FF2B5EF4-FFF2-40B4-BE49-F238E27FC236}">
                <a16:creationId xmlns:a16="http://schemas.microsoft.com/office/drawing/2014/main" xmlns="" id="{68964340-9CCE-4B3E-A179-7EE299AAEE5E}"/>
              </a:ext>
            </a:extLst>
          </p:cNvPr>
          <p:cNvSpPr>
            <a:spLocks noGrp="1"/>
          </p:cNvSpPr>
          <p:nvPr>
            <p:ph type="dt" sz="half" idx="10"/>
          </p:nvPr>
        </p:nvSpPr>
        <p:spPr/>
        <p:txBody>
          <a:bodyPr/>
          <a:lstStyle/>
          <a:p>
            <a:pPr>
              <a:defRPr/>
            </a:pPr>
            <a:r>
              <a:rPr lang="en-US" altLang="en-US" sz="1400"/>
              <a:t>March 2018</a:t>
            </a:r>
            <a:endParaRPr lang="en-US" altLang="en-US" sz="1400" dirty="0"/>
          </a:p>
        </p:txBody>
      </p:sp>
    </p:spTree>
    <p:extLst>
      <p:ext uri="{BB962C8B-B14F-4D97-AF65-F5344CB8AC3E}">
        <p14:creationId xmlns:p14="http://schemas.microsoft.com/office/powerpoint/2010/main" val="1869816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dirty="0" smtClean="0">
                <a:solidFill>
                  <a:prstClr val="black"/>
                </a:solidFill>
                <a:latin typeface="Helvetica"/>
              </a:rPr>
              <a:t>P802.15.4y </a:t>
            </a:r>
            <a:r>
              <a:rPr lang="en-US" sz="4400" dirty="0">
                <a:solidFill>
                  <a:prstClr val="black"/>
                </a:solidFill>
                <a:latin typeface="Helvetica"/>
              </a:rPr>
              <a:t>Comments from </a:t>
            </a:r>
            <a:r>
              <a:rPr lang="en-US" sz="4400" dirty="0" smtClean="0">
                <a:solidFill>
                  <a:prstClr val="black"/>
                </a:solidFill>
                <a:latin typeface="Helvetica"/>
              </a:rPr>
              <a:t>802.1</a:t>
            </a:r>
            <a:endParaRPr lang="en-US" dirty="0"/>
          </a:p>
        </p:txBody>
      </p:sp>
      <p:sp>
        <p:nvSpPr>
          <p:cNvPr id="3" name="Content Placeholder 2"/>
          <p:cNvSpPr>
            <a:spLocks noGrp="1"/>
          </p:cNvSpPr>
          <p:nvPr>
            <p:ph idx="1"/>
          </p:nvPr>
        </p:nvSpPr>
        <p:spPr/>
        <p:txBody>
          <a:bodyPr>
            <a:noAutofit/>
          </a:bodyPr>
          <a:lstStyle/>
          <a:p>
            <a:r>
              <a:rPr lang="en-US" sz="1600" dirty="0" smtClean="0"/>
              <a:t>1.  This </a:t>
            </a:r>
            <a:r>
              <a:rPr lang="en-US" sz="1600" dirty="0"/>
              <a:t>PAR is being brought forward in advance of calls for proposals, but at the same time introduces a constraint on those proposals. For the reasons described in the following comments it would be better to delay the PAR until there is a better sense of what the final standard should achieve</a:t>
            </a:r>
            <a:r>
              <a:rPr lang="en-US" sz="1600" dirty="0" smtClean="0"/>
              <a:t>. </a:t>
            </a:r>
            <a:r>
              <a:rPr lang="en-US" sz="1600" dirty="0">
                <a:solidFill>
                  <a:srgbClr val="FF0000"/>
                </a:solidFill>
                <a:latin typeface="Helvetica"/>
              </a:rPr>
              <a:t> </a:t>
            </a:r>
            <a:r>
              <a:rPr lang="en-US" sz="1600" dirty="0" smtClean="0">
                <a:solidFill>
                  <a:srgbClr val="FF0000"/>
                </a:solidFill>
                <a:latin typeface="Helvetica"/>
              </a:rPr>
              <a:t>Revise, provided more specifics in the PAR to better explain the scope</a:t>
            </a:r>
            <a:endParaRPr lang="en-US" sz="1600" dirty="0"/>
          </a:p>
          <a:p>
            <a:r>
              <a:rPr lang="en-US" sz="1600" dirty="0"/>
              <a:t>2. Referencing the use of a block cipher (AES-256 or any other) might meet a marketing need but is not technically sufficient as a description of a project constraint, unless all possible modes (allowing the use of a block cipher to encipher data - such as frame contents - in excess of the block size) are to be supported, which is not well expressed by "at a minimum</a:t>
            </a:r>
            <a:r>
              <a:rPr lang="en-US" sz="1600" dirty="0" smtClean="0"/>
              <a:t>". </a:t>
            </a:r>
            <a:endParaRPr lang="en-US" sz="1600" dirty="0"/>
          </a:p>
          <a:p>
            <a:r>
              <a:rPr lang="en-US" sz="1600" dirty="0"/>
              <a:t>If a specific cipher is to be identified as part of the Scope, the Cipher Suite (mode as well as block cipher, if a block cipher such as AES is to be used) needs to be specified</a:t>
            </a:r>
            <a:r>
              <a:rPr lang="en-US" sz="1600" dirty="0" smtClean="0"/>
              <a:t>.</a:t>
            </a:r>
            <a:endParaRPr lang="en-US" sz="1600" dirty="0">
              <a:solidFill>
                <a:srgbClr val="FF0000"/>
              </a:solidFill>
              <a:latin typeface="Helvetica"/>
            </a:endParaRPr>
          </a:p>
          <a:p>
            <a:r>
              <a:rPr lang="en-US" sz="1600" dirty="0" smtClean="0">
                <a:solidFill>
                  <a:srgbClr val="FF0000"/>
                </a:solidFill>
                <a:latin typeface="Helvetica"/>
              </a:rPr>
              <a:t>Revise</a:t>
            </a:r>
            <a:r>
              <a:rPr lang="en-US" sz="1600" dirty="0">
                <a:solidFill>
                  <a:srgbClr val="FF0000"/>
                </a:solidFill>
                <a:latin typeface="Helvetica"/>
              </a:rPr>
              <a:t>, </a:t>
            </a:r>
            <a:r>
              <a:rPr lang="en-US" sz="1600" dirty="0" smtClean="0">
                <a:solidFill>
                  <a:srgbClr val="FF0000"/>
                </a:solidFill>
                <a:latin typeface="Helvetica"/>
              </a:rPr>
              <a:t> </a:t>
            </a:r>
            <a:r>
              <a:rPr lang="en-US" sz="1600" dirty="0" smtClean="0">
                <a:solidFill>
                  <a:srgbClr val="FF0000"/>
                </a:solidFill>
              </a:rPr>
              <a:t>focused </a:t>
            </a:r>
            <a:r>
              <a:rPr lang="en-US" sz="1600" dirty="0">
                <a:solidFill>
                  <a:srgbClr val="FF0000"/>
                </a:solidFill>
              </a:rPr>
              <a:t>on </a:t>
            </a:r>
            <a:r>
              <a:rPr lang="en-US" sz="1600" dirty="0" smtClean="0">
                <a:solidFill>
                  <a:srgbClr val="FF0000"/>
                </a:solidFill>
              </a:rPr>
              <a:t>AES-256-CCM in the PAR and provided a framework for </a:t>
            </a:r>
            <a:r>
              <a:rPr lang="en-US" sz="1600" dirty="0">
                <a:solidFill>
                  <a:srgbClr val="FF0000"/>
                </a:solidFill>
              </a:rPr>
              <a:t>algorithm agility.  When </a:t>
            </a:r>
            <a:r>
              <a:rPr lang="en-US" sz="1600" dirty="0" smtClean="0">
                <a:solidFill>
                  <a:srgbClr val="FF0000"/>
                </a:solidFill>
              </a:rPr>
              <a:t>we </a:t>
            </a:r>
            <a:r>
              <a:rPr lang="en-US" sz="1600" dirty="0">
                <a:solidFill>
                  <a:srgbClr val="FF0000"/>
                </a:solidFill>
              </a:rPr>
              <a:t>set up for algorithm agility need to constrain the range of algorithms (gate to </a:t>
            </a:r>
            <a:r>
              <a:rPr lang="en-US" sz="1600" dirty="0" smtClean="0">
                <a:solidFill>
                  <a:srgbClr val="FF0000"/>
                </a:solidFill>
              </a:rPr>
              <a:t>registry process) </a:t>
            </a:r>
            <a:r>
              <a:rPr lang="en-US" sz="1600" dirty="0">
                <a:solidFill>
                  <a:srgbClr val="FF0000"/>
                </a:solidFill>
              </a:rPr>
              <a:t>and </a:t>
            </a:r>
            <a:r>
              <a:rPr lang="en-US" sz="1600" dirty="0" smtClean="0">
                <a:solidFill>
                  <a:srgbClr val="FF0000"/>
                </a:solidFill>
              </a:rPr>
              <a:t>provide a </a:t>
            </a:r>
            <a:r>
              <a:rPr lang="en-US" sz="1600" dirty="0">
                <a:solidFill>
                  <a:srgbClr val="FF0000"/>
                </a:solidFill>
              </a:rPr>
              <a:t>way to add new </a:t>
            </a:r>
            <a:r>
              <a:rPr lang="en-US" sz="1600" dirty="0" smtClean="0">
                <a:solidFill>
                  <a:srgbClr val="FF0000"/>
                </a:solidFill>
              </a:rPr>
              <a:t>algorithms</a:t>
            </a:r>
            <a:r>
              <a:rPr lang="en-US" sz="1600" dirty="0" smtClean="0"/>
              <a:t>.</a:t>
            </a:r>
            <a:endParaRPr lang="en-US" sz="1600" dirty="0"/>
          </a:p>
          <a:p>
            <a:endParaRPr lang="en-US" sz="1600" dirty="0"/>
          </a:p>
        </p:txBody>
      </p:sp>
      <p:sp>
        <p:nvSpPr>
          <p:cNvPr id="4" name="Slide Number Placeholder 3"/>
          <p:cNvSpPr>
            <a:spLocks noGrp="1"/>
          </p:cNvSpPr>
          <p:nvPr>
            <p:ph type="sldNum" sz="quarter" idx="12"/>
          </p:nvPr>
        </p:nvSpPr>
        <p:spPr>
          <a:xfrm>
            <a:off x="4359280" y="6475413"/>
            <a:ext cx="471283" cy="184666"/>
          </a:xfrm>
        </p:spPr>
        <p:txBody>
          <a:bodyPr/>
          <a:lstStyle/>
          <a:p>
            <a:r>
              <a:rPr lang="en-US" dirty="0"/>
              <a:t>Slide  4</a:t>
            </a:r>
          </a:p>
        </p:txBody>
      </p:sp>
      <p:sp>
        <p:nvSpPr>
          <p:cNvPr id="6" name="Footer Placeholder 5">
            <a:extLst>
              <a:ext uri="{FF2B5EF4-FFF2-40B4-BE49-F238E27FC236}">
                <a16:creationId xmlns:a16="http://schemas.microsoft.com/office/drawing/2014/main" xmlns="" id="{CC502A3F-307D-4813-82FE-C0FAC62734A5}"/>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7" name="Date Placeholder 6">
            <a:extLst>
              <a:ext uri="{FF2B5EF4-FFF2-40B4-BE49-F238E27FC236}">
                <a16:creationId xmlns:a16="http://schemas.microsoft.com/office/drawing/2014/main" xmlns="" id="{68964340-9CCE-4B3E-A179-7EE299AAEE5E}"/>
              </a:ext>
            </a:extLst>
          </p:cNvPr>
          <p:cNvSpPr>
            <a:spLocks noGrp="1"/>
          </p:cNvSpPr>
          <p:nvPr>
            <p:ph type="dt" sz="half" idx="10"/>
          </p:nvPr>
        </p:nvSpPr>
        <p:spPr/>
        <p:txBody>
          <a:bodyPr/>
          <a:lstStyle/>
          <a:p>
            <a:pPr>
              <a:defRPr/>
            </a:pPr>
            <a:r>
              <a:rPr lang="en-US" altLang="en-US" sz="1400"/>
              <a:t>March 2018</a:t>
            </a:r>
            <a:endParaRPr lang="en-US" altLang="en-US" sz="1400" dirty="0"/>
          </a:p>
        </p:txBody>
      </p:sp>
    </p:spTree>
    <p:extLst>
      <p:ext uri="{BB962C8B-B14F-4D97-AF65-F5344CB8AC3E}">
        <p14:creationId xmlns:p14="http://schemas.microsoft.com/office/powerpoint/2010/main" val="920499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dirty="0" smtClean="0">
                <a:solidFill>
                  <a:prstClr val="black"/>
                </a:solidFill>
                <a:latin typeface="Helvetica"/>
              </a:rPr>
              <a:t>P802.15.4y </a:t>
            </a:r>
            <a:r>
              <a:rPr lang="en-US" sz="4400" dirty="0">
                <a:solidFill>
                  <a:prstClr val="black"/>
                </a:solidFill>
                <a:latin typeface="Helvetica"/>
              </a:rPr>
              <a:t>Comments from </a:t>
            </a:r>
            <a:r>
              <a:rPr lang="en-US" sz="4400" dirty="0" smtClean="0">
                <a:solidFill>
                  <a:prstClr val="black"/>
                </a:solidFill>
                <a:latin typeface="Helvetica"/>
              </a:rPr>
              <a:t>802.1</a:t>
            </a:r>
            <a:endParaRPr lang="en-US" dirty="0"/>
          </a:p>
        </p:txBody>
      </p:sp>
      <p:sp>
        <p:nvSpPr>
          <p:cNvPr id="3" name="Content Placeholder 2"/>
          <p:cNvSpPr>
            <a:spLocks noGrp="1"/>
          </p:cNvSpPr>
          <p:nvPr>
            <p:ph idx="1"/>
          </p:nvPr>
        </p:nvSpPr>
        <p:spPr/>
        <p:txBody>
          <a:bodyPr>
            <a:noAutofit/>
          </a:bodyPr>
          <a:lstStyle/>
          <a:p>
            <a:r>
              <a:rPr lang="en-US" sz="1600" dirty="0" smtClean="0"/>
              <a:t>3</a:t>
            </a:r>
            <a:r>
              <a:rPr lang="en-US" sz="1600" dirty="0"/>
              <a:t>. Changes to protect against future attacks should not prejudge the nature of or the solution to those attacks. This proposed amendment should ensure that replacement of the specification of one Cipher Suite by another can be accomplished in a modular fashion, without further extensive specification revision. It should also ensure that the Cipher Suite (or Cipher Suites) that might be use by a particular implementation are appropriately identifiable by each of the key management protocols specified in IEEE </a:t>
            </a:r>
            <a:r>
              <a:rPr lang="en-US" sz="1600" dirty="0" err="1"/>
              <a:t>Std</a:t>
            </a:r>
            <a:r>
              <a:rPr lang="en-US" sz="1600" dirty="0"/>
              <a:t> 802.15.9. While it is highly desirable to limit the proliferation of Cipher Suites, with a goal of there being a single Cipher Suite in predominant use at any time, transition periods and the need for stability for particular groups of implementations have to be accommodated</a:t>
            </a:r>
            <a:r>
              <a:rPr lang="en-US" sz="1600" dirty="0" smtClean="0"/>
              <a:t>.</a:t>
            </a:r>
          </a:p>
          <a:p>
            <a:r>
              <a:rPr lang="en-US" sz="1600" dirty="0">
                <a:solidFill>
                  <a:srgbClr val="FF0000"/>
                </a:solidFill>
                <a:latin typeface="Helvetica"/>
              </a:rPr>
              <a:t>Revise, </a:t>
            </a:r>
            <a:r>
              <a:rPr lang="en-US" sz="1600" dirty="0" smtClean="0">
                <a:solidFill>
                  <a:srgbClr val="FF0000"/>
                </a:solidFill>
                <a:latin typeface="Helvetica"/>
              </a:rPr>
              <a:t>, s</a:t>
            </a:r>
            <a:r>
              <a:rPr lang="en-US" sz="1600" dirty="0" smtClean="0">
                <a:solidFill>
                  <a:srgbClr val="FF0000"/>
                </a:solidFill>
              </a:rPr>
              <a:t>pecified a </a:t>
            </a:r>
            <a:r>
              <a:rPr lang="en-US" sz="1600" dirty="0">
                <a:solidFill>
                  <a:srgbClr val="FF0000"/>
                </a:solidFill>
              </a:rPr>
              <a:t>way to add new cipher suites.   Don’t need to talk about quantum computing. </a:t>
            </a:r>
          </a:p>
          <a:p>
            <a:endParaRPr lang="en-US" sz="1600" dirty="0">
              <a:solidFill>
                <a:srgbClr val="FF0000"/>
              </a:solidFill>
            </a:endParaRPr>
          </a:p>
        </p:txBody>
      </p:sp>
      <p:sp>
        <p:nvSpPr>
          <p:cNvPr id="4" name="Slide Number Placeholder 3"/>
          <p:cNvSpPr>
            <a:spLocks noGrp="1"/>
          </p:cNvSpPr>
          <p:nvPr>
            <p:ph type="sldNum" sz="quarter" idx="12"/>
          </p:nvPr>
        </p:nvSpPr>
        <p:spPr>
          <a:xfrm>
            <a:off x="4359280" y="6475413"/>
            <a:ext cx="471283" cy="184666"/>
          </a:xfrm>
        </p:spPr>
        <p:txBody>
          <a:bodyPr/>
          <a:lstStyle/>
          <a:p>
            <a:r>
              <a:rPr lang="en-US" dirty="0"/>
              <a:t>Slide  4</a:t>
            </a:r>
          </a:p>
        </p:txBody>
      </p:sp>
      <p:sp>
        <p:nvSpPr>
          <p:cNvPr id="6" name="Footer Placeholder 5">
            <a:extLst>
              <a:ext uri="{FF2B5EF4-FFF2-40B4-BE49-F238E27FC236}">
                <a16:creationId xmlns:a16="http://schemas.microsoft.com/office/drawing/2014/main" xmlns="" id="{CC502A3F-307D-4813-82FE-C0FAC62734A5}"/>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7" name="Date Placeholder 6">
            <a:extLst>
              <a:ext uri="{FF2B5EF4-FFF2-40B4-BE49-F238E27FC236}">
                <a16:creationId xmlns:a16="http://schemas.microsoft.com/office/drawing/2014/main" xmlns="" id="{68964340-9CCE-4B3E-A179-7EE299AAEE5E}"/>
              </a:ext>
            </a:extLst>
          </p:cNvPr>
          <p:cNvSpPr>
            <a:spLocks noGrp="1"/>
          </p:cNvSpPr>
          <p:nvPr>
            <p:ph type="dt" sz="half" idx="10"/>
          </p:nvPr>
        </p:nvSpPr>
        <p:spPr/>
        <p:txBody>
          <a:bodyPr/>
          <a:lstStyle/>
          <a:p>
            <a:pPr>
              <a:defRPr/>
            </a:pPr>
            <a:r>
              <a:rPr lang="en-US" altLang="en-US" sz="1400"/>
              <a:t>March 2018</a:t>
            </a:r>
            <a:endParaRPr lang="en-US" altLang="en-US" sz="1400" dirty="0"/>
          </a:p>
        </p:txBody>
      </p:sp>
    </p:spTree>
    <p:extLst>
      <p:ext uri="{BB962C8B-B14F-4D97-AF65-F5344CB8AC3E}">
        <p14:creationId xmlns:p14="http://schemas.microsoft.com/office/powerpoint/2010/main" val="70676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dirty="0" smtClean="0">
                <a:solidFill>
                  <a:prstClr val="black"/>
                </a:solidFill>
                <a:latin typeface="Helvetica"/>
              </a:rPr>
              <a:t>P802.15.4y </a:t>
            </a:r>
            <a:r>
              <a:rPr lang="en-US" sz="4400" dirty="0">
                <a:solidFill>
                  <a:prstClr val="black"/>
                </a:solidFill>
                <a:latin typeface="Helvetica"/>
              </a:rPr>
              <a:t>Comments from </a:t>
            </a:r>
            <a:r>
              <a:rPr lang="en-US" sz="4400" dirty="0" smtClean="0">
                <a:solidFill>
                  <a:prstClr val="black"/>
                </a:solidFill>
                <a:latin typeface="Helvetica"/>
              </a:rPr>
              <a:t>802.1</a:t>
            </a:r>
            <a:endParaRPr lang="en-US" dirty="0"/>
          </a:p>
        </p:txBody>
      </p:sp>
      <p:sp>
        <p:nvSpPr>
          <p:cNvPr id="3" name="Content Placeholder 2"/>
          <p:cNvSpPr>
            <a:spLocks noGrp="1"/>
          </p:cNvSpPr>
          <p:nvPr>
            <p:ph idx="1"/>
          </p:nvPr>
        </p:nvSpPr>
        <p:spPr>
          <a:xfrm>
            <a:off x="685800" y="1844675"/>
            <a:ext cx="7772400" cy="4114800"/>
          </a:xfrm>
        </p:spPr>
        <p:txBody>
          <a:bodyPr>
            <a:normAutofit fontScale="92500" lnSpcReduction="10000"/>
          </a:bodyPr>
          <a:lstStyle/>
          <a:p>
            <a:r>
              <a:rPr lang="en-US" sz="1400" dirty="0"/>
              <a:t>4. An appropriate project description might (a) introduce the appropriate standard flexibility/agility for Cipher Suite use as noted in our comment 3 above, while (b) setting out criteria for inclusion of one or more Cipher Suites for inclusion in this amendment (as opposed to future amendments, in response to new attacks or a general need for more stringent criteria). These criteria should encompass security strength, relative cost (licensing, computational efficiency, memory), hardware and software suitability, and external acceptability. For ease of general understanding these criteria might be stated in terms of existing well-known Cipher Suites and implementation characteristics (e.g. offering a security strength greater than that of AES-128-CCM).</a:t>
            </a:r>
          </a:p>
          <a:p>
            <a:r>
              <a:rPr lang="en-US" sz="1400" dirty="0" smtClean="0">
                <a:solidFill>
                  <a:srgbClr val="FF0000"/>
                </a:solidFill>
              </a:rPr>
              <a:t>Revise, clarified </a:t>
            </a:r>
            <a:r>
              <a:rPr lang="en-US" sz="1400" dirty="0">
                <a:solidFill>
                  <a:srgbClr val="FF0000"/>
                </a:solidFill>
              </a:rPr>
              <a:t>that a registry will be created and algorithm agility supported </a:t>
            </a:r>
            <a:r>
              <a:rPr lang="en-US" sz="1400" dirty="0" smtClean="0">
                <a:solidFill>
                  <a:srgbClr val="FF0000"/>
                </a:solidFill>
              </a:rPr>
              <a:t>via </a:t>
            </a:r>
            <a:r>
              <a:rPr lang="en-US" sz="1400" dirty="0">
                <a:solidFill>
                  <a:srgbClr val="FF0000"/>
                </a:solidFill>
              </a:rPr>
              <a:t>new </a:t>
            </a:r>
            <a:r>
              <a:rPr lang="en-US" sz="1400" dirty="0" smtClean="0">
                <a:solidFill>
                  <a:srgbClr val="FF0000"/>
                </a:solidFill>
              </a:rPr>
              <a:t>abbreviated amendments </a:t>
            </a:r>
            <a:r>
              <a:rPr lang="en-US" sz="1400" dirty="0">
                <a:solidFill>
                  <a:srgbClr val="FF0000"/>
                </a:solidFill>
              </a:rPr>
              <a:t>to include </a:t>
            </a:r>
            <a:r>
              <a:rPr lang="en-US" sz="1400" dirty="0" smtClean="0">
                <a:solidFill>
                  <a:srgbClr val="FF0000"/>
                </a:solidFill>
              </a:rPr>
              <a:t>additional </a:t>
            </a:r>
            <a:r>
              <a:rPr lang="en-US" sz="1400" dirty="0">
                <a:solidFill>
                  <a:srgbClr val="FF0000"/>
                </a:solidFill>
              </a:rPr>
              <a:t>registry items </a:t>
            </a:r>
            <a:r>
              <a:rPr lang="en-US" sz="1400" dirty="0"/>
              <a:t/>
            </a:r>
            <a:br>
              <a:rPr lang="en-US" sz="1400" dirty="0"/>
            </a:br>
            <a:endParaRPr lang="en-US" sz="1400" dirty="0"/>
          </a:p>
          <a:p>
            <a:r>
              <a:rPr lang="en-US" sz="1400" dirty="0"/>
              <a:t>5. Real world systems that make use of 802.15 can also participate in higher layer protocols that also need to be secured. The effect of 802.15 decisions on total system cost is affected by the degree to which resources (hardware assist,</a:t>
            </a:r>
          </a:p>
          <a:p>
            <a:r>
              <a:rPr lang="en-US" sz="1400" dirty="0"/>
              <a:t>code) can be shared across the system. This makes it important to be sensitive to, and some extent dependent on, developments outside the scope of 802.15. What are the other security standards that systems targeted by this PAR will depend upon (e.g. EAP-TLS and its options, IEC 62591, IEC 62374)?</a:t>
            </a:r>
          </a:p>
          <a:p>
            <a:r>
              <a:rPr lang="en-US" sz="1400" dirty="0" smtClean="0">
                <a:solidFill>
                  <a:srgbClr val="FF0000"/>
                </a:solidFill>
              </a:rPr>
              <a:t>Revise, stated that picking </a:t>
            </a:r>
            <a:r>
              <a:rPr lang="en-US" sz="1400" dirty="0">
                <a:solidFill>
                  <a:srgbClr val="FF0000"/>
                </a:solidFill>
              </a:rPr>
              <a:t>algorithms (AES-256-CCM) which can be used by higher layers provides synergy with requirements for link layer security </a:t>
            </a:r>
            <a:r>
              <a:rPr lang="en-US" sz="1400" dirty="0"/>
              <a:t/>
            </a:r>
            <a:br>
              <a:rPr lang="en-US" sz="1400" dirty="0"/>
            </a:br>
            <a:endParaRPr lang="en-US" sz="1400" dirty="0"/>
          </a:p>
          <a:p>
            <a:endParaRPr lang="en-US" sz="1200" dirty="0"/>
          </a:p>
        </p:txBody>
      </p:sp>
      <p:sp>
        <p:nvSpPr>
          <p:cNvPr id="4" name="Slide Number Placeholder 3"/>
          <p:cNvSpPr>
            <a:spLocks noGrp="1"/>
          </p:cNvSpPr>
          <p:nvPr>
            <p:ph type="sldNum" sz="quarter" idx="12"/>
          </p:nvPr>
        </p:nvSpPr>
        <p:spPr>
          <a:xfrm>
            <a:off x="4359280" y="6475413"/>
            <a:ext cx="471283" cy="184666"/>
          </a:xfrm>
        </p:spPr>
        <p:txBody>
          <a:bodyPr/>
          <a:lstStyle/>
          <a:p>
            <a:r>
              <a:rPr lang="en-US" dirty="0"/>
              <a:t>Slide  4</a:t>
            </a:r>
          </a:p>
        </p:txBody>
      </p:sp>
      <p:sp>
        <p:nvSpPr>
          <p:cNvPr id="6" name="Footer Placeholder 5">
            <a:extLst>
              <a:ext uri="{FF2B5EF4-FFF2-40B4-BE49-F238E27FC236}">
                <a16:creationId xmlns:a16="http://schemas.microsoft.com/office/drawing/2014/main" xmlns="" id="{CC502A3F-307D-4813-82FE-C0FAC62734A5}"/>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7" name="Date Placeholder 6">
            <a:extLst>
              <a:ext uri="{FF2B5EF4-FFF2-40B4-BE49-F238E27FC236}">
                <a16:creationId xmlns:a16="http://schemas.microsoft.com/office/drawing/2014/main" xmlns="" id="{68964340-9CCE-4B3E-A179-7EE299AAEE5E}"/>
              </a:ext>
            </a:extLst>
          </p:cNvPr>
          <p:cNvSpPr>
            <a:spLocks noGrp="1"/>
          </p:cNvSpPr>
          <p:nvPr>
            <p:ph type="dt" sz="half" idx="10"/>
          </p:nvPr>
        </p:nvSpPr>
        <p:spPr/>
        <p:txBody>
          <a:bodyPr/>
          <a:lstStyle/>
          <a:p>
            <a:pPr>
              <a:defRPr/>
            </a:pPr>
            <a:r>
              <a:rPr lang="en-US" altLang="en-US" sz="1400"/>
              <a:t>March 2018</a:t>
            </a:r>
            <a:endParaRPr lang="en-US" altLang="en-US" sz="1400" dirty="0"/>
          </a:p>
        </p:txBody>
      </p:sp>
    </p:spTree>
    <p:extLst>
      <p:ext uri="{BB962C8B-B14F-4D97-AF65-F5344CB8AC3E}">
        <p14:creationId xmlns:p14="http://schemas.microsoft.com/office/powerpoint/2010/main" val="187296067"/>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2840</TotalTime>
  <Words>1388</Words>
  <Application>Microsoft Macintosh PowerPoint</Application>
  <PresentationFormat>On-screen Show (4:3)</PresentationFormat>
  <Paragraphs>107</Paragraphs>
  <Slides>11</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Calibri</vt:lpstr>
      <vt:lpstr>Calibri Light</vt:lpstr>
      <vt:lpstr>Helvetica</vt:lpstr>
      <vt:lpstr>MS Gothic</vt:lpstr>
      <vt:lpstr>Times New Roman</vt:lpstr>
      <vt:lpstr>Arial</vt:lpstr>
      <vt:lpstr>IEEE-P802_15_Rbt</vt:lpstr>
      <vt:lpstr>Custom Design</vt:lpstr>
      <vt:lpstr>PowerPoint Presentation</vt:lpstr>
      <vt:lpstr>802.15 SG SECN PAR &amp; CSD Response</vt:lpstr>
      <vt:lpstr>802.15.4y Comments from 802.11</vt:lpstr>
      <vt:lpstr>802.15.4y Comments from 802.11</vt:lpstr>
      <vt:lpstr>P802.15.4y Comments from 802.3</vt:lpstr>
      <vt:lpstr>P802.15.4y Comments from 802.3</vt:lpstr>
      <vt:lpstr>P802.15.4y Comments from 802.1</vt:lpstr>
      <vt:lpstr>P802.15.4y Comments from 802.1</vt:lpstr>
      <vt:lpstr>P802.15.4y Comments from 802.1</vt:lpstr>
      <vt:lpstr>P802.15.4y Comments from 802.1</vt:lpstr>
      <vt:lpstr>WG Motion</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Matthew.Gillmore@itron.com</dc:creator>
  <dc:description>&lt;doc#&gt;</dc:description>
  <cp:lastModifiedBy>Sturek, Don</cp:lastModifiedBy>
  <cp:revision>303</cp:revision>
  <cp:lastPrinted>1998-02-10T13:28:06Z</cp:lastPrinted>
  <dcterms:created xsi:type="dcterms:W3CDTF">2017-03-12T21:31:02Z</dcterms:created>
  <dcterms:modified xsi:type="dcterms:W3CDTF">2018-03-07T19:14:33Z</dcterms:modified>
</cp:coreProperties>
</file>