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6" r:id="rId2"/>
  </p:sldMasterIdLst>
  <p:notesMasterIdLst>
    <p:notesMasterId r:id="rId8"/>
  </p:notesMasterIdLst>
  <p:handoutMasterIdLst>
    <p:handoutMasterId r:id="rId9"/>
  </p:handoutMasterIdLst>
  <p:sldIdLst>
    <p:sldId id="259" r:id="rId3"/>
    <p:sldId id="260" r:id="rId4"/>
    <p:sldId id="318" r:id="rId5"/>
    <p:sldId id="319" r:id="rId6"/>
    <p:sldId id="320"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084" autoAdjust="0"/>
    <p:restoredTop sz="94671" autoAdjust="0"/>
  </p:normalViewPr>
  <p:slideViewPr>
    <p:cSldViewPr>
      <p:cViewPr>
        <p:scale>
          <a:sx n="70" d="100"/>
          <a:sy n="70" d="100"/>
        </p:scale>
        <p:origin x="288" y="0"/>
      </p:cViewPr>
      <p:guideLst>
        <p:guide orient="horz" pos="2160"/>
        <p:guide pos="2880"/>
      </p:guideLst>
    </p:cSldViewPr>
  </p:slideViewPr>
  <p:notesTextViewPr>
    <p:cViewPr>
      <p:scale>
        <a:sx n="1" d="1"/>
        <a:sy n="1" d="1"/>
      </p:scale>
      <p:origin x="0" y="0"/>
    </p:cViewPr>
  </p:notesTextViewPr>
  <p:notesViewPr>
    <p:cSldViewPr>
      <p:cViewPr varScale="1">
        <p:scale>
          <a:sx n="54" d="100"/>
          <a:sy n="54" d="100"/>
        </p:scale>
        <p:origin x="288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March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Matthew Gillmore (Itron)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a:t>March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Matthew Gillmore (Itron)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March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Matthew Gillmore (Itron)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March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Matthew Gillmore (Itron)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B9AFD-E086-4E17-A117-1755F186B19D}"/>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FDA479-781B-4DC7-A73E-6598065AC9C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D9C994-CF21-4C1B-86E4-86AD5374C1ED}"/>
              </a:ext>
            </a:extLst>
          </p:cNvPr>
          <p:cNvSpPr>
            <a:spLocks noGrp="1"/>
          </p:cNvSpPr>
          <p:nvPr>
            <p:ph type="dt" sz="half" idx="10"/>
          </p:nvPr>
        </p:nvSpPr>
        <p:spPr/>
        <p:txBody>
          <a:bodyPr/>
          <a:lstStyle/>
          <a:p>
            <a:r>
              <a:rPr lang="en-US"/>
              <a:t>March 2018</a:t>
            </a:r>
          </a:p>
        </p:txBody>
      </p:sp>
      <p:sp>
        <p:nvSpPr>
          <p:cNvPr id="5" name="Footer Placeholder 4">
            <a:extLst>
              <a:ext uri="{FF2B5EF4-FFF2-40B4-BE49-F238E27FC236}">
                <a16:creationId xmlns:a16="http://schemas.microsoft.com/office/drawing/2014/main" id="{31D86127-1E45-43AB-97F0-92FF7FD07C1A}"/>
              </a:ext>
            </a:extLst>
          </p:cNvPr>
          <p:cNvSpPr>
            <a:spLocks noGrp="1"/>
          </p:cNvSpPr>
          <p:nvPr>
            <p:ph type="ftr" sz="quarter" idx="11"/>
          </p:nvPr>
        </p:nvSpPr>
        <p:spPr/>
        <p:txBody>
          <a:bodyPr/>
          <a:lstStyle/>
          <a:p>
            <a:r>
              <a:rPr lang="en-US"/>
              <a:t>Matthew Gillmore (Itron)</a:t>
            </a:r>
          </a:p>
        </p:txBody>
      </p:sp>
      <p:sp>
        <p:nvSpPr>
          <p:cNvPr id="6" name="Slide Number Placeholder 5">
            <a:extLst>
              <a:ext uri="{FF2B5EF4-FFF2-40B4-BE49-F238E27FC236}">
                <a16:creationId xmlns:a16="http://schemas.microsoft.com/office/drawing/2014/main" id="{FC522B83-DBA6-4327-A05B-53A4B348CC7A}"/>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2486718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FC584-656A-4327-BB29-FE17B70648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F62CF7-2316-486C-8D68-D0ABF2EE29D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86DD6B-D8F5-4045-884B-BD964E96E79E}"/>
              </a:ext>
            </a:extLst>
          </p:cNvPr>
          <p:cNvSpPr>
            <a:spLocks noGrp="1"/>
          </p:cNvSpPr>
          <p:nvPr>
            <p:ph type="dt" sz="half" idx="10"/>
          </p:nvPr>
        </p:nvSpPr>
        <p:spPr/>
        <p:txBody>
          <a:bodyPr/>
          <a:lstStyle/>
          <a:p>
            <a:r>
              <a:rPr lang="en-US"/>
              <a:t>March 2018</a:t>
            </a:r>
          </a:p>
        </p:txBody>
      </p:sp>
      <p:sp>
        <p:nvSpPr>
          <p:cNvPr id="5" name="Footer Placeholder 4">
            <a:extLst>
              <a:ext uri="{FF2B5EF4-FFF2-40B4-BE49-F238E27FC236}">
                <a16:creationId xmlns:a16="http://schemas.microsoft.com/office/drawing/2014/main" id="{B90B2173-858F-4848-BA40-6EBD5C26FFEF}"/>
              </a:ext>
            </a:extLst>
          </p:cNvPr>
          <p:cNvSpPr>
            <a:spLocks noGrp="1"/>
          </p:cNvSpPr>
          <p:nvPr>
            <p:ph type="ftr" sz="quarter" idx="11"/>
          </p:nvPr>
        </p:nvSpPr>
        <p:spPr/>
        <p:txBody>
          <a:bodyPr/>
          <a:lstStyle/>
          <a:p>
            <a:r>
              <a:rPr lang="en-US"/>
              <a:t>Matthew Gillmore (Itron)</a:t>
            </a:r>
          </a:p>
        </p:txBody>
      </p:sp>
      <p:sp>
        <p:nvSpPr>
          <p:cNvPr id="6" name="Slide Number Placeholder 5">
            <a:extLst>
              <a:ext uri="{FF2B5EF4-FFF2-40B4-BE49-F238E27FC236}">
                <a16:creationId xmlns:a16="http://schemas.microsoft.com/office/drawing/2014/main" id="{2E269182-3CEE-4F20-AB08-DD8E503A67CA}"/>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4437910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24657-1AD5-49C3-8ACF-D27CB0C8B676}"/>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F6F7E2-D092-4FCB-9571-74D0D78A7C38}"/>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993D783-B247-4BBE-8689-54A7E5FCC6C6}"/>
              </a:ext>
            </a:extLst>
          </p:cNvPr>
          <p:cNvSpPr>
            <a:spLocks noGrp="1"/>
          </p:cNvSpPr>
          <p:nvPr>
            <p:ph type="dt" sz="half" idx="10"/>
          </p:nvPr>
        </p:nvSpPr>
        <p:spPr/>
        <p:txBody>
          <a:bodyPr/>
          <a:lstStyle/>
          <a:p>
            <a:r>
              <a:rPr lang="en-US"/>
              <a:t>March 2018</a:t>
            </a:r>
          </a:p>
        </p:txBody>
      </p:sp>
      <p:sp>
        <p:nvSpPr>
          <p:cNvPr id="5" name="Footer Placeholder 4">
            <a:extLst>
              <a:ext uri="{FF2B5EF4-FFF2-40B4-BE49-F238E27FC236}">
                <a16:creationId xmlns:a16="http://schemas.microsoft.com/office/drawing/2014/main" id="{90E77988-17CB-4390-9E04-A04C9B52623A}"/>
              </a:ext>
            </a:extLst>
          </p:cNvPr>
          <p:cNvSpPr>
            <a:spLocks noGrp="1"/>
          </p:cNvSpPr>
          <p:nvPr>
            <p:ph type="ftr" sz="quarter" idx="11"/>
          </p:nvPr>
        </p:nvSpPr>
        <p:spPr/>
        <p:txBody>
          <a:bodyPr/>
          <a:lstStyle/>
          <a:p>
            <a:r>
              <a:rPr lang="en-US"/>
              <a:t>Matthew Gillmore (Itron)</a:t>
            </a:r>
          </a:p>
        </p:txBody>
      </p:sp>
      <p:sp>
        <p:nvSpPr>
          <p:cNvPr id="6" name="Slide Number Placeholder 5">
            <a:extLst>
              <a:ext uri="{FF2B5EF4-FFF2-40B4-BE49-F238E27FC236}">
                <a16:creationId xmlns:a16="http://schemas.microsoft.com/office/drawing/2014/main" id="{E42441FC-5F98-41FF-BE82-2A4D96277635}"/>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6345758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72032-FEB9-471F-A30D-F36F95FA2B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EBECEC-A074-4330-BC29-1C4A2B878BD7}"/>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7A498D-E9DB-44CB-800F-1B3B4E07CF0C}"/>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02AA34-16E4-40B1-B2DD-96453BCC1301}"/>
              </a:ext>
            </a:extLst>
          </p:cNvPr>
          <p:cNvSpPr>
            <a:spLocks noGrp="1"/>
          </p:cNvSpPr>
          <p:nvPr>
            <p:ph type="dt" sz="half" idx="10"/>
          </p:nvPr>
        </p:nvSpPr>
        <p:spPr/>
        <p:txBody>
          <a:bodyPr/>
          <a:lstStyle/>
          <a:p>
            <a:r>
              <a:rPr lang="en-US"/>
              <a:t>March 2018</a:t>
            </a:r>
          </a:p>
        </p:txBody>
      </p:sp>
      <p:sp>
        <p:nvSpPr>
          <p:cNvPr id="6" name="Footer Placeholder 5">
            <a:extLst>
              <a:ext uri="{FF2B5EF4-FFF2-40B4-BE49-F238E27FC236}">
                <a16:creationId xmlns:a16="http://schemas.microsoft.com/office/drawing/2014/main" id="{B7DF8920-D9CD-47E7-8C98-8AB732835DA3}"/>
              </a:ext>
            </a:extLst>
          </p:cNvPr>
          <p:cNvSpPr>
            <a:spLocks noGrp="1"/>
          </p:cNvSpPr>
          <p:nvPr>
            <p:ph type="ftr" sz="quarter" idx="11"/>
          </p:nvPr>
        </p:nvSpPr>
        <p:spPr/>
        <p:txBody>
          <a:bodyPr/>
          <a:lstStyle/>
          <a:p>
            <a:r>
              <a:rPr lang="en-US"/>
              <a:t>Matthew Gillmore (Itron)</a:t>
            </a:r>
          </a:p>
        </p:txBody>
      </p:sp>
      <p:sp>
        <p:nvSpPr>
          <p:cNvPr id="7" name="Slide Number Placeholder 6">
            <a:extLst>
              <a:ext uri="{FF2B5EF4-FFF2-40B4-BE49-F238E27FC236}">
                <a16:creationId xmlns:a16="http://schemas.microsoft.com/office/drawing/2014/main" id="{E1AD3008-809C-46E0-A987-C7C8A3EDC2D1}"/>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0574252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0562E-C4E6-4675-8F3B-90D2D5457CDF}"/>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8FB3CC-3E71-424D-9831-F40EEF5893C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D4A4017-976F-44C9-8A28-2A97BFFB6FC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27CF09B-2A6C-4159-86EF-72DC7886101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FB4A5A6-98DF-434E-8679-3834711B2D19}"/>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88220B-BDCC-4C94-8F85-D4326324537C}"/>
              </a:ext>
            </a:extLst>
          </p:cNvPr>
          <p:cNvSpPr>
            <a:spLocks noGrp="1"/>
          </p:cNvSpPr>
          <p:nvPr>
            <p:ph type="dt" sz="half" idx="10"/>
          </p:nvPr>
        </p:nvSpPr>
        <p:spPr/>
        <p:txBody>
          <a:bodyPr/>
          <a:lstStyle/>
          <a:p>
            <a:r>
              <a:rPr lang="en-US"/>
              <a:t>March 2018</a:t>
            </a:r>
          </a:p>
        </p:txBody>
      </p:sp>
      <p:sp>
        <p:nvSpPr>
          <p:cNvPr id="8" name="Footer Placeholder 7">
            <a:extLst>
              <a:ext uri="{FF2B5EF4-FFF2-40B4-BE49-F238E27FC236}">
                <a16:creationId xmlns:a16="http://schemas.microsoft.com/office/drawing/2014/main" id="{7F43853F-DB93-4C5D-863B-4CA577C970D1}"/>
              </a:ext>
            </a:extLst>
          </p:cNvPr>
          <p:cNvSpPr>
            <a:spLocks noGrp="1"/>
          </p:cNvSpPr>
          <p:nvPr>
            <p:ph type="ftr" sz="quarter" idx="11"/>
          </p:nvPr>
        </p:nvSpPr>
        <p:spPr/>
        <p:txBody>
          <a:bodyPr/>
          <a:lstStyle/>
          <a:p>
            <a:r>
              <a:rPr lang="en-US"/>
              <a:t>Matthew Gillmore (Itron)</a:t>
            </a:r>
          </a:p>
        </p:txBody>
      </p:sp>
      <p:sp>
        <p:nvSpPr>
          <p:cNvPr id="9" name="Slide Number Placeholder 8">
            <a:extLst>
              <a:ext uri="{FF2B5EF4-FFF2-40B4-BE49-F238E27FC236}">
                <a16:creationId xmlns:a16="http://schemas.microsoft.com/office/drawing/2014/main" id="{D2535B31-2279-46B4-BC4D-B2F502FE1F27}"/>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2915057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C8BF9-8BE0-4413-A2F6-0451FABD35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7EF1D0-52EB-4B09-A414-F8647CD3E901}"/>
              </a:ext>
            </a:extLst>
          </p:cNvPr>
          <p:cNvSpPr>
            <a:spLocks noGrp="1"/>
          </p:cNvSpPr>
          <p:nvPr>
            <p:ph type="dt" sz="half" idx="10"/>
          </p:nvPr>
        </p:nvSpPr>
        <p:spPr/>
        <p:txBody>
          <a:bodyPr/>
          <a:lstStyle/>
          <a:p>
            <a:r>
              <a:rPr lang="en-US"/>
              <a:t>March 2018</a:t>
            </a:r>
          </a:p>
        </p:txBody>
      </p:sp>
      <p:sp>
        <p:nvSpPr>
          <p:cNvPr id="4" name="Footer Placeholder 3">
            <a:extLst>
              <a:ext uri="{FF2B5EF4-FFF2-40B4-BE49-F238E27FC236}">
                <a16:creationId xmlns:a16="http://schemas.microsoft.com/office/drawing/2014/main" id="{C28E695C-1B9E-4B70-BE3C-F16334E9481B}"/>
              </a:ext>
            </a:extLst>
          </p:cNvPr>
          <p:cNvSpPr>
            <a:spLocks noGrp="1"/>
          </p:cNvSpPr>
          <p:nvPr>
            <p:ph type="ftr" sz="quarter" idx="11"/>
          </p:nvPr>
        </p:nvSpPr>
        <p:spPr/>
        <p:txBody>
          <a:bodyPr/>
          <a:lstStyle/>
          <a:p>
            <a:r>
              <a:rPr lang="en-US"/>
              <a:t>Matthew Gillmore (Itron)</a:t>
            </a:r>
          </a:p>
        </p:txBody>
      </p:sp>
      <p:sp>
        <p:nvSpPr>
          <p:cNvPr id="5" name="Slide Number Placeholder 4">
            <a:extLst>
              <a:ext uri="{FF2B5EF4-FFF2-40B4-BE49-F238E27FC236}">
                <a16:creationId xmlns:a16="http://schemas.microsoft.com/office/drawing/2014/main" id="{0BA71DF8-1B39-440A-A38E-2746CAB6CF1C}"/>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8077635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90E129-B44D-434F-A937-88943E58FB51}"/>
              </a:ext>
            </a:extLst>
          </p:cNvPr>
          <p:cNvSpPr>
            <a:spLocks noGrp="1"/>
          </p:cNvSpPr>
          <p:nvPr>
            <p:ph type="dt" sz="half" idx="10"/>
          </p:nvPr>
        </p:nvSpPr>
        <p:spPr/>
        <p:txBody>
          <a:bodyPr/>
          <a:lstStyle/>
          <a:p>
            <a:r>
              <a:rPr lang="en-US"/>
              <a:t>March 2018</a:t>
            </a:r>
          </a:p>
        </p:txBody>
      </p:sp>
      <p:sp>
        <p:nvSpPr>
          <p:cNvPr id="3" name="Footer Placeholder 2">
            <a:extLst>
              <a:ext uri="{FF2B5EF4-FFF2-40B4-BE49-F238E27FC236}">
                <a16:creationId xmlns:a16="http://schemas.microsoft.com/office/drawing/2014/main" id="{9A3A9D04-C2B9-42F6-B497-6580DD223D11}"/>
              </a:ext>
            </a:extLst>
          </p:cNvPr>
          <p:cNvSpPr>
            <a:spLocks noGrp="1"/>
          </p:cNvSpPr>
          <p:nvPr>
            <p:ph type="ftr" sz="quarter" idx="11"/>
          </p:nvPr>
        </p:nvSpPr>
        <p:spPr/>
        <p:txBody>
          <a:bodyPr/>
          <a:lstStyle/>
          <a:p>
            <a:r>
              <a:rPr lang="en-US"/>
              <a:t>Matthew Gillmore (Itron)</a:t>
            </a:r>
          </a:p>
        </p:txBody>
      </p:sp>
      <p:sp>
        <p:nvSpPr>
          <p:cNvPr id="4" name="Slide Number Placeholder 3">
            <a:extLst>
              <a:ext uri="{FF2B5EF4-FFF2-40B4-BE49-F238E27FC236}">
                <a16:creationId xmlns:a16="http://schemas.microsoft.com/office/drawing/2014/main" id="{2CF9D6DD-79CA-46B0-A6C6-CA98C2DF757F}"/>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520433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7FBCD-F9F5-4DE8-8CAF-C6EC972813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861B6A-3F83-4A15-BFE0-82F3111D308E}"/>
              </a:ext>
            </a:extLst>
          </p:cNvPr>
          <p:cNvSpPr>
            <a:spLocks noGrp="1"/>
          </p:cNvSpPr>
          <p:nvPr>
            <p:ph type="dt" sz="half" idx="10"/>
          </p:nvPr>
        </p:nvSpPr>
        <p:spPr/>
        <p:txBody>
          <a:bodyPr/>
          <a:lstStyle/>
          <a:p>
            <a:pPr>
              <a:defRPr/>
            </a:pPr>
            <a:r>
              <a:rPr lang="en-US" altLang="en-US" sz="1400"/>
              <a:t>March 2018</a:t>
            </a:r>
            <a:endParaRPr lang="en-US" altLang="en-US" sz="1400" dirty="0"/>
          </a:p>
        </p:txBody>
      </p:sp>
      <p:sp>
        <p:nvSpPr>
          <p:cNvPr id="4" name="Footer Placeholder 3">
            <a:extLst>
              <a:ext uri="{FF2B5EF4-FFF2-40B4-BE49-F238E27FC236}">
                <a16:creationId xmlns:a16="http://schemas.microsoft.com/office/drawing/2014/main" id="{1D39B10F-4F5D-4547-A642-3CCC98F3041D}"/>
              </a:ext>
            </a:extLst>
          </p:cNvPr>
          <p:cNvSpPr>
            <a:spLocks noGrp="1"/>
          </p:cNvSpPr>
          <p:nvPr>
            <p:ph type="ftr" sz="quarter" idx="11"/>
          </p:nvPr>
        </p:nvSpPr>
        <p:spPr/>
        <p:txBody>
          <a:bodyPr/>
          <a:lstStyle/>
          <a:p>
            <a:pPr>
              <a:defRPr/>
            </a:pPr>
            <a:r>
              <a:rPr lang="en-US" altLang="en-US"/>
              <a:t>Matthew Gillmore (Itron)</a:t>
            </a:r>
            <a:endParaRPr lang="en-US" altLang="en-US" dirty="0"/>
          </a:p>
        </p:txBody>
      </p:sp>
      <p:sp>
        <p:nvSpPr>
          <p:cNvPr id="5" name="Slide Number Placeholder 4">
            <a:extLst>
              <a:ext uri="{FF2B5EF4-FFF2-40B4-BE49-F238E27FC236}">
                <a16:creationId xmlns:a16="http://schemas.microsoft.com/office/drawing/2014/main" id="{E1646DC5-C54E-4A06-8F93-0004022D0BEB}"/>
              </a:ext>
            </a:extLst>
          </p:cNvPr>
          <p:cNvSpPr>
            <a:spLocks noGrp="1"/>
          </p:cNvSpPr>
          <p:nvPr>
            <p:ph type="sldNum" sz="quarter" idx="12"/>
          </p:nvPr>
        </p:nvSpPr>
        <p:spPr/>
        <p:txBody>
          <a:bodyPr/>
          <a:lstStyle/>
          <a:p>
            <a:pPr>
              <a:defRPr/>
            </a:pPr>
            <a:r>
              <a:rPr lang="en-US" altLang="en-US"/>
              <a:t>Slide </a:t>
            </a:r>
            <a:fld id="{7BD9AE10-2F0C-444F-9697-6FFCC3759E3A}" type="slidenum">
              <a:rPr lang="en-US" altLang="en-US" smtClean="0"/>
              <a:pPr>
                <a:defRPr/>
              </a:pPr>
              <a:t>‹#›</a:t>
            </a:fld>
            <a:endParaRPr lang="en-US" altLang="en-US"/>
          </a:p>
        </p:txBody>
      </p:sp>
    </p:spTree>
    <p:extLst>
      <p:ext uri="{BB962C8B-B14F-4D97-AF65-F5344CB8AC3E}">
        <p14:creationId xmlns:p14="http://schemas.microsoft.com/office/powerpoint/2010/main" val="39553344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87B82-AE2B-48A3-9DCD-D62507F31AB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D39DA4A-1BE9-4B7B-8F2F-E8E825BD0CF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298049-1AF3-440E-80B0-9FE455049A8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5C42CCE-CB29-41F8-B137-31602A5E0185}"/>
              </a:ext>
            </a:extLst>
          </p:cNvPr>
          <p:cNvSpPr>
            <a:spLocks noGrp="1"/>
          </p:cNvSpPr>
          <p:nvPr>
            <p:ph type="dt" sz="half" idx="10"/>
          </p:nvPr>
        </p:nvSpPr>
        <p:spPr/>
        <p:txBody>
          <a:bodyPr/>
          <a:lstStyle/>
          <a:p>
            <a:r>
              <a:rPr lang="en-US"/>
              <a:t>March 2018</a:t>
            </a:r>
          </a:p>
        </p:txBody>
      </p:sp>
      <p:sp>
        <p:nvSpPr>
          <p:cNvPr id="6" name="Footer Placeholder 5">
            <a:extLst>
              <a:ext uri="{FF2B5EF4-FFF2-40B4-BE49-F238E27FC236}">
                <a16:creationId xmlns:a16="http://schemas.microsoft.com/office/drawing/2014/main" id="{60846DE9-E40E-4FE0-A791-AE2479FBC607}"/>
              </a:ext>
            </a:extLst>
          </p:cNvPr>
          <p:cNvSpPr>
            <a:spLocks noGrp="1"/>
          </p:cNvSpPr>
          <p:nvPr>
            <p:ph type="ftr" sz="quarter" idx="11"/>
          </p:nvPr>
        </p:nvSpPr>
        <p:spPr/>
        <p:txBody>
          <a:bodyPr/>
          <a:lstStyle/>
          <a:p>
            <a:r>
              <a:rPr lang="en-US"/>
              <a:t>Matthew Gillmore (Itron)</a:t>
            </a:r>
          </a:p>
        </p:txBody>
      </p:sp>
      <p:sp>
        <p:nvSpPr>
          <p:cNvPr id="7" name="Slide Number Placeholder 6">
            <a:extLst>
              <a:ext uri="{FF2B5EF4-FFF2-40B4-BE49-F238E27FC236}">
                <a16:creationId xmlns:a16="http://schemas.microsoft.com/office/drawing/2014/main" id="{19E5A539-27C2-4F03-8C43-EE3AA26C51AF}"/>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29333943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61429-5A19-4671-87BC-24FB28D9FA3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078597-91C3-419B-82F1-A17F7D487E4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060A63-F6D9-433D-B376-81B703B08D5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6F1F02E-252A-4C1A-8A25-8274F78C6142}"/>
              </a:ext>
            </a:extLst>
          </p:cNvPr>
          <p:cNvSpPr>
            <a:spLocks noGrp="1"/>
          </p:cNvSpPr>
          <p:nvPr>
            <p:ph type="dt" sz="half" idx="10"/>
          </p:nvPr>
        </p:nvSpPr>
        <p:spPr/>
        <p:txBody>
          <a:bodyPr/>
          <a:lstStyle/>
          <a:p>
            <a:r>
              <a:rPr lang="en-US"/>
              <a:t>March 2018</a:t>
            </a:r>
          </a:p>
        </p:txBody>
      </p:sp>
      <p:sp>
        <p:nvSpPr>
          <p:cNvPr id="6" name="Footer Placeholder 5">
            <a:extLst>
              <a:ext uri="{FF2B5EF4-FFF2-40B4-BE49-F238E27FC236}">
                <a16:creationId xmlns:a16="http://schemas.microsoft.com/office/drawing/2014/main" id="{764EF480-D1CF-46B2-93F8-A3568C781E1A}"/>
              </a:ext>
            </a:extLst>
          </p:cNvPr>
          <p:cNvSpPr>
            <a:spLocks noGrp="1"/>
          </p:cNvSpPr>
          <p:nvPr>
            <p:ph type="ftr" sz="quarter" idx="11"/>
          </p:nvPr>
        </p:nvSpPr>
        <p:spPr/>
        <p:txBody>
          <a:bodyPr/>
          <a:lstStyle/>
          <a:p>
            <a:r>
              <a:rPr lang="en-US"/>
              <a:t>Matthew Gillmore (Itron)</a:t>
            </a:r>
          </a:p>
        </p:txBody>
      </p:sp>
      <p:sp>
        <p:nvSpPr>
          <p:cNvPr id="7" name="Slide Number Placeholder 6">
            <a:extLst>
              <a:ext uri="{FF2B5EF4-FFF2-40B4-BE49-F238E27FC236}">
                <a16:creationId xmlns:a16="http://schemas.microsoft.com/office/drawing/2014/main" id="{B1618CC6-5B9C-46DC-9D4E-7E59E6F31B31}"/>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0958208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35CDD-A8F0-4F09-AC28-6B00CAC24F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86710C5-ECB4-4A54-93B9-8CA82C2FC9A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26EF40-2F04-41D1-8655-2F0BF708520E}"/>
              </a:ext>
            </a:extLst>
          </p:cNvPr>
          <p:cNvSpPr>
            <a:spLocks noGrp="1"/>
          </p:cNvSpPr>
          <p:nvPr>
            <p:ph type="dt" sz="half" idx="10"/>
          </p:nvPr>
        </p:nvSpPr>
        <p:spPr/>
        <p:txBody>
          <a:bodyPr/>
          <a:lstStyle/>
          <a:p>
            <a:r>
              <a:rPr lang="en-US"/>
              <a:t>March 2018</a:t>
            </a:r>
          </a:p>
        </p:txBody>
      </p:sp>
      <p:sp>
        <p:nvSpPr>
          <p:cNvPr id="5" name="Footer Placeholder 4">
            <a:extLst>
              <a:ext uri="{FF2B5EF4-FFF2-40B4-BE49-F238E27FC236}">
                <a16:creationId xmlns:a16="http://schemas.microsoft.com/office/drawing/2014/main" id="{1FB0FAD9-A4AD-4CB4-AD27-514C6F3E289E}"/>
              </a:ext>
            </a:extLst>
          </p:cNvPr>
          <p:cNvSpPr>
            <a:spLocks noGrp="1"/>
          </p:cNvSpPr>
          <p:nvPr>
            <p:ph type="ftr" sz="quarter" idx="11"/>
          </p:nvPr>
        </p:nvSpPr>
        <p:spPr/>
        <p:txBody>
          <a:bodyPr/>
          <a:lstStyle/>
          <a:p>
            <a:r>
              <a:rPr lang="en-US"/>
              <a:t>Matthew Gillmore (Itron)</a:t>
            </a:r>
          </a:p>
        </p:txBody>
      </p:sp>
      <p:sp>
        <p:nvSpPr>
          <p:cNvPr id="6" name="Slide Number Placeholder 5">
            <a:extLst>
              <a:ext uri="{FF2B5EF4-FFF2-40B4-BE49-F238E27FC236}">
                <a16:creationId xmlns:a16="http://schemas.microsoft.com/office/drawing/2014/main" id="{BA3B1F97-30B7-4402-BBBA-067370D4A723}"/>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2365533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BE87E7-764C-4B20-A9D3-B4CC752E46B6}"/>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B5862C0-0BC8-40C9-BA2B-272B1ED41A83}"/>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7914B0-4031-4F4D-A752-431620563199}"/>
              </a:ext>
            </a:extLst>
          </p:cNvPr>
          <p:cNvSpPr>
            <a:spLocks noGrp="1"/>
          </p:cNvSpPr>
          <p:nvPr>
            <p:ph type="dt" sz="half" idx="10"/>
          </p:nvPr>
        </p:nvSpPr>
        <p:spPr/>
        <p:txBody>
          <a:bodyPr/>
          <a:lstStyle/>
          <a:p>
            <a:r>
              <a:rPr lang="en-US"/>
              <a:t>March 2018</a:t>
            </a:r>
          </a:p>
        </p:txBody>
      </p:sp>
      <p:sp>
        <p:nvSpPr>
          <p:cNvPr id="5" name="Footer Placeholder 4">
            <a:extLst>
              <a:ext uri="{FF2B5EF4-FFF2-40B4-BE49-F238E27FC236}">
                <a16:creationId xmlns:a16="http://schemas.microsoft.com/office/drawing/2014/main" id="{1D9C5FF2-3231-4A50-AD38-52D945F41A34}"/>
              </a:ext>
            </a:extLst>
          </p:cNvPr>
          <p:cNvSpPr>
            <a:spLocks noGrp="1"/>
          </p:cNvSpPr>
          <p:nvPr>
            <p:ph type="ftr" sz="quarter" idx="11"/>
          </p:nvPr>
        </p:nvSpPr>
        <p:spPr/>
        <p:txBody>
          <a:bodyPr/>
          <a:lstStyle/>
          <a:p>
            <a:r>
              <a:rPr lang="en-US"/>
              <a:t>Matthew Gillmore (Itron)</a:t>
            </a:r>
          </a:p>
        </p:txBody>
      </p:sp>
      <p:sp>
        <p:nvSpPr>
          <p:cNvPr id="6" name="Slide Number Placeholder 5">
            <a:extLst>
              <a:ext uri="{FF2B5EF4-FFF2-40B4-BE49-F238E27FC236}">
                <a16:creationId xmlns:a16="http://schemas.microsoft.com/office/drawing/2014/main" id="{7B613D80-89FA-46AF-8124-84F87F2DF9D8}"/>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4198882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March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Matthew Gillmore (Itron)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March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Matthew Gillmore (Itron)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a:t>March 2018</a:t>
            </a:r>
            <a:endParaRPr lang="en-US" altLang="en-US" sz="1400" dirty="0"/>
          </a:p>
        </p:txBody>
      </p:sp>
      <p:sp>
        <p:nvSpPr>
          <p:cNvPr id="6" name="Fußzeilenplatzhalter 5"/>
          <p:cNvSpPr>
            <a:spLocks noGrp="1"/>
          </p:cNvSpPr>
          <p:nvPr>
            <p:ph type="ftr" sz="quarter" idx="11"/>
          </p:nvPr>
        </p:nvSpPr>
        <p:spPr>
          <a:xfrm>
            <a:off x="5486400" y="6544491"/>
            <a:ext cx="3124200" cy="184666"/>
          </a:xfrm>
        </p:spPr>
        <p:txBody>
          <a:bodyPr/>
          <a:lstStyle>
            <a:lvl1pPr>
              <a:defRPr dirty="0" smtClean="0"/>
            </a:lvl1pPr>
          </a:lstStyle>
          <a:p>
            <a:pPr>
              <a:defRPr/>
            </a:pPr>
            <a:r>
              <a:rPr lang="en-US" altLang="en-US"/>
              <a:t>Matthew Gillmore (Itron)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a:t>March 2018</a:t>
            </a:r>
            <a:endParaRPr lang="en-US" altLang="en-US" sz="1400"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Matthew Gillmore (Itron)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a:t>March 2018</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Matthew Gillmore (Itron)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a:t>March 2018</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Matthew Gillmore (Itron)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a:t>March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Matthew Gillmore (Itron)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a:t>March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Matthew Gillmore (Itron)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15-18-0134-00-004x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85" r:id="rId2"/>
    <p:sldLayoutId id="2147483662" r:id="rId3"/>
    <p:sldLayoutId id="2147483663" r:id="rId4"/>
    <p:sldLayoutId id="2147483671" r:id="rId5"/>
    <p:sldLayoutId id="2147483664" r:id="rId6"/>
    <p:sldLayoutId id="2147483665" r:id="rId7"/>
    <p:sldLayoutId id="2147483666" r:id="rId8"/>
    <p:sldLayoutId id="2147483667" r:id="rId9"/>
    <p:sldLayoutId id="2147483668" r:id="rId10"/>
    <p:sldLayoutId id="2147483669" r:id="rId11"/>
    <p:sldLayoutId id="2147483670"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3597CC-3DD9-4C8A-B91B-D823242089B9}"/>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8E84F6-CFC9-41AB-B95A-3BDE38069E3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E6DAE0-9417-4035-8710-4DE79982849D}"/>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March 2018</a:t>
            </a:r>
          </a:p>
        </p:txBody>
      </p:sp>
      <p:sp>
        <p:nvSpPr>
          <p:cNvPr id="5" name="Footer Placeholder 4">
            <a:extLst>
              <a:ext uri="{FF2B5EF4-FFF2-40B4-BE49-F238E27FC236}">
                <a16:creationId xmlns:a16="http://schemas.microsoft.com/office/drawing/2014/main" id="{70D20FB2-95D7-463D-8AA7-EF790AFC328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Matthew Gillmore (Itron)</a:t>
            </a:r>
          </a:p>
        </p:txBody>
      </p:sp>
      <p:sp>
        <p:nvSpPr>
          <p:cNvPr id="6" name="Slide Number Placeholder 5">
            <a:extLst>
              <a:ext uri="{FF2B5EF4-FFF2-40B4-BE49-F238E27FC236}">
                <a16:creationId xmlns:a16="http://schemas.microsoft.com/office/drawing/2014/main" id="{3057AD0B-F49F-4041-92B0-2DE572399549}"/>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9E9A6-4714-41E3-878C-372905DC3420}" type="slidenum">
              <a:rPr lang="en-US" smtClean="0"/>
              <a:t>‹#›</a:t>
            </a:fld>
            <a:endParaRPr lang="en-US"/>
          </a:p>
        </p:txBody>
      </p:sp>
    </p:spTree>
    <p:extLst>
      <p:ext uri="{BB962C8B-B14F-4D97-AF65-F5344CB8AC3E}">
        <p14:creationId xmlns:p14="http://schemas.microsoft.com/office/powerpoint/2010/main" val="22711800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dcn/17/15-17-0622-03-fane-proposed-fane-csd.docx" TargetMode="External"/><Relationship Id="rId2" Type="http://schemas.openxmlformats.org/officeDocument/2006/relationships/hyperlink" Target="https://mentor.ieee.org/802.15/dcn/17/15-17-0624-04-fane-fane-proposed-par.pdf"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[SG FANE PAR &amp; CSD Comment resolution March 2018 Plenary]</a:t>
            </a:r>
          </a:p>
          <a:p>
            <a:pPr>
              <a:defRPr/>
            </a:pPr>
            <a:r>
              <a:rPr lang="en-US" altLang="en-US" sz="1600" b="1" dirty="0">
                <a:solidFill>
                  <a:schemeClr val="tx2"/>
                </a:solidFill>
              </a:rPr>
              <a:t>Date Submitted: </a:t>
            </a:r>
            <a:r>
              <a:rPr lang="en-US" altLang="en-US" sz="1600" dirty="0">
                <a:solidFill>
                  <a:schemeClr val="tx2"/>
                </a:solidFill>
              </a:rPr>
              <a:t>[7 March, 2018]	</a:t>
            </a:r>
          </a:p>
          <a:p>
            <a:pPr>
              <a:defRPr/>
            </a:pPr>
            <a:r>
              <a:rPr lang="en-US" altLang="en-US" sz="1600" b="1" dirty="0">
                <a:solidFill>
                  <a:schemeClr val="tx2"/>
                </a:solidFill>
              </a:rPr>
              <a:t>Source:</a:t>
            </a:r>
            <a:r>
              <a:rPr lang="en-US" altLang="en-US" sz="1600" dirty="0">
                <a:solidFill>
                  <a:schemeClr val="tx2"/>
                </a:solidFill>
              </a:rPr>
              <a:t> [Matthew Gillmore] Company [Itron]</a:t>
            </a:r>
          </a:p>
          <a:p>
            <a:pPr>
              <a:defRPr/>
            </a:pPr>
            <a:r>
              <a:rPr lang="en-US" altLang="en-US" sz="1600" dirty="0">
                <a:solidFill>
                  <a:schemeClr val="tx2"/>
                </a:solidFill>
              </a:rPr>
              <a:t>Address[</a:t>
            </a:r>
            <a:r>
              <a:rPr lang="en-US" dirty="0"/>
              <a:t>2111 N </a:t>
            </a:r>
            <a:r>
              <a:rPr lang="en-US" dirty="0" err="1"/>
              <a:t>Molter</a:t>
            </a:r>
            <a:r>
              <a:rPr lang="en-US" dirty="0"/>
              <a:t> Rd, Liberty Lake, WA 99019</a:t>
            </a:r>
            <a:r>
              <a:rPr lang="en-US" altLang="en-US" sz="1600" dirty="0">
                <a:solidFill>
                  <a:schemeClr val="tx2"/>
                </a:solidFill>
              </a:rPr>
              <a:t>]</a:t>
            </a:r>
          </a:p>
          <a:p>
            <a:pPr>
              <a:defRPr/>
            </a:pPr>
            <a:r>
              <a:rPr lang="en-US" altLang="en-US" sz="1600" dirty="0">
                <a:solidFill>
                  <a:schemeClr val="tx2"/>
                </a:solidFill>
              </a:rPr>
              <a:t>Voice[] E-Mail:[matthew.gillmore@itron.com]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[PAR &amp; CSD comment resolution]</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[PAR &amp; CSD comment resolution for March 2018 SG FANE]</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2" name="Footer Placeholder 1">
            <a:extLst>
              <a:ext uri="{FF2B5EF4-FFF2-40B4-BE49-F238E27FC236}">
                <a16:creationId xmlns:a16="http://schemas.microsoft.com/office/drawing/2014/main" id="{59CC6954-1701-4B0C-9214-D90E799DB0FD}"/>
              </a:ext>
            </a:extLst>
          </p:cNvPr>
          <p:cNvSpPr>
            <a:spLocks noGrp="1"/>
          </p:cNvSpPr>
          <p:nvPr>
            <p:ph type="ftr" sz="quarter" idx="11"/>
          </p:nvPr>
        </p:nvSpPr>
        <p:spPr/>
        <p:txBody>
          <a:bodyPr/>
          <a:lstStyle/>
          <a:p>
            <a:pPr>
              <a:defRPr/>
            </a:pPr>
            <a:r>
              <a:rPr lang="en-US" altLang="en-US"/>
              <a:t>Matthew Gillmore (Itron)</a:t>
            </a:r>
            <a:endParaRPr lang="en-US" altLang="en-US" dirty="0"/>
          </a:p>
        </p:txBody>
      </p:sp>
      <p:sp>
        <p:nvSpPr>
          <p:cNvPr id="3" name="Date Placeholder 2">
            <a:extLst>
              <a:ext uri="{FF2B5EF4-FFF2-40B4-BE49-F238E27FC236}">
                <a16:creationId xmlns:a16="http://schemas.microsoft.com/office/drawing/2014/main" id="{69C76184-F864-4C8C-BF94-968729C5195D}"/>
              </a:ext>
            </a:extLst>
          </p:cNvPr>
          <p:cNvSpPr>
            <a:spLocks noGrp="1"/>
          </p:cNvSpPr>
          <p:nvPr>
            <p:ph type="dt" sz="half" idx="10"/>
          </p:nvPr>
        </p:nvSpPr>
        <p:spPr/>
        <p:txBody>
          <a:bodyPr/>
          <a:lstStyle/>
          <a:p>
            <a:pPr>
              <a:defRPr/>
            </a:pPr>
            <a:r>
              <a:rPr lang="en-US" altLang="en-US" sz="1400"/>
              <a:t>March 2018</a:t>
            </a:r>
            <a:endParaRPr lang="en-US" alt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 SG FANE</a:t>
            </a:r>
            <a:br>
              <a:rPr lang="en-US" dirty="0"/>
            </a:br>
            <a:r>
              <a:rPr lang="en-US" dirty="0"/>
              <a:t>PAR &amp; CSD Response</a:t>
            </a:r>
          </a:p>
        </p:txBody>
      </p:sp>
      <p:sp>
        <p:nvSpPr>
          <p:cNvPr id="6" name="Untertitel 5"/>
          <p:cNvSpPr>
            <a:spLocks noGrp="1"/>
          </p:cNvSpPr>
          <p:nvPr>
            <p:ph type="subTitle" idx="1"/>
          </p:nvPr>
        </p:nvSpPr>
        <p:spPr/>
        <p:txBody>
          <a:bodyPr/>
          <a:lstStyle/>
          <a:p>
            <a:r>
              <a:rPr lang="en-US" dirty="0"/>
              <a:t>Matthew Gillmore</a:t>
            </a:r>
            <a:br>
              <a:rPr lang="en-US" dirty="0"/>
            </a:br>
            <a:r>
              <a:rPr lang="en-US" dirty="0"/>
              <a:t>Itron</a:t>
            </a:r>
          </a:p>
          <a:p>
            <a:endParaRPr 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a:t>
            </a:fld>
            <a:endParaRPr lang="en-US" altLang="en-US"/>
          </a:p>
        </p:txBody>
      </p:sp>
      <p:sp>
        <p:nvSpPr>
          <p:cNvPr id="7" name="Footer Placeholder 6">
            <a:extLst>
              <a:ext uri="{FF2B5EF4-FFF2-40B4-BE49-F238E27FC236}">
                <a16:creationId xmlns:a16="http://schemas.microsoft.com/office/drawing/2014/main" id="{89700A71-B041-4014-9E1B-84E883DBD11B}"/>
              </a:ext>
            </a:extLst>
          </p:cNvPr>
          <p:cNvSpPr>
            <a:spLocks noGrp="1"/>
          </p:cNvSpPr>
          <p:nvPr>
            <p:ph type="ftr" sz="quarter" idx="11"/>
          </p:nvPr>
        </p:nvSpPr>
        <p:spPr/>
        <p:txBody>
          <a:bodyPr/>
          <a:lstStyle/>
          <a:p>
            <a:pPr>
              <a:defRPr/>
            </a:pPr>
            <a:r>
              <a:rPr lang="en-US" altLang="en-US"/>
              <a:t>Matthew Gillmore (Itron)</a:t>
            </a:r>
            <a:endParaRPr lang="en-US" altLang="en-US" dirty="0"/>
          </a:p>
        </p:txBody>
      </p:sp>
      <p:sp>
        <p:nvSpPr>
          <p:cNvPr id="8" name="Date Placeholder 7">
            <a:extLst>
              <a:ext uri="{FF2B5EF4-FFF2-40B4-BE49-F238E27FC236}">
                <a16:creationId xmlns:a16="http://schemas.microsoft.com/office/drawing/2014/main" id="{D97B7DBF-90C5-45F5-974E-B206C6B3B554}"/>
              </a:ext>
            </a:extLst>
          </p:cNvPr>
          <p:cNvSpPr>
            <a:spLocks noGrp="1"/>
          </p:cNvSpPr>
          <p:nvPr>
            <p:ph type="dt" sz="half" idx="10"/>
          </p:nvPr>
        </p:nvSpPr>
        <p:spPr/>
        <p:txBody>
          <a:bodyPr/>
          <a:lstStyle/>
          <a:p>
            <a:pPr>
              <a:defRPr/>
            </a:pPr>
            <a:r>
              <a:rPr lang="en-US" altLang="en-US" sz="1400"/>
              <a:t>March 2018</a:t>
            </a:r>
            <a:endParaRPr lang="en-US" altLang="en-US" sz="1400" dirty="0"/>
          </a:p>
        </p:txBody>
      </p:sp>
    </p:spTree>
    <p:extLst>
      <p:ext uri="{BB962C8B-B14F-4D97-AF65-F5344CB8AC3E}">
        <p14:creationId xmlns:p14="http://schemas.microsoft.com/office/powerpoint/2010/main" val="124213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81762-D3C7-4EA9-B896-E7790A8497C7}"/>
              </a:ext>
            </a:extLst>
          </p:cNvPr>
          <p:cNvSpPr>
            <a:spLocks noGrp="1"/>
          </p:cNvSpPr>
          <p:nvPr>
            <p:ph type="title"/>
          </p:nvPr>
        </p:nvSpPr>
        <p:spPr/>
        <p:txBody>
          <a:bodyPr/>
          <a:lstStyle/>
          <a:p>
            <a:r>
              <a:rPr lang="en-US" sz="2400" b="1" dirty="0">
                <a:solidFill>
                  <a:srgbClr val="000000"/>
                </a:solidFill>
                <a:cs typeface="MS Gothic"/>
              </a:rPr>
              <a:t>802.15.4x Comments from 802.11</a:t>
            </a:r>
            <a:endParaRPr lang="en-US" dirty="0"/>
          </a:p>
        </p:txBody>
      </p:sp>
      <p:sp>
        <p:nvSpPr>
          <p:cNvPr id="3" name="Content Placeholder 2">
            <a:extLst>
              <a:ext uri="{FF2B5EF4-FFF2-40B4-BE49-F238E27FC236}">
                <a16:creationId xmlns:a16="http://schemas.microsoft.com/office/drawing/2014/main" id="{157D1008-39D6-40BC-B738-7B0D549622FF}"/>
              </a:ext>
            </a:extLst>
          </p:cNvPr>
          <p:cNvSpPr>
            <a:spLocks noGrp="1"/>
          </p:cNvSpPr>
          <p:nvPr>
            <p:ph idx="1"/>
          </p:nvPr>
        </p:nvSpPr>
        <p:spPr/>
        <p:txBody>
          <a:bodyPr/>
          <a:lstStyle/>
          <a:p>
            <a:r>
              <a:rPr lang="en-US" sz="2000" dirty="0"/>
              <a:t>PAR 2.1 – Expand “SUN” – </a:t>
            </a:r>
            <a:r>
              <a:rPr lang="en-US" sz="2000" dirty="0" err="1">
                <a:solidFill>
                  <a:srgbClr val="FF0000"/>
                </a:solidFill>
              </a:rPr>
              <a:t>Modify:change</a:t>
            </a:r>
            <a:r>
              <a:rPr lang="en-US" sz="2000" dirty="0">
                <a:solidFill>
                  <a:srgbClr val="FF0000"/>
                </a:solidFill>
              </a:rPr>
              <a:t> to Smart Utility Network (SUN)</a:t>
            </a:r>
          </a:p>
          <a:p>
            <a:r>
              <a:rPr lang="en-US" sz="2000" dirty="0"/>
              <a:t>PAR 2.1 – change “2.4Mb/s” to “2.4 Mb/s” – </a:t>
            </a:r>
            <a:r>
              <a:rPr lang="en-US" sz="2000" dirty="0">
                <a:solidFill>
                  <a:srgbClr val="FF0000"/>
                </a:solidFill>
              </a:rPr>
              <a:t>Accept</a:t>
            </a:r>
          </a:p>
          <a:p>
            <a:r>
              <a:rPr lang="en-US" sz="2000" dirty="0"/>
              <a:t>PAR 5.2.b – delete “IEEE </a:t>
            </a:r>
            <a:r>
              <a:rPr lang="en-US" sz="2000" dirty="0" err="1"/>
              <a:t>Std</a:t>
            </a:r>
            <a:r>
              <a:rPr lang="en-US" sz="2000" dirty="0"/>
              <a:t> 802.15.4” - </a:t>
            </a:r>
            <a:r>
              <a:rPr lang="en-US" sz="2000" dirty="0">
                <a:solidFill>
                  <a:srgbClr val="FF0000"/>
                </a:solidFill>
              </a:rPr>
              <a:t>Accept</a:t>
            </a:r>
          </a:p>
          <a:p>
            <a:r>
              <a:rPr lang="en-US" sz="2000" dirty="0"/>
              <a:t>PAR 5.2.b - missing space in “2.4Mb/s” again. - </a:t>
            </a:r>
            <a:r>
              <a:rPr lang="en-US" sz="2000" dirty="0">
                <a:solidFill>
                  <a:srgbClr val="FF0000"/>
                </a:solidFill>
              </a:rPr>
              <a:t>Accept</a:t>
            </a:r>
          </a:p>
          <a:p>
            <a:r>
              <a:rPr lang="en-US" sz="2000" dirty="0"/>
              <a:t>PAR 5.2.b – delete “,  as needed,” - </a:t>
            </a:r>
            <a:r>
              <a:rPr lang="en-US" sz="2000" dirty="0">
                <a:solidFill>
                  <a:srgbClr val="FF0000"/>
                </a:solidFill>
              </a:rPr>
              <a:t>Accept</a:t>
            </a:r>
          </a:p>
          <a:p>
            <a:r>
              <a:rPr lang="en-US" sz="2000" dirty="0"/>
              <a:t>PAR 5.5 – add “IEEE” in front of 802.15.4 (two locations). </a:t>
            </a:r>
            <a:r>
              <a:rPr lang="en-US" sz="2000" dirty="0">
                <a:solidFill>
                  <a:srgbClr val="FF0000"/>
                </a:solidFill>
              </a:rPr>
              <a:t>- Accept</a:t>
            </a:r>
          </a:p>
          <a:p>
            <a:r>
              <a:rPr lang="en-US" sz="2000" dirty="0"/>
              <a:t>PAR 6.1.b – Why “Yes” for a PHY specific only PAR? – should be “No”. – </a:t>
            </a:r>
            <a:r>
              <a:rPr lang="en-US" sz="2000" dirty="0">
                <a:solidFill>
                  <a:srgbClr val="FF0000"/>
                </a:solidFill>
              </a:rPr>
              <a:t>Modify: Change the answer to 6.1.b to NO</a:t>
            </a:r>
          </a:p>
          <a:p>
            <a:endParaRPr lang="en-US" dirty="0"/>
          </a:p>
        </p:txBody>
      </p:sp>
      <p:sp>
        <p:nvSpPr>
          <p:cNvPr id="6" name="Slide Number Placeholder 5">
            <a:extLst>
              <a:ext uri="{FF2B5EF4-FFF2-40B4-BE49-F238E27FC236}">
                <a16:creationId xmlns:a16="http://schemas.microsoft.com/office/drawing/2014/main" id="{2965FBB0-55DE-4A91-8D1C-8E4BE0CA5E34}"/>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3</a:t>
            </a:fld>
            <a:endParaRPr lang="en-GB" dirty="0"/>
          </a:p>
        </p:txBody>
      </p:sp>
      <p:sp>
        <p:nvSpPr>
          <p:cNvPr id="7" name="Footer Placeholder 6">
            <a:extLst>
              <a:ext uri="{FF2B5EF4-FFF2-40B4-BE49-F238E27FC236}">
                <a16:creationId xmlns:a16="http://schemas.microsoft.com/office/drawing/2014/main" id="{07FC6584-3B3C-48FE-A0AF-417B98DD4260}"/>
              </a:ext>
            </a:extLst>
          </p:cNvPr>
          <p:cNvSpPr>
            <a:spLocks noGrp="1"/>
          </p:cNvSpPr>
          <p:nvPr>
            <p:ph type="ftr" sz="quarter" idx="11"/>
          </p:nvPr>
        </p:nvSpPr>
        <p:spPr/>
        <p:txBody>
          <a:bodyPr/>
          <a:lstStyle/>
          <a:p>
            <a:pPr>
              <a:defRPr/>
            </a:pPr>
            <a:r>
              <a:rPr lang="en-US" altLang="en-US"/>
              <a:t>Matthew Gillmore (Itron)</a:t>
            </a:r>
            <a:endParaRPr lang="en-US" altLang="en-US" dirty="0"/>
          </a:p>
        </p:txBody>
      </p:sp>
      <p:sp>
        <p:nvSpPr>
          <p:cNvPr id="8" name="Date Placeholder 7">
            <a:extLst>
              <a:ext uri="{FF2B5EF4-FFF2-40B4-BE49-F238E27FC236}">
                <a16:creationId xmlns:a16="http://schemas.microsoft.com/office/drawing/2014/main" id="{19B5A12F-6948-4161-B52C-F251BD801E5C}"/>
              </a:ext>
            </a:extLst>
          </p:cNvPr>
          <p:cNvSpPr>
            <a:spLocks noGrp="1"/>
          </p:cNvSpPr>
          <p:nvPr>
            <p:ph type="dt" sz="half" idx="10"/>
          </p:nvPr>
        </p:nvSpPr>
        <p:spPr/>
        <p:txBody>
          <a:bodyPr/>
          <a:lstStyle/>
          <a:p>
            <a:pPr>
              <a:defRPr/>
            </a:pPr>
            <a:r>
              <a:rPr lang="en-US" altLang="en-US" sz="1400"/>
              <a:t>March 2018</a:t>
            </a:r>
            <a:endParaRPr lang="en-US" altLang="en-US" sz="1400" dirty="0"/>
          </a:p>
        </p:txBody>
      </p:sp>
    </p:spTree>
    <p:extLst>
      <p:ext uri="{BB962C8B-B14F-4D97-AF65-F5344CB8AC3E}">
        <p14:creationId xmlns:p14="http://schemas.microsoft.com/office/powerpoint/2010/main" val="637515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dirty="0">
                <a:solidFill>
                  <a:prstClr val="black"/>
                </a:solidFill>
                <a:latin typeface="Helvetica"/>
              </a:rPr>
              <a:t>P802.15.4x Comments from 802.3</a:t>
            </a:r>
            <a:endParaRPr lang="en-US" dirty="0"/>
          </a:p>
        </p:txBody>
      </p:sp>
      <p:sp>
        <p:nvSpPr>
          <p:cNvPr id="3" name="Content Placeholder 2"/>
          <p:cNvSpPr>
            <a:spLocks noGrp="1"/>
          </p:cNvSpPr>
          <p:nvPr>
            <p:ph idx="1"/>
          </p:nvPr>
        </p:nvSpPr>
        <p:spPr/>
        <p:txBody>
          <a:bodyPr>
            <a:normAutofit fontScale="32500" lnSpcReduction="20000"/>
          </a:bodyPr>
          <a:lstStyle/>
          <a:p>
            <a:pPr marL="0" lvl="0" indent="0">
              <a:buNone/>
            </a:pPr>
            <a:r>
              <a:rPr lang="en-US" sz="4400" dirty="0">
                <a:solidFill>
                  <a:prstClr val="black"/>
                </a:solidFill>
                <a:latin typeface="Helvetica"/>
              </a:rPr>
              <a:t>Amendment: FANE (Field Area Network Enhancements)</a:t>
            </a:r>
          </a:p>
          <a:p>
            <a:pPr marL="0" lvl="0" indent="0">
              <a:buNone/>
            </a:pPr>
            <a:r>
              <a:rPr lang="en-US" sz="4400" u="sng" dirty="0">
                <a:solidFill>
                  <a:srgbClr val="0950D0"/>
                </a:solidFill>
                <a:latin typeface="Helvetica"/>
                <a:hlinkClick r:id="rId2"/>
              </a:rPr>
              <a:t>PAR</a:t>
            </a:r>
          </a:p>
          <a:p>
            <a:pPr lvl="0"/>
            <a:r>
              <a:rPr lang="en-US" sz="4400" dirty="0">
                <a:solidFill>
                  <a:prstClr val="black"/>
                </a:solidFill>
                <a:latin typeface="Helvetica"/>
              </a:rPr>
              <a:t>6.1.b — The RAC Chair is not aware of a recommendation from the RAC to review this project (nor it being flagged for review by editorial staff, typically occurring because of content found in MEC review), nor a request in general for PHY oriented projects.  RAC review can also be requested by the WG/TG later without a PAR modification if "not anticipated" registry related content appears in the draft.  Please refer to the PAR form instructions </a:t>
            </a:r>
            <a:r>
              <a:rPr lang="en-US" sz="3200" kern="1200" dirty="0">
                <a:solidFill>
                  <a:schemeClr val="tx1"/>
                </a:solidFill>
                <a:effectLst/>
                <a:latin typeface="+mn-lt"/>
                <a:ea typeface="+mn-ea"/>
                <a:cs typeface="+mn-cs"/>
              </a:rPr>
              <a:t> (copied at end of slide deck)</a:t>
            </a:r>
            <a:r>
              <a:rPr lang="en-US" sz="2000" dirty="0"/>
              <a:t> </a:t>
            </a:r>
            <a:r>
              <a:rPr lang="en-US" sz="4400" dirty="0">
                <a:solidFill>
                  <a:prstClr val="black"/>
                </a:solidFill>
                <a:latin typeface="Helvetica"/>
              </a:rPr>
              <a:t>for when a Yes answer is appropriate and consider if the answer should be changed to No.  (The RAC has reviewed IEEE </a:t>
            </a:r>
            <a:r>
              <a:rPr lang="en-US" sz="4400" dirty="0" err="1">
                <a:solidFill>
                  <a:prstClr val="black"/>
                </a:solidFill>
                <a:latin typeface="Helvetica"/>
              </a:rPr>
              <a:t>Std</a:t>
            </a:r>
            <a:r>
              <a:rPr lang="en-US" sz="4400" dirty="0">
                <a:solidFill>
                  <a:prstClr val="black"/>
                </a:solidFill>
                <a:latin typeface="Helvetica"/>
              </a:rPr>
              <a:t> 802.15.4.) </a:t>
            </a:r>
            <a:r>
              <a:rPr lang="en-US" sz="4400" dirty="0">
                <a:solidFill>
                  <a:srgbClr val="FF0000"/>
                </a:solidFill>
                <a:latin typeface="Helvetica"/>
              </a:rPr>
              <a:t>– Modify change the answer to NO</a:t>
            </a:r>
            <a:endParaRPr lang="en-US" sz="4400" dirty="0">
              <a:solidFill>
                <a:prstClr val="black"/>
              </a:solidFill>
              <a:latin typeface="Helvetica"/>
            </a:endParaRPr>
          </a:p>
          <a:p>
            <a:pPr marL="0" lvl="0" indent="0">
              <a:buNone/>
            </a:pPr>
            <a:r>
              <a:rPr lang="en-US" sz="4400" u="sng" dirty="0">
                <a:latin typeface="Helvetica"/>
                <a:hlinkClick r:id="rId3"/>
              </a:rPr>
              <a:t>CSD</a:t>
            </a:r>
          </a:p>
          <a:p>
            <a:pPr lvl="0"/>
            <a:r>
              <a:rPr lang="en-US" sz="4400" dirty="0">
                <a:solidFill>
                  <a:prstClr val="black"/>
                </a:solidFill>
                <a:latin typeface="Helvetica"/>
              </a:rPr>
              <a:t>1.2.1,b — Change IEEE Std. 802.15.4 to IEEE </a:t>
            </a:r>
            <a:r>
              <a:rPr lang="en-US" sz="4400" dirty="0" err="1">
                <a:solidFill>
                  <a:prstClr val="black"/>
                </a:solidFill>
                <a:latin typeface="Helvetica"/>
              </a:rPr>
              <a:t>Std</a:t>
            </a:r>
            <a:r>
              <a:rPr lang="en-US" sz="4400" dirty="0">
                <a:solidFill>
                  <a:prstClr val="black"/>
                </a:solidFill>
                <a:latin typeface="Helvetica"/>
              </a:rPr>
              <a:t> 802.15.4 (remove the dot after </a:t>
            </a:r>
            <a:r>
              <a:rPr lang="en-US" sz="4400" dirty="0" err="1">
                <a:solidFill>
                  <a:prstClr val="black"/>
                </a:solidFill>
                <a:latin typeface="Helvetica"/>
              </a:rPr>
              <a:t>Std</a:t>
            </a:r>
            <a:r>
              <a:rPr lang="en-US" sz="4400" dirty="0">
                <a:solidFill>
                  <a:prstClr val="black"/>
                </a:solidFill>
                <a:latin typeface="Helvetica"/>
              </a:rPr>
              <a:t>). </a:t>
            </a:r>
            <a:r>
              <a:rPr lang="en-US" sz="4400" dirty="0">
                <a:solidFill>
                  <a:srgbClr val="FF0000"/>
                </a:solidFill>
                <a:latin typeface="Helvetica"/>
              </a:rPr>
              <a:t>- Accept</a:t>
            </a:r>
          </a:p>
          <a:p>
            <a:pPr lvl="0"/>
            <a:r>
              <a:rPr lang="en-US" sz="4400" dirty="0">
                <a:solidFill>
                  <a:prstClr val="black"/>
                </a:solidFill>
                <a:latin typeface="Helvetica"/>
              </a:rPr>
              <a:t>1.2.5,c — The answer about manufacturing costs is non-responsive to the question about installation costs.  Please provide a responsive answer. – </a:t>
            </a:r>
            <a:r>
              <a:rPr lang="en-US" sz="4400" dirty="0">
                <a:solidFill>
                  <a:srgbClr val="FF0000"/>
                </a:solidFill>
                <a:latin typeface="Helvetica"/>
              </a:rPr>
              <a:t>MODIFY Change the answer to </a:t>
            </a:r>
            <a:r>
              <a:rPr lang="en-US" sz="7400" dirty="0">
                <a:solidFill>
                  <a:srgbClr val="FF0000"/>
                </a:solidFill>
                <a:latin typeface="Helvetica"/>
              </a:rPr>
              <a:t>“</a:t>
            </a:r>
            <a:r>
              <a:rPr lang="en-US" sz="5400" dirty="0">
                <a:solidFill>
                  <a:srgbClr val="FF0000"/>
                </a:solidFill>
              </a:rPr>
              <a:t>Implementation of this amendment requires no change to current installation costs and costs could potentially be reduced because less network equipment could be required”</a:t>
            </a:r>
            <a:endParaRPr lang="en-US" sz="4400" dirty="0">
              <a:solidFill>
                <a:srgbClr val="FF0000"/>
              </a:solidFill>
              <a:latin typeface="Helvetica"/>
            </a:endParaRPr>
          </a:p>
        </p:txBody>
      </p:sp>
      <p:sp>
        <p:nvSpPr>
          <p:cNvPr id="4" name="Slide Number Placeholder 3"/>
          <p:cNvSpPr>
            <a:spLocks noGrp="1"/>
          </p:cNvSpPr>
          <p:nvPr>
            <p:ph type="sldNum" sz="quarter" idx="12"/>
          </p:nvPr>
        </p:nvSpPr>
        <p:spPr>
          <a:xfrm>
            <a:off x="4359280" y="6475413"/>
            <a:ext cx="471283" cy="184666"/>
          </a:xfrm>
        </p:spPr>
        <p:txBody>
          <a:bodyPr/>
          <a:lstStyle/>
          <a:p>
            <a:r>
              <a:rPr lang="en-US" dirty="0"/>
              <a:t>Slide  4</a:t>
            </a:r>
          </a:p>
        </p:txBody>
      </p:sp>
      <p:sp>
        <p:nvSpPr>
          <p:cNvPr id="6" name="Footer Placeholder 5">
            <a:extLst>
              <a:ext uri="{FF2B5EF4-FFF2-40B4-BE49-F238E27FC236}">
                <a16:creationId xmlns:a16="http://schemas.microsoft.com/office/drawing/2014/main" id="{CC502A3F-307D-4813-82FE-C0FAC62734A5}"/>
              </a:ext>
            </a:extLst>
          </p:cNvPr>
          <p:cNvSpPr>
            <a:spLocks noGrp="1"/>
          </p:cNvSpPr>
          <p:nvPr>
            <p:ph type="ftr" sz="quarter" idx="11"/>
          </p:nvPr>
        </p:nvSpPr>
        <p:spPr/>
        <p:txBody>
          <a:bodyPr/>
          <a:lstStyle/>
          <a:p>
            <a:pPr>
              <a:defRPr/>
            </a:pPr>
            <a:r>
              <a:rPr lang="en-US" altLang="en-US"/>
              <a:t>Matthew Gillmore (Itron)</a:t>
            </a:r>
            <a:endParaRPr lang="en-US" altLang="en-US" dirty="0"/>
          </a:p>
        </p:txBody>
      </p:sp>
      <p:sp>
        <p:nvSpPr>
          <p:cNvPr id="7" name="Date Placeholder 6">
            <a:extLst>
              <a:ext uri="{FF2B5EF4-FFF2-40B4-BE49-F238E27FC236}">
                <a16:creationId xmlns:a16="http://schemas.microsoft.com/office/drawing/2014/main" id="{68964340-9CCE-4B3E-A179-7EE299AAEE5E}"/>
              </a:ext>
            </a:extLst>
          </p:cNvPr>
          <p:cNvSpPr>
            <a:spLocks noGrp="1"/>
          </p:cNvSpPr>
          <p:nvPr>
            <p:ph type="dt" sz="half" idx="10"/>
          </p:nvPr>
        </p:nvSpPr>
        <p:spPr/>
        <p:txBody>
          <a:bodyPr/>
          <a:lstStyle/>
          <a:p>
            <a:pPr>
              <a:defRPr/>
            </a:pPr>
            <a:r>
              <a:rPr lang="en-US" altLang="en-US" sz="1400"/>
              <a:t>March 2018</a:t>
            </a:r>
            <a:endParaRPr lang="en-US" altLang="en-US" sz="1400" dirty="0"/>
          </a:p>
        </p:txBody>
      </p:sp>
    </p:spTree>
    <p:extLst>
      <p:ext uri="{BB962C8B-B14F-4D97-AF65-F5344CB8AC3E}">
        <p14:creationId xmlns:p14="http://schemas.microsoft.com/office/powerpoint/2010/main" val="646717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39E29-3FD9-49B3-8612-7A7ABEEAAB92}"/>
              </a:ext>
            </a:extLst>
          </p:cNvPr>
          <p:cNvSpPr>
            <a:spLocks noGrp="1"/>
          </p:cNvSpPr>
          <p:nvPr>
            <p:ph type="title"/>
          </p:nvPr>
        </p:nvSpPr>
        <p:spPr/>
        <p:txBody>
          <a:bodyPr/>
          <a:lstStyle/>
          <a:p>
            <a:r>
              <a:rPr lang="en-US" dirty="0"/>
              <a:t>Comments from Dr. </a:t>
            </a:r>
            <a:r>
              <a:rPr lang="en-US" dirty="0" err="1"/>
              <a:t>Gilb</a:t>
            </a:r>
            <a:endParaRPr lang="en-US" dirty="0"/>
          </a:p>
        </p:txBody>
      </p:sp>
      <p:sp>
        <p:nvSpPr>
          <p:cNvPr id="3" name="Content Placeholder 2">
            <a:extLst>
              <a:ext uri="{FF2B5EF4-FFF2-40B4-BE49-F238E27FC236}">
                <a16:creationId xmlns:a16="http://schemas.microsoft.com/office/drawing/2014/main" id="{1C72DCFD-F703-44E3-849C-564D5BB74434}"/>
              </a:ext>
            </a:extLst>
          </p:cNvPr>
          <p:cNvSpPr>
            <a:spLocks noGrp="1"/>
          </p:cNvSpPr>
          <p:nvPr>
            <p:ph idx="1"/>
          </p:nvPr>
        </p:nvSpPr>
        <p:spPr>
          <a:xfrm>
            <a:off x="685800" y="1556792"/>
            <a:ext cx="7772400" cy="4611216"/>
          </a:xfrm>
        </p:spPr>
        <p:txBody>
          <a:bodyPr/>
          <a:lstStyle/>
          <a:p>
            <a:r>
              <a:rPr lang="en-US" sz="1200" dirty="0"/>
              <a:t>PAR</a:t>
            </a:r>
            <a:br>
              <a:rPr lang="en-US" sz="1200" dirty="0"/>
            </a:br>
            <a:r>
              <a:rPr lang="en-US" sz="1200" dirty="0"/>
              <a:t> 5.2b</a:t>
            </a:r>
            <a:br>
              <a:rPr lang="en-US" sz="1200" dirty="0"/>
            </a:br>
            <a:r>
              <a:rPr lang="en-US" sz="1200" dirty="0"/>
              <a:t>  o Provide an estimated range for this PHY mode in the scope.  </a:t>
            </a:r>
            <a:r>
              <a:rPr lang="en-US" sz="1200" dirty="0">
                <a:solidFill>
                  <a:srgbClr val="FF0000"/>
                </a:solidFill>
              </a:rPr>
              <a:t>Modify: Add sentence to clarify range of up to 5 kilometers with line of sight using omnidirectional antennas.</a:t>
            </a:r>
            <a:br>
              <a:rPr lang="en-US" sz="1200" dirty="0"/>
            </a:br>
            <a:r>
              <a:rPr lang="en-US" sz="1200" dirty="0"/>
              <a:t> 6.1.b</a:t>
            </a:r>
            <a:br>
              <a:rPr lang="en-US" sz="1200" dirty="0"/>
            </a:br>
            <a:r>
              <a:rPr lang="en-US" sz="1200" dirty="0"/>
              <a:t>  o I would suggest that this is no as the PHY won't modify any of the use or definition of addressing.  If the RAC wants to review, you can always send them a copy to look at.  But the answer to the question is no, you don't anticipate any registration activity.  - </a:t>
            </a:r>
            <a:r>
              <a:rPr lang="en-US" sz="1200" dirty="0">
                <a:solidFill>
                  <a:srgbClr val="FF0000"/>
                </a:solidFill>
              </a:rPr>
              <a:t>Modify,  change to NO</a:t>
            </a:r>
            <a:br>
              <a:rPr lang="en-US" sz="1200" dirty="0"/>
            </a:br>
            <a:br>
              <a:rPr lang="en-US" sz="1200" dirty="0"/>
            </a:br>
            <a:r>
              <a:rPr lang="en-US" sz="1200" dirty="0"/>
              <a:t>CSD</a:t>
            </a:r>
            <a:br>
              <a:rPr lang="en-US" sz="1200" dirty="0"/>
            </a:br>
            <a:r>
              <a:rPr lang="en-US" sz="1200" dirty="0"/>
              <a:t> 1.2.5</a:t>
            </a:r>
            <a:br>
              <a:rPr lang="en-US" sz="1200" dirty="0"/>
            </a:br>
            <a:r>
              <a:rPr lang="en-US" sz="1200" dirty="0"/>
              <a:t>  o None of the reasons given address why this specific, new addition will be similar in cost to existing 802.15.4 devices (which vary widely in cost, depending on which version of 802.15.4 you implement).  At the very least, these answers should be specific to the widespread deployment of 802.15.4 SUN PHY devices. </a:t>
            </a:r>
            <a:br>
              <a:rPr lang="en-US" sz="1200" dirty="0"/>
            </a:br>
            <a:r>
              <a:rPr lang="en-US" sz="1200" dirty="0"/>
              <a:t>  o The answer for c) does not address item c), which has to do with installation costs, no manufacturing methods.  The WG should take the time to actually answer these questions and not just cut and paste previous answers. – </a:t>
            </a:r>
            <a:r>
              <a:rPr lang="en-US" sz="1200" dirty="0">
                <a:solidFill>
                  <a:srgbClr val="FF0000"/>
                </a:solidFill>
              </a:rPr>
              <a:t>Modify 1.2.5b to : “</a:t>
            </a:r>
            <a:r>
              <a:rPr lang="en-US" sz="1100" dirty="0">
                <a:solidFill>
                  <a:srgbClr val="FF0000"/>
                </a:solidFill>
              </a:rPr>
              <a:t>Anticipated enhancements of this amendment will utilize current 802.15.4 SUN implementations and should not affect or create additional costs for implementation.  This amendment could reduce cost of SUN implementations”  1.2.5c to: Implementation of this amendment requires no change to current installation costs and costs could potentially be reduced because less network equipment could be required”  1.2.5d to : There are already IEEE 802.15.4 devices in volume shipment operating in the same frequency bands and PHY modes. The proposed enhancements included in this project could reduce well-known operational costs.</a:t>
            </a:r>
          </a:p>
          <a:p>
            <a:pPr marL="0" indent="0">
              <a:buNone/>
            </a:pPr>
            <a:br>
              <a:rPr lang="en-US" sz="1200" dirty="0"/>
            </a:br>
            <a:br>
              <a:rPr lang="en-US" sz="1200" dirty="0"/>
            </a:br>
            <a:endParaRPr lang="en-US" sz="1200" dirty="0"/>
          </a:p>
        </p:txBody>
      </p:sp>
      <p:sp>
        <p:nvSpPr>
          <p:cNvPr id="6" name="Slide Number Placeholder 5">
            <a:extLst>
              <a:ext uri="{FF2B5EF4-FFF2-40B4-BE49-F238E27FC236}">
                <a16:creationId xmlns:a16="http://schemas.microsoft.com/office/drawing/2014/main" id="{E8832B25-DD6A-4E05-AE63-D3C1F54E36B1}"/>
              </a:ext>
            </a:extLst>
          </p:cNvPr>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5</a:t>
            </a:fld>
            <a:endParaRPr lang="en-US" altLang="en-US"/>
          </a:p>
        </p:txBody>
      </p:sp>
      <p:sp>
        <p:nvSpPr>
          <p:cNvPr id="7" name="Footer Placeholder 6">
            <a:extLst>
              <a:ext uri="{FF2B5EF4-FFF2-40B4-BE49-F238E27FC236}">
                <a16:creationId xmlns:a16="http://schemas.microsoft.com/office/drawing/2014/main" id="{AD0FE1B2-EB83-4D81-BA1C-813A0659BE76}"/>
              </a:ext>
            </a:extLst>
          </p:cNvPr>
          <p:cNvSpPr>
            <a:spLocks noGrp="1"/>
          </p:cNvSpPr>
          <p:nvPr>
            <p:ph type="ftr" sz="quarter" idx="11"/>
          </p:nvPr>
        </p:nvSpPr>
        <p:spPr/>
        <p:txBody>
          <a:bodyPr/>
          <a:lstStyle/>
          <a:p>
            <a:pPr>
              <a:defRPr/>
            </a:pPr>
            <a:r>
              <a:rPr lang="en-US" altLang="en-US"/>
              <a:t>Matthew Gillmore (Itron)</a:t>
            </a:r>
            <a:endParaRPr lang="en-US" altLang="en-US" dirty="0"/>
          </a:p>
        </p:txBody>
      </p:sp>
      <p:sp>
        <p:nvSpPr>
          <p:cNvPr id="8" name="Date Placeholder 7">
            <a:extLst>
              <a:ext uri="{FF2B5EF4-FFF2-40B4-BE49-F238E27FC236}">
                <a16:creationId xmlns:a16="http://schemas.microsoft.com/office/drawing/2014/main" id="{D7B8DD9F-8756-4648-94DA-7A0C54712EF3}"/>
              </a:ext>
            </a:extLst>
          </p:cNvPr>
          <p:cNvSpPr>
            <a:spLocks noGrp="1"/>
          </p:cNvSpPr>
          <p:nvPr>
            <p:ph type="dt" sz="half" idx="10"/>
          </p:nvPr>
        </p:nvSpPr>
        <p:spPr/>
        <p:txBody>
          <a:bodyPr/>
          <a:lstStyle/>
          <a:p>
            <a:pPr>
              <a:defRPr/>
            </a:pPr>
            <a:r>
              <a:rPr lang="en-US" altLang="en-US" sz="1400"/>
              <a:t>March 2018</a:t>
            </a:r>
            <a:endParaRPr lang="en-US" altLang="en-US" sz="1400" dirty="0"/>
          </a:p>
        </p:txBody>
      </p:sp>
    </p:spTree>
    <p:extLst>
      <p:ext uri="{BB962C8B-B14F-4D97-AF65-F5344CB8AC3E}">
        <p14:creationId xmlns:p14="http://schemas.microsoft.com/office/powerpoint/2010/main" val="669375612"/>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2637</TotalTime>
  <Words>449</Words>
  <Application>Microsoft Office PowerPoint</Application>
  <PresentationFormat>On-screen Show (4:3)</PresentationFormat>
  <Paragraphs>47</Paragraphs>
  <Slides>5</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MS Gothic</vt:lpstr>
      <vt:lpstr>Arial</vt:lpstr>
      <vt:lpstr>Calibri</vt:lpstr>
      <vt:lpstr>Calibri Light</vt:lpstr>
      <vt:lpstr>Helvetica</vt:lpstr>
      <vt:lpstr>Times New Roman</vt:lpstr>
      <vt:lpstr>IEEE-P802_15_Rbt</vt:lpstr>
      <vt:lpstr>Custom Design</vt:lpstr>
      <vt:lpstr>PowerPoint Presentation</vt:lpstr>
      <vt:lpstr>802.15 SG FANE PAR &amp; CSD Response</vt:lpstr>
      <vt:lpstr>802.15.4x Comments from 802.11</vt:lpstr>
      <vt:lpstr>P802.15.4x Comments from 802.3</vt:lpstr>
      <vt:lpstr>Comments from Dr. Gilb</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Matthew.Gillmore@itron.com</dc:creator>
  <dc:description>&lt;doc#&gt;</dc:description>
  <cp:lastModifiedBy>Gillmore, Matthew</cp:lastModifiedBy>
  <cp:revision>286</cp:revision>
  <cp:lastPrinted>1998-02-10T13:28:06Z</cp:lastPrinted>
  <dcterms:created xsi:type="dcterms:W3CDTF">2017-03-12T21:31:02Z</dcterms:created>
  <dcterms:modified xsi:type="dcterms:W3CDTF">2018-03-07T15:05:14Z</dcterms:modified>
</cp:coreProperties>
</file>