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9" r:id="rId2"/>
    <p:sldId id="260" r:id="rId3"/>
    <p:sldId id="262" r:id="rId4"/>
    <p:sldId id="263" r:id="rId5"/>
    <p:sldId id="288" r:id="rId6"/>
    <p:sldId id="264" r:id="rId7"/>
    <p:sldId id="261"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p:scale>
          <a:sx n="110" d="100"/>
          <a:sy n="110" d="100"/>
        </p:scale>
        <p:origin x="-1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B83A3FCE-DAB6-412F-9791-642CE2A0C9F4}"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487350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FB7D603-942F-424A-AA0C-632E51F9F407}"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87679913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A6764C-4949-4133-AC9E-E7B931892B15}" type="slidenum">
              <a:rPr lang="en-US" altLang="en-US"/>
              <a:pPr>
                <a:defRPr/>
              </a:pPr>
              <a:t>‹Nr.›</a:t>
            </a:fld>
            <a:endParaRPr lang="en-US" altLang="en-US"/>
          </a:p>
        </p:txBody>
      </p:sp>
    </p:spTree>
    <p:extLst>
      <p:ext uri="{BB962C8B-B14F-4D97-AF65-F5344CB8AC3E}">
        <p14:creationId xmlns:p14="http://schemas.microsoft.com/office/powerpoint/2010/main" val="2328745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D98FAB8-959C-4D60-A5E2-7E0B1F55222E}" type="slidenum">
              <a:rPr lang="en-US" altLang="en-US"/>
              <a:pPr>
                <a:defRPr/>
              </a:pPr>
              <a:t>‹Nr.›</a:t>
            </a:fld>
            <a:endParaRPr lang="en-US" altLang="en-US"/>
          </a:p>
        </p:txBody>
      </p:sp>
    </p:spTree>
    <p:extLst>
      <p:ext uri="{BB962C8B-B14F-4D97-AF65-F5344CB8AC3E}">
        <p14:creationId xmlns:p14="http://schemas.microsoft.com/office/powerpoint/2010/main" val="4061762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489C528-61CC-4E49-AB75-BFC19C575DFF}" type="slidenum">
              <a:rPr lang="en-US" altLang="en-US"/>
              <a:pPr>
                <a:defRPr/>
              </a:pPr>
              <a:t>‹Nr.›</a:t>
            </a:fld>
            <a:endParaRPr lang="en-US" altLang="en-US"/>
          </a:p>
        </p:txBody>
      </p:sp>
    </p:spTree>
    <p:extLst>
      <p:ext uri="{BB962C8B-B14F-4D97-AF65-F5344CB8AC3E}">
        <p14:creationId xmlns:p14="http://schemas.microsoft.com/office/powerpoint/2010/main" val="4150771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6BF911DC-CB6E-43CD-9C29-7345230167E4}" type="slidenum">
              <a:rPr lang="en-US" altLang="en-US"/>
              <a:pPr>
                <a:defRPr/>
              </a:pPr>
              <a:t>‹Nr.›</a:t>
            </a:fld>
            <a:endParaRPr lang="en-US" altLang="en-US"/>
          </a:p>
        </p:txBody>
      </p:sp>
    </p:spTree>
    <p:extLst>
      <p:ext uri="{BB962C8B-B14F-4D97-AF65-F5344CB8AC3E}">
        <p14:creationId xmlns:p14="http://schemas.microsoft.com/office/powerpoint/2010/main" val="4028513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45B9575-08C1-4745-AFCD-D00CE1985D96}" type="slidenum">
              <a:rPr lang="en-US" altLang="en-US"/>
              <a:pPr>
                <a:defRPr/>
              </a:pPr>
              <a:t>‹Nr.›</a:t>
            </a:fld>
            <a:endParaRPr lang="en-US" altLang="en-US"/>
          </a:p>
        </p:txBody>
      </p:sp>
    </p:spTree>
    <p:extLst>
      <p:ext uri="{BB962C8B-B14F-4D97-AF65-F5344CB8AC3E}">
        <p14:creationId xmlns:p14="http://schemas.microsoft.com/office/powerpoint/2010/main" val="29012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dirty="0" smtClean="0"/>
              <a:t>Mar. 2018</a:t>
            </a:r>
            <a:endParaRPr lang="en-US" altLang="en-US"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B76DF676-FEE2-403E-BE19-6E41A918F92B}" type="slidenum">
              <a:rPr lang="en-US" altLang="en-US"/>
              <a:pPr>
                <a:defRPr/>
              </a:pPr>
              <a:t>‹Nr.›</a:t>
            </a:fld>
            <a:endParaRPr lang="en-US" altLang="en-US"/>
          </a:p>
        </p:txBody>
      </p:sp>
    </p:spTree>
    <p:extLst>
      <p:ext uri="{BB962C8B-B14F-4D97-AF65-F5344CB8AC3E}">
        <p14:creationId xmlns:p14="http://schemas.microsoft.com/office/powerpoint/2010/main" val="287023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8B7D380-35AC-4AB1-ABA7-99D478AAA65A}" type="slidenum">
              <a:rPr lang="en-US" altLang="en-US"/>
              <a:pPr>
                <a:defRPr/>
              </a:pPr>
              <a:t>‹Nr.›</a:t>
            </a:fld>
            <a:endParaRPr lang="en-US" altLang="en-US"/>
          </a:p>
        </p:txBody>
      </p:sp>
    </p:spTree>
    <p:extLst>
      <p:ext uri="{BB962C8B-B14F-4D97-AF65-F5344CB8AC3E}">
        <p14:creationId xmlns:p14="http://schemas.microsoft.com/office/powerpoint/2010/main" val="357121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373B1856-8522-4153-896A-48F80DA38181}" type="slidenum">
              <a:rPr lang="en-US" altLang="en-US"/>
              <a:pPr>
                <a:defRPr/>
              </a:pPr>
              <a:t>‹Nr.›</a:t>
            </a:fld>
            <a:endParaRPr lang="en-US" altLang="en-US"/>
          </a:p>
        </p:txBody>
      </p:sp>
    </p:spTree>
    <p:extLst>
      <p:ext uri="{BB962C8B-B14F-4D97-AF65-F5344CB8AC3E}">
        <p14:creationId xmlns:p14="http://schemas.microsoft.com/office/powerpoint/2010/main" val="343219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3816E45-D77A-4A92-8311-1DC0F8CFCADF}" type="slidenum">
              <a:rPr lang="en-US" altLang="en-US"/>
              <a:pPr>
                <a:defRPr/>
              </a:pPr>
              <a:t>‹Nr.›</a:t>
            </a:fld>
            <a:endParaRPr lang="en-US" altLang="en-US"/>
          </a:p>
        </p:txBody>
      </p:sp>
    </p:spTree>
    <p:extLst>
      <p:ext uri="{BB962C8B-B14F-4D97-AF65-F5344CB8AC3E}">
        <p14:creationId xmlns:p14="http://schemas.microsoft.com/office/powerpoint/2010/main" val="2798109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FDE87B06-5562-4B0A-BB4B-03D74B63CCA5}" type="slidenum">
              <a:rPr lang="en-US" altLang="en-US"/>
              <a:pPr>
                <a:defRPr/>
              </a:pPr>
              <a:t>‹Nr.›</a:t>
            </a:fld>
            <a:endParaRPr lang="en-US" altLang="en-US"/>
          </a:p>
        </p:txBody>
      </p:sp>
    </p:spTree>
    <p:extLst>
      <p:ext uri="{BB962C8B-B14F-4D97-AF65-F5344CB8AC3E}">
        <p14:creationId xmlns:p14="http://schemas.microsoft.com/office/powerpoint/2010/main" val="1132441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dirty="0" smtClean="0"/>
              <a:t>Mar. 2018</a:t>
            </a:r>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A46F3BE1-29CC-425D-B1CC-29426053C769}" type="slidenum">
              <a:rPr lang="en-US" altLang="en-US"/>
              <a:pPr>
                <a:defRPr/>
              </a:pPr>
              <a:t>‹Nr.›</a:t>
            </a:fld>
            <a:endParaRPr lang="en-US" altLang="en-US"/>
          </a:p>
        </p:txBody>
      </p:sp>
    </p:spTree>
    <p:extLst>
      <p:ext uri="{BB962C8B-B14F-4D97-AF65-F5344CB8AC3E}">
        <p14:creationId xmlns:p14="http://schemas.microsoft.com/office/powerpoint/2010/main" val="3289425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Mar. 2018</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8C75E35E-93F3-41A8-B008-914351C8EB3A}" type="slidenum">
              <a:rPr lang="en-US" altLang="en-US"/>
              <a:pPr>
                <a:defRPr/>
              </a:pPr>
              <a:t>‹Nr.›</a:t>
            </a:fld>
            <a:endParaRPr lang="en-US" altLang="en-US"/>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802.15-18-0133-03-004w</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2A45F67-7AA2-4220-925F-0AB17FECF261}"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[Draft PAR &amp; CSD Comment Responses]</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[7 </a:t>
            </a:r>
            <a:r>
              <a:rPr lang="en-US" altLang="en-US" sz="1600" dirty="0" smtClean="0">
                <a:solidFill>
                  <a:schemeClr val="tx2"/>
                </a:solidFill>
              </a:rPr>
              <a:t>March,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[Comment resolution to comments on 802.15.4w PAR &amp; </a:t>
            </a:r>
            <a:r>
              <a:rPr lang="en-US" altLang="en-US" sz="1600" dirty="0" smtClean="0">
                <a:solidFill>
                  <a:schemeClr val="tx2"/>
                </a:solidFill>
              </a:rPr>
              <a:t>CSD after SG 802.15.4w discussions.]</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t>Information to 802 EC</a:t>
            </a:r>
            <a:r>
              <a:rPr lang="en-US" altLang="en-US" sz="1600" dirty="0" smtClean="0">
                <a:solidFill>
                  <a:schemeClr val="tx2"/>
                </a:solidFill>
              </a:rPr>
              <a:t>]</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#7: CSD 1.2.3</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Quantify "high immunity to interference".</a:t>
            </a:r>
          </a:p>
          <a:p>
            <a:pPr marL="0" indent="0">
              <a:buNone/>
            </a:pPr>
            <a:endParaRPr lang="en-US" sz="2000" dirty="0"/>
          </a:p>
          <a:p>
            <a:pPr marL="0" indent="0">
              <a:buNone/>
            </a:pPr>
            <a:r>
              <a:rPr lang="en-US" sz="2000" b="1" dirty="0"/>
              <a:t>Text in PAR/CSD:</a:t>
            </a:r>
          </a:p>
          <a:p>
            <a:pPr marL="0" indent="0">
              <a:buNone/>
            </a:pPr>
            <a:r>
              <a:rPr lang="en-US" sz="2000" dirty="0"/>
              <a:t>The proposed project enhances and is limited to the existing 802.15.4 LECIM FSK PHY. It uniquely provides a combination of capacities in low data rate, latency tolerant applications not available in any other standard, such as enhanced link margin and long range, while delivering high immunity to </a:t>
            </a:r>
            <a:r>
              <a:rPr lang="en-US" sz="2000" dirty="0" smtClean="0"/>
              <a:t>interference and </a:t>
            </a:r>
            <a:r>
              <a:rPr lang="en-US" sz="2000" dirty="0">
                <a:solidFill>
                  <a:srgbClr val="FF0000"/>
                </a:solidFill>
              </a:rPr>
              <a:t>still maintaining a </a:t>
            </a:r>
            <a:r>
              <a:rPr lang="en-US" sz="2000" dirty="0" smtClean="0"/>
              <a:t>multiyear </a:t>
            </a:r>
            <a:r>
              <a:rPr lang="en-US" sz="2000" dirty="0"/>
              <a:t>battery life. </a:t>
            </a:r>
            <a:endParaRPr lang="en-US" sz="2000" dirty="0" smtClean="0"/>
          </a:p>
          <a:p>
            <a:pPr marL="0" indent="0">
              <a:buNone/>
            </a:pPr>
            <a:endParaRPr lang="en-US" sz="2000" dirty="0"/>
          </a:p>
          <a:p>
            <a:pPr marL="0" indent="0">
              <a:buNone/>
            </a:pPr>
            <a:r>
              <a:rPr lang="en-US" sz="2000" b="1" dirty="0" smtClean="0"/>
              <a:t>Remarks </a:t>
            </a:r>
            <a:r>
              <a:rPr lang="en-US" sz="2000" b="1" dirty="0"/>
              <a:t>/ Answers to the Comments</a:t>
            </a:r>
            <a:r>
              <a:rPr lang="en-US" sz="2000" b="1" dirty="0" smtClean="0"/>
              <a:t>:</a:t>
            </a:r>
          </a:p>
          <a:p>
            <a:pPr marL="0" indent="0">
              <a:buNone/>
            </a:pPr>
            <a:r>
              <a:rPr lang="en-US" sz="2000" dirty="0" smtClean="0"/>
              <a:t>Accept: Text is revised in CSD document.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10</a:t>
            </a:fld>
            <a:endParaRPr lang="en-US" altLang="en-US"/>
          </a:p>
        </p:txBody>
      </p:sp>
    </p:spTree>
    <p:extLst>
      <p:ext uri="{BB962C8B-B14F-4D97-AF65-F5344CB8AC3E}">
        <p14:creationId xmlns:p14="http://schemas.microsoft.com/office/powerpoint/2010/main" val="3354647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#8: CSD 1.2.5</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None of the reasons given address why this specific, new addition will be similar in cost to existing 802.15.4 devices (which vary widely in cost, depending on which version of 802.15.4 you implement).  Are there LECIM devices fielded?</a:t>
            </a:r>
          </a:p>
          <a:p>
            <a:pPr marL="0" indent="0">
              <a:buNone/>
            </a:pPr>
            <a:endParaRPr lang="en-US" sz="2000" dirty="0"/>
          </a:p>
          <a:p>
            <a:pPr marL="0" indent="0">
              <a:buNone/>
            </a:pPr>
            <a:r>
              <a:rPr lang="en-US" sz="2000" b="1" dirty="0"/>
              <a:t>Text in PAR/CSD:</a:t>
            </a:r>
          </a:p>
          <a:p>
            <a:pPr marL="0" indent="0">
              <a:buNone/>
            </a:pPr>
            <a:r>
              <a:rPr lang="en-US" sz="2000" dirty="0"/>
              <a:t>This project can be implemented with no </a:t>
            </a:r>
            <a:r>
              <a:rPr lang="en-US" sz="2000" dirty="0" smtClean="0">
                <a:solidFill>
                  <a:srgbClr val="FF0000"/>
                </a:solidFill>
              </a:rPr>
              <a:t>hardware changes and therefore </a:t>
            </a:r>
            <a:r>
              <a:rPr lang="en-US" sz="2000" strike="sngStrike" dirty="0" smtClean="0">
                <a:solidFill>
                  <a:srgbClr val="FF0000"/>
                </a:solidFill>
              </a:rPr>
              <a:t>change</a:t>
            </a:r>
            <a:r>
              <a:rPr lang="en-US" sz="2000" dirty="0" smtClean="0">
                <a:solidFill>
                  <a:srgbClr val="FF0000"/>
                </a:solidFill>
              </a:rPr>
              <a:t> </a:t>
            </a:r>
            <a:r>
              <a:rPr lang="en-US" sz="2000" dirty="0"/>
              <a:t>to the existing </a:t>
            </a:r>
            <a:r>
              <a:rPr lang="en-US" sz="2000" strike="sngStrike" dirty="0">
                <a:solidFill>
                  <a:srgbClr val="FF0000"/>
                </a:solidFill>
              </a:rPr>
              <a:t>device</a:t>
            </a:r>
            <a:r>
              <a:rPr lang="en-US" sz="2000" dirty="0">
                <a:solidFill>
                  <a:srgbClr val="FF0000"/>
                </a:solidFill>
              </a:rPr>
              <a:t> </a:t>
            </a:r>
            <a:r>
              <a:rPr lang="en-US" sz="2000" dirty="0"/>
              <a:t>cost basis which has been demonstrated, through billions of shipped devices. </a:t>
            </a:r>
            <a:endParaRPr lang="en-US" sz="2000" dirty="0" smtClean="0"/>
          </a:p>
          <a:p>
            <a:pPr marL="0" indent="0">
              <a:buNone/>
            </a:pPr>
            <a:r>
              <a:rPr lang="en-US" sz="2000" b="1" dirty="0" smtClean="0"/>
              <a:t>Remarks </a:t>
            </a:r>
            <a:r>
              <a:rPr lang="en-US" sz="2000" b="1" dirty="0"/>
              <a:t>/ Answers to the Comments</a:t>
            </a:r>
            <a:r>
              <a:rPr lang="en-US" sz="2000" b="1" dirty="0" smtClean="0"/>
              <a:t>:</a:t>
            </a:r>
          </a:p>
          <a:p>
            <a:pPr marL="0" indent="0">
              <a:buNone/>
            </a:pPr>
            <a:r>
              <a:rPr lang="en-US" sz="2000" dirty="0" smtClean="0"/>
              <a:t>Accept: Text is modified in the CSD document.</a:t>
            </a:r>
            <a:endParaRPr lang="en-US" sz="2000" b="1" dirty="0"/>
          </a:p>
          <a:p>
            <a:pPr marL="0" indent="0">
              <a:buNone/>
            </a:pPr>
            <a:endParaRPr lang="en-US" sz="2000" b="1" dirty="0"/>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11</a:t>
            </a:fld>
            <a:endParaRPr lang="en-US" altLang="en-US"/>
          </a:p>
        </p:txBody>
      </p:sp>
    </p:spTree>
    <p:extLst>
      <p:ext uri="{BB962C8B-B14F-4D97-AF65-F5344CB8AC3E}">
        <p14:creationId xmlns:p14="http://schemas.microsoft.com/office/powerpoint/2010/main" val="1964648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#9: CSD 1.2.5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The answer for c) does not address item c), which has to do with installation costs, no manufacturing methods.</a:t>
            </a:r>
          </a:p>
          <a:p>
            <a:pPr marL="0" indent="0">
              <a:buNone/>
            </a:pPr>
            <a:endParaRPr lang="en-US" sz="2000" dirty="0"/>
          </a:p>
          <a:p>
            <a:pPr marL="0" indent="0">
              <a:buNone/>
            </a:pPr>
            <a:r>
              <a:rPr lang="en-US" sz="2000" b="1" dirty="0"/>
              <a:t>Text in PAR/CSD:</a:t>
            </a:r>
          </a:p>
          <a:p>
            <a:pPr marL="0" indent="0">
              <a:buNone/>
            </a:pPr>
            <a:r>
              <a:rPr lang="en-US" sz="2000" strike="sngStrike" dirty="0">
                <a:solidFill>
                  <a:srgbClr val="FF0000"/>
                </a:solidFill>
              </a:rPr>
              <a:t>Implementation of this amendment requires no change to current manufacturing </a:t>
            </a:r>
            <a:r>
              <a:rPr lang="en-US" sz="2000" strike="sngStrike" dirty="0" smtClean="0">
                <a:solidFill>
                  <a:srgbClr val="FF0000"/>
                </a:solidFill>
              </a:rPr>
              <a:t>methods.</a:t>
            </a:r>
            <a:endParaRPr lang="en-US" sz="2000" strike="sngStrike" dirty="0">
              <a:solidFill>
                <a:srgbClr val="FF0000"/>
              </a:solidFill>
            </a:endParaRPr>
          </a:p>
          <a:p>
            <a:pPr marL="0" indent="0">
              <a:buNone/>
            </a:pPr>
            <a:r>
              <a:rPr lang="en-US" sz="2000" dirty="0">
                <a:solidFill>
                  <a:srgbClr val="FF0000"/>
                </a:solidFill>
              </a:rPr>
              <a:t>This project can be implemented with no hardware changes and therefore to the existing implementation costs which has been demonstrated, through billions of shipped devices.</a:t>
            </a:r>
          </a:p>
          <a:p>
            <a:pPr marL="0" indent="0">
              <a:buNone/>
            </a:pPr>
            <a:r>
              <a:rPr lang="en-US" sz="2000" b="1" dirty="0"/>
              <a:t>Remarks / Answers to the Comments</a:t>
            </a:r>
            <a:r>
              <a:rPr lang="en-US" sz="2000" b="1" dirty="0" smtClean="0"/>
              <a:t>:</a:t>
            </a:r>
          </a:p>
          <a:p>
            <a:pPr marL="0" indent="0">
              <a:buNone/>
            </a:pPr>
            <a:r>
              <a:rPr lang="en-US" sz="2000" dirty="0" smtClean="0"/>
              <a:t>Accept: Text is replaced in CSD document.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12</a:t>
            </a:fld>
            <a:endParaRPr lang="en-US" altLang="en-US"/>
          </a:p>
        </p:txBody>
      </p:sp>
    </p:spTree>
    <p:extLst>
      <p:ext uri="{BB962C8B-B14F-4D97-AF65-F5344CB8AC3E}">
        <p14:creationId xmlns:p14="http://schemas.microsoft.com/office/powerpoint/2010/main" val="33166727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IEEE 802.3</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13</a:t>
            </a:fld>
            <a:endParaRPr lang="en-US" altLang="en-US"/>
          </a:p>
        </p:txBody>
      </p:sp>
    </p:spTree>
    <p:extLst>
      <p:ext uri="{BB962C8B-B14F-4D97-AF65-F5344CB8AC3E}">
        <p14:creationId xmlns:p14="http://schemas.microsoft.com/office/powerpoint/2010/main" val="20179032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802.3 #1: PAR 5.3</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Question is not answered, please do so.</a:t>
            </a:r>
          </a:p>
          <a:p>
            <a:pPr marL="0" indent="0">
              <a:buNone/>
            </a:pPr>
            <a:endParaRPr lang="en-US" sz="2000" dirty="0"/>
          </a:p>
          <a:p>
            <a:pPr marL="0" indent="0">
              <a:buNone/>
            </a:pPr>
            <a:r>
              <a:rPr lang="en-US" sz="2000" b="1" dirty="0"/>
              <a:t>Text in PAR/CSD:</a:t>
            </a:r>
            <a:br>
              <a:rPr lang="en-US" sz="2000" b="1" dirty="0"/>
            </a:br>
            <a:r>
              <a:rPr lang="en-US" sz="2000" dirty="0"/>
              <a:t>Is the completion of this standard dependent upon the completion of another standard</a:t>
            </a:r>
            <a:r>
              <a:rPr lang="en-US" sz="2000" dirty="0" smtClean="0"/>
              <a:t>: </a:t>
            </a:r>
            <a:r>
              <a:rPr lang="en-US" sz="2000" dirty="0" smtClean="0">
                <a:solidFill>
                  <a:srgbClr val="FF0000"/>
                </a:solidFill>
              </a:rPr>
              <a:t>No</a:t>
            </a:r>
            <a:endParaRPr lang="en-US" sz="2000" dirty="0">
              <a:solidFill>
                <a:srgbClr val="FF0000"/>
              </a:solidFill>
            </a:endParaRPr>
          </a:p>
          <a:p>
            <a:endParaRPr lang="en-US" sz="2000" dirty="0"/>
          </a:p>
          <a:p>
            <a:pPr marL="0" indent="0">
              <a:buNone/>
            </a:pPr>
            <a:r>
              <a:rPr lang="en-US" sz="2000" b="1" dirty="0"/>
              <a:t>Remarks / Answers to the Comments:</a:t>
            </a:r>
          </a:p>
          <a:p>
            <a:pPr marL="0" indent="0">
              <a:buNone/>
            </a:pPr>
            <a:r>
              <a:rPr lang="en-US" sz="2000" dirty="0"/>
              <a:t>Accept: Answer </a:t>
            </a:r>
            <a:r>
              <a:rPr lang="en-US" sz="2000" dirty="0" smtClean="0"/>
              <a:t>to question is added.</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14</a:t>
            </a:fld>
            <a:endParaRPr lang="en-US" altLang="en-US"/>
          </a:p>
        </p:txBody>
      </p:sp>
    </p:spTree>
    <p:extLst>
      <p:ext uri="{BB962C8B-B14F-4D97-AF65-F5344CB8AC3E}">
        <p14:creationId xmlns:p14="http://schemas.microsoft.com/office/powerpoint/2010/main" val="35417644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802.3 </a:t>
            </a:r>
            <a:r>
              <a:rPr lang="en-US" dirty="0" smtClean="0"/>
              <a:t>#2: </a:t>
            </a:r>
            <a:r>
              <a:rPr lang="en-US" dirty="0"/>
              <a:t>PAR </a:t>
            </a:r>
            <a:r>
              <a:rPr lang="en-US" dirty="0" smtClean="0"/>
              <a:t>6.1b</a:t>
            </a:r>
            <a:endParaRPr lang="en-US" dirty="0"/>
          </a:p>
        </p:txBody>
      </p:sp>
      <p:sp>
        <p:nvSpPr>
          <p:cNvPr id="3" name="Inhaltsplatzhalter 2"/>
          <p:cNvSpPr>
            <a:spLocks noGrp="1"/>
          </p:cNvSpPr>
          <p:nvPr>
            <p:ph idx="1"/>
          </p:nvPr>
        </p:nvSpPr>
        <p:spPr>
          <a:xfrm>
            <a:off x="685800" y="1556792"/>
            <a:ext cx="7772400" cy="4114800"/>
          </a:xfrm>
        </p:spPr>
        <p:txBody>
          <a:bodyPr/>
          <a:lstStyle/>
          <a:p>
            <a:pPr marL="0" indent="0">
              <a:buNone/>
            </a:pPr>
            <a:r>
              <a:rPr lang="en-US" sz="1800" b="1" dirty="0" smtClean="0"/>
              <a:t>Comment:</a:t>
            </a:r>
            <a:r>
              <a:rPr lang="en-US" sz="1800" dirty="0" smtClean="0"/>
              <a:t/>
            </a:r>
            <a:br>
              <a:rPr lang="en-US" sz="1800" dirty="0" smtClean="0"/>
            </a:br>
            <a:r>
              <a:rPr lang="en-US" sz="1800" dirty="0" smtClean="0"/>
              <a:t>Not sure who recommended review but if so, the RAC Chair is unaware of a recommendation from the RAC or from editorial staff (typically occurring because of content found in MEC review).  RAC review can also be requested by the WG/TG later without a PAR modification if "not anticipated" registry related content appears in the draft.  Please refer to the PAR form instructions (copied at end of slide deck) for when a Yes answer is appropriate and consider if the answer should be changed to No.  (The RAC has reviewed IEEE </a:t>
            </a:r>
            <a:r>
              <a:rPr lang="en-US" sz="1800" dirty="0" err="1" smtClean="0"/>
              <a:t>Std</a:t>
            </a:r>
            <a:r>
              <a:rPr lang="en-US" sz="1800" dirty="0" smtClean="0"/>
              <a:t> 802.15.4.)</a:t>
            </a:r>
          </a:p>
          <a:p>
            <a:pPr marL="0" indent="0">
              <a:buNone/>
            </a:pPr>
            <a:r>
              <a:rPr lang="en-US" sz="1800" b="1" dirty="0"/>
              <a:t>Text in PAR/CSD:</a:t>
            </a:r>
          </a:p>
          <a:p>
            <a:pPr marL="0" indent="0">
              <a:buNone/>
            </a:pPr>
            <a:r>
              <a:rPr lang="en-US" sz="1800" dirty="0"/>
              <a:t>6.1.b. Is the Sponsor aware of possible registration activity related to this project?: </a:t>
            </a:r>
            <a:r>
              <a:rPr lang="en-US" sz="1800" strike="sngStrike" dirty="0" err="1" smtClean="0">
                <a:solidFill>
                  <a:srgbClr val="FF0000"/>
                </a:solidFill>
              </a:rPr>
              <a:t>Yes</a:t>
            </a:r>
            <a:r>
              <a:rPr lang="en-US" sz="1800" dirty="0" err="1" smtClean="0">
                <a:solidFill>
                  <a:srgbClr val="FF0000"/>
                </a:solidFill>
              </a:rPr>
              <a:t>No</a:t>
            </a:r>
            <a:endParaRPr lang="en-US" sz="1800" dirty="0">
              <a:solidFill>
                <a:srgbClr val="FF0000"/>
              </a:solidFill>
            </a:endParaRPr>
          </a:p>
          <a:p>
            <a:pPr marL="0" indent="0">
              <a:buNone/>
            </a:pPr>
            <a:r>
              <a:rPr lang="en-US" sz="1800" dirty="0"/>
              <a:t>If yes please explain: </a:t>
            </a:r>
            <a:r>
              <a:rPr lang="en-US" sz="1800" strike="sngStrike" dirty="0">
                <a:solidFill>
                  <a:srgbClr val="FF0000"/>
                </a:solidFill>
              </a:rPr>
              <a:t>There should be none but a RAC review is recommended</a:t>
            </a:r>
          </a:p>
          <a:p>
            <a:pPr marL="0" indent="0">
              <a:buNone/>
            </a:pPr>
            <a:r>
              <a:rPr lang="en-US" sz="1800" b="1" dirty="0" smtClean="0"/>
              <a:t>Remarks </a:t>
            </a:r>
            <a:r>
              <a:rPr lang="en-US" sz="1800" b="1" dirty="0"/>
              <a:t>/ Answers to the Comments</a:t>
            </a:r>
            <a:r>
              <a:rPr lang="en-US" sz="1800" b="1" dirty="0" smtClean="0"/>
              <a:t>:</a:t>
            </a:r>
          </a:p>
          <a:p>
            <a:pPr marL="0" indent="0">
              <a:buNone/>
            </a:pPr>
            <a:r>
              <a:rPr lang="en-US" sz="1800" dirty="0"/>
              <a:t>Accept: </a:t>
            </a:r>
            <a:r>
              <a:rPr lang="en-US" sz="1800" dirty="0" smtClean="0"/>
              <a:t>Registration activity is not required. Answer is changed to “no”.</a:t>
            </a:r>
          </a:p>
          <a:p>
            <a:pPr marL="0" indent="0">
              <a:buNone/>
            </a:pPr>
            <a:endParaRPr lang="en-US" sz="1800" dirty="0"/>
          </a:p>
          <a:p>
            <a:pPr marL="0" indent="0">
              <a:buNone/>
            </a:pP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15</a:t>
            </a:fld>
            <a:endParaRPr lang="en-US" altLang="en-US"/>
          </a:p>
        </p:txBody>
      </p:sp>
    </p:spTree>
    <p:extLst>
      <p:ext uri="{BB962C8B-B14F-4D97-AF65-F5344CB8AC3E}">
        <p14:creationId xmlns:p14="http://schemas.microsoft.com/office/powerpoint/2010/main" val="2815476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802.3 </a:t>
            </a:r>
            <a:r>
              <a:rPr lang="en-US" dirty="0" smtClean="0"/>
              <a:t>#3: </a:t>
            </a:r>
            <a:r>
              <a:rPr lang="en-US" dirty="0"/>
              <a:t>CSD </a:t>
            </a:r>
            <a:r>
              <a:rPr lang="en-US" dirty="0" smtClean="0"/>
              <a:t>1.2.5c</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The answer about manufacturing costs is non-responsive to the question about installation costs.  Please provide a responsive answer.</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a:t>This project can be implemented with no </a:t>
            </a:r>
            <a:r>
              <a:rPr lang="en-US" sz="2000" dirty="0">
                <a:solidFill>
                  <a:srgbClr val="FF0000"/>
                </a:solidFill>
              </a:rPr>
              <a:t>hardware changes and therefore </a:t>
            </a:r>
            <a:r>
              <a:rPr lang="en-US" sz="2000" strike="sngStrike" dirty="0">
                <a:solidFill>
                  <a:srgbClr val="FF0000"/>
                </a:solidFill>
              </a:rPr>
              <a:t>change</a:t>
            </a:r>
            <a:r>
              <a:rPr lang="en-US" sz="2000" dirty="0">
                <a:solidFill>
                  <a:srgbClr val="FF0000"/>
                </a:solidFill>
              </a:rPr>
              <a:t> </a:t>
            </a:r>
            <a:r>
              <a:rPr lang="en-US" sz="2000" dirty="0"/>
              <a:t>to the existing </a:t>
            </a:r>
            <a:r>
              <a:rPr lang="en-US" sz="2000" strike="sngStrike" dirty="0">
                <a:solidFill>
                  <a:srgbClr val="FF0000"/>
                </a:solidFill>
              </a:rPr>
              <a:t>device</a:t>
            </a:r>
            <a:r>
              <a:rPr lang="en-US" sz="2000" dirty="0">
                <a:solidFill>
                  <a:srgbClr val="FF0000"/>
                </a:solidFill>
              </a:rPr>
              <a:t> </a:t>
            </a:r>
            <a:r>
              <a:rPr lang="en-US" sz="2000" dirty="0"/>
              <a:t>cost basis which has been demonstrated, through billions of shipped devices. </a:t>
            </a:r>
          </a:p>
          <a:p>
            <a:pPr marL="0" indent="0">
              <a:buNone/>
            </a:pPr>
            <a:endParaRPr lang="en-US" sz="2000" dirty="0"/>
          </a:p>
          <a:p>
            <a:pPr marL="0" indent="0">
              <a:buNone/>
            </a:pPr>
            <a:r>
              <a:rPr lang="en-US" sz="2000" b="1" dirty="0"/>
              <a:t>Remarks / Answers to the Comments:</a:t>
            </a:r>
          </a:p>
          <a:p>
            <a:pPr marL="0" indent="0">
              <a:buNone/>
            </a:pPr>
            <a:r>
              <a:rPr lang="en-US" sz="2000" dirty="0"/>
              <a:t>Accept: Text is modified in the CSD document. </a:t>
            </a:r>
            <a:r>
              <a:rPr lang="en-US" sz="2000" dirty="0" smtClean="0"/>
              <a:t>(identical to comment JG #8)</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16</a:t>
            </a:fld>
            <a:endParaRPr lang="en-US" altLang="en-US"/>
          </a:p>
        </p:txBody>
      </p:sp>
    </p:spTree>
    <p:extLst>
      <p:ext uri="{BB962C8B-B14F-4D97-AF65-F5344CB8AC3E}">
        <p14:creationId xmlns:p14="http://schemas.microsoft.com/office/powerpoint/2010/main" val="11644058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802.3 </a:t>
            </a:r>
            <a:r>
              <a:rPr lang="en-US" dirty="0" smtClean="0"/>
              <a:t>#4: </a:t>
            </a:r>
            <a:r>
              <a:rPr lang="en-US" dirty="0"/>
              <a:t>CSD </a:t>
            </a:r>
            <a:r>
              <a:rPr lang="en-US" dirty="0" smtClean="0"/>
              <a:t>1.2.5d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Change IEEE Std. 802.15.4 to IEEE </a:t>
            </a:r>
            <a:r>
              <a:rPr lang="en-US" sz="2000" dirty="0" err="1" smtClean="0"/>
              <a:t>Std</a:t>
            </a:r>
            <a:r>
              <a:rPr lang="en-US" sz="2000" dirty="0" smtClean="0"/>
              <a:t> 802.15.4 (remove the dot after </a:t>
            </a:r>
            <a:r>
              <a:rPr lang="en-US" sz="2000" dirty="0" err="1" smtClean="0"/>
              <a:t>Std</a:t>
            </a:r>
            <a:r>
              <a:rPr lang="en-US" sz="2000" dirty="0" smtClean="0"/>
              <a:t>).</a:t>
            </a:r>
          </a:p>
          <a:p>
            <a:pPr marL="0" indent="0">
              <a:buNone/>
            </a:pPr>
            <a:endParaRPr lang="en-US" sz="2000" dirty="0"/>
          </a:p>
          <a:p>
            <a:pPr marL="0" indent="0">
              <a:buNone/>
            </a:pPr>
            <a:r>
              <a:rPr lang="en-US" sz="2000" b="1" dirty="0"/>
              <a:t>Text in PAR/CSD:</a:t>
            </a:r>
          </a:p>
          <a:p>
            <a:pPr marL="0" indent="0">
              <a:buNone/>
            </a:pPr>
            <a:r>
              <a:rPr lang="en-US" sz="2000" dirty="0"/>
              <a:t>There are already devices using IEEE Std</a:t>
            </a:r>
            <a:r>
              <a:rPr lang="en-US" sz="2000" strike="sngStrike" dirty="0">
                <a:solidFill>
                  <a:srgbClr val="FF0000"/>
                </a:solidFill>
              </a:rPr>
              <a:t>.</a:t>
            </a:r>
            <a:r>
              <a:rPr lang="en-US" sz="2000" dirty="0"/>
              <a:t> </a:t>
            </a:r>
            <a:r>
              <a:rPr lang="en-US" sz="2000" dirty="0" smtClean="0"/>
              <a:t>802.15.4 </a:t>
            </a:r>
            <a:r>
              <a:rPr lang="en-US" sz="2000" dirty="0"/>
              <a:t>in volume shipment operating in the same frequency bands and PHY modes. </a:t>
            </a:r>
            <a:endParaRPr lang="en-US" sz="2000" dirty="0" smtClean="0"/>
          </a:p>
          <a:p>
            <a:pPr marL="0" indent="0">
              <a:buNone/>
            </a:pPr>
            <a:endParaRPr lang="en-US" sz="2000" dirty="0"/>
          </a:p>
          <a:p>
            <a:pPr marL="0" indent="0">
              <a:buNone/>
            </a:pPr>
            <a:r>
              <a:rPr lang="en-US" sz="2000" b="1" dirty="0"/>
              <a:t>Remarks / Answers to the Comments:</a:t>
            </a:r>
          </a:p>
          <a:p>
            <a:pPr marL="0" indent="0">
              <a:buNone/>
            </a:pPr>
            <a:r>
              <a:rPr lang="en-US" sz="2000" dirty="0"/>
              <a:t>Accept</a:t>
            </a:r>
            <a:r>
              <a:rPr lang="en-US" sz="2000" dirty="0" smtClean="0"/>
              <a:t>: Dot is removed in the revised CSD document.</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17</a:t>
            </a:fld>
            <a:endParaRPr lang="en-US" altLang="en-US"/>
          </a:p>
        </p:txBody>
      </p:sp>
    </p:spTree>
    <p:extLst>
      <p:ext uri="{BB962C8B-B14F-4D97-AF65-F5344CB8AC3E}">
        <p14:creationId xmlns:p14="http://schemas.microsoft.com/office/powerpoint/2010/main" val="512194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IEEE 802.11</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18</a:t>
            </a:fld>
            <a:endParaRPr lang="en-US" altLang="en-US"/>
          </a:p>
        </p:txBody>
      </p:sp>
    </p:spTree>
    <p:extLst>
      <p:ext uri="{BB962C8B-B14F-4D97-AF65-F5344CB8AC3E}">
        <p14:creationId xmlns:p14="http://schemas.microsoft.com/office/powerpoint/2010/main" val="1824218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802.11 #1: PAR 2.1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Use </a:t>
            </a:r>
            <a:r>
              <a:rPr lang="en-US" sz="2000" dirty="0"/>
              <a:t>of “Low Power” should include a range or limit</a:t>
            </a:r>
            <a:r>
              <a:rPr lang="en-US" sz="2000" dirty="0" smtClean="0"/>
              <a:t>.</a:t>
            </a:r>
            <a:endParaRPr lang="en-US" sz="2000" dirty="0"/>
          </a:p>
          <a:p>
            <a:pPr marL="0" indent="0">
              <a:buNone/>
            </a:pPr>
            <a:endParaRPr lang="en-US" sz="2000" dirty="0" smtClean="0"/>
          </a:p>
          <a:p>
            <a:pPr marL="0" indent="0">
              <a:buNone/>
            </a:pPr>
            <a:r>
              <a:rPr lang="en-US" sz="2000" b="1" dirty="0"/>
              <a:t>Text in PAR/CSD</a:t>
            </a:r>
            <a:r>
              <a:rPr lang="en-US" sz="2000" b="1" dirty="0" smtClean="0"/>
              <a:t>:</a:t>
            </a:r>
          </a:p>
          <a:p>
            <a:endParaRPr lang="en-US" sz="2000" dirty="0"/>
          </a:p>
          <a:p>
            <a:pPr marL="0" indent="0">
              <a:buNone/>
            </a:pPr>
            <a:r>
              <a:rPr lang="en-US" sz="2000" b="1" dirty="0"/>
              <a:t>Remarks / Answers to the Comments:</a:t>
            </a:r>
          </a:p>
          <a:p>
            <a:pPr marL="0" indent="0">
              <a:buNone/>
            </a:pPr>
            <a:r>
              <a:rPr lang="en-US" sz="2000" dirty="0" smtClean="0"/>
              <a:t>Reject: This is the industry nomenclature for this type of networks.</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19</a:t>
            </a:fld>
            <a:endParaRPr lang="en-US" altLang="en-US"/>
          </a:p>
        </p:txBody>
      </p:sp>
    </p:spTree>
    <p:extLst>
      <p:ext uri="{BB962C8B-B14F-4D97-AF65-F5344CB8AC3E}">
        <p14:creationId xmlns:p14="http://schemas.microsoft.com/office/powerpoint/2010/main" val="2895291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Draft 802.15.4w PAR &amp; CSD Comment Responses</a:t>
            </a:r>
            <a:endParaRPr lang="en-US" dirty="0"/>
          </a:p>
        </p:txBody>
      </p:sp>
      <p:sp>
        <p:nvSpPr>
          <p:cNvPr id="6" name="Untertitel 5"/>
          <p:cNvSpPr>
            <a:spLocks noGrp="1"/>
          </p:cNvSpPr>
          <p:nvPr>
            <p:ph type="subTitle" idx="1"/>
          </p:nvPr>
        </p:nvSpPr>
        <p:spPr/>
        <p:txBody>
          <a:bodyPr/>
          <a:lstStyle/>
          <a:p>
            <a:r>
              <a:rPr lang="en-US" dirty="0" smtClean="0"/>
              <a:t>Joerg ROBERT (FAU Erlangen-</a:t>
            </a:r>
            <a:r>
              <a:rPr lang="en-US" dirty="0" err="1" smtClean="0"/>
              <a:t>Nuernberg</a:t>
            </a:r>
            <a:r>
              <a:rPr lang="en-US" dirty="0" smtClean="0"/>
              <a:t>), chair SG 802.15.4w</a:t>
            </a:r>
            <a:endParaRPr lang="en-US" dirty="0"/>
          </a:p>
        </p:txBody>
      </p:sp>
      <p:sp>
        <p:nvSpPr>
          <p:cNvPr id="2" name="Datumsplatzhalter 1"/>
          <p:cNvSpPr>
            <a:spLocks noGrp="1"/>
          </p:cNvSpPr>
          <p:nvPr>
            <p:ph type="dt" sz="half" idx="10"/>
          </p:nvPr>
        </p:nvSpPr>
        <p:spPr/>
        <p:txBody>
          <a:bodyPr/>
          <a:lstStyle/>
          <a:p>
            <a:pPr>
              <a:defRPr/>
            </a:pPr>
            <a:r>
              <a:rPr lang="en-US" altLang="en-US" dirty="0"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3816E45-D77A-4A92-8311-1DC0F8CFCADF}" type="slidenum">
              <a:rPr lang="en-US" altLang="en-US" smtClean="0"/>
              <a:pPr>
                <a:defRPr/>
              </a:pPr>
              <a:t>2</a:t>
            </a:fld>
            <a:endParaRPr lang="en-US" altLang="en-US"/>
          </a:p>
        </p:txBody>
      </p:sp>
    </p:spTree>
    <p:extLst>
      <p:ext uri="{BB962C8B-B14F-4D97-AF65-F5344CB8AC3E}">
        <p14:creationId xmlns:p14="http://schemas.microsoft.com/office/powerpoint/2010/main" val="22052668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a:t>
            </a:r>
            <a:r>
              <a:rPr lang="en-US" dirty="0"/>
              <a:t>2</a:t>
            </a:r>
            <a:r>
              <a:rPr lang="en-US" dirty="0" smtClean="0"/>
              <a:t>: </a:t>
            </a:r>
            <a:r>
              <a:rPr lang="en-US" dirty="0"/>
              <a:t>PAR </a:t>
            </a:r>
            <a:r>
              <a:rPr lang="en-US" dirty="0" smtClean="0"/>
              <a:t>2.1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expand </a:t>
            </a:r>
            <a:r>
              <a:rPr lang="en-US" sz="2000" dirty="0"/>
              <a:t>“LEICM</a:t>
            </a:r>
            <a:r>
              <a:rPr lang="en-US" sz="2000" dirty="0" smtClean="0"/>
              <a:t>”</a:t>
            </a:r>
          </a:p>
          <a:p>
            <a:pPr marL="0" indent="0">
              <a:buNone/>
            </a:pPr>
            <a:endParaRPr lang="en-US" sz="2000" dirty="0"/>
          </a:p>
          <a:p>
            <a:pPr marL="0" indent="0">
              <a:buNone/>
            </a:pPr>
            <a:r>
              <a:rPr lang="en-US" sz="2000" b="1" dirty="0"/>
              <a:t>Text in PAR/CSD:</a:t>
            </a:r>
          </a:p>
          <a:p>
            <a:pPr marL="0" indent="0">
              <a:buNone/>
            </a:pPr>
            <a:r>
              <a:rPr lang="en-US" sz="2000" dirty="0"/>
              <a:t>Amendment for a Low Power Wide Area Network (LPWAN) extension to the LECIM </a:t>
            </a:r>
            <a:r>
              <a:rPr lang="en-US" sz="2000" dirty="0">
                <a:solidFill>
                  <a:srgbClr val="FF0000"/>
                </a:solidFill>
              </a:rPr>
              <a:t>(low-energy, critical infrastructure monitoring)</a:t>
            </a:r>
            <a:r>
              <a:rPr lang="en-US" sz="2000" dirty="0"/>
              <a:t> Physical layer (PHY</a:t>
            </a:r>
            <a:r>
              <a:rPr lang="en-US" sz="2000" dirty="0" smtClean="0"/>
              <a:t>)</a:t>
            </a:r>
            <a:r>
              <a:rPr lang="en-US" sz="2000" dirty="0" smtClean="0">
                <a:solidFill>
                  <a:srgbClr val="FF0000"/>
                </a:solidFill>
              </a:rPr>
              <a:t>.</a:t>
            </a:r>
            <a:endParaRPr lang="en-US" sz="2000" dirty="0">
              <a:solidFill>
                <a:srgbClr val="FF0000"/>
              </a:solidFill>
            </a:endParaRPr>
          </a:p>
          <a:p>
            <a:endParaRPr lang="en-US" sz="2000" dirty="0"/>
          </a:p>
          <a:p>
            <a:pPr marL="0" indent="0">
              <a:buNone/>
            </a:pPr>
            <a:r>
              <a:rPr lang="en-US" sz="2000" b="1" dirty="0"/>
              <a:t>Remarks / Answers to the Comments:</a:t>
            </a:r>
          </a:p>
          <a:p>
            <a:pPr marL="0" indent="0">
              <a:buNone/>
            </a:pPr>
            <a:r>
              <a:rPr lang="en-US" sz="2000" dirty="0"/>
              <a:t>Accept: LECIM </a:t>
            </a:r>
            <a:r>
              <a:rPr lang="en-US" sz="2000" dirty="0" smtClean="0"/>
              <a:t>is expanded.</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20</a:t>
            </a:fld>
            <a:endParaRPr lang="en-US" altLang="en-US"/>
          </a:p>
        </p:txBody>
      </p:sp>
    </p:spTree>
    <p:extLst>
      <p:ext uri="{BB962C8B-B14F-4D97-AF65-F5344CB8AC3E}">
        <p14:creationId xmlns:p14="http://schemas.microsoft.com/office/powerpoint/2010/main" val="35237006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#3: </a:t>
            </a:r>
            <a:r>
              <a:rPr lang="en-US" dirty="0"/>
              <a:t>PAR </a:t>
            </a:r>
            <a:r>
              <a:rPr lang="en-US" dirty="0" smtClean="0"/>
              <a:t>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editorial </a:t>
            </a:r>
            <a:r>
              <a:rPr lang="en-US" sz="2000" dirty="0"/>
              <a:t>remove extra period “Std.” should be “</a:t>
            </a:r>
            <a:r>
              <a:rPr lang="en-US" sz="2000" dirty="0" err="1"/>
              <a:t>Std</a:t>
            </a:r>
            <a:r>
              <a:rPr lang="en-US" sz="2000" dirty="0" smtClean="0"/>
              <a:t>”</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smtClean="0"/>
              <a:t>This </a:t>
            </a:r>
            <a:r>
              <a:rPr lang="en-US" sz="2000" dirty="0"/>
              <a:t>amendment defines a Low Power Wide Area Network (LPWAN) extension to the IEEE Std</a:t>
            </a:r>
            <a:r>
              <a:rPr lang="en-US" sz="2000" strike="sngStrike" dirty="0">
                <a:solidFill>
                  <a:srgbClr val="FF0000"/>
                </a:solidFill>
              </a:rPr>
              <a:t>.</a:t>
            </a:r>
            <a:r>
              <a:rPr lang="en-US" sz="2000" dirty="0"/>
              <a:t> </a:t>
            </a:r>
            <a:r>
              <a:rPr lang="en-US" sz="2000" dirty="0" smtClean="0"/>
              <a:t>802.15.4 LECIM PHY layer.</a:t>
            </a:r>
            <a:endParaRPr lang="en-US" sz="2000" dirty="0"/>
          </a:p>
          <a:p>
            <a:endParaRPr lang="en-US" sz="2000" dirty="0"/>
          </a:p>
          <a:p>
            <a:pPr marL="0" indent="0">
              <a:buNone/>
            </a:pPr>
            <a:r>
              <a:rPr lang="en-US" sz="2000" b="1" dirty="0"/>
              <a:t>Remarks / Answers to the Comments:</a:t>
            </a:r>
          </a:p>
          <a:p>
            <a:pPr marL="0" indent="0">
              <a:buNone/>
            </a:pPr>
            <a:r>
              <a:rPr lang="en-US" sz="2000" dirty="0"/>
              <a:t>Accept: Text </a:t>
            </a:r>
            <a:r>
              <a:rPr lang="en-US" sz="2000" dirty="0" smtClean="0"/>
              <a:t>is modified as suggested.</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21</a:t>
            </a:fld>
            <a:endParaRPr lang="en-US" altLang="en-US"/>
          </a:p>
        </p:txBody>
      </p:sp>
    </p:spTree>
    <p:extLst>
      <p:ext uri="{BB962C8B-B14F-4D97-AF65-F5344CB8AC3E}">
        <p14:creationId xmlns:p14="http://schemas.microsoft.com/office/powerpoint/2010/main" val="5962381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#4: </a:t>
            </a:r>
            <a:r>
              <a:rPr lang="en-US" dirty="0"/>
              <a:t>PAR </a:t>
            </a:r>
            <a:r>
              <a:rPr lang="en-US" dirty="0" smtClean="0"/>
              <a:t>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correct </a:t>
            </a:r>
            <a:r>
              <a:rPr lang="en-US" sz="2000" dirty="0"/>
              <a:t>“&lt;30kBit/s” should </a:t>
            </a:r>
            <a:r>
              <a:rPr lang="en-US" sz="2000" dirty="0" smtClean="0"/>
              <a:t>“&lt; 30 kb/s”</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smtClean="0"/>
              <a:t>It </a:t>
            </a:r>
            <a:r>
              <a:rPr lang="en-US" sz="2000" dirty="0"/>
              <a:t>uses the LECIM </a:t>
            </a:r>
            <a:r>
              <a:rPr lang="en-US" sz="2000" strike="sngStrike" dirty="0">
                <a:solidFill>
                  <a:srgbClr val="FF0000"/>
                </a:solidFill>
              </a:rPr>
              <a:t>PHY</a:t>
            </a:r>
            <a:r>
              <a:rPr lang="en-US" sz="2000" dirty="0"/>
              <a:t> FSK </a:t>
            </a:r>
            <a:r>
              <a:rPr lang="en-US" sz="2000" dirty="0" smtClean="0">
                <a:solidFill>
                  <a:srgbClr val="FF0000"/>
                </a:solidFill>
              </a:rPr>
              <a:t>(Frequency Shift Keying)</a:t>
            </a:r>
            <a:r>
              <a:rPr lang="en-US" sz="2000" dirty="0" smtClean="0"/>
              <a:t> </a:t>
            </a:r>
            <a:r>
              <a:rPr lang="en-US" sz="2000" dirty="0" smtClean="0">
                <a:solidFill>
                  <a:srgbClr val="FF0000"/>
                </a:solidFill>
              </a:rPr>
              <a:t>PHY</a:t>
            </a:r>
            <a:r>
              <a:rPr lang="en-US" sz="2000" dirty="0" smtClean="0"/>
              <a:t> modulation </a:t>
            </a:r>
            <a:r>
              <a:rPr lang="en-US" sz="2000" dirty="0"/>
              <a:t>schemes with extensions to lower bit-rates (e.g. payload bit-rate </a:t>
            </a:r>
            <a:r>
              <a:rPr lang="en-US" sz="2000" dirty="0" smtClean="0"/>
              <a:t>typically &lt; 30 </a:t>
            </a:r>
            <a:r>
              <a:rPr lang="en-US" sz="2000" dirty="0" err="1" smtClean="0"/>
              <a:t>k</a:t>
            </a:r>
            <a:r>
              <a:rPr lang="en-US" sz="2000" dirty="0" err="1" smtClean="0">
                <a:solidFill>
                  <a:srgbClr val="FF0000"/>
                </a:solidFill>
              </a:rPr>
              <a:t>b</a:t>
            </a:r>
            <a:r>
              <a:rPr lang="en-US" sz="2000" strike="sngStrike" dirty="0" err="1" smtClean="0">
                <a:solidFill>
                  <a:srgbClr val="FF0000"/>
                </a:solidFill>
              </a:rPr>
              <a:t>Bit</a:t>
            </a:r>
            <a:r>
              <a:rPr lang="en-US" sz="2000" dirty="0" smtClean="0"/>
              <a:t>/s</a:t>
            </a:r>
            <a:r>
              <a:rPr lang="en-US" sz="2000" dirty="0"/>
              <a:t>).</a:t>
            </a:r>
          </a:p>
          <a:p>
            <a:endParaRPr lang="en-US" sz="2000" dirty="0"/>
          </a:p>
          <a:p>
            <a:pPr marL="0" indent="0">
              <a:buNone/>
            </a:pPr>
            <a:r>
              <a:rPr lang="en-US" sz="2000" b="1" dirty="0"/>
              <a:t>Remarks / Answers to the Comments:</a:t>
            </a:r>
          </a:p>
          <a:p>
            <a:pPr marL="0" indent="0">
              <a:buNone/>
            </a:pPr>
            <a:r>
              <a:rPr lang="en-US" sz="2000" dirty="0"/>
              <a:t>Accept</a:t>
            </a:r>
            <a:r>
              <a:rPr lang="en-US" sz="2000" dirty="0" smtClean="0"/>
              <a:t>: “&lt;</a:t>
            </a:r>
            <a:r>
              <a:rPr lang="en-US" sz="2000" dirty="0"/>
              <a:t>30kBit/s</a:t>
            </a:r>
            <a:r>
              <a:rPr lang="en-US" sz="2000" dirty="0" smtClean="0"/>
              <a:t>” is changed to “&lt; 30 kb/s” and position of PHY is adjusted</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22</a:t>
            </a:fld>
            <a:endParaRPr lang="en-US" altLang="en-US"/>
          </a:p>
        </p:txBody>
      </p:sp>
    </p:spTree>
    <p:extLst>
      <p:ext uri="{BB962C8B-B14F-4D97-AF65-F5344CB8AC3E}">
        <p14:creationId xmlns:p14="http://schemas.microsoft.com/office/powerpoint/2010/main" val="28243654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#5: </a:t>
            </a:r>
            <a:r>
              <a:rPr lang="en-US" dirty="0"/>
              <a:t>PAR </a:t>
            </a:r>
            <a:r>
              <a:rPr lang="en-US" dirty="0" smtClean="0"/>
              <a:t>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expand </a:t>
            </a:r>
            <a:r>
              <a:rPr lang="en-US" sz="2000" dirty="0"/>
              <a:t>“FSK” </a:t>
            </a:r>
            <a:endParaRPr lang="en-US" sz="2000" dirty="0" smtClean="0"/>
          </a:p>
          <a:p>
            <a:pPr marL="0" indent="0">
              <a:buNone/>
            </a:pPr>
            <a:endParaRPr lang="en-US" sz="2000" dirty="0"/>
          </a:p>
          <a:p>
            <a:pPr marL="0" indent="0">
              <a:buNone/>
            </a:pPr>
            <a:r>
              <a:rPr lang="en-US" sz="2000" b="1" dirty="0"/>
              <a:t>Text in PAR/CSD:</a:t>
            </a:r>
          </a:p>
          <a:p>
            <a:pPr marL="0" indent="0">
              <a:buNone/>
            </a:pPr>
            <a:r>
              <a:rPr lang="en-US" sz="2000" dirty="0"/>
              <a:t>It uses the LECIM </a:t>
            </a:r>
            <a:r>
              <a:rPr lang="en-US" sz="2000" strike="sngStrike" dirty="0">
                <a:solidFill>
                  <a:srgbClr val="FF0000"/>
                </a:solidFill>
              </a:rPr>
              <a:t>PHY</a:t>
            </a:r>
            <a:r>
              <a:rPr lang="en-US" sz="2000" dirty="0"/>
              <a:t> FSK </a:t>
            </a:r>
            <a:r>
              <a:rPr lang="en-US" sz="2000" dirty="0">
                <a:solidFill>
                  <a:srgbClr val="FF0000"/>
                </a:solidFill>
              </a:rPr>
              <a:t>(Frequency Shift Keying)</a:t>
            </a:r>
            <a:r>
              <a:rPr lang="en-US" sz="2000" dirty="0"/>
              <a:t> </a:t>
            </a:r>
            <a:r>
              <a:rPr lang="en-US" sz="2000" dirty="0">
                <a:solidFill>
                  <a:srgbClr val="FF0000"/>
                </a:solidFill>
              </a:rPr>
              <a:t>PHY</a:t>
            </a:r>
            <a:r>
              <a:rPr lang="en-US" sz="2000" dirty="0"/>
              <a:t> modulation schemes with extensions to lower bit-rates (e.g. payload bit-rate typically &lt; 30 </a:t>
            </a:r>
            <a:r>
              <a:rPr lang="en-US" sz="2000" dirty="0" err="1"/>
              <a:t>k</a:t>
            </a:r>
            <a:r>
              <a:rPr lang="en-US" sz="2000" dirty="0" err="1">
                <a:solidFill>
                  <a:srgbClr val="FF0000"/>
                </a:solidFill>
              </a:rPr>
              <a:t>b</a:t>
            </a:r>
            <a:r>
              <a:rPr lang="en-US" sz="2000" strike="sngStrike" dirty="0" err="1">
                <a:solidFill>
                  <a:srgbClr val="FF0000"/>
                </a:solidFill>
              </a:rPr>
              <a:t>Bit</a:t>
            </a:r>
            <a:r>
              <a:rPr lang="en-US" sz="2000" dirty="0"/>
              <a:t>/s).</a:t>
            </a:r>
          </a:p>
          <a:p>
            <a:pPr marL="0" indent="0">
              <a:buNone/>
            </a:pPr>
            <a:endParaRPr lang="en-US" sz="2000" dirty="0"/>
          </a:p>
          <a:p>
            <a:pPr marL="0" indent="0">
              <a:buNone/>
            </a:pPr>
            <a:r>
              <a:rPr lang="en-US" sz="2000" b="1" dirty="0"/>
              <a:t>Remarks / Answers to the Comments:</a:t>
            </a:r>
          </a:p>
          <a:p>
            <a:pPr marL="0" indent="0">
              <a:buNone/>
            </a:pPr>
            <a:r>
              <a:rPr lang="en-US" sz="2000" dirty="0"/>
              <a:t>Accept: The </a:t>
            </a:r>
            <a:r>
              <a:rPr lang="en-US" sz="2000" dirty="0" smtClean="0"/>
              <a:t>term FSK is expanded in the PAR document. The order of FSK and PHY is changed.</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23</a:t>
            </a:fld>
            <a:endParaRPr lang="en-US" altLang="en-US"/>
          </a:p>
        </p:txBody>
      </p:sp>
    </p:spTree>
    <p:extLst>
      <p:ext uri="{BB962C8B-B14F-4D97-AF65-F5344CB8AC3E}">
        <p14:creationId xmlns:p14="http://schemas.microsoft.com/office/powerpoint/2010/main" val="33588049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#6: </a:t>
            </a:r>
            <a:r>
              <a:rPr lang="en-US" dirty="0"/>
              <a:t>PAR </a:t>
            </a:r>
            <a:r>
              <a:rPr lang="en-US" dirty="0" smtClean="0"/>
              <a:t>5.2b cont’d</a:t>
            </a:r>
            <a:endParaRPr lang="en-US" dirty="0"/>
          </a:p>
        </p:txBody>
      </p:sp>
      <p:sp>
        <p:nvSpPr>
          <p:cNvPr id="3" name="Inhaltsplatzhalter 2"/>
          <p:cNvSpPr>
            <a:spLocks noGrp="1"/>
          </p:cNvSpPr>
          <p:nvPr>
            <p:ph idx="1"/>
          </p:nvPr>
        </p:nvSpPr>
        <p:spPr/>
        <p:txBody>
          <a:bodyPr/>
          <a:lstStyle/>
          <a:p>
            <a:pPr marL="0" indent="0">
              <a:buNone/>
            </a:pPr>
            <a:r>
              <a:rPr lang="en-US" sz="1600" b="1" dirty="0" smtClean="0"/>
              <a:t>Comment:</a:t>
            </a:r>
          </a:p>
          <a:p>
            <a:pPr marL="0" indent="0">
              <a:buNone/>
            </a:pPr>
            <a:r>
              <a:rPr lang="en-US" sz="1600" dirty="0" smtClean="0"/>
              <a:t>delete </a:t>
            </a:r>
            <a:r>
              <a:rPr lang="en-US" sz="1600" dirty="0"/>
              <a:t>“Furthermore, it defines lower code rates of the FEC in addition to the K=7 R=1/2 convolutional code. Modifications to the Medium Access Control (MAC) layer, needed to support this PHY extension, are defined as needed.”  or at least reword to be definitive and define “lower code rates” and the reword to make meaning of “K=7 R=1/2 convolutional code” clear</a:t>
            </a:r>
            <a:r>
              <a:rPr lang="en-US" sz="1600" dirty="0" smtClean="0"/>
              <a:t>.</a:t>
            </a:r>
          </a:p>
          <a:p>
            <a:pPr marL="0" indent="0">
              <a:buNone/>
            </a:pPr>
            <a:endParaRPr lang="en-US" sz="1600" b="1" dirty="0" smtClean="0"/>
          </a:p>
          <a:p>
            <a:pPr marL="0" indent="0">
              <a:buNone/>
            </a:pPr>
            <a:r>
              <a:rPr lang="en-US" sz="1600" b="1" dirty="0" smtClean="0"/>
              <a:t>Text </a:t>
            </a:r>
            <a:r>
              <a:rPr lang="en-US" sz="1600" b="1" dirty="0"/>
              <a:t>in PAR/CSD:</a:t>
            </a:r>
          </a:p>
          <a:p>
            <a:pPr marL="0" indent="0">
              <a:buNone/>
            </a:pPr>
            <a:r>
              <a:rPr lang="en-US" sz="1600" dirty="0">
                <a:solidFill>
                  <a:srgbClr val="FF0000"/>
                </a:solidFill>
              </a:rPr>
              <a:t>It defines additional lower code rates of the Forward Error Correction (FEC). Modifications to the Medium Access Control (MAC) layer, needed to support this PHY extension, are defined.</a:t>
            </a:r>
          </a:p>
          <a:p>
            <a:pPr marL="0" indent="0">
              <a:buNone/>
            </a:pPr>
            <a:endParaRPr lang="en-US" sz="1600" b="1" dirty="0" smtClean="0"/>
          </a:p>
          <a:p>
            <a:pPr marL="0" indent="0">
              <a:buNone/>
            </a:pPr>
            <a:r>
              <a:rPr lang="en-US" sz="1600" b="1" dirty="0" smtClean="0"/>
              <a:t>Remarks </a:t>
            </a:r>
            <a:r>
              <a:rPr lang="en-US" sz="1600" b="1" dirty="0"/>
              <a:t>/ Answers to the Comments</a:t>
            </a:r>
            <a:r>
              <a:rPr lang="en-US" sz="1600" b="1" dirty="0" smtClean="0"/>
              <a:t>:</a:t>
            </a:r>
          </a:p>
          <a:p>
            <a:pPr marL="0" indent="0">
              <a:buNone/>
            </a:pPr>
            <a:r>
              <a:rPr lang="en-US" sz="1600" dirty="0" smtClean="0"/>
              <a:t>Accept: It defines additional lower </a:t>
            </a:r>
            <a:r>
              <a:rPr lang="en-US" sz="1600" dirty="0"/>
              <a:t>code rates of the </a:t>
            </a:r>
            <a:r>
              <a:rPr lang="en-US" sz="1600" dirty="0" smtClean="0"/>
              <a:t>Forward Error Correction (FEC). </a:t>
            </a:r>
            <a:r>
              <a:rPr lang="en-US" sz="1600" dirty="0"/>
              <a:t>Modifications to the Medium Access Control (</a:t>
            </a:r>
            <a:r>
              <a:rPr lang="en-US" sz="1600" dirty="0" smtClean="0"/>
              <a:t>MAC) layer</a:t>
            </a:r>
            <a:r>
              <a:rPr lang="en-US" sz="1600" dirty="0"/>
              <a:t>, needed to support this PHY extension, are </a:t>
            </a:r>
            <a:r>
              <a:rPr lang="en-US" sz="1600" dirty="0" smtClean="0"/>
              <a:t>defined.</a:t>
            </a:r>
            <a:endParaRPr lang="en-US" sz="16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24</a:t>
            </a:fld>
            <a:endParaRPr lang="en-US" altLang="en-US"/>
          </a:p>
        </p:txBody>
      </p:sp>
    </p:spTree>
    <p:extLst>
      <p:ext uri="{BB962C8B-B14F-4D97-AF65-F5344CB8AC3E}">
        <p14:creationId xmlns:p14="http://schemas.microsoft.com/office/powerpoint/2010/main" val="26802761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#7: </a:t>
            </a:r>
            <a:r>
              <a:rPr lang="en-US" dirty="0"/>
              <a:t>PAR </a:t>
            </a:r>
            <a:r>
              <a:rPr lang="en-US" dirty="0" smtClean="0"/>
              <a:t>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define </a:t>
            </a:r>
            <a:r>
              <a:rPr lang="en-US" sz="2000" dirty="0"/>
              <a:t>the expected range of “Wide Area Network”. i.e. what are you expecting to reach.</a:t>
            </a:r>
          </a:p>
          <a:p>
            <a:endParaRPr lang="en-US" sz="2000" dirty="0" smtClean="0"/>
          </a:p>
          <a:p>
            <a:pPr marL="0" indent="0">
              <a:buNone/>
            </a:pPr>
            <a:r>
              <a:rPr lang="en-US" sz="2000" b="1" dirty="0" smtClean="0"/>
              <a:t>Text </a:t>
            </a:r>
            <a:r>
              <a:rPr lang="en-US" sz="2000" b="1" dirty="0"/>
              <a:t>in PAR/CSD</a:t>
            </a:r>
            <a:r>
              <a:rPr lang="en-US" sz="2000" b="1" dirty="0" smtClean="0"/>
              <a:t>:</a:t>
            </a:r>
          </a:p>
          <a:p>
            <a:pPr marL="0" indent="0">
              <a:buNone/>
            </a:pPr>
            <a:r>
              <a:rPr lang="en-US" sz="2000" dirty="0"/>
              <a:t>This amendment defines a Low Power Wide Area Network (LPWAN) extension to the IEEE Std</a:t>
            </a:r>
            <a:r>
              <a:rPr lang="en-US" sz="2000" strike="sngStrike" dirty="0">
                <a:solidFill>
                  <a:srgbClr val="FF0000"/>
                </a:solidFill>
              </a:rPr>
              <a:t>.</a:t>
            </a:r>
            <a:r>
              <a:rPr lang="en-US" sz="2000" dirty="0"/>
              <a:t> 802.15.4 LECIM PHY layer</a:t>
            </a:r>
            <a:r>
              <a:rPr lang="en-US" sz="2000" dirty="0">
                <a:solidFill>
                  <a:srgbClr val="FF0000"/>
                </a:solidFill>
              </a:rPr>
              <a:t> to cover network cell radii of typically 10-15 km in rural areas</a:t>
            </a:r>
            <a:r>
              <a:rPr lang="en-US" sz="2000" dirty="0"/>
              <a:t>.</a:t>
            </a:r>
          </a:p>
          <a:p>
            <a:pPr marL="0" indent="0">
              <a:buNone/>
            </a:pPr>
            <a:endParaRPr lang="en-US" sz="2000" dirty="0"/>
          </a:p>
          <a:p>
            <a:pPr marL="0" indent="0">
              <a:buNone/>
            </a:pPr>
            <a:r>
              <a:rPr lang="en-US" sz="2000" b="1" dirty="0"/>
              <a:t>Remarks / Answers to the Comments:</a:t>
            </a:r>
          </a:p>
          <a:p>
            <a:pPr marL="0" indent="0">
              <a:buNone/>
            </a:pPr>
            <a:r>
              <a:rPr lang="en-US" sz="2000" dirty="0"/>
              <a:t>Accept: </a:t>
            </a:r>
            <a:r>
              <a:rPr lang="en-US" sz="2000" dirty="0" smtClean="0"/>
              <a:t>Added </a:t>
            </a:r>
            <a:r>
              <a:rPr lang="en-US" sz="2000" dirty="0"/>
              <a:t>text to anticipate the range of typical LPWAN networks</a:t>
            </a:r>
            <a:r>
              <a:rPr lang="en-US" sz="2000" dirty="0" smtClean="0"/>
              <a:t>. (identical </a:t>
            </a:r>
            <a:r>
              <a:rPr lang="en-US" sz="2000" dirty="0"/>
              <a:t>to comment JG #</a:t>
            </a:r>
            <a:r>
              <a:rPr lang="en-US" sz="2000" dirty="0" smtClean="0"/>
              <a:t>1)</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25</a:t>
            </a:fld>
            <a:endParaRPr lang="en-US" altLang="en-US"/>
          </a:p>
        </p:txBody>
      </p:sp>
    </p:spTree>
    <p:extLst>
      <p:ext uri="{BB962C8B-B14F-4D97-AF65-F5344CB8AC3E}">
        <p14:creationId xmlns:p14="http://schemas.microsoft.com/office/powerpoint/2010/main" val="19684802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#8: </a:t>
            </a:r>
            <a:r>
              <a:rPr lang="en-US" dirty="0"/>
              <a:t>PAR </a:t>
            </a:r>
            <a:r>
              <a:rPr lang="en-US" dirty="0" smtClean="0"/>
              <a:t>5.5</a:t>
            </a:r>
            <a:endParaRPr lang="en-US" dirty="0"/>
          </a:p>
        </p:txBody>
      </p:sp>
      <p:sp>
        <p:nvSpPr>
          <p:cNvPr id="3" name="Inhaltsplatzhalter 2"/>
          <p:cNvSpPr>
            <a:spLocks noGrp="1"/>
          </p:cNvSpPr>
          <p:nvPr>
            <p:ph idx="1"/>
          </p:nvPr>
        </p:nvSpPr>
        <p:spPr>
          <a:xfrm>
            <a:off x="685800" y="1556792"/>
            <a:ext cx="7772400" cy="4539208"/>
          </a:xfrm>
        </p:spPr>
        <p:txBody>
          <a:bodyPr/>
          <a:lstStyle/>
          <a:p>
            <a:pPr marL="0" indent="0">
              <a:buNone/>
            </a:pPr>
            <a:r>
              <a:rPr lang="en-US" sz="1800" b="1" dirty="0" smtClean="0"/>
              <a:t>Comment:</a:t>
            </a:r>
            <a:r>
              <a:rPr lang="en-US" sz="1800" dirty="0" smtClean="0"/>
              <a:t/>
            </a:r>
            <a:br>
              <a:rPr lang="en-US" sz="1800" dirty="0" smtClean="0"/>
            </a:br>
            <a:r>
              <a:rPr lang="en-US" sz="1800" dirty="0" smtClean="0"/>
              <a:t>What </a:t>
            </a:r>
            <a:r>
              <a:rPr lang="en-US" sz="1800" dirty="0"/>
              <a:t>is “very high link margin” vs “high link margin”?  rewording is expected</a:t>
            </a:r>
            <a:r>
              <a:rPr lang="en-US" sz="1800" dirty="0" smtClean="0"/>
              <a:t>.</a:t>
            </a:r>
          </a:p>
          <a:p>
            <a:pPr marL="0" indent="0">
              <a:buNone/>
            </a:pPr>
            <a:endParaRPr lang="en-US" sz="1800" dirty="0"/>
          </a:p>
          <a:p>
            <a:pPr marL="0" indent="0">
              <a:buNone/>
            </a:pPr>
            <a:r>
              <a:rPr lang="en-US" sz="1800" b="1" dirty="0"/>
              <a:t>Text in PAR/CSD:</a:t>
            </a:r>
          </a:p>
          <a:p>
            <a:pPr marL="0" indent="0">
              <a:buNone/>
            </a:pPr>
            <a:r>
              <a:rPr lang="en-US" sz="1800" dirty="0"/>
              <a:t>A main functional requirement for LPWANs is achieving </a:t>
            </a:r>
            <a:r>
              <a:rPr lang="en-US" sz="1800" dirty="0">
                <a:solidFill>
                  <a:srgbClr val="FF0000"/>
                </a:solidFill>
              </a:rPr>
              <a:t>improved</a:t>
            </a:r>
            <a:r>
              <a:rPr lang="en-US" sz="1800" dirty="0"/>
              <a:t> link margin of </a:t>
            </a:r>
            <a:r>
              <a:rPr lang="en-US" sz="1800" dirty="0">
                <a:solidFill>
                  <a:srgbClr val="FF0000"/>
                </a:solidFill>
              </a:rPr>
              <a:t>typically 155 dB - 160 dB </a:t>
            </a:r>
            <a:r>
              <a:rPr lang="en-US" sz="1800" dirty="0"/>
              <a:t>to deal with interferers and achieve distances </a:t>
            </a:r>
            <a:r>
              <a:rPr lang="en-US" sz="1800" dirty="0">
                <a:solidFill>
                  <a:srgbClr val="FF0000"/>
                </a:solidFill>
              </a:rPr>
              <a:t>of typically 10 km - 15 km in rural areas using a low transmit power (typically 14 dBm)</a:t>
            </a:r>
            <a:r>
              <a:rPr lang="en-US" sz="1800" dirty="0"/>
              <a:t>, while maintaining low energy consumption. </a:t>
            </a:r>
          </a:p>
          <a:p>
            <a:pPr marL="0" indent="0">
              <a:buNone/>
            </a:pPr>
            <a:endParaRPr lang="en-US" sz="1800" dirty="0"/>
          </a:p>
          <a:p>
            <a:pPr marL="0" indent="0">
              <a:buNone/>
            </a:pPr>
            <a:r>
              <a:rPr lang="en-US" sz="1800" b="1" dirty="0"/>
              <a:t>Remarks / Answers to the Comments:</a:t>
            </a:r>
          </a:p>
          <a:p>
            <a:pPr marL="0" indent="0">
              <a:buNone/>
            </a:pPr>
            <a:r>
              <a:rPr lang="en-US" sz="1800" dirty="0"/>
              <a:t>Accept: The </a:t>
            </a:r>
            <a:r>
              <a:rPr lang="en-US" sz="1800" dirty="0" smtClean="0"/>
              <a:t>word “very” is replaced by improved. Additionally, a commonly accepted link margin range figure (e.g. ETSI, 3GPP) of 155 dB – 160 dB is added. (identical to comment JG #3)</a:t>
            </a: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26</a:t>
            </a:fld>
            <a:endParaRPr lang="en-US" altLang="en-US"/>
          </a:p>
        </p:txBody>
      </p:sp>
    </p:spTree>
    <p:extLst>
      <p:ext uri="{BB962C8B-B14F-4D97-AF65-F5344CB8AC3E}">
        <p14:creationId xmlns:p14="http://schemas.microsoft.com/office/powerpoint/2010/main" val="6994027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#9: </a:t>
            </a:r>
            <a:r>
              <a:rPr lang="en-US" dirty="0"/>
              <a:t>PAR </a:t>
            </a:r>
            <a:r>
              <a:rPr lang="en-US" dirty="0" smtClean="0"/>
              <a:t>5.5 cont’d</a:t>
            </a:r>
            <a:endParaRPr lang="en-US" dirty="0"/>
          </a:p>
        </p:txBody>
      </p:sp>
      <p:sp>
        <p:nvSpPr>
          <p:cNvPr id="3" name="Inhaltsplatzhalter 2"/>
          <p:cNvSpPr>
            <a:spLocks noGrp="1"/>
          </p:cNvSpPr>
          <p:nvPr>
            <p:ph idx="1"/>
          </p:nvPr>
        </p:nvSpPr>
        <p:spPr/>
        <p:txBody>
          <a:bodyPr/>
          <a:lstStyle/>
          <a:p>
            <a:pPr marL="0" indent="0">
              <a:buNone/>
            </a:pPr>
            <a:r>
              <a:rPr lang="en-US" sz="1800" b="1" dirty="0" smtClean="0"/>
              <a:t>Comment:</a:t>
            </a:r>
            <a:r>
              <a:rPr lang="en-US" sz="1800" dirty="0" smtClean="0"/>
              <a:t/>
            </a:r>
            <a:br>
              <a:rPr lang="en-US" sz="1800" dirty="0" smtClean="0"/>
            </a:br>
            <a:r>
              <a:rPr lang="en-US" sz="1800" dirty="0" smtClean="0"/>
              <a:t>Please </a:t>
            </a:r>
            <a:r>
              <a:rPr lang="en-US" sz="1800" dirty="0"/>
              <a:t>include definition of the expected range and power that is being included in the specification.</a:t>
            </a:r>
          </a:p>
          <a:p>
            <a:pPr marL="0" indent="0">
              <a:buNone/>
            </a:pPr>
            <a:endParaRPr lang="en-US" sz="1800" dirty="0" smtClean="0"/>
          </a:p>
          <a:p>
            <a:pPr marL="0" indent="0">
              <a:buNone/>
            </a:pPr>
            <a:r>
              <a:rPr lang="en-US" sz="1800" b="1" dirty="0"/>
              <a:t>Text in PAR/CSD:</a:t>
            </a:r>
          </a:p>
          <a:p>
            <a:pPr marL="0" indent="0">
              <a:buNone/>
            </a:pPr>
            <a:r>
              <a:rPr lang="en-US" sz="1800" dirty="0"/>
              <a:t>A main functional requirement for LPWANs is achieving </a:t>
            </a:r>
            <a:r>
              <a:rPr lang="en-US" sz="1800" dirty="0">
                <a:solidFill>
                  <a:srgbClr val="FF0000"/>
                </a:solidFill>
              </a:rPr>
              <a:t>improved</a:t>
            </a:r>
            <a:r>
              <a:rPr lang="en-US" sz="1800" dirty="0"/>
              <a:t> link margin of </a:t>
            </a:r>
            <a:r>
              <a:rPr lang="en-US" sz="1800" dirty="0">
                <a:solidFill>
                  <a:srgbClr val="FF0000"/>
                </a:solidFill>
              </a:rPr>
              <a:t>typically 155 dB - 160 dB </a:t>
            </a:r>
            <a:r>
              <a:rPr lang="en-US" sz="1800" dirty="0"/>
              <a:t>to deal with interferers and achieve distances </a:t>
            </a:r>
            <a:r>
              <a:rPr lang="en-US" sz="1800" dirty="0">
                <a:solidFill>
                  <a:srgbClr val="FF0000"/>
                </a:solidFill>
              </a:rPr>
              <a:t>of typically 10 km - 15 km in rural areas using a low transmit power (typically 14 dBm)</a:t>
            </a:r>
            <a:r>
              <a:rPr lang="en-US" sz="1800" dirty="0"/>
              <a:t>, while maintaining low energy consumption. </a:t>
            </a:r>
          </a:p>
          <a:p>
            <a:pPr marL="0" indent="0">
              <a:buNone/>
            </a:pPr>
            <a:endParaRPr lang="en-US" sz="1800" dirty="0"/>
          </a:p>
          <a:p>
            <a:pPr marL="0" indent="0">
              <a:buNone/>
            </a:pPr>
            <a:r>
              <a:rPr lang="en-US" sz="1800" b="1" dirty="0"/>
              <a:t>Remarks / Answers to the Comments:</a:t>
            </a:r>
          </a:p>
          <a:p>
            <a:pPr marL="0" indent="0">
              <a:buNone/>
            </a:pPr>
            <a:r>
              <a:rPr lang="en-US" sz="1800" dirty="0"/>
              <a:t>Accept: The </a:t>
            </a:r>
            <a:r>
              <a:rPr lang="en-US" sz="1800" dirty="0" smtClean="0"/>
              <a:t>expected range and the power are added to the PAR document. (identical to comment JG #3)</a:t>
            </a: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27</a:t>
            </a:fld>
            <a:endParaRPr lang="en-US" altLang="en-US"/>
          </a:p>
        </p:txBody>
      </p:sp>
    </p:spTree>
    <p:extLst>
      <p:ext uri="{BB962C8B-B14F-4D97-AF65-F5344CB8AC3E}">
        <p14:creationId xmlns:p14="http://schemas.microsoft.com/office/powerpoint/2010/main" val="17343639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10: </a:t>
            </a:r>
            <a:r>
              <a:rPr lang="en-US" dirty="0"/>
              <a:t>PAR </a:t>
            </a:r>
            <a:r>
              <a:rPr lang="en-US" dirty="0" smtClean="0"/>
              <a:t>5.5 cont’d</a:t>
            </a:r>
            <a:endParaRPr lang="en-US" dirty="0"/>
          </a:p>
        </p:txBody>
      </p:sp>
      <p:sp>
        <p:nvSpPr>
          <p:cNvPr id="3" name="Inhaltsplatzhalter 2"/>
          <p:cNvSpPr>
            <a:spLocks noGrp="1"/>
          </p:cNvSpPr>
          <p:nvPr>
            <p:ph idx="1"/>
          </p:nvPr>
        </p:nvSpPr>
        <p:spPr>
          <a:xfrm>
            <a:off x="685800" y="1628800"/>
            <a:ext cx="7772400" cy="4467200"/>
          </a:xfrm>
        </p:spPr>
        <p:txBody>
          <a:bodyPr/>
          <a:lstStyle/>
          <a:p>
            <a:pPr marL="0" indent="0">
              <a:buNone/>
            </a:pPr>
            <a:r>
              <a:rPr lang="en-US" sz="2000" b="1" dirty="0" smtClean="0"/>
              <a:t>Comment:</a:t>
            </a:r>
          </a:p>
          <a:p>
            <a:pPr marL="0" indent="0">
              <a:buNone/>
            </a:pPr>
            <a:r>
              <a:rPr lang="en-US" sz="2000" dirty="0" smtClean="0"/>
              <a:t>“</a:t>
            </a:r>
            <a:r>
              <a:rPr lang="en-US" sz="2000" dirty="0"/>
              <a:t>guarantee” reword this sentence as you will not be able to “guarantee” in general</a:t>
            </a:r>
            <a:r>
              <a:rPr lang="en-US" sz="2000" dirty="0" smtClean="0"/>
              <a:t>.</a:t>
            </a:r>
          </a:p>
          <a:p>
            <a:pPr marL="0" indent="0">
              <a:buNone/>
            </a:pPr>
            <a:endParaRPr lang="en-US" sz="2000" dirty="0"/>
          </a:p>
          <a:p>
            <a:pPr marL="0" indent="0">
              <a:buNone/>
            </a:pPr>
            <a:r>
              <a:rPr lang="en-US" sz="2000" b="1" dirty="0"/>
              <a:t>Text in PAR/CSD</a:t>
            </a:r>
            <a:r>
              <a:rPr lang="en-US" sz="2000" b="1" dirty="0" smtClean="0"/>
              <a:t>:</a:t>
            </a:r>
          </a:p>
          <a:p>
            <a:endParaRPr lang="en-US" sz="2000" dirty="0"/>
          </a:p>
          <a:p>
            <a:pPr marL="0" indent="0">
              <a:buNone/>
            </a:pPr>
            <a:r>
              <a:rPr lang="en-US" sz="2000" b="1" dirty="0"/>
              <a:t>Remarks / Answers to the Comments:</a:t>
            </a:r>
          </a:p>
          <a:p>
            <a:pPr marL="0" indent="0">
              <a:buNone/>
            </a:pPr>
            <a:r>
              <a:rPr lang="en-US" sz="2000" dirty="0"/>
              <a:t>Accept: The </a:t>
            </a:r>
            <a:r>
              <a:rPr lang="en-US" sz="2000" dirty="0" smtClean="0"/>
              <a:t>word “guarantee” is removed from the PAR. See identical comment JG #5 for revised text.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28</a:t>
            </a:fld>
            <a:endParaRPr lang="en-US" altLang="en-US"/>
          </a:p>
        </p:txBody>
      </p:sp>
    </p:spTree>
    <p:extLst>
      <p:ext uri="{BB962C8B-B14F-4D97-AF65-F5344CB8AC3E}">
        <p14:creationId xmlns:p14="http://schemas.microsoft.com/office/powerpoint/2010/main" val="2916905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12: </a:t>
            </a:r>
            <a:r>
              <a:rPr lang="en-US" dirty="0"/>
              <a:t>PAR </a:t>
            </a:r>
            <a:r>
              <a:rPr lang="en-US" dirty="0" smtClean="0"/>
              <a:t>5.6</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delete </a:t>
            </a:r>
            <a:r>
              <a:rPr lang="en-US" sz="2000" dirty="0"/>
              <a:t>“and similar </a:t>
            </a:r>
            <a:r>
              <a:rPr lang="en-US" sz="2000" dirty="0" err="1"/>
              <a:t>organtizations</a:t>
            </a:r>
            <a:r>
              <a:rPr lang="en-US" sz="2000" dirty="0"/>
              <a:t>” – not necessary (and misspelled).</a:t>
            </a:r>
          </a:p>
          <a:p>
            <a:pPr marL="0" indent="0">
              <a:buNone/>
            </a:pPr>
            <a:endParaRPr lang="en-US" sz="2000" dirty="0" smtClean="0"/>
          </a:p>
          <a:p>
            <a:pPr marL="0" indent="0">
              <a:buNone/>
            </a:pPr>
            <a:r>
              <a:rPr lang="en-US" sz="2000" b="1" dirty="0" smtClean="0"/>
              <a:t>Text </a:t>
            </a:r>
            <a:r>
              <a:rPr lang="en-US" sz="2000" b="1" dirty="0"/>
              <a:t>in PAR/CSD:</a:t>
            </a:r>
          </a:p>
          <a:p>
            <a:pPr marL="0" indent="0">
              <a:buNone/>
            </a:pPr>
            <a:r>
              <a:rPr lang="en-US" sz="2000" dirty="0"/>
              <a:t>Chip Vendors, Product Manufacturers, Wireless Carriers, Utilities, Cities, Agriculture, Infrastructure/Environmental Monitoring Organizations</a:t>
            </a:r>
            <a:r>
              <a:rPr lang="en-US" sz="2000" strike="sngStrike" dirty="0">
                <a:solidFill>
                  <a:srgbClr val="FF0000"/>
                </a:solidFill>
              </a:rPr>
              <a:t> and similar </a:t>
            </a:r>
            <a:r>
              <a:rPr lang="en-US" sz="2000" strike="sngStrike" dirty="0" err="1">
                <a:solidFill>
                  <a:srgbClr val="FF0000"/>
                </a:solidFill>
              </a:rPr>
              <a:t>organtizations</a:t>
            </a:r>
            <a:r>
              <a:rPr lang="en-US" sz="2000" strike="sngStrike" dirty="0">
                <a:solidFill>
                  <a:srgbClr val="FF0000"/>
                </a:solidFill>
              </a:rPr>
              <a:t>.</a:t>
            </a:r>
          </a:p>
          <a:p>
            <a:pPr marL="0" indent="0">
              <a:buNone/>
            </a:pPr>
            <a:endParaRPr lang="en-US" sz="2000" dirty="0"/>
          </a:p>
          <a:p>
            <a:pPr marL="0" indent="0">
              <a:buNone/>
            </a:pPr>
            <a:r>
              <a:rPr lang="en-US" sz="2000" b="1" dirty="0"/>
              <a:t>Remarks / Answers to the Comments:</a:t>
            </a:r>
          </a:p>
          <a:p>
            <a:pPr marL="0" indent="0">
              <a:buNone/>
            </a:pPr>
            <a:r>
              <a:rPr lang="en-US" sz="2000" dirty="0"/>
              <a:t>Accept: Text </a:t>
            </a:r>
            <a:r>
              <a:rPr lang="en-US" sz="2000" dirty="0" smtClean="0"/>
              <a:t>is deleted from the PAR document.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29</a:t>
            </a:fld>
            <a:endParaRPr lang="en-US" altLang="en-US"/>
          </a:p>
        </p:txBody>
      </p:sp>
    </p:spTree>
    <p:extLst>
      <p:ext uri="{BB962C8B-B14F-4D97-AF65-F5344CB8AC3E}">
        <p14:creationId xmlns:p14="http://schemas.microsoft.com/office/powerpoint/2010/main" val="702146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In response to the comments from</a:t>
            </a:r>
            <a:br>
              <a:rPr lang="en-US" dirty="0" smtClean="0"/>
            </a:br>
            <a:r>
              <a:rPr lang="en-US" dirty="0" smtClean="0"/>
              <a:t>James </a:t>
            </a:r>
            <a:r>
              <a:rPr lang="en-US" dirty="0" err="1" smtClean="0"/>
              <a:t>Gilb</a:t>
            </a:r>
            <a:endParaRPr lang="en-US" dirty="0"/>
          </a:p>
        </p:txBody>
      </p:sp>
      <p:sp>
        <p:nvSpPr>
          <p:cNvPr id="10" name="Untertitel 9"/>
          <p:cNvSpPr>
            <a:spLocks noGrp="1"/>
          </p:cNvSpPr>
          <p:nvPr>
            <p:ph type="subTitle" idx="1"/>
          </p:nvPr>
        </p:nvSpPr>
        <p:spPr/>
        <p:txBody>
          <a:bodyPr/>
          <a:lstStyle/>
          <a:p>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3</a:t>
            </a:fld>
            <a:endParaRPr lang="en-US" altLang="en-US"/>
          </a:p>
        </p:txBody>
      </p:sp>
    </p:spTree>
    <p:extLst>
      <p:ext uri="{BB962C8B-B14F-4D97-AF65-F5344CB8AC3E}">
        <p14:creationId xmlns:p14="http://schemas.microsoft.com/office/powerpoint/2010/main" val="38080476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13: </a:t>
            </a:r>
            <a:r>
              <a:rPr lang="en-US" dirty="0"/>
              <a:t>PAR </a:t>
            </a:r>
            <a:r>
              <a:rPr lang="en-US" dirty="0" smtClean="0"/>
              <a:t>8.1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Add </a:t>
            </a:r>
            <a:r>
              <a:rPr lang="en-US" sz="2000" dirty="0"/>
              <a:t>full name of the cited “IEEE </a:t>
            </a:r>
            <a:r>
              <a:rPr lang="en-US" sz="2000" dirty="0" err="1"/>
              <a:t>Std</a:t>
            </a:r>
            <a:r>
              <a:rPr lang="en-US" sz="2000" dirty="0"/>
              <a:t> 802.11h</a:t>
            </a:r>
            <a:r>
              <a:rPr lang="en-US" sz="2000" dirty="0" smtClean="0"/>
              <a:t>.</a:t>
            </a:r>
          </a:p>
          <a:p>
            <a:pPr marL="0" indent="0">
              <a:buNone/>
            </a:pPr>
            <a:endParaRPr lang="en-US" sz="2000" dirty="0"/>
          </a:p>
          <a:p>
            <a:pPr marL="0" indent="0">
              <a:buNone/>
            </a:pPr>
            <a:r>
              <a:rPr lang="en-US" sz="2000" b="1" dirty="0"/>
              <a:t>Text in PAR/CSD:</a:t>
            </a:r>
          </a:p>
          <a:p>
            <a:pPr marL="0" indent="0">
              <a:buNone/>
            </a:pPr>
            <a:r>
              <a:rPr lang="en-US" sz="2000" dirty="0">
                <a:solidFill>
                  <a:srgbClr val="FF0000"/>
                </a:solidFill>
              </a:rPr>
              <a:t>IEEE </a:t>
            </a:r>
            <a:r>
              <a:rPr lang="en-US" sz="2000" dirty="0" err="1">
                <a:solidFill>
                  <a:srgbClr val="FF0000"/>
                </a:solidFill>
              </a:rPr>
              <a:t>Std</a:t>
            </a:r>
            <a:r>
              <a:rPr lang="en-US" sz="2000" dirty="0">
                <a:solidFill>
                  <a:srgbClr val="FF0000"/>
                </a:solidFill>
              </a:rPr>
              <a:t> 802.11ah, Wireless LAN Medium Access Control (MAC) and Physical Layer (PHY) Specifications, Amendment 2: Sub 1 GHz License Exempt Operation</a:t>
            </a:r>
            <a:endParaRPr lang="en-US" sz="2000" dirty="0" smtClean="0">
              <a:solidFill>
                <a:srgbClr val="FF0000"/>
              </a:solidFill>
            </a:endParaRPr>
          </a:p>
          <a:p>
            <a:pPr marL="0" indent="0">
              <a:buNone/>
            </a:pPr>
            <a:endParaRPr lang="en-US" sz="2000" b="1" dirty="0" smtClean="0"/>
          </a:p>
          <a:p>
            <a:pPr marL="0" indent="0">
              <a:buNone/>
            </a:pPr>
            <a:r>
              <a:rPr lang="en-US" sz="2000" b="1" dirty="0" smtClean="0"/>
              <a:t>Remarks </a:t>
            </a:r>
            <a:r>
              <a:rPr lang="en-US" sz="2000" b="1" dirty="0"/>
              <a:t>/ Answers to the Comments:</a:t>
            </a:r>
          </a:p>
          <a:p>
            <a:pPr marL="0" indent="0">
              <a:buNone/>
            </a:pPr>
            <a:r>
              <a:rPr lang="en-US" sz="2000" dirty="0" smtClean="0"/>
              <a:t>Accept: Added full name as requested to the PAR document in section 8.1.</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30</a:t>
            </a:fld>
            <a:endParaRPr lang="en-US" altLang="en-US"/>
          </a:p>
        </p:txBody>
      </p:sp>
    </p:spTree>
    <p:extLst>
      <p:ext uri="{BB962C8B-B14F-4D97-AF65-F5344CB8AC3E}">
        <p14:creationId xmlns:p14="http://schemas.microsoft.com/office/powerpoint/2010/main" val="4009251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#1: 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Add the anticipated range that this new PHY will provide</a:t>
            </a:r>
          </a:p>
          <a:p>
            <a:endParaRPr lang="en-US" sz="2000" dirty="0"/>
          </a:p>
          <a:p>
            <a:pPr marL="0" indent="0">
              <a:buNone/>
            </a:pPr>
            <a:r>
              <a:rPr lang="en-US" sz="2000" b="1" dirty="0" smtClean="0"/>
              <a:t>Text in PAR/CSD:</a:t>
            </a:r>
          </a:p>
          <a:p>
            <a:pPr marL="0" indent="0">
              <a:buNone/>
            </a:pPr>
            <a:r>
              <a:rPr lang="en-US" sz="2000" dirty="0"/>
              <a:t>This amendment defines a Low Power Wide Area </a:t>
            </a:r>
            <a:r>
              <a:rPr lang="en-US" sz="2000" dirty="0" smtClean="0"/>
              <a:t>Network (LPWAN</a:t>
            </a:r>
            <a:r>
              <a:rPr lang="en-US" sz="2000" dirty="0"/>
              <a:t>) extension to the IEEE Std</a:t>
            </a:r>
            <a:r>
              <a:rPr lang="en-US" sz="2000" strike="sngStrike" dirty="0">
                <a:solidFill>
                  <a:srgbClr val="FF0000"/>
                </a:solidFill>
              </a:rPr>
              <a:t>.</a:t>
            </a:r>
            <a:r>
              <a:rPr lang="en-US" sz="2000" dirty="0"/>
              <a:t> </a:t>
            </a:r>
            <a:r>
              <a:rPr lang="en-US" sz="2000" dirty="0" smtClean="0"/>
              <a:t>802.15.4 LECIM </a:t>
            </a:r>
            <a:r>
              <a:rPr lang="en-US" sz="2000" dirty="0"/>
              <a:t>PHY </a:t>
            </a:r>
            <a:r>
              <a:rPr lang="en-US" sz="2000" dirty="0" smtClean="0"/>
              <a:t>layer</a:t>
            </a:r>
            <a:r>
              <a:rPr lang="en-US" sz="2000" dirty="0" smtClean="0">
                <a:solidFill>
                  <a:srgbClr val="FF0000"/>
                </a:solidFill>
              </a:rPr>
              <a:t> to cover network cell radii of typically 10-15 km in rural areas</a:t>
            </a:r>
            <a:r>
              <a:rPr lang="en-US" sz="2000" dirty="0" smtClean="0"/>
              <a:t>.</a:t>
            </a:r>
            <a:endParaRPr lang="en-US" sz="2000" dirty="0"/>
          </a:p>
          <a:p>
            <a:pPr marL="0" indent="0">
              <a:buNone/>
            </a:pPr>
            <a:endParaRPr lang="en-US" sz="2000" dirty="0" smtClean="0"/>
          </a:p>
          <a:p>
            <a:pPr marL="0" indent="0">
              <a:buNone/>
            </a:pPr>
            <a:r>
              <a:rPr lang="en-US" sz="2000" b="1" dirty="0" smtClean="0"/>
              <a:t>Remarks </a:t>
            </a:r>
            <a:r>
              <a:rPr lang="en-US" sz="2000" b="1" dirty="0"/>
              <a:t>/ Answers to the </a:t>
            </a:r>
            <a:r>
              <a:rPr lang="en-US" sz="2000" b="1" dirty="0" smtClean="0"/>
              <a:t>Comments:</a:t>
            </a:r>
          </a:p>
          <a:p>
            <a:pPr marL="0" indent="0">
              <a:buNone/>
            </a:pPr>
            <a:r>
              <a:rPr lang="en-US" sz="2000" dirty="0"/>
              <a:t>Accept: Added </a:t>
            </a:r>
            <a:r>
              <a:rPr lang="en-US" sz="2000" dirty="0" smtClean="0"/>
              <a:t>text to anticipate the range of typical LPWAN networks.</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4</a:t>
            </a:fld>
            <a:endParaRPr lang="en-US" altLang="en-US"/>
          </a:p>
        </p:txBody>
      </p:sp>
    </p:spTree>
    <p:extLst>
      <p:ext uri="{BB962C8B-B14F-4D97-AF65-F5344CB8AC3E}">
        <p14:creationId xmlns:p14="http://schemas.microsoft.com/office/powerpoint/2010/main" val="2685532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JG </a:t>
            </a:r>
            <a:r>
              <a:rPr lang="en-US" dirty="0" smtClean="0"/>
              <a:t>#2: PAR 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Delete "as needed“</a:t>
            </a:r>
          </a:p>
          <a:p>
            <a:endParaRPr lang="en-US" sz="2000" dirty="0"/>
          </a:p>
          <a:p>
            <a:pPr marL="0" indent="0">
              <a:buNone/>
            </a:pPr>
            <a:r>
              <a:rPr lang="en-US" sz="2000" b="1" dirty="0" smtClean="0"/>
              <a:t>Text in PAR/CSD:</a:t>
            </a:r>
          </a:p>
          <a:p>
            <a:pPr marL="0" indent="0">
              <a:buNone/>
            </a:pPr>
            <a:r>
              <a:rPr lang="en-US" sz="2000" dirty="0"/>
              <a:t>Modifications to the Medium Access Control (MAC) layer, needed to support this PHY extension, are defined</a:t>
            </a:r>
            <a:r>
              <a:rPr lang="en-US" sz="2000" strike="sngStrike" dirty="0">
                <a:solidFill>
                  <a:srgbClr val="FF0000"/>
                </a:solidFill>
              </a:rPr>
              <a:t> as needed</a:t>
            </a:r>
            <a:r>
              <a:rPr lang="en-US" sz="2000" b="1" dirty="0"/>
              <a:t>.</a:t>
            </a:r>
            <a:endParaRPr lang="en-US" sz="2000" b="1" dirty="0" smtClean="0"/>
          </a:p>
          <a:p>
            <a:endParaRPr lang="en-US" sz="2000" dirty="0"/>
          </a:p>
          <a:p>
            <a:pPr marL="0" indent="0">
              <a:buNone/>
            </a:pPr>
            <a:r>
              <a:rPr lang="en-US" sz="2000" b="1" dirty="0"/>
              <a:t>Remarks / Answers to the </a:t>
            </a:r>
            <a:r>
              <a:rPr lang="en-US" sz="2000" b="1" dirty="0" smtClean="0"/>
              <a:t>Comments:</a:t>
            </a:r>
          </a:p>
          <a:p>
            <a:pPr marL="0" indent="0">
              <a:buNone/>
            </a:pPr>
            <a:r>
              <a:rPr lang="en-US" sz="2000" dirty="0"/>
              <a:t>Accept</a:t>
            </a:r>
            <a:r>
              <a:rPr lang="en-US" sz="2000" dirty="0" smtClean="0"/>
              <a:t>: “as needed” is deleted as suggested.</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5</a:t>
            </a:fld>
            <a:endParaRPr lang="en-US" altLang="en-US"/>
          </a:p>
        </p:txBody>
      </p:sp>
    </p:spTree>
    <p:extLst>
      <p:ext uri="{BB962C8B-B14F-4D97-AF65-F5344CB8AC3E}">
        <p14:creationId xmlns:p14="http://schemas.microsoft.com/office/powerpoint/2010/main" val="739815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#3: PAR 5.5</a:t>
            </a:r>
            <a:endParaRPr lang="en-US" dirty="0"/>
          </a:p>
        </p:txBody>
      </p:sp>
      <p:sp>
        <p:nvSpPr>
          <p:cNvPr id="3" name="Inhaltsplatzhalter 2"/>
          <p:cNvSpPr>
            <a:spLocks noGrp="1"/>
          </p:cNvSpPr>
          <p:nvPr>
            <p:ph idx="1"/>
          </p:nvPr>
        </p:nvSpPr>
        <p:spPr/>
        <p:txBody>
          <a:bodyPr/>
          <a:lstStyle/>
          <a:p>
            <a:pPr marL="0" indent="0">
              <a:buNone/>
            </a:pPr>
            <a:r>
              <a:rPr lang="en-US" sz="1800" b="1" dirty="0" smtClean="0"/>
              <a:t>Comment:</a:t>
            </a:r>
          </a:p>
          <a:p>
            <a:pPr marL="0" indent="0">
              <a:buNone/>
            </a:pPr>
            <a:r>
              <a:rPr lang="en-US" sz="1800" dirty="0" smtClean="0"/>
              <a:t>The text says that high link margin is required for interferers, but doesn't put a value on "high".  What is high and why don't current PHYs in 802.15.4 meet it?</a:t>
            </a:r>
          </a:p>
          <a:p>
            <a:pPr marL="0" indent="0">
              <a:buNone/>
            </a:pPr>
            <a:endParaRPr lang="en-US" sz="1800" dirty="0"/>
          </a:p>
          <a:p>
            <a:pPr marL="0" indent="0">
              <a:buNone/>
            </a:pPr>
            <a:r>
              <a:rPr lang="en-US" sz="1800" b="1" dirty="0"/>
              <a:t>Text in PAR/CSD</a:t>
            </a:r>
            <a:r>
              <a:rPr lang="en-US" sz="1800" b="1" dirty="0" smtClean="0"/>
              <a:t>:</a:t>
            </a:r>
          </a:p>
          <a:p>
            <a:pPr marL="0" indent="0">
              <a:buNone/>
            </a:pPr>
            <a:r>
              <a:rPr lang="en-US" sz="1800" dirty="0"/>
              <a:t>A main functional requirement for LPWANs is achieving </a:t>
            </a:r>
            <a:r>
              <a:rPr lang="en-US" sz="1800" dirty="0">
                <a:solidFill>
                  <a:srgbClr val="FF0000"/>
                </a:solidFill>
              </a:rPr>
              <a:t>improved</a:t>
            </a:r>
            <a:r>
              <a:rPr lang="en-US" sz="1800" dirty="0"/>
              <a:t> link margin of </a:t>
            </a:r>
            <a:r>
              <a:rPr lang="en-US" sz="1800" dirty="0">
                <a:solidFill>
                  <a:srgbClr val="FF0000"/>
                </a:solidFill>
              </a:rPr>
              <a:t>typically 155 dB - 160 dB </a:t>
            </a:r>
            <a:r>
              <a:rPr lang="en-US" sz="1800" dirty="0"/>
              <a:t>to deal with interferers and achieve </a:t>
            </a:r>
            <a:r>
              <a:rPr lang="en-US" sz="1800" dirty="0" smtClean="0"/>
              <a:t>distances </a:t>
            </a:r>
            <a:r>
              <a:rPr lang="en-US" sz="1800" dirty="0">
                <a:solidFill>
                  <a:srgbClr val="FF0000"/>
                </a:solidFill>
              </a:rPr>
              <a:t>of typically 10 km - 15 km in rural areas using a low transmit power (typically 14 dBm)</a:t>
            </a:r>
            <a:r>
              <a:rPr lang="en-US" sz="1800" dirty="0"/>
              <a:t>, while maintaining low energy consumption. </a:t>
            </a:r>
          </a:p>
          <a:p>
            <a:endParaRPr lang="en-US" sz="1800" dirty="0"/>
          </a:p>
          <a:p>
            <a:pPr marL="0" indent="0">
              <a:buNone/>
            </a:pPr>
            <a:r>
              <a:rPr lang="en-US" sz="1800" b="1" dirty="0"/>
              <a:t>Remarks / Answers to the Comments</a:t>
            </a:r>
            <a:r>
              <a:rPr lang="en-US" sz="1800" b="1" dirty="0" smtClean="0"/>
              <a:t>:</a:t>
            </a:r>
          </a:p>
          <a:p>
            <a:pPr marL="0" indent="0">
              <a:buNone/>
            </a:pPr>
            <a:r>
              <a:rPr lang="en-US" sz="1800" dirty="0" smtClean="0"/>
              <a:t>Accept: Figures added to PAR document.</a:t>
            </a: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6</a:t>
            </a:fld>
            <a:endParaRPr lang="en-US" altLang="en-US"/>
          </a:p>
        </p:txBody>
      </p:sp>
    </p:spTree>
    <p:extLst>
      <p:ext uri="{BB962C8B-B14F-4D97-AF65-F5344CB8AC3E}">
        <p14:creationId xmlns:p14="http://schemas.microsoft.com/office/powerpoint/2010/main" val="40491594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#4: 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-140 dBm sensitivity implies -174 dBm/Hz + 10 dB SNR and NF gives -164 dBm/Hz, leaving only 24 dB for BW, or 251 Hz.  That would likely give &lt; 1 kb/s, which doesn't work for IoT.  From where does this -140 dBm come?</a:t>
            </a:r>
          </a:p>
          <a:p>
            <a:pPr marL="0" indent="0">
              <a:buNone/>
            </a:pPr>
            <a:endParaRPr lang="en-US" sz="2000" dirty="0"/>
          </a:p>
          <a:p>
            <a:pPr marL="0" indent="0">
              <a:buNone/>
            </a:pPr>
            <a:r>
              <a:rPr lang="en-US" sz="2000" b="1" dirty="0"/>
              <a:t>Text in PAR/CSD:</a:t>
            </a:r>
          </a:p>
          <a:p>
            <a:pPr marL="0" indent="0">
              <a:buNone/>
            </a:pPr>
            <a:endParaRPr lang="en-US" sz="2000" b="1" dirty="0" smtClean="0"/>
          </a:p>
          <a:p>
            <a:pPr marL="0" indent="0">
              <a:buNone/>
            </a:pPr>
            <a:r>
              <a:rPr lang="en-US" sz="2000" b="1" dirty="0" smtClean="0"/>
              <a:t>Remarks </a:t>
            </a:r>
            <a:r>
              <a:rPr lang="en-US" sz="2000" b="1" dirty="0"/>
              <a:t>/ Answers to the Comments:</a:t>
            </a:r>
          </a:p>
          <a:p>
            <a:pPr marL="0" indent="0">
              <a:buNone/>
            </a:pPr>
            <a:r>
              <a:rPr lang="en-US" sz="2000" dirty="0" smtClean="0">
                <a:sym typeface="Wingdings" panose="05000000000000000000" pitchFamily="2" charset="2"/>
              </a:rPr>
              <a:t>Revised: We will insert in 8.1 the following clarification: </a:t>
            </a:r>
            <a:r>
              <a:rPr lang="en-US" sz="2000" dirty="0" smtClean="0">
                <a:solidFill>
                  <a:srgbClr val="FF0000"/>
                </a:solidFill>
                <a:sym typeface="Wingdings" panose="05000000000000000000" pitchFamily="2" charset="2"/>
              </a:rPr>
              <a:t>-140 dBm is the typical sensitivity in current Low Power Wide Area Systems. A bit-rate of 1 kb/s is sufficient for many LPWA IoT applications.</a:t>
            </a:r>
            <a:endParaRPr lang="en-US" sz="2000" dirty="0">
              <a:solidFill>
                <a:srgbClr val="FF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7</a:t>
            </a:fld>
            <a:endParaRPr lang="en-US" altLang="en-US"/>
          </a:p>
        </p:txBody>
      </p:sp>
    </p:spTree>
    <p:extLst>
      <p:ext uri="{BB962C8B-B14F-4D97-AF65-F5344CB8AC3E}">
        <p14:creationId xmlns:p14="http://schemas.microsoft.com/office/powerpoint/2010/main" val="1734824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#5: PAR 5.5 cont’d</a:t>
            </a:r>
            <a:endParaRPr lang="en-US" dirty="0"/>
          </a:p>
        </p:txBody>
      </p:sp>
      <p:sp>
        <p:nvSpPr>
          <p:cNvPr id="3" name="Inhaltsplatzhalter 2"/>
          <p:cNvSpPr>
            <a:spLocks noGrp="1"/>
          </p:cNvSpPr>
          <p:nvPr>
            <p:ph idx="1"/>
          </p:nvPr>
        </p:nvSpPr>
        <p:spPr>
          <a:xfrm>
            <a:off x="685800" y="1628800"/>
            <a:ext cx="7772400" cy="4467200"/>
          </a:xfrm>
        </p:spPr>
        <p:txBody>
          <a:bodyPr/>
          <a:lstStyle/>
          <a:p>
            <a:pPr marL="0" indent="0">
              <a:buNone/>
            </a:pPr>
            <a:r>
              <a:rPr lang="en-US" sz="1800" b="1" dirty="0" smtClean="0"/>
              <a:t>Comment:</a:t>
            </a:r>
            <a:r>
              <a:rPr lang="en-US" sz="1800" dirty="0" smtClean="0"/>
              <a:t/>
            </a:r>
            <a:br>
              <a:rPr lang="en-US" sz="1800" dirty="0" smtClean="0"/>
            </a:br>
            <a:r>
              <a:rPr lang="en-US" sz="1800" dirty="0" smtClean="0"/>
              <a:t>“The end result is the inability to guarantee the required transmission reliability in such scenarios." Wireless networks can never "guarantee the required transmission reliability" and this project won't change that fact.</a:t>
            </a:r>
          </a:p>
          <a:p>
            <a:pPr marL="0" indent="0">
              <a:buNone/>
            </a:pPr>
            <a:endParaRPr lang="en-US" sz="1800" dirty="0"/>
          </a:p>
          <a:p>
            <a:pPr marL="0" indent="0">
              <a:buNone/>
            </a:pPr>
            <a:r>
              <a:rPr lang="en-US" sz="1800" b="1" dirty="0"/>
              <a:t>Text in PAR/CSD</a:t>
            </a:r>
            <a:r>
              <a:rPr lang="en-US" sz="1800" b="1" dirty="0" smtClean="0"/>
              <a:t>:</a:t>
            </a:r>
          </a:p>
          <a:p>
            <a:pPr marL="0" indent="0">
              <a:buNone/>
            </a:pPr>
            <a:r>
              <a:rPr lang="en-US" sz="1800" strike="sngStrike" dirty="0" smtClean="0">
                <a:solidFill>
                  <a:srgbClr val="FF0000"/>
                </a:solidFill>
              </a:rPr>
              <a:t>The end result is the inability to guarantee the required transmission reliability in such scenarios</a:t>
            </a:r>
            <a:r>
              <a:rPr lang="en-US" sz="1800" strike="sngStrike" dirty="0">
                <a:solidFill>
                  <a:srgbClr val="FF0000"/>
                </a:solidFill>
              </a:rPr>
              <a:t>. </a:t>
            </a:r>
            <a:r>
              <a:rPr lang="en-US" sz="1800" strike="sngStrike" dirty="0" smtClean="0">
                <a:solidFill>
                  <a:srgbClr val="FF0000"/>
                </a:solidFill>
              </a:rPr>
              <a:t>This amendment </a:t>
            </a:r>
            <a:r>
              <a:rPr lang="en-US" sz="1800" strike="sngStrike" dirty="0">
                <a:solidFill>
                  <a:srgbClr val="FF0000"/>
                </a:solidFill>
              </a:rPr>
              <a:t>is needed to close this gap and to provide reliable transmission at receiver sensitivities of -140dBm while delivering </a:t>
            </a:r>
            <a:r>
              <a:rPr lang="en-US" sz="1800" strike="sngStrike" dirty="0" smtClean="0">
                <a:solidFill>
                  <a:srgbClr val="FF0000"/>
                </a:solidFill>
              </a:rPr>
              <a:t>multiyear battery </a:t>
            </a:r>
            <a:r>
              <a:rPr lang="en-US" sz="1800" strike="sngStrike" dirty="0">
                <a:solidFill>
                  <a:srgbClr val="FF0000"/>
                </a:solidFill>
              </a:rPr>
              <a:t>life.</a:t>
            </a:r>
            <a:endParaRPr lang="en-US" sz="1800" strike="sngStrike" dirty="0" smtClean="0">
              <a:solidFill>
                <a:srgbClr val="FF0000"/>
              </a:solidFill>
            </a:endParaRPr>
          </a:p>
          <a:p>
            <a:pPr marL="0" indent="0">
              <a:buNone/>
            </a:pPr>
            <a:r>
              <a:rPr lang="en-US" sz="1800" dirty="0" smtClean="0">
                <a:solidFill>
                  <a:srgbClr val="FF0000"/>
                </a:solidFill>
              </a:rPr>
              <a:t>The </a:t>
            </a:r>
            <a:r>
              <a:rPr lang="en-US" sz="1800" dirty="0">
                <a:solidFill>
                  <a:srgbClr val="FF0000"/>
                </a:solidFill>
              </a:rPr>
              <a:t>end result is the inability to </a:t>
            </a:r>
            <a:r>
              <a:rPr lang="en-US" sz="1800" dirty="0" smtClean="0">
                <a:solidFill>
                  <a:srgbClr val="FF0000"/>
                </a:solidFill>
              </a:rPr>
              <a:t>achieve the </a:t>
            </a:r>
            <a:r>
              <a:rPr lang="en-US" sz="1800" dirty="0">
                <a:solidFill>
                  <a:srgbClr val="FF0000"/>
                </a:solidFill>
              </a:rPr>
              <a:t>required transmission reliability in such scenarios. This amendment is needed to close this gap and to </a:t>
            </a:r>
            <a:r>
              <a:rPr lang="en-US" sz="1800" dirty="0" smtClean="0">
                <a:solidFill>
                  <a:srgbClr val="FF0000"/>
                </a:solidFill>
              </a:rPr>
              <a:t>provide adequate </a:t>
            </a:r>
            <a:r>
              <a:rPr lang="en-US" sz="1800" dirty="0">
                <a:solidFill>
                  <a:srgbClr val="FF0000"/>
                </a:solidFill>
              </a:rPr>
              <a:t>receiver sensitivities of </a:t>
            </a:r>
            <a:r>
              <a:rPr lang="en-US" sz="1800" dirty="0" smtClean="0">
                <a:solidFill>
                  <a:srgbClr val="FF0000"/>
                </a:solidFill>
              </a:rPr>
              <a:t>typically -140 dBm while still </a:t>
            </a:r>
            <a:r>
              <a:rPr lang="en-US" sz="1800" dirty="0">
                <a:solidFill>
                  <a:srgbClr val="FF0000"/>
                </a:solidFill>
              </a:rPr>
              <a:t>delivering multiyear battery life</a:t>
            </a:r>
            <a:r>
              <a:rPr lang="en-US" sz="1800" dirty="0" smtClean="0">
                <a:solidFill>
                  <a:srgbClr val="FF0000"/>
                </a:solidFill>
              </a:rPr>
              <a:t>.</a:t>
            </a:r>
          </a:p>
          <a:p>
            <a:pPr marL="0" indent="0">
              <a:buNone/>
            </a:pPr>
            <a:r>
              <a:rPr lang="en-US" sz="1800" b="1" dirty="0" smtClean="0"/>
              <a:t>Remarks </a:t>
            </a:r>
            <a:r>
              <a:rPr lang="en-US" sz="1800" b="1" dirty="0"/>
              <a:t>/ Answers to the Comments</a:t>
            </a:r>
            <a:r>
              <a:rPr lang="en-US" sz="1800" b="1" dirty="0" smtClean="0"/>
              <a:t>:</a:t>
            </a:r>
          </a:p>
          <a:p>
            <a:pPr marL="0" indent="0">
              <a:buNone/>
            </a:pPr>
            <a:r>
              <a:rPr lang="en-US" sz="1800" dirty="0"/>
              <a:t>Accept</a:t>
            </a:r>
            <a:r>
              <a:rPr lang="en-US" sz="1800" dirty="0" smtClean="0"/>
              <a:t>: “Guarantee” and “reliable” are removed and text revised.</a:t>
            </a:r>
            <a:endParaRPr lang="en-US" sz="1800" b="1" dirty="0"/>
          </a:p>
          <a:p>
            <a:pPr marL="0" indent="0">
              <a:buNone/>
            </a:pP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8</a:t>
            </a:fld>
            <a:endParaRPr lang="en-US" altLang="en-US"/>
          </a:p>
        </p:txBody>
      </p:sp>
    </p:spTree>
    <p:extLst>
      <p:ext uri="{BB962C8B-B14F-4D97-AF65-F5344CB8AC3E}">
        <p14:creationId xmlns:p14="http://schemas.microsoft.com/office/powerpoint/2010/main" val="15683379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#6: PAR 5.5 cont’d</a:t>
            </a:r>
            <a:endParaRPr lang="en-US" dirty="0"/>
          </a:p>
        </p:txBody>
      </p:sp>
      <p:sp>
        <p:nvSpPr>
          <p:cNvPr id="3" name="Inhaltsplatzhalter 2"/>
          <p:cNvSpPr>
            <a:spLocks noGrp="1"/>
          </p:cNvSpPr>
          <p:nvPr>
            <p:ph idx="1"/>
          </p:nvPr>
        </p:nvSpPr>
        <p:spPr/>
        <p:txBody>
          <a:bodyPr/>
          <a:lstStyle/>
          <a:p>
            <a:pPr marL="0" indent="0">
              <a:buNone/>
            </a:pPr>
            <a:r>
              <a:rPr lang="en-US" sz="1800" b="1" dirty="0" smtClean="0"/>
              <a:t>Comment:</a:t>
            </a:r>
            <a:br>
              <a:rPr lang="en-US" sz="1800" b="1" dirty="0" smtClean="0"/>
            </a:br>
            <a:r>
              <a:rPr lang="en-US" sz="1800" dirty="0" smtClean="0"/>
              <a:t>"receiver sensitivities of -140dBm while delivering multiyear battery life."  802.15.4 already provides multi-year battery life with the existing </a:t>
            </a:r>
            <a:r>
              <a:rPr lang="en-US" sz="1800" dirty="0" err="1" smtClean="0"/>
              <a:t>PHYs.</a:t>
            </a:r>
            <a:r>
              <a:rPr lang="en-US" sz="1800" dirty="0" smtClean="0"/>
              <a:t>  There does not appear to be anything proposed with the amendment that would improve battery life.  In fact, by spreading the information over a longer period of time, the receiver would be on longer, using more power, not less.</a:t>
            </a:r>
          </a:p>
          <a:p>
            <a:pPr marL="0" indent="0">
              <a:buNone/>
            </a:pPr>
            <a:endParaRPr lang="en-US" sz="1800" dirty="0"/>
          </a:p>
          <a:p>
            <a:pPr marL="0" indent="0">
              <a:buNone/>
            </a:pPr>
            <a:r>
              <a:rPr lang="en-US" sz="1800" b="1" dirty="0"/>
              <a:t>Text in PAR/CSD</a:t>
            </a:r>
            <a:r>
              <a:rPr lang="en-US" sz="1800" b="1" dirty="0" smtClean="0"/>
              <a:t>:</a:t>
            </a:r>
          </a:p>
          <a:p>
            <a:endParaRPr lang="en-US" sz="1800" dirty="0"/>
          </a:p>
          <a:p>
            <a:pPr marL="0" indent="0">
              <a:buNone/>
            </a:pPr>
            <a:r>
              <a:rPr lang="en-US" sz="1800" b="1" dirty="0"/>
              <a:t>Remarks / Answers to the Comments</a:t>
            </a:r>
            <a:r>
              <a:rPr lang="en-US" sz="1800" b="1" dirty="0" smtClean="0"/>
              <a:t>:</a:t>
            </a:r>
          </a:p>
          <a:p>
            <a:pPr marL="0" indent="0">
              <a:buNone/>
            </a:pPr>
            <a:r>
              <a:rPr lang="en-US" sz="1800" dirty="0" smtClean="0"/>
              <a:t>Accepted: See comment JG #5 for revised text.</a:t>
            </a: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9</a:t>
            </a:fld>
            <a:endParaRPr lang="en-US" altLang="en-US"/>
          </a:p>
        </p:txBody>
      </p:sp>
    </p:spTree>
    <p:extLst>
      <p:ext uri="{BB962C8B-B14F-4D97-AF65-F5344CB8AC3E}">
        <p14:creationId xmlns:p14="http://schemas.microsoft.com/office/powerpoint/2010/main" val="2876690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1153</Words>
  <Application>Microsoft Office PowerPoint</Application>
  <PresentationFormat>Bildschirmpräsentation (4:3)</PresentationFormat>
  <Paragraphs>307</Paragraphs>
  <Slides>30</Slides>
  <Notes>0</Notes>
  <HiddenSlides>0</HiddenSlides>
  <MMClips>0</MMClips>
  <ScaleCrop>false</ScaleCrop>
  <HeadingPairs>
    <vt:vector size="4" baseType="variant">
      <vt:variant>
        <vt:lpstr>Design</vt:lpstr>
      </vt:variant>
      <vt:variant>
        <vt:i4>1</vt:i4>
      </vt:variant>
      <vt:variant>
        <vt:lpstr>Folientitel</vt:lpstr>
      </vt:variant>
      <vt:variant>
        <vt:i4>30</vt:i4>
      </vt:variant>
    </vt:vector>
  </HeadingPairs>
  <TitlesOfParts>
    <vt:vector size="31" baseType="lpstr">
      <vt:lpstr>IEEE-P802_15_Rbt</vt:lpstr>
      <vt:lpstr>PowerPoint-Präsentation</vt:lpstr>
      <vt:lpstr>Draft 802.15.4w PAR &amp; CSD Comment Responses</vt:lpstr>
      <vt:lpstr>In response to the comments from James Gilb</vt:lpstr>
      <vt:lpstr>Comment JG #1: PAR 5.2b</vt:lpstr>
      <vt:lpstr>Comment JG #2: PAR 5.2b cont’d</vt:lpstr>
      <vt:lpstr>Comment JG #3: PAR 5.5</vt:lpstr>
      <vt:lpstr>Comment JG #4: PAR 5.5 cont’d</vt:lpstr>
      <vt:lpstr>Comment JG #5: PAR 5.5 cont’d</vt:lpstr>
      <vt:lpstr>Comment JG #6: PAR 5.5 cont’d</vt:lpstr>
      <vt:lpstr>Comment JG #7: CSD 1.2.3</vt:lpstr>
      <vt:lpstr>Comment JG #8: CSD 1.2.5</vt:lpstr>
      <vt:lpstr>Comment JG #9: CSD 1.2.5 cont’d</vt:lpstr>
      <vt:lpstr>In response to the comments from IEEE 802.3</vt:lpstr>
      <vt:lpstr>Comment 802.3 #1: PAR 5.3</vt:lpstr>
      <vt:lpstr>Comment 802.3 #2: PAR 6.1b</vt:lpstr>
      <vt:lpstr>Comment 802.3 #3: CSD 1.2.5c</vt:lpstr>
      <vt:lpstr>Comment 802.3 #4: CSD 1.2.5d</vt:lpstr>
      <vt:lpstr>In response to the comments from IEEE 802.11</vt:lpstr>
      <vt:lpstr>Comment 802.11 #1: PAR 2.1</vt:lpstr>
      <vt:lpstr>Comment 802.11 #2: PAR 2.1 cont’d</vt:lpstr>
      <vt:lpstr>Comment 802.11 #3: PAR 5.2b</vt:lpstr>
      <vt:lpstr>Comment 802.11 #4: PAR 5.2b cont’d</vt:lpstr>
      <vt:lpstr>Comment 802.11 #5: PAR 5.2b cont’d</vt:lpstr>
      <vt:lpstr>Comment 802.11 #6: PAR 5.2b cont’d</vt:lpstr>
      <vt:lpstr>Comment 802.11 #7: PAR 5.2b</vt:lpstr>
      <vt:lpstr>Comment 802.11 #8: PAR 5.5</vt:lpstr>
      <vt:lpstr>Comment 802.11 #9: PAR 5.5 cont’d</vt:lpstr>
      <vt:lpstr>Comment 802.11 #10: PAR 5.5 cont’d</vt:lpstr>
      <vt:lpstr>Comment 802.11 #12: PAR 5.6</vt:lpstr>
      <vt:lpstr>Comment 802.11 #13: PAR 8.1</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166</cp:revision>
  <cp:lastPrinted>1998-02-10T13:28:06Z</cp:lastPrinted>
  <dcterms:created xsi:type="dcterms:W3CDTF">2018-03-07T01:29:59Z</dcterms:created>
  <dcterms:modified xsi:type="dcterms:W3CDTF">2018-03-07T21:57:55Z</dcterms:modified>
</cp:coreProperties>
</file>