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9" r:id="rId2"/>
    <p:sldId id="260" r:id="rId3"/>
    <p:sldId id="262" r:id="rId4"/>
    <p:sldId id="263" r:id="rId5"/>
    <p:sldId id="264" r:id="rId6"/>
    <p:sldId id="261"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B83A3FCE-DAB6-412F-9791-642CE2A0C9F4}"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48735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FB7D603-942F-424A-AA0C-632E51F9F407}"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87679913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A6764C-4949-4133-AC9E-E7B931892B15}" type="slidenum">
              <a:rPr lang="en-US" altLang="en-US"/>
              <a:pPr>
                <a:defRPr/>
              </a:pPr>
              <a:t>‹Nr.›</a:t>
            </a:fld>
            <a:endParaRPr lang="en-US" altLang="en-US"/>
          </a:p>
        </p:txBody>
      </p:sp>
    </p:spTree>
    <p:extLst>
      <p:ext uri="{BB962C8B-B14F-4D97-AF65-F5344CB8AC3E}">
        <p14:creationId xmlns:p14="http://schemas.microsoft.com/office/powerpoint/2010/main" val="2328745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D98FAB8-959C-4D60-A5E2-7E0B1F55222E}" type="slidenum">
              <a:rPr lang="en-US" altLang="en-US"/>
              <a:pPr>
                <a:defRPr/>
              </a:pPr>
              <a:t>‹Nr.›</a:t>
            </a:fld>
            <a:endParaRPr lang="en-US" altLang="en-US"/>
          </a:p>
        </p:txBody>
      </p:sp>
    </p:spTree>
    <p:extLst>
      <p:ext uri="{BB962C8B-B14F-4D97-AF65-F5344CB8AC3E}">
        <p14:creationId xmlns:p14="http://schemas.microsoft.com/office/powerpoint/2010/main" val="406176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489C528-61CC-4E49-AB75-BFC19C575DFF}" type="slidenum">
              <a:rPr lang="en-US" altLang="en-US"/>
              <a:pPr>
                <a:defRPr/>
              </a:pPr>
              <a:t>‹Nr.›</a:t>
            </a:fld>
            <a:endParaRPr lang="en-US" altLang="en-US"/>
          </a:p>
        </p:txBody>
      </p:sp>
    </p:spTree>
    <p:extLst>
      <p:ext uri="{BB962C8B-B14F-4D97-AF65-F5344CB8AC3E}">
        <p14:creationId xmlns:p14="http://schemas.microsoft.com/office/powerpoint/2010/main" val="415077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BF911DC-CB6E-43CD-9C29-7345230167E4}" type="slidenum">
              <a:rPr lang="en-US" altLang="en-US"/>
              <a:pPr>
                <a:defRPr/>
              </a:pPr>
              <a:t>‹Nr.›</a:t>
            </a:fld>
            <a:endParaRPr lang="en-US" altLang="en-US"/>
          </a:p>
        </p:txBody>
      </p:sp>
    </p:spTree>
    <p:extLst>
      <p:ext uri="{BB962C8B-B14F-4D97-AF65-F5344CB8AC3E}">
        <p14:creationId xmlns:p14="http://schemas.microsoft.com/office/powerpoint/2010/main" val="402851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45B9575-08C1-4745-AFCD-D00CE1985D96}" type="slidenum">
              <a:rPr lang="en-US" altLang="en-US"/>
              <a:pPr>
                <a:defRPr/>
              </a:pPr>
              <a:t>‹Nr.›</a:t>
            </a:fld>
            <a:endParaRPr lang="en-US" altLang="en-US"/>
          </a:p>
        </p:txBody>
      </p:sp>
    </p:spTree>
    <p:extLst>
      <p:ext uri="{BB962C8B-B14F-4D97-AF65-F5344CB8AC3E}">
        <p14:creationId xmlns:p14="http://schemas.microsoft.com/office/powerpoint/2010/main" val="29012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B76DF676-FEE2-403E-BE19-6E41A918F92B}" type="slidenum">
              <a:rPr lang="en-US" altLang="en-US"/>
              <a:pPr>
                <a:defRPr/>
              </a:pPr>
              <a:t>‹Nr.›</a:t>
            </a:fld>
            <a:endParaRPr lang="en-US" altLang="en-US"/>
          </a:p>
        </p:txBody>
      </p:sp>
    </p:spTree>
    <p:extLst>
      <p:ext uri="{BB962C8B-B14F-4D97-AF65-F5344CB8AC3E}">
        <p14:creationId xmlns:p14="http://schemas.microsoft.com/office/powerpoint/2010/main" val="287023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8B7D380-35AC-4AB1-ABA7-99D478AAA65A}" type="slidenum">
              <a:rPr lang="en-US" altLang="en-US"/>
              <a:pPr>
                <a:defRPr/>
              </a:pPr>
              <a:t>‹Nr.›</a:t>
            </a:fld>
            <a:endParaRPr lang="en-US" altLang="en-US"/>
          </a:p>
        </p:txBody>
      </p:sp>
    </p:spTree>
    <p:extLst>
      <p:ext uri="{BB962C8B-B14F-4D97-AF65-F5344CB8AC3E}">
        <p14:creationId xmlns:p14="http://schemas.microsoft.com/office/powerpoint/2010/main" val="357121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73B1856-8522-4153-896A-48F80DA38181}" type="slidenum">
              <a:rPr lang="en-US" altLang="en-US"/>
              <a:pPr>
                <a:defRPr/>
              </a:pPr>
              <a:t>‹Nr.›</a:t>
            </a:fld>
            <a:endParaRPr lang="en-US" altLang="en-US"/>
          </a:p>
        </p:txBody>
      </p:sp>
    </p:spTree>
    <p:extLst>
      <p:ext uri="{BB962C8B-B14F-4D97-AF65-F5344CB8AC3E}">
        <p14:creationId xmlns:p14="http://schemas.microsoft.com/office/powerpoint/2010/main" val="343219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3816E45-D77A-4A92-8311-1DC0F8CFCADF}" type="slidenum">
              <a:rPr lang="en-US" altLang="en-US"/>
              <a:pPr>
                <a:defRPr/>
              </a:pPr>
              <a:t>‹Nr.›</a:t>
            </a:fld>
            <a:endParaRPr lang="en-US" altLang="en-US"/>
          </a:p>
        </p:txBody>
      </p:sp>
    </p:spTree>
    <p:extLst>
      <p:ext uri="{BB962C8B-B14F-4D97-AF65-F5344CB8AC3E}">
        <p14:creationId xmlns:p14="http://schemas.microsoft.com/office/powerpoint/2010/main" val="279810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DE87B06-5562-4B0A-BB4B-03D74B63CCA5}" type="slidenum">
              <a:rPr lang="en-US" altLang="en-US"/>
              <a:pPr>
                <a:defRPr/>
              </a:pPr>
              <a:t>‹Nr.›</a:t>
            </a:fld>
            <a:endParaRPr lang="en-US" altLang="en-US"/>
          </a:p>
        </p:txBody>
      </p:sp>
    </p:spTree>
    <p:extLst>
      <p:ext uri="{BB962C8B-B14F-4D97-AF65-F5344CB8AC3E}">
        <p14:creationId xmlns:p14="http://schemas.microsoft.com/office/powerpoint/2010/main" val="1132441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46F3BE1-29CC-425D-B1CC-29426053C769}" type="slidenum">
              <a:rPr lang="en-US" altLang="en-US"/>
              <a:pPr>
                <a:defRPr/>
              </a:pPr>
              <a:t>‹Nr.›</a:t>
            </a:fld>
            <a:endParaRPr lang="en-US" altLang="en-US"/>
          </a:p>
        </p:txBody>
      </p:sp>
    </p:spTree>
    <p:extLst>
      <p:ext uri="{BB962C8B-B14F-4D97-AF65-F5344CB8AC3E}">
        <p14:creationId xmlns:p14="http://schemas.microsoft.com/office/powerpoint/2010/main" val="3289425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8C75E35E-93F3-41A8-B008-914351C8EB3A}"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802.15-18-0133-00-004w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2A45F67-7AA2-4220-925F-0AB17FECF261}"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PAR </a:t>
            </a:r>
            <a:r>
              <a:rPr lang="en-US" altLang="en-US" sz="1600" dirty="0" smtClean="0">
                <a:solidFill>
                  <a:schemeClr val="tx2"/>
                </a:solidFill>
              </a:rPr>
              <a:t>&amp; CSD </a:t>
            </a:r>
            <a:r>
              <a:rPr lang="en-US" altLang="en-US" sz="1600" dirty="0" smtClean="0">
                <a:solidFill>
                  <a:schemeClr val="tx2"/>
                </a:solidFill>
              </a:rPr>
              <a:t>Comment </a:t>
            </a:r>
            <a:r>
              <a:rPr lang="en-US" altLang="en-US" sz="1600" dirty="0" smtClean="0">
                <a:solidFill>
                  <a:schemeClr val="tx2"/>
                </a:solidFill>
              </a:rPr>
              <a:t>Responses]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[8 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[Comment resolution to comments on 802.15.4w PAR &amp; CSD]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t>Information to 802 EC</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None </a:t>
            </a:r>
            <a:r>
              <a:rPr lang="en-US" sz="2000" dirty="0" smtClean="0"/>
              <a:t>of the reasons given address why this specific, new addition will be similar in cost to existing 802.15.4 devices (which vary widely in cost, depending on which version of 802.15.4 you implement).  Are there LECIM devices fielded</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10</a:t>
            </a:fld>
            <a:endParaRPr lang="en-US" altLang="en-US"/>
          </a:p>
        </p:txBody>
      </p:sp>
    </p:spTree>
    <p:extLst>
      <p:ext uri="{BB962C8B-B14F-4D97-AF65-F5344CB8AC3E}">
        <p14:creationId xmlns:p14="http://schemas.microsoft.com/office/powerpoint/2010/main" val="1964648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The </a:t>
            </a:r>
            <a:r>
              <a:rPr lang="en-US" sz="2000" dirty="0" smtClean="0"/>
              <a:t>answer for c) does not address item c), which has to do with installation costs, no manufacturing methods</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11</a:t>
            </a:fld>
            <a:endParaRPr lang="en-US" altLang="en-US"/>
          </a:p>
        </p:txBody>
      </p:sp>
    </p:spTree>
    <p:extLst>
      <p:ext uri="{BB962C8B-B14F-4D97-AF65-F5344CB8AC3E}">
        <p14:creationId xmlns:p14="http://schemas.microsoft.com/office/powerpoint/2010/main" val="3316672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IEEE 802.3</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12</a:t>
            </a:fld>
            <a:endParaRPr lang="en-US" altLang="en-US"/>
          </a:p>
        </p:txBody>
      </p:sp>
    </p:spTree>
    <p:extLst>
      <p:ext uri="{BB962C8B-B14F-4D97-AF65-F5344CB8AC3E}">
        <p14:creationId xmlns:p14="http://schemas.microsoft.com/office/powerpoint/2010/main" val="2017903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Question </a:t>
            </a:r>
            <a:r>
              <a:rPr lang="en-US" sz="2000" dirty="0" smtClean="0"/>
              <a:t>is not answered, please do so</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13</a:t>
            </a:fld>
            <a:endParaRPr lang="en-US" altLang="en-US"/>
          </a:p>
        </p:txBody>
      </p:sp>
    </p:spTree>
    <p:extLst>
      <p:ext uri="{BB962C8B-B14F-4D97-AF65-F5344CB8AC3E}">
        <p14:creationId xmlns:p14="http://schemas.microsoft.com/office/powerpoint/2010/main" val="3541764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6.1b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Not </a:t>
            </a:r>
            <a:r>
              <a:rPr lang="en-US" sz="2000" dirty="0" smtClean="0"/>
              <a:t>sure who recommended review but if so, the RAC Chair is unaware of a recommendation from the RAC or from editorial staff (typically occurring because of content found in MEC review).  RAC review can also be requested by the WG/TG later without a PAR modification if "not anticipated" registry related content appears in the draft.  Please refer to the PAR form instructions (copied at end of slide deck) for when a Yes answer is appropriate and consider if the answer should be changed to No.  (The RAC has reviewed IEEE </a:t>
            </a:r>
            <a:r>
              <a:rPr lang="en-US" sz="2000" dirty="0" err="1" smtClean="0"/>
              <a:t>Std</a:t>
            </a:r>
            <a:r>
              <a:rPr lang="en-US" sz="2000" dirty="0" smtClean="0"/>
              <a:t> 802.15.4</a:t>
            </a:r>
            <a:r>
              <a:rPr lang="en-US" sz="2000" dirty="0" smtClean="0"/>
              <a:t>.)</a:t>
            </a:r>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14</a:t>
            </a:fld>
            <a:endParaRPr lang="en-US" altLang="en-US"/>
          </a:p>
        </p:txBody>
      </p:sp>
    </p:spTree>
    <p:extLst>
      <p:ext uri="{BB962C8B-B14F-4D97-AF65-F5344CB8AC3E}">
        <p14:creationId xmlns:p14="http://schemas.microsoft.com/office/powerpoint/2010/main" val="2815476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1.2.5c</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The </a:t>
            </a:r>
            <a:r>
              <a:rPr lang="en-US" sz="2000" dirty="0" smtClean="0"/>
              <a:t>answer about manufacturing costs is non-responsive to the question about installation costs.  Please provide a responsive answer</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15</a:t>
            </a:fld>
            <a:endParaRPr lang="en-US" altLang="en-US"/>
          </a:p>
        </p:txBody>
      </p:sp>
    </p:spTree>
    <p:extLst>
      <p:ext uri="{BB962C8B-B14F-4D97-AF65-F5344CB8AC3E}">
        <p14:creationId xmlns:p14="http://schemas.microsoft.com/office/powerpoint/2010/main" val="11644058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1.2.5d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Change </a:t>
            </a:r>
            <a:r>
              <a:rPr lang="en-US" sz="2000" dirty="0" smtClean="0"/>
              <a:t>IEEE Std. 802.15.4 to IEEE </a:t>
            </a:r>
            <a:r>
              <a:rPr lang="en-US" sz="2000" dirty="0" err="1" smtClean="0"/>
              <a:t>Std</a:t>
            </a:r>
            <a:r>
              <a:rPr lang="en-US" sz="2000" dirty="0" smtClean="0"/>
              <a:t> 802.15.4 (remove the dot after </a:t>
            </a:r>
            <a:r>
              <a:rPr lang="en-US" sz="2000" dirty="0" err="1" smtClean="0"/>
              <a:t>Std</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16</a:t>
            </a:fld>
            <a:endParaRPr lang="en-US" altLang="en-US"/>
          </a:p>
        </p:txBody>
      </p:sp>
    </p:spTree>
    <p:extLst>
      <p:ext uri="{BB962C8B-B14F-4D97-AF65-F5344CB8AC3E}">
        <p14:creationId xmlns:p14="http://schemas.microsoft.com/office/powerpoint/2010/main" val="512194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IEEE </a:t>
            </a:r>
            <a:r>
              <a:rPr lang="en-US" dirty="0" smtClean="0"/>
              <a:t>802.11</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17</a:t>
            </a:fld>
            <a:endParaRPr lang="en-US" altLang="en-US"/>
          </a:p>
        </p:txBody>
      </p:sp>
    </p:spTree>
    <p:extLst>
      <p:ext uri="{BB962C8B-B14F-4D97-AF65-F5344CB8AC3E}">
        <p14:creationId xmlns:p14="http://schemas.microsoft.com/office/powerpoint/2010/main" val="1824218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2.1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Use </a:t>
            </a:r>
            <a:r>
              <a:rPr lang="en-US" sz="2000" dirty="0"/>
              <a:t>of “Low Power” should include a range or limit</a:t>
            </a:r>
            <a:r>
              <a:rPr lang="en-US" sz="2000" dirty="0" smtClean="0"/>
              <a:t>.</a:t>
            </a:r>
            <a:endParaRPr lang="en-US" sz="2000" dirty="0"/>
          </a:p>
          <a:p>
            <a:pPr marL="0" indent="0">
              <a:buNone/>
            </a:pPr>
            <a:endParaRPr lang="en-US" sz="2000" dirty="0" smtClean="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18</a:t>
            </a:fld>
            <a:endParaRPr lang="en-US" altLang="en-US"/>
          </a:p>
        </p:txBody>
      </p:sp>
    </p:spTree>
    <p:extLst>
      <p:ext uri="{BB962C8B-B14F-4D97-AF65-F5344CB8AC3E}">
        <p14:creationId xmlns:p14="http://schemas.microsoft.com/office/powerpoint/2010/main" val="2895291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PAR </a:t>
            </a:r>
            <a:r>
              <a:rPr lang="en-US" dirty="0" smtClean="0"/>
              <a:t>2.1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expand </a:t>
            </a:r>
            <a:r>
              <a:rPr lang="en-US" sz="2000" dirty="0"/>
              <a:t>“LEICM</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19</a:t>
            </a:fld>
            <a:endParaRPr lang="en-US" altLang="en-US"/>
          </a:p>
        </p:txBody>
      </p:sp>
    </p:spTree>
    <p:extLst>
      <p:ext uri="{BB962C8B-B14F-4D97-AF65-F5344CB8AC3E}">
        <p14:creationId xmlns:p14="http://schemas.microsoft.com/office/powerpoint/2010/main" val="3523700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Draft 802.15.4w </a:t>
            </a:r>
            <a:r>
              <a:rPr lang="en-US" dirty="0" smtClean="0"/>
              <a:t>PAR &amp; CSD </a:t>
            </a:r>
            <a:r>
              <a:rPr lang="en-US" dirty="0" smtClean="0"/>
              <a:t>Comment </a:t>
            </a:r>
            <a:r>
              <a:rPr lang="en-US" dirty="0" smtClean="0"/>
              <a:t>Responses</a:t>
            </a:r>
            <a:endParaRPr lang="en-US" dirty="0"/>
          </a:p>
        </p:txBody>
      </p:sp>
      <p:sp>
        <p:nvSpPr>
          <p:cNvPr id="6" name="Untertitel 5"/>
          <p:cNvSpPr>
            <a:spLocks noGrp="1"/>
          </p:cNvSpPr>
          <p:nvPr>
            <p:ph type="subTitle" idx="1"/>
          </p:nvPr>
        </p:nvSpPr>
        <p:spPr/>
        <p:txBody>
          <a:bodyPr/>
          <a:lstStyle/>
          <a:p>
            <a:r>
              <a:rPr lang="en-US" dirty="0" smtClean="0"/>
              <a:t>Joerg ROBERT (FAU Erlangen-</a:t>
            </a:r>
            <a:r>
              <a:rPr lang="en-US" dirty="0" err="1" smtClean="0"/>
              <a:t>Nuernberg</a:t>
            </a:r>
            <a:r>
              <a:rPr lang="en-US" dirty="0" smtClean="0"/>
              <a:t>), chair SG 802.15.4</a:t>
            </a:r>
            <a:endParaRPr lang="en-US" dirty="0"/>
          </a:p>
        </p:txBody>
      </p:sp>
      <p:sp>
        <p:nvSpPr>
          <p:cNvPr id="2" name="Datumsplatzhalter 1"/>
          <p:cNvSpPr>
            <a:spLocks noGrp="1"/>
          </p:cNvSpPr>
          <p:nvPr>
            <p:ph type="dt" sz="half" idx="10"/>
          </p:nvPr>
        </p:nvSpPr>
        <p:spPr/>
        <p:txBody>
          <a:bodyPr/>
          <a:lstStyle/>
          <a:p>
            <a:pPr>
              <a:defRPr/>
            </a:pPr>
            <a:r>
              <a:rPr lang="en-US" altLang="en-US" dirty="0"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3816E45-D77A-4A92-8311-1DC0F8CFCADF}" type="slidenum">
              <a:rPr lang="en-US" altLang="en-US" smtClean="0"/>
              <a:pPr>
                <a:defRPr/>
              </a:pPr>
              <a:t>2</a:t>
            </a:fld>
            <a:endParaRPr lang="en-US" altLang="en-US"/>
          </a:p>
        </p:txBody>
      </p:sp>
    </p:spTree>
    <p:extLst>
      <p:ext uri="{BB962C8B-B14F-4D97-AF65-F5344CB8AC3E}">
        <p14:creationId xmlns:p14="http://schemas.microsoft.com/office/powerpoint/2010/main" val="2205266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editorial </a:t>
            </a:r>
            <a:r>
              <a:rPr lang="en-US" sz="2000" dirty="0"/>
              <a:t>remove extra period “Std.” should be “</a:t>
            </a:r>
            <a:r>
              <a:rPr lang="en-US" sz="2000" dirty="0" err="1"/>
              <a:t>Std</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20</a:t>
            </a:fld>
            <a:endParaRPr lang="en-US" altLang="en-US"/>
          </a:p>
        </p:txBody>
      </p:sp>
    </p:spTree>
    <p:extLst>
      <p:ext uri="{BB962C8B-B14F-4D97-AF65-F5344CB8AC3E}">
        <p14:creationId xmlns:p14="http://schemas.microsoft.com/office/powerpoint/2010/main" val="596238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correct </a:t>
            </a:r>
            <a:r>
              <a:rPr lang="en-US" sz="2000" dirty="0"/>
              <a:t>“&lt;30kBit/s” should “&lt; 30 kb/s</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r>
              <a:rPr lang="en-US" sz="2000" dirty="0" smtClean="0"/>
              <a:t> </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21</a:t>
            </a:fld>
            <a:endParaRPr lang="en-US" altLang="en-US"/>
          </a:p>
        </p:txBody>
      </p:sp>
    </p:spTree>
    <p:extLst>
      <p:ext uri="{BB962C8B-B14F-4D97-AF65-F5344CB8AC3E}">
        <p14:creationId xmlns:p14="http://schemas.microsoft.com/office/powerpoint/2010/main" val="28243654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expand </a:t>
            </a:r>
            <a:r>
              <a:rPr lang="en-US" sz="2000" dirty="0"/>
              <a:t>“FSK” </a:t>
            </a:r>
            <a:endParaRPr lang="en-US" sz="2000" dirty="0" smtClean="0"/>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22</a:t>
            </a:fld>
            <a:endParaRPr lang="en-US" altLang="en-US"/>
          </a:p>
        </p:txBody>
      </p:sp>
    </p:spTree>
    <p:extLst>
      <p:ext uri="{BB962C8B-B14F-4D97-AF65-F5344CB8AC3E}">
        <p14:creationId xmlns:p14="http://schemas.microsoft.com/office/powerpoint/2010/main" val="33588049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delete </a:t>
            </a:r>
            <a:r>
              <a:rPr lang="en-US" sz="2000" dirty="0"/>
              <a:t>“Furthermore, it defines lower code rates of the FEC in addition to the K=7 R=1/2 convolutional code. Modifications to the Medium Access Control (MAC) layer, needed to support this PHY extension, are defined as needed.”  or at least reword to be definitive and define “lower code rates” and the reword to make meaning of “K=7 R=1/2 convolutional code” clear</a:t>
            </a:r>
            <a:r>
              <a:rPr lang="en-US" sz="2000" dirty="0" smtClean="0"/>
              <a:t>.</a:t>
            </a:r>
          </a:p>
          <a:p>
            <a:pPr marL="0" indent="0">
              <a:buNone/>
            </a:pPr>
            <a:endParaRPr lang="en-US" sz="2000" b="1" dirty="0" smtClean="0"/>
          </a:p>
          <a:p>
            <a:pPr marL="0" indent="0">
              <a:buNone/>
            </a:pPr>
            <a:r>
              <a:rPr lang="en-US" sz="2000" b="1" dirty="0" smtClean="0"/>
              <a:t>Text </a:t>
            </a:r>
            <a:r>
              <a:rPr lang="en-US" sz="2000" b="1" dirty="0"/>
              <a:t>in PAR/CSD:</a:t>
            </a:r>
          </a:p>
          <a:p>
            <a:endParaRPr lang="en-US" sz="2000" dirty="0"/>
          </a:p>
          <a:p>
            <a:pPr marL="0" indent="0">
              <a:buNone/>
            </a:pPr>
            <a:r>
              <a:rPr lang="en-US" sz="2000" b="1" dirty="0"/>
              <a:t>Remarks / Answers to the Comments:</a:t>
            </a:r>
          </a:p>
          <a:p>
            <a:pPr marL="0" indent="0">
              <a:buNone/>
            </a:pP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23</a:t>
            </a:fld>
            <a:endParaRPr lang="en-US" altLang="en-US"/>
          </a:p>
        </p:txBody>
      </p:sp>
    </p:spTree>
    <p:extLst>
      <p:ext uri="{BB962C8B-B14F-4D97-AF65-F5344CB8AC3E}">
        <p14:creationId xmlns:p14="http://schemas.microsoft.com/office/powerpoint/2010/main" val="2680276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define </a:t>
            </a:r>
            <a:r>
              <a:rPr lang="en-US" sz="2000" dirty="0"/>
              <a:t>the expected range of “Wide Area Network”. i.e. what are you expecting to reach.</a:t>
            </a:r>
          </a:p>
          <a:p>
            <a:endParaRPr lang="en-US" sz="2000" dirty="0" smtClean="0"/>
          </a:p>
          <a:p>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24</a:t>
            </a:fld>
            <a:endParaRPr lang="en-US" altLang="en-US"/>
          </a:p>
        </p:txBody>
      </p:sp>
    </p:spTree>
    <p:extLst>
      <p:ext uri="{BB962C8B-B14F-4D97-AF65-F5344CB8AC3E}">
        <p14:creationId xmlns:p14="http://schemas.microsoft.com/office/powerpoint/2010/main" val="19684802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What </a:t>
            </a:r>
            <a:r>
              <a:rPr lang="en-US" sz="2000" dirty="0"/>
              <a:t>is “very high link margin” vs “high link margin”?  rewording is expected</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25</a:t>
            </a:fld>
            <a:endParaRPr lang="en-US" altLang="en-US"/>
          </a:p>
        </p:txBody>
      </p:sp>
    </p:spTree>
    <p:extLst>
      <p:ext uri="{BB962C8B-B14F-4D97-AF65-F5344CB8AC3E}">
        <p14:creationId xmlns:p14="http://schemas.microsoft.com/office/powerpoint/2010/main" val="6994027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Please </a:t>
            </a:r>
            <a:r>
              <a:rPr lang="en-US" sz="2000" dirty="0"/>
              <a:t>include definition of the expected range and power that is being included in the specification.</a:t>
            </a:r>
          </a:p>
          <a:p>
            <a:pPr marL="0" indent="0">
              <a:buNone/>
            </a:pPr>
            <a:endParaRPr lang="en-US" sz="2000" dirty="0" smtClean="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26</a:t>
            </a:fld>
            <a:endParaRPr lang="en-US" altLang="en-US"/>
          </a:p>
        </p:txBody>
      </p:sp>
    </p:spTree>
    <p:extLst>
      <p:ext uri="{BB962C8B-B14F-4D97-AF65-F5344CB8AC3E}">
        <p14:creationId xmlns:p14="http://schemas.microsoft.com/office/powerpoint/2010/main" val="17343639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a:t>
            </a:r>
            <a:r>
              <a:rPr lang="en-US" sz="2000" dirty="0"/>
              <a:t>guarantee” reword this sentence as you will not be able to “guarantee” in general</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27</a:t>
            </a:fld>
            <a:endParaRPr lang="en-US" altLang="en-US"/>
          </a:p>
        </p:txBody>
      </p:sp>
    </p:spTree>
    <p:extLst>
      <p:ext uri="{BB962C8B-B14F-4D97-AF65-F5344CB8AC3E}">
        <p14:creationId xmlns:p14="http://schemas.microsoft.com/office/powerpoint/2010/main" val="29169050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5.6</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t>
            </a:r>
            <a:r>
              <a:rPr lang="en-US" sz="2000" dirty="0"/>
              <a:t>“and similar </a:t>
            </a:r>
            <a:r>
              <a:rPr lang="en-US" sz="2000" dirty="0" err="1"/>
              <a:t>organtizations</a:t>
            </a:r>
            <a:r>
              <a:rPr lang="en-US" sz="2000" dirty="0"/>
              <a:t>” – not necessary (and misspelled).</a:t>
            </a:r>
          </a:p>
          <a:p>
            <a:pPr marL="0" indent="0">
              <a:buNone/>
            </a:pPr>
            <a:endParaRPr lang="en-US" sz="2000" dirty="0" smtClean="0"/>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28</a:t>
            </a:fld>
            <a:endParaRPr lang="en-US" altLang="en-US"/>
          </a:p>
        </p:txBody>
      </p:sp>
    </p:spTree>
    <p:extLst>
      <p:ext uri="{BB962C8B-B14F-4D97-AF65-F5344CB8AC3E}">
        <p14:creationId xmlns:p14="http://schemas.microsoft.com/office/powerpoint/2010/main" val="7021469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8.1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Add </a:t>
            </a:r>
            <a:r>
              <a:rPr lang="en-US" sz="2000" dirty="0"/>
              <a:t>full name of the cited “IEEE </a:t>
            </a:r>
            <a:r>
              <a:rPr lang="en-US" sz="2000" dirty="0" err="1"/>
              <a:t>Std</a:t>
            </a:r>
            <a:r>
              <a:rPr lang="en-US" sz="2000" dirty="0"/>
              <a:t> 802.11h</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29</a:t>
            </a:fld>
            <a:endParaRPr lang="en-US" altLang="en-US"/>
          </a:p>
        </p:txBody>
      </p:sp>
    </p:spTree>
    <p:extLst>
      <p:ext uri="{BB962C8B-B14F-4D97-AF65-F5344CB8AC3E}">
        <p14:creationId xmlns:p14="http://schemas.microsoft.com/office/powerpoint/2010/main" val="4009251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James </a:t>
            </a:r>
            <a:r>
              <a:rPr lang="en-US" dirty="0" err="1" smtClean="0"/>
              <a:t>Gilb</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a:t>
            </a:fld>
            <a:endParaRPr lang="en-US" altLang="en-US"/>
          </a:p>
        </p:txBody>
      </p:sp>
    </p:spTree>
    <p:extLst>
      <p:ext uri="{BB962C8B-B14F-4D97-AF65-F5344CB8AC3E}">
        <p14:creationId xmlns:p14="http://schemas.microsoft.com/office/powerpoint/2010/main" val="3808047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Add </a:t>
            </a:r>
            <a:r>
              <a:rPr lang="en-US" sz="2000" dirty="0" smtClean="0"/>
              <a:t>the anticipated range that this new PHY will </a:t>
            </a:r>
            <a:r>
              <a:rPr lang="en-US" sz="2000" dirty="0" smtClean="0"/>
              <a:t>provide. Delete </a:t>
            </a:r>
            <a:r>
              <a:rPr lang="en-US" sz="2000" dirty="0" smtClean="0"/>
              <a:t>"as </a:t>
            </a:r>
            <a:r>
              <a:rPr lang="en-US" sz="2000" dirty="0" smtClean="0"/>
              <a:t>needed“</a:t>
            </a:r>
          </a:p>
          <a:p>
            <a:endParaRPr lang="en-US" sz="2000" dirty="0"/>
          </a:p>
          <a:p>
            <a:pPr marL="0" indent="0">
              <a:buNone/>
            </a:pPr>
            <a:r>
              <a:rPr lang="en-US" sz="2000" b="1" dirty="0" smtClean="0"/>
              <a:t>Text i</a:t>
            </a:r>
            <a:r>
              <a:rPr lang="en-US" sz="2000" b="1" dirty="0" smtClean="0"/>
              <a:t>n PAR/CSD:</a:t>
            </a:r>
          </a:p>
          <a:p>
            <a:endParaRPr lang="en-US" sz="2000" dirty="0"/>
          </a:p>
          <a:p>
            <a:pPr marL="0" indent="0">
              <a:buNone/>
            </a:pPr>
            <a:r>
              <a:rPr lang="en-US" sz="2000" b="1" dirty="0"/>
              <a:t>Remarks / Answers to the </a:t>
            </a:r>
            <a:r>
              <a:rPr lang="en-US" sz="2000" b="1" dirty="0" smtClean="0"/>
              <a:t>Comments:</a:t>
            </a:r>
            <a:endParaRPr lang="en-US" sz="2000" b="1"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4</a:t>
            </a:fld>
            <a:endParaRPr lang="en-US" altLang="en-US"/>
          </a:p>
        </p:txBody>
      </p:sp>
    </p:spTree>
    <p:extLst>
      <p:ext uri="{BB962C8B-B14F-4D97-AF65-F5344CB8AC3E}">
        <p14:creationId xmlns:p14="http://schemas.microsoft.com/office/powerpoint/2010/main" val="2685532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The </a:t>
            </a:r>
            <a:r>
              <a:rPr lang="en-US" sz="2000" dirty="0" smtClean="0"/>
              <a:t>text says that high link margin is required for interferers, but doesn't put a value on "high".  What is high and why don't current PHYs in 802.15.4 meet it</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5</a:t>
            </a:fld>
            <a:endParaRPr lang="en-US" altLang="en-US"/>
          </a:p>
        </p:txBody>
      </p:sp>
    </p:spTree>
    <p:extLst>
      <p:ext uri="{BB962C8B-B14F-4D97-AF65-F5344CB8AC3E}">
        <p14:creationId xmlns:p14="http://schemas.microsoft.com/office/powerpoint/2010/main" val="4049159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140 </a:t>
            </a:r>
            <a:r>
              <a:rPr lang="en-US" sz="2000" dirty="0" smtClean="0"/>
              <a:t>dBm sensitivity implies -174 dBm/Hz + 10 dB SNR and NF gives -164 dBm/Hz, leaving only 24 dB for BW, or 251 Hz.  That would likely give &lt; 1 kb/s, which doesn't work for IoT.  From where does this -140 dBm come</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6</a:t>
            </a:fld>
            <a:endParaRPr lang="en-US" altLang="en-US"/>
          </a:p>
        </p:txBody>
      </p:sp>
    </p:spTree>
    <p:extLst>
      <p:ext uri="{BB962C8B-B14F-4D97-AF65-F5344CB8AC3E}">
        <p14:creationId xmlns:p14="http://schemas.microsoft.com/office/powerpoint/2010/main" val="1734824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The </a:t>
            </a:r>
            <a:r>
              <a:rPr lang="en-US" sz="2000" dirty="0" smtClean="0"/>
              <a:t>end result is the inability to guarantee the required transmission reliability in such scenarios." Wireless networks can never "guarantee the required transmission reliability" and this project won't change that fact</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7</a:t>
            </a:fld>
            <a:endParaRPr lang="en-US" altLang="en-US"/>
          </a:p>
        </p:txBody>
      </p:sp>
    </p:spTree>
    <p:extLst>
      <p:ext uri="{BB962C8B-B14F-4D97-AF65-F5344CB8AC3E}">
        <p14:creationId xmlns:p14="http://schemas.microsoft.com/office/powerpoint/2010/main" val="1568337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"receiver </a:t>
            </a:r>
            <a:r>
              <a:rPr lang="en-US" sz="2000" dirty="0" smtClean="0"/>
              <a:t>sensitivities of -140dBm while delivering multiyear battery life."  802.15.4 already provides multi-year battery life with the existing </a:t>
            </a:r>
            <a:r>
              <a:rPr lang="en-US" sz="2000" dirty="0" err="1" smtClean="0"/>
              <a:t>PHYs.</a:t>
            </a:r>
            <a:r>
              <a:rPr lang="en-US" sz="2000" dirty="0" smtClean="0"/>
              <a:t>  There does not appear to be anything proposed with the amendment that would improve battery life.  In fact, by spreading the information over a longer period of time, the receiver would be on longer, using more power, not less</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8</a:t>
            </a:fld>
            <a:endParaRPr lang="en-US" altLang="en-US"/>
          </a:p>
        </p:txBody>
      </p:sp>
    </p:spTree>
    <p:extLst>
      <p:ext uri="{BB962C8B-B14F-4D97-AF65-F5344CB8AC3E}">
        <p14:creationId xmlns:p14="http://schemas.microsoft.com/office/powerpoint/2010/main" val="2876690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CSD 1.3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Quantify </a:t>
            </a:r>
            <a:r>
              <a:rPr lang="en-US" sz="2000" dirty="0" smtClean="0"/>
              <a:t>"high immunity to interference</a:t>
            </a:r>
            <a:r>
              <a:rPr lang="en-US" sz="2000" dirty="0" smtClean="0"/>
              <a:t>".</a:t>
            </a:r>
          </a:p>
          <a:p>
            <a:pPr marL="0" indent="0">
              <a:buNone/>
            </a:pPr>
            <a:endParaRPr lang="en-US" sz="2000" dirty="0"/>
          </a:p>
          <a:p>
            <a:pPr marL="0" indent="0">
              <a:buNone/>
            </a:pPr>
            <a:r>
              <a:rPr lang="en-US" sz="2000" b="1" dirty="0"/>
              <a:t>Text in PAR/CSD:</a:t>
            </a:r>
          </a:p>
          <a:p>
            <a:endParaRPr lang="en-US" sz="2000" dirty="0"/>
          </a:p>
          <a:p>
            <a:pPr marL="0" indent="0">
              <a:buNone/>
            </a:pPr>
            <a:r>
              <a:rPr lang="en-US" sz="2000" b="1" dirty="0"/>
              <a:t>Remarks / Answers to the Comments:</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9</a:t>
            </a:fld>
            <a:endParaRPr lang="en-US" altLang="en-US"/>
          </a:p>
        </p:txBody>
      </p:sp>
    </p:spTree>
    <p:extLst>
      <p:ext uri="{BB962C8B-B14F-4D97-AF65-F5344CB8AC3E}">
        <p14:creationId xmlns:p14="http://schemas.microsoft.com/office/powerpoint/2010/main" val="3354647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738</Words>
  <Application>Microsoft Office PowerPoint</Application>
  <PresentationFormat>Bildschirmpräsentation (4:3)</PresentationFormat>
  <Paragraphs>256</Paragraphs>
  <Slides>29</Slides>
  <Notes>0</Notes>
  <HiddenSlides>0</HiddenSlides>
  <MMClips>0</MMClips>
  <ScaleCrop>false</ScaleCrop>
  <HeadingPairs>
    <vt:vector size="4" baseType="variant">
      <vt:variant>
        <vt:lpstr>Design</vt:lpstr>
      </vt:variant>
      <vt:variant>
        <vt:i4>1</vt:i4>
      </vt:variant>
      <vt:variant>
        <vt:lpstr>Folientitel</vt:lpstr>
      </vt:variant>
      <vt:variant>
        <vt:i4>29</vt:i4>
      </vt:variant>
    </vt:vector>
  </HeadingPairs>
  <TitlesOfParts>
    <vt:vector size="30" baseType="lpstr">
      <vt:lpstr>IEEE-P802_15_Rbt</vt:lpstr>
      <vt:lpstr>PowerPoint-Präsentation</vt:lpstr>
      <vt:lpstr>Draft 802.15.4w PAR &amp; CSD Comment Responses</vt:lpstr>
      <vt:lpstr>In response to the comments from James Gilb</vt:lpstr>
      <vt:lpstr>PAR 5.2b</vt:lpstr>
      <vt:lpstr>PAR 5.5</vt:lpstr>
      <vt:lpstr>PAR 5.5 cont’d</vt:lpstr>
      <vt:lpstr>PAR 5.5 cont’d</vt:lpstr>
      <vt:lpstr>PAR 5.5 cont’d</vt:lpstr>
      <vt:lpstr>CSD 1.3</vt:lpstr>
      <vt:lpstr>CSD 1.2.5</vt:lpstr>
      <vt:lpstr>CSD 1.2.5 cont’d</vt:lpstr>
      <vt:lpstr>In response to the comments from IEEE 802.3</vt:lpstr>
      <vt:lpstr>PAR 5.3</vt:lpstr>
      <vt:lpstr>PAR 6.1b</vt:lpstr>
      <vt:lpstr>CSD 1.2.5c</vt:lpstr>
      <vt:lpstr>CSD 1.2.5d</vt:lpstr>
      <vt:lpstr>In response to the comments from IEEE 802.11</vt:lpstr>
      <vt:lpstr>PAR 2.1</vt:lpstr>
      <vt:lpstr>PAR 2.1 cont’d</vt:lpstr>
      <vt:lpstr>PAR 5.2b</vt:lpstr>
      <vt:lpstr>PAR 5.2b cont’d</vt:lpstr>
      <vt:lpstr>PAR 5.2b cont’d</vt:lpstr>
      <vt:lpstr>PAR 5.2b cont’d</vt:lpstr>
      <vt:lpstr>PAR 5.2b</vt:lpstr>
      <vt:lpstr>PAR 5.5</vt:lpstr>
      <vt:lpstr>PAR 5.5 cont’d</vt:lpstr>
      <vt:lpstr>PAR 5.5 cont’d</vt:lpstr>
      <vt:lpstr>PAR 5.6</vt:lpstr>
      <vt:lpstr>PAR 8.1</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48</cp:revision>
  <cp:lastPrinted>1998-02-10T13:28:06Z</cp:lastPrinted>
  <dcterms:created xsi:type="dcterms:W3CDTF">2018-03-07T01:29:59Z</dcterms:created>
  <dcterms:modified xsi:type="dcterms:W3CDTF">2018-03-07T02:11:42Z</dcterms:modified>
</cp:coreProperties>
</file>