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280" r:id="rId3"/>
    <p:sldId id="311" r:id="rId4"/>
    <p:sldId id="343" r:id="rId5"/>
    <p:sldId id="344" r:id="rId6"/>
    <p:sldId id="345" r:id="rId7"/>
    <p:sldId id="347" r:id="rId8"/>
    <p:sldId id="312"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1" autoAdjust="0"/>
    <p:restoredTop sz="94660"/>
  </p:normalViewPr>
  <p:slideViewPr>
    <p:cSldViewPr>
      <p:cViewPr varScale="1">
        <p:scale>
          <a:sx n="91" d="100"/>
          <a:sy n="91" d="100"/>
        </p:scale>
        <p:origin x="1662" y="90"/>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07/03/2018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07/03/2018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a:t>
            </a:r>
            <a:r>
              <a:rPr lang="en-US" sz="1400" b="1" dirty="0">
                <a:latin typeface="Times New Roman" pitchFamily="18" charset="0"/>
                <a:cs typeface="Times New Roman" pitchFamily="18" charset="0"/>
              </a:rPr>
              <a:t>2018</a:t>
            </a:r>
          </a:p>
        </p:txBody>
      </p:sp>
      <p:sp>
        <p:nvSpPr>
          <p:cNvPr id="16" name="TextBox 15"/>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a:t>
            </a:r>
            <a:r>
              <a:rPr lang="en-US" sz="1400" b="1" baseline="0" dirty="0" smtClean="0">
                <a:solidFill>
                  <a:schemeClr val="tx1"/>
                </a:solidFill>
                <a:latin typeface="Times New Roman" pitchFamily="18" charset="0"/>
                <a:cs typeface="Times New Roman" pitchFamily="18" charset="0"/>
              </a:rPr>
              <a:t>-0127-00-</a:t>
            </a:r>
            <a:r>
              <a:rPr lang="en-US" sz="1400" b="1" baseline="0" dirty="0" err="1" smtClean="0">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07/03/2018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07/03/2018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a:t>
            </a:r>
            <a:r>
              <a:rPr lang="en-US" sz="1400" b="1" dirty="0">
                <a:latin typeface="Times New Roman" pitchFamily="18" charset="0"/>
                <a:cs typeface="Times New Roman" pitchFamily="18" charset="0"/>
              </a:rPr>
              <a:t>2018</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15-18</a:t>
            </a:r>
            <a:r>
              <a:rPr lang="en-US" sz="1400" b="1" baseline="0" dirty="0" smtClean="0">
                <a:solidFill>
                  <a:schemeClr val="tx1"/>
                </a:solidFill>
                <a:latin typeface="Times New Roman" pitchFamily="18" charset="0"/>
                <a:cs typeface="Times New Roman" pitchFamily="18" charset="0"/>
              </a:rPr>
              <a:t>-0126-00-</a:t>
            </a:r>
            <a:r>
              <a:rPr lang="en-US" sz="1400" b="1" baseline="0" dirty="0" err="1" smtClean="0">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07/03/2018</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07/03/2018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07/03/2018</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07/03/2018</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07/03/2018</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07/03/2018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07/03/2018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Interest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Wireless Personal Area Networks (</a:t>
            </a:r>
            <a:r>
              <a:rPr lang="en-US" altLang="en-US" b="1" u="sng" dirty="0" err="1" smtClean="0">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a:t>
            </a:r>
            <a:r>
              <a:rPr lang="en-US" altLang="en-US" sz="1600" b="1" dirty="0" smtClean="0">
                <a:solidFill>
                  <a:prstClr val="black"/>
                </a:solidFill>
                <a:latin typeface="Times New Roman" panose="02020603050405020304" pitchFamily="18" charset="0"/>
              </a:rPr>
              <a:t>:</a:t>
            </a:r>
            <a:r>
              <a:rPr lang="en-US" altLang="en-US" sz="1600" dirty="0" smtClean="0">
                <a:solidFill>
                  <a:prstClr val="black"/>
                </a:solidFill>
                <a:latin typeface="Times New Roman" panose="02020603050405020304" pitchFamily="18" charset="0"/>
              </a:rPr>
              <a:t> </a:t>
            </a:r>
            <a:r>
              <a:rPr lang="en-US" altLang="en-US" sz="1600" b="1" dirty="0" smtClean="0">
                <a:solidFill>
                  <a:prstClr val="black"/>
                </a:solidFill>
                <a:latin typeface="Times New Roman" panose="02020603050405020304" pitchFamily="18" charset="0"/>
              </a:rPr>
              <a:t>Hybrid OCC-</a:t>
            </a:r>
            <a:r>
              <a:rPr lang="en-US" altLang="en-US" sz="1600" b="1" dirty="0" err="1" smtClean="0">
                <a:solidFill>
                  <a:prstClr val="black"/>
                </a:solidFill>
                <a:latin typeface="Times New Roman" panose="02020603050405020304" pitchFamily="18" charset="0"/>
              </a:rPr>
              <a:t>PD</a:t>
            </a:r>
            <a:r>
              <a:rPr lang="en-US" altLang="en-US" sz="1600" b="1" dirty="0" smtClean="0">
                <a:solidFill>
                  <a:prstClr val="black"/>
                </a:solidFill>
                <a:latin typeface="Times New Roman" panose="02020603050405020304" pitchFamily="18" charset="0"/>
              </a:rPr>
              <a:t> communication system</a:t>
            </a:r>
            <a:endParaRPr lang="en-US" altLang="en-US" sz="1600" b="1" dirty="0" smtClean="0">
              <a:solidFill>
                <a:prstClr val="black"/>
              </a:solidFill>
              <a:latin typeface="Times New Roman" panose="02020603050405020304" pitchFamily="18" charset="0"/>
            </a:endParaRPr>
          </a:p>
          <a:p>
            <a:pPr eaLnBrk="0" fontAlgn="base" hangingPunct="0">
              <a:spcBef>
                <a:spcPct val="0"/>
              </a:spcBef>
              <a:spcAft>
                <a:spcPct val="0"/>
              </a:spcAft>
            </a:pPr>
            <a:r>
              <a:rPr lang="en-US" altLang="ko-KR" sz="1600" dirty="0" smtClean="0">
                <a:solidFill>
                  <a:prstClr val="black"/>
                </a:solidFill>
                <a:latin typeface="Times New Roman" panose="02020603050405020304" pitchFamily="18" charset="0"/>
              </a:rPr>
              <a:t>                      </a:t>
            </a: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March 2018</a:t>
            </a:r>
            <a:r>
              <a:rPr lang="en-US" altLang="en-US"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a:t>
            </a:r>
            <a:r>
              <a:rPr lang="en-US" altLang="en-US" sz="1600" dirty="0" err="1" smtClean="0">
                <a:solidFill>
                  <a:prstClr val="black"/>
                </a:solidFill>
                <a:latin typeface="Times New Roman" panose="02020603050405020304" pitchFamily="18" charset="0"/>
              </a:rPr>
              <a:t>Trang</a:t>
            </a:r>
            <a:r>
              <a:rPr lang="en-US" altLang="en-US" sz="1600" dirty="0" smtClean="0">
                <a:solidFill>
                  <a:prstClr val="black"/>
                </a:solidFill>
                <a:latin typeface="Times New Roman" panose="02020603050405020304" pitchFamily="18" charset="0"/>
              </a:rPr>
              <a:t> Nguyen, Minh Duc Thieu </a:t>
            </a:r>
            <a:r>
              <a:rPr lang="en-US" altLang="en-US" sz="1600" dirty="0">
                <a:solidFill>
                  <a:prstClr val="black"/>
                </a:solidFill>
                <a:latin typeface="Times New Roman" panose="02020603050405020304" pitchFamily="18" charset="0"/>
              </a:rPr>
              <a:t>and Yeong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b="1" dirty="0" smtClean="0">
                <a:solidFill>
                  <a:prstClr val="black"/>
                </a:solidFill>
                <a:latin typeface="Times New Roman" panose="02020603050405020304" pitchFamily="18" charset="0"/>
              </a:rPr>
              <a:t>:</a:t>
            </a:r>
            <a:r>
              <a:rPr lang="en-US" altLang="en-US" sz="1600" dirty="0" smtClean="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Summarize a Hybrid OCC-</a:t>
            </a:r>
            <a:r>
              <a:rPr lang="en-US" altLang="en-US" sz="1600" dirty="0" err="1" smtClean="0">
                <a:solidFill>
                  <a:prstClr val="black"/>
                </a:solidFill>
                <a:latin typeface="Times New Roman" panose="02020603050405020304" pitchFamily="18" charset="0"/>
              </a:rPr>
              <a:t>PD</a:t>
            </a:r>
            <a:r>
              <a:rPr lang="en-US" altLang="en-US" sz="1600" dirty="0" smtClean="0">
                <a:solidFill>
                  <a:prstClr val="black"/>
                </a:solidFill>
                <a:latin typeface="Times New Roman" panose="02020603050405020304" pitchFamily="18" charset="0"/>
              </a:rPr>
              <a:t> communication system</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sz="1600" dirty="0">
                <a:solidFill>
                  <a:prstClr val="black"/>
                </a:solidFill>
                <a:latin typeface="Times New Roman" panose="02020603050405020304" pitchFamily="18" charset="0"/>
              </a:rPr>
              <a:t>To i</a:t>
            </a:r>
            <a:r>
              <a:rPr lang="en-US" altLang="en-US" sz="1600" dirty="0" smtClean="0">
                <a:solidFill>
                  <a:prstClr val="black"/>
                </a:solidFill>
                <a:latin typeface="Times New Roman" panose="02020603050405020304" pitchFamily="18" charset="0"/>
              </a:rPr>
              <a:t>ntroduce </a:t>
            </a:r>
            <a:r>
              <a:rPr lang="en-US" altLang="en-US" sz="1600" dirty="0" smtClean="0">
                <a:solidFill>
                  <a:prstClr val="black"/>
                </a:solidFill>
                <a:latin typeface="Times New Roman" panose="02020603050405020304" pitchFamily="18" charset="0"/>
              </a:rPr>
              <a:t>an </a:t>
            </a:r>
            <a:r>
              <a:rPr lang="en-US" altLang="en-US" sz="1600" dirty="0" smtClean="0">
                <a:solidFill>
                  <a:prstClr val="black"/>
                </a:solidFill>
                <a:latin typeface="Times New Roman" panose="02020603050405020304" pitchFamily="18" charset="0"/>
              </a:rPr>
              <a:t>reference architecture of a Hybrid OCC-</a:t>
            </a:r>
            <a:r>
              <a:rPr lang="en-US" altLang="en-US" sz="1600" dirty="0" err="1" smtClean="0">
                <a:solidFill>
                  <a:prstClr val="black"/>
                </a:solidFill>
                <a:latin typeface="Times New Roman" panose="02020603050405020304" pitchFamily="18" charset="0"/>
              </a:rPr>
              <a:t>PD</a:t>
            </a:r>
            <a:r>
              <a:rPr lang="en-US" altLang="en-US" sz="1600" dirty="0" smtClean="0">
                <a:solidFill>
                  <a:prstClr val="black"/>
                </a:solidFill>
                <a:latin typeface="Times New Roman" panose="02020603050405020304" pitchFamily="18" charset="0"/>
              </a:rPr>
              <a:t> communication system </a:t>
            </a:r>
            <a:r>
              <a:rPr lang="en-US" altLang="en-US" sz="1600" dirty="0" smtClean="0">
                <a:solidFill>
                  <a:prstClr val="black"/>
                </a:solidFill>
                <a:latin typeface="Times New Roman" panose="02020603050405020304" pitchFamily="18" charset="0"/>
              </a:rPr>
              <a:t>for </a:t>
            </a:r>
            <a:r>
              <a:rPr lang="en-US" altLang="en-US" sz="1600" dirty="0" smtClean="0">
                <a:solidFill>
                  <a:prstClr val="black"/>
                </a:solidFill>
                <a:latin typeface="Times New Roman" panose="02020603050405020304" pitchFamily="18" charset="0"/>
              </a:rPr>
              <a:t>researchers.</a:t>
            </a: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a:t>
            </a:r>
            <a:r>
              <a:rPr lang="en-US" altLang="en-US" sz="1600" dirty="0" err="1" smtClean="0">
                <a:solidFill>
                  <a:prstClr val="black"/>
                </a:solidFill>
                <a:latin typeface="Times New Roman" panose="02020603050405020304" pitchFamily="18" charset="0"/>
              </a:rPr>
              <a:t>P802.15</a:t>
            </a:r>
            <a:r>
              <a:rPr lang="en-US" altLang="en-US" sz="1600" smtClean="0">
                <a:solidFill>
                  <a:prstClr val="black"/>
                </a:solidFill>
                <a:latin typeface="Times New Roman" panose="02020603050405020304" pitchFamily="18" charset="0"/>
              </a:rPr>
              <a:t>. It </a:t>
            </a:r>
            <a:r>
              <a:rPr lang="en-US" altLang="en-US" sz="1600" dirty="0">
                <a:solidFill>
                  <a:prstClr val="black"/>
                </a:solidFill>
                <a:latin typeface="Times New Roman" panose="02020603050405020304" pitchFamily="18" charset="0"/>
              </a:rPr>
              <a:t>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33400" y="1447800"/>
            <a:ext cx="8077200" cy="12954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smtClean="0">
                <a:solidFill>
                  <a:schemeClr val="tx1"/>
                </a:solidFill>
                <a:latin typeface="Times New Roman" pitchFamily="18" charset="0"/>
                <a:cs typeface="Times New Roman" pitchFamily="18" charset="0"/>
              </a:rPr>
              <a:t>Hybrid OCC-</a:t>
            </a:r>
            <a:r>
              <a:rPr lang="en-US" sz="3200" dirty="0" err="1" smtClean="0">
                <a:solidFill>
                  <a:schemeClr val="tx1"/>
                </a:solidFill>
                <a:latin typeface="Times New Roman" pitchFamily="18" charset="0"/>
                <a:cs typeface="Times New Roman" pitchFamily="18" charset="0"/>
              </a:rPr>
              <a:t>PD</a:t>
            </a:r>
            <a:r>
              <a:rPr lang="en-US" sz="3200" dirty="0" smtClean="0">
                <a:solidFill>
                  <a:schemeClr val="tx1"/>
                </a:solidFill>
                <a:latin typeface="Times New Roman" pitchFamily="18" charset="0"/>
                <a:cs typeface="Times New Roman" pitchFamily="18" charset="0"/>
              </a:rPr>
              <a:t> Communication </a:t>
            </a:r>
            <a:r>
              <a:rPr lang="en-US" sz="3200" dirty="0" smtClean="0">
                <a:solidFill>
                  <a:schemeClr val="tx1"/>
                </a:solidFill>
                <a:latin typeface="Times New Roman" pitchFamily="18" charset="0"/>
                <a:cs typeface="Times New Roman" pitchFamily="18" charset="0"/>
              </a:rPr>
              <a:t>Systems</a:t>
            </a:r>
            <a:endParaRPr lang="en-GB" sz="3200" dirty="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570037"/>
            <a:ext cx="8229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Several studies have investigated hybrid OCC and Photodiode (</a:t>
            </a:r>
            <a:r>
              <a:rPr lang="en-US" sz="2000" dirty="0" err="1">
                <a:latin typeface="Times New Roman" pitchFamily="18" charset="0"/>
                <a:cs typeface="Times New Roman" pitchFamily="18" charset="0"/>
              </a:rPr>
              <a:t>PD</a:t>
            </a:r>
            <a:r>
              <a:rPr lang="en-US" sz="2000" dirty="0">
                <a:latin typeface="Times New Roman" pitchFamily="18" charset="0"/>
                <a:cs typeface="Times New Roman" pitchFamily="18" charset="0"/>
              </a:rPr>
              <a:t>) systems </a:t>
            </a:r>
            <a:r>
              <a:rPr lang="en-US" sz="2000" dirty="0" smtClean="0">
                <a:latin typeface="Times New Roman" pitchFamily="18" charset="0"/>
                <a:cs typeface="Times New Roman" pitchFamily="18" charset="0"/>
              </a:rPr>
              <a:t>that </a:t>
            </a:r>
            <a:r>
              <a:rPr lang="en-US" sz="2000" dirty="0">
                <a:latin typeface="Times New Roman" pitchFamily="18" charset="0"/>
                <a:cs typeface="Times New Roman" pitchFamily="18" charset="0"/>
              </a:rPr>
              <a:t>are able to realize new types of image sensors with </a:t>
            </a:r>
            <a:r>
              <a:rPr lang="en-US" sz="2000" dirty="0" err="1">
                <a:latin typeface="Times New Roman" pitchFamily="18" charset="0"/>
                <a:cs typeface="Times New Roman" pitchFamily="18" charset="0"/>
              </a:rPr>
              <a:t>PD</a:t>
            </a:r>
            <a:r>
              <a:rPr lang="en-US" sz="2000" dirty="0">
                <a:latin typeface="Times New Roman" pitchFamily="18" charset="0"/>
                <a:cs typeface="Times New Roman" pitchFamily="18" charset="0"/>
              </a:rPr>
              <a:t> cells (i.e., </a:t>
            </a:r>
            <a:r>
              <a:rPr lang="en-US" sz="2000" dirty="0" smtClean="0">
                <a:latin typeface="Times New Roman" pitchFamily="18" charset="0"/>
                <a:cs typeface="Times New Roman" pitchFamily="18" charset="0"/>
              </a:rPr>
              <a:t>communication cells</a:t>
            </a:r>
            <a:r>
              <a:rPr lang="en-US" sz="2000" dirty="0">
                <a:latin typeface="Times New Roman" pitchFamily="18" charset="0"/>
                <a:cs typeface="Times New Roman" pitchFamily="18" charset="0"/>
              </a:rPr>
              <a:t>) integrated between the image pixels (i.e., image cells</a:t>
            </a:r>
            <a:r>
              <a:rPr lang="en-US" sz="2000" dirty="0" smtClean="0">
                <a:latin typeface="Times New Roman" pitchFamily="18" charset="0"/>
                <a:cs typeface="Times New Roman" pitchFamily="18" charset="0"/>
              </a:rPr>
              <a:t>) [1]. </a:t>
            </a: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Inheriting </a:t>
            </a:r>
            <a:r>
              <a:rPr lang="en-US" sz="2000" dirty="0">
                <a:latin typeface="Times New Roman" pitchFamily="18" charset="0"/>
                <a:cs typeface="Times New Roman" pitchFamily="18" charset="0"/>
              </a:rPr>
              <a:t>the achievement of </a:t>
            </a:r>
            <a:r>
              <a:rPr lang="en-US" sz="2000" dirty="0" err="1">
                <a:latin typeface="Times New Roman" pitchFamily="18" charset="0"/>
                <a:cs typeface="Times New Roman" pitchFamily="18" charset="0"/>
              </a:rPr>
              <a:t>PD</a:t>
            </a:r>
            <a:r>
              <a:rPr lang="en-US" sz="2000" dirty="0">
                <a:latin typeface="Times New Roman" pitchFamily="18" charset="0"/>
                <a:cs typeface="Times New Roman" pitchFamily="18" charset="0"/>
              </a:rPr>
              <a:t> communications from existing VLC standards such as IEEE 802.15.7-2011 std</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along with the achievement of high-rate </a:t>
            </a:r>
            <a:r>
              <a:rPr lang="en-US" sz="2000" dirty="0" err="1">
                <a:latin typeface="Times New Roman" pitchFamily="18" charset="0"/>
                <a:cs typeface="Times New Roman" pitchFamily="18" charset="0"/>
              </a:rPr>
              <a:t>PD</a:t>
            </a:r>
            <a:r>
              <a:rPr lang="en-US" sz="2000" dirty="0">
                <a:latin typeface="Times New Roman" pitchFamily="18" charset="0"/>
                <a:cs typeface="Times New Roman" pitchFamily="18" charset="0"/>
              </a:rPr>
              <a:t> communication sub-committee (</a:t>
            </a:r>
            <a:r>
              <a:rPr lang="en-US" sz="2000" dirty="0" err="1">
                <a:latin typeface="Times New Roman" pitchFamily="18" charset="0"/>
                <a:cs typeface="Times New Roman" pitchFamily="18" charset="0"/>
              </a:rPr>
              <a:t>LiFi</a:t>
            </a:r>
            <a:r>
              <a:rPr lang="en-US" sz="2000" dirty="0">
                <a:latin typeface="Times New Roman" pitchFamily="18" charset="0"/>
                <a:cs typeface="Times New Roman" pitchFamily="18" charset="0"/>
              </a:rPr>
              <a:t> sub-committee) in the ongoing IEEE 802.15.7 revision </a:t>
            </a:r>
            <a:r>
              <a:rPr lang="en-US" sz="2000" dirty="0" err="1">
                <a:latin typeface="Times New Roman" pitchFamily="18" charset="0"/>
                <a:cs typeface="Times New Roman" pitchFamily="18" charset="0"/>
              </a:rPr>
              <a:t>TG7m</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[1].</a:t>
            </a:r>
            <a:endParaRPr lang="en-US" sz="2000" dirty="0">
              <a:latin typeface="Times New Roman" pitchFamily="18" charset="0"/>
              <a:cs typeface="Times New Roman" pitchFamily="18" charset="0"/>
            </a:endParaRPr>
          </a:p>
          <a:p>
            <a:endParaRPr lang="en-US" sz="2000" dirty="0"/>
          </a:p>
        </p:txBody>
      </p:sp>
    </p:spTree>
    <p:extLst>
      <p:ext uri="{BB962C8B-B14F-4D97-AF65-F5344CB8AC3E}">
        <p14:creationId xmlns:p14="http://schemas.microsoft.com/office/powerpoint/2010/main" val="350741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19630" y="5561109"/>
            <a:ext cx="6449201" cy="646331"/>
          </a:xfrm>
          <a:prstGeom prst="rect">
            <a:avLst/>
          </a:prstGeom>
        </p:spPr>
        <p:txBody>
          <a:bodyPr wrap="none">
            <a:spAutoFit/>
          </a:bodyPr>
          <a:lstStyle/>
          <a:p>
            <a:pPr algn="ctr"/>
            <a:r>
              <a:rPr lang="en-US" dirty="0" smtClean="0">
                <a:latin typeface="Times New Roman" pitchFamily="18" charset="0"/>
                <a:cs typeface="Times New Roman" pitchFamily="18" charset="0"/>
              </a:rPr>
              <a:t>Reference architecture for Hybrid OCC/</a:t>
            </a:r>
            <a:r>
              <a:rPr lang="en-US" dirty="0" err="1" smtClean="0">
                <a:latin typeface="Times New Roman" pitchFamily="18" charset="0"/>
                <a:cs typeface="Times New Roman" pitchFamily="18" charset="0"/>
              </a:rPr>
              <a:t>PD</a:t>
            </a:r>
            <a:r>
              <a:rPr lang="en-US" dirty="0" smtClean="0">
                <a:latin typeface="Times New Roman" pitchFamily="18" charset="0"/>
                <a:cs typeface="Times New Roman" pitchFamily="18" charset="0"/>
              </a:rPr>
              <a:t> communication system </a:t>
            </a:r>
          </a:p>
          <a:p>
            <a:pPr algn="ctr"/>
            <a:r>
              <a:rPr lang="en-US" dirty="0" smtClean="0">
                <a:latin typeface="Times New Roman" pitchFamily="18" charset="0"/>
                <a:cs typeface="Times New Roman" pitchFamily="18" charset="0"/>
              </a:rPr>
              <a:t>based on </a:t>
            </a:r>
            <a:r>
              <a:rPr lang="en-US" dirty="0" err="1" smtClean="0">
                <a:latin typeface="Times New Roman" pitchFamily="18" charset="0"/>
                <a:cs typeface="Times New Roman" pitchFamily="18" charset="0"/>
              </a:rPr>
              <a:t>RoI</a:t>
            </a:r>
            <a:r>
              <a:rPr lang="en-US" dirty="0" smtClean="0">
                <a:latin typeface="Times New Roman" pitchFamily="18" charset="0"/>
                <a:cs typeface="Times New Roman" pitchFamily="18" charset="0"/>
              </a:rPr>
              <a:t> signaling technique</a:t>
            </a:r>
            <a:endParaRPr lang="en-US" dirty="0"/>
          </a:p>
        </p:txBody>
      </p:sp>
      <p:sp>
        <p:nvSpPr>
          <p:cNvPr id="5" name="Rectangle 4"/>
          <p:cNvSpPr/>
          <p:nvPr/>
        </p:nvSpPr>
        <p:spPr>
          <a:xfrm>
            <a:off x="533400" y="1600200"/>
            <a:ext cx="8012112" cy="1015663"/>
          </a:xfrm>
          <a:prstGeom prst="rect">
            <a:avLst/>
          </a:prstGeom>
        </p:spPr>
        <p:txBody>
          <a:bodyPr wrap="square">
            <a:spAutoFit/>
          </a:bodyPr>
          <a:lstStyle/>
          <a:p>
            <a:pPr marL="342900" indent="-342900">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There are variations between the related works on hybrid OCC and </a:t>
            </a:r>
            <a:r>
              <a:rPr lang="en-US" sz="2000" dirty="0" err="1" smtClean="0">
                <a:latin typeface="Times New Roman" panose="02020603050405020304" pitchFamily="18" charset="0"/>
                <a:cs typeface="Times New Roman" panose="02020603050405020304" pitchFamily="18" charset="0"/>
              </a:rPr>
              <a:t>PD</a:t>
            </a:r>
            <a:r>
              <a:rPr lang="en-US" sz="2000" dirty="0" smtClean="0">
                <a:latin typeface="Times New Roman" panose="02020603050405020304" pitchFamily="18" charset="0"/>
                <a:cs typeface="Times New Roman" panose="02020603050405020304" pitchFamily="18" charset="0"/>
              </a:rPr>
              <a:t> systems realizing a new type of image sensor comprising </a:t>
            </a:r>
            <a:r>
              <a:rPr lang="en-US" sz="2000" dirty="0" err="1" smtClean="0">
                <a:latin typeface="Times New Roman" panose="02020603050405020304" pitchFamily="18" charset="0"/>
                <a:cs typeface="Times New Roman" panose="02020603050405020304" pitchFamily="18" charset="0"/>
              </a:rPr>
              <a:t>PD</a:t>
            </a:r>
            <a:r>
              <a:rPr lang="en-US" sz="2000" dirty="0" smtClean="0">
                <a:latin typeface="Times New Roman" panose="02020603050405020304" pitchFamily="18" charset="0"/>
                <a:cs typeface="Times New Roman" panose="02020603050405020304" pitchFamily="18" charset="0"/>
              </a:rPr>
              <a:t> cells integrated between image pixels [5]. </a:t>
            </a:r>
            <a:endParaRPr lang="en-US" sz="2000" dirty="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444500" y="350837"/>
            <a:ext cx="8229600" cy="1143000"/>
          </a:xfrm>
        </p:spPr>
        <p:txBody>
          <a:bodyPr>
            <a:normAutofit/>
          </a:bodyPr>
          <a:lstStyle/>
          <a:p>
            <a:r>
              <a:rPr lang="en-US" sz="3200" dirty="0" smtClean="0">
                <a:latin typeface="Times New Roman" panose="02020603050405020304" pitchFamily="18" charset="0"/>
                <a:cs typeface="Times New Roman" panose="02020603050405020304" pitchFamily="18" charset="0"/>
              </a:rPr>
              <a:t>Hybrid OCC and </a:t>
            </a:r>
            <a:r>
              <a:rPr lang="en-US" sz="3200" dirty="0" err="1" smtClean="0">
                <a:latin typeface="Times New Roman" panose="02020603050405020304" pitchFamily="18" charset="0"/>
                <a:cs typeface="Times New Roman" panose="02020603050405020304" pitchFamily="18" charset="0"/>
              </a:rPr>
              <a:t>PD</a:t>
            </a:r>
            <a:r>
              <a:rPr lang="en-US" sz="3200" dirty="0" smtClean="0">
                <a:latin typeface="Times New Roman" panose="02020603050405020304" pitchFamily="18" charset="0"/>
                <a:cs typeface="Times New Roman" panose="02020603050405020304" pitchFamily="18" charset="0"/>
              </a:rPr>
              <a:t> reference architecture</a:t>
            </a:r>
            <a:endParaRPr lang="en-US" sz="3200" dirty="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2"/>
          <a:stretch>
            <a:fillRect/>
          </a:stretch>
        </p:blipFill>
        <p:spPr>
          <a:xfrm>
            <a:off x="1295400" y="2722226"/>
            <a:ext cx="6697662" cy="2818755"/>
          </a:xfrm>
          <a:prstGeom prst="rect">
            <a:avLst/>
          </a:prstGeom>
        </p:spPr>
      </p:pic>
    </p:spTree>
    <p:extLst>
      <p:ext uri="{BB962C8B-B14F-4D97-AF65-F5344CB8AC3E}">
        <p14:creationId xmlns:p14="http://schemas.microsoft.com/office/powerpoint/2010/main" val="1601961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44500" y="350837"/>
            <a:ext cx="8229600" cy="1143000"/>
          </a:xfrm>
        </p:spPr>
        <p:txBody>
          <a:bodyPr>
            <a:normAutofit/>
          </a:bodyPr>
          <a:lstStyle/>
          <a:p>
            <a:r>
              <a:rPr lang="en-US" sz="3200" dirty="0" smtClean="0">
                <a:latin typeface="Times New Roman" panose="02020603050405020304" pitchFamily="18" charset="0"/>
                <a:cs typeface="Times New Roman" panose="02020603050405020304" pitchFamily="18" charset="0"/>
              </a:rPr>
              <a:t>Hybrid OCC and </a:t>
            </a:r>
            <a:r>
              <a:rPr lang="en-US" sz="3200" dirty="0" err="1" smtClean="0">
                <a:latin typeface="Times New Roman" panose="02020603050405020304" pitchFamily="18" charset="0"/>
                <a:cs typeface="Times New Roman" panose="02020603050405020304" pitchFamily="18" charset="0"/>
              </a:rPr>
              <a:t>PD</a:t>
            </a:r>
            <a:r>
              <a:rPr lang="en-US" sz="3200" dirty="0" smtClean="0">
                <a:latin typeface="Times New Roman" panose="02020603050405020304" pitchFamily="18" charset="0"/>
                <a:cs typeface="Times New Roman" panose="02020603050405020304" pitchFamily="18" charset="0"/>
              </a:rPr>
              <a:t> reference architecture</a:t>
            </a:r>
            <a:endParaRPr lang="en-US" sz="3200" dirty="0">
              <a:latin typeface="Times New Roman" panose="02020603050405020304" pitchFamily="18" charset="0"/>
              <a:cs typeface="Times New Roman" panose="02020603050405020304" pitchFamily="18" charset="0"/>
            </a:endParaRPr>
          </a:p>
        </p:txBody>
      </p:sp>
      <p:sp>
        <p:nvSpPr>
          <p:cNvPr id="8" name="Rectangle 7"/>
          <p:cNvSpPr/>
          <p:nvPr/>
        </p:nvSpPr>
        <p:spPr>
          <a:xfrm>
            <a:off x="553244" y="1752600"/>
            <a:ext cx="8012112" cy="3477875"/>
          </a:xfrm>
          <a:prstGeom prst="rect">
            <a:avLst/>
          </a:prstGeom>
        </p:spPr>
        <p:txBody>
          <a:bodyPr wrap="square">
            <a:spAutoFit/>
          </a:bodyPr>
          <a:lstStyle/>
          <a:p>
            <a:pPr marL="342900" indent="-342900" algn="just">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The image output form the image cells  is used to detect the light source; then a communication link is set up and the </a:t>
            </a:r>
            <a:r>
              <a:rPr lang="en-US" sz="2000" dirty="0" err="1" smtClean="0">
                <a:latin typeface="Times New Roman" panose="02020603050405020304" pitchFamily="18" charset="0"/>
                <a:cs typeface="Times New Roman" panose="02020603050405020304" pitchFamily="18" charset="0"/>
              </a:rPr>
              <a:t>PD</a:t>
            </a:r>
            <a:r>
              <a:rPr lang="en-US" sz="2000" dirty="0" smtClean="0">
                <a:latin typeface="Times New Roman" panose="02020603050405020304" pitchFamily="18" charset="0"/>
                <a:cs typeface="Times New Roman" panose="02020603050405020304" pitchFamily="18" charset="0"/>
              </a:rPr>
              <a:t> cells are </a:t>
            </a:r>
            <a:r>
              <a:rPr lang="en-US" sz="2000" dirty="0" err="1" smtClean="0">
                <a:latin typeface="Times New Roman" panose="02020603050405020304" pitchFamily="18" charset="0"/>
                <a:cs typeface="Times New Roman" panose="02020603050405020304" pitchFamily="18" charset="0"/>
              </a:rPr>
              <a:t>actived</a:t>
            </a:r>
            <a:r>
              <a:rPr lang="en-US" sz="20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q"/>
            </a:pPr>
            <a:endParaRPr lang="en-US"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This technique also requires the detection of </a:t>
            </a:r>
            <a:r>
              <a:rPr lang="en-US" sz="2000" dirty="0" err="1" smtClean="0">
                <a:latin typeface="Times New Roman" panose="02020603050405020304" pitchFamily="18" charset="0"/>
                <a:cs typeface="Times New Roman" panose="02020603050405020304" pitchFamily="18" charset="0"/>
              </a:rPr>
              <a:t>RoI</a:t>
            </a:r>
            <a:r>
              <a:rPr lang="en-US" sz="2000" dirty="0" smtClean="0">
                <a:latin typeface="Times New Roman" panose="02020603050405020304" pitchFamily="18" charset="0"/>
                <a:cs typeface="Times New Roman" panose="02020603050405020304" pitchFamily="18" charset="0"/>
              </a:rPr>
              <a:t>. When </a:t>
            </a:r>
            <a:r>
              <a:rPr lang="en-US" sz="2000" dirty="0" err="1" smtClean="0">
                <a:latin typeface="Times New Roman" panose="02020603050405020304" pitchFamily="18" charset="0"/>
                <a:cs typeface="Times New Roman" panose="02020603050405020304" pitchFamily="18" charset="0"/>
              </a:rPr>
              <a:t>RoI</a:t>
            </a:r>
            <a:r>
              <a:rPr lang="en-US" sz="2000" dirty="0" smtClean="0">
                <a:latin typeface="Times New Roman" panose="02020603050405020304" pitchFamily="18" charset="0"/>
                <a:cs typeface="Times New Roman" panose="02020603050405020304" pitchFamily="18" charset="0"/>
              </a:rPr>
              <a:t> signaling is missing, Computer Vision based </a:t>
            </a:r>
            <a:r>
              <a:rPr lang="en-US" sz="2000" dirty="0" err="1" smtClean="0">
                <a:latin typeface="Times New Roman" panose="02020603050405020304" pitchFamily="18" charset="0"/>
                <a:cs typeface="Times New Roman" panose="02020603050405020304" pitchFamily="18" charset="0"/>
              </a:rPr>
              <a:t>RoI</a:t>
            </a:r>
            <a:r>
              <a:rPr lang="en-US" sz="2000" dirty="0" smtClean="0">
                <a:latin typeface="Times New Roman" panose="02020603050405020304" pitchFamily="18" charset="0"/>
                <a:cs typeface="Times New Roman" panose="02020603050405020304" pitchFamily="18" charset="0"/>
              </a:rPr>
              <a:t> detection will be performed instead.</a:t>
            </a:r>
          </a:p>
          <a:p>
            <a:pPr marL="342900" indent="-342900" algn="just">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Typical modulation schemes such as </a:t>
            </a:r>
            <a:r>
              <a:rPr lang="en-US" sz="2000" dirty="0" err="1" smtClean="0">
                <a:latin typeface="Times New Roman" panose="02020603050405020304" pitchFamily="18" charset="0"/>
                <a:cs typeface="Times New Roman" panose="02020603050405020304" pitchFamily="18" charset="0"/>
              </a:rPr>
              <a:t>OOK</a:t>
            </a:r>
            <a:r>
              <a:rPr lang="en-US" sz="2000" dirty="0" smtClean="0">
                <a:latin typeface="Times New Roman" panose="02020603050405020304" pitchFamily="18" charset="0"/>
                <a:cs typeface="Times New Roman" panose="02020603050405020304" pitchFamily="18" charset="0"/>
              </a:rPr>
              <a:t> and </a:t>
            </a:r>
            <a:r>
              <a:rPr lang="en-US" sz="2000" dirty="0" err="1" smtClean="0">
                <a:latin typeface="Times New Roman" panose="02020603050405020304" pitchFamily="18" charset="0"/>
                <a:cs typeface="Times New Roman" panose="02020603050405020304" pitchFamily="18" charset="0"/>
              </a:rPr>
              <a:t>VPPM</a:t>
            </a:r>
            <a:r>
              <a:rPr lang="en-US" sz="2000" dirty="0" smtClean="0">
                <a:latin typeface="Times New Roman" panose="02020603050405020304" pitchFamily="18" charset="0"/>
                <a:cs typeface="Times New Roman" panose="02020603050405020304" pitchFamily="18" charset="0"/>
              </a:rPr>
              <a:t> standardized by IEEE 802.15.7-2011 standard are useful</a:t>
            </a:r>
            <a:r>
              <a:rPr lang="en-US" sz="20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q"/>
            </a:pPr>
            <a:endParaRPr lang="en-US"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Some advanced modulation and coding schemes such as </a:t>
            </a:r>
            <a:r>
              <a:rPr lang="en-US" sz="2000" dirty="0" err="1" smtClean="0">
                <a:latin typeface="Times New Roman" panose="02020603050405020304" pitchFamily="18" charset="0"/>
                <a:cs typeface="Times New Roman" panose="02020603050405020304" pitchFamily="18" charset="0"/>
              </a:rPr>
              <a:t>OFDM</a:t>
            </a:r>
            <a:r>
              <a:rPr lang="en-US" sz="2000" dirty="0" smtClean="0">
                <a:latin typeface="Times New Roman" panose="02020603050405020304" pitchFamily="18" charset="0"/>
                <a:cs typeface="Times New Roman" panose="02020603050405020304" pitchFamily="18" charset="0"/>
              </a:rPr>
              <a:t> series, will give new opportunities for hybrid OCC-</a:t>
            </a:r>
            <a:r>
              <a:rPr lang="en-US" sz="2000" dirty="0" err="1" smtClean="0">
                <a:latin typeface="Times New Roman" panose="02020603050405020304" pitchFamily="18" charset="0"/>
                <a:cs typeface="Times New Roman" panose="02020603050405020304" pitchFamily="18" charset="0"/>
              </a:rPr>
              <a:t>PD</a:t>
            </a:r>
            <a:r>
              <a:rPr lang="en-US" sz="2000" dirty="0" smtClean="0">
                <a:latin typeface="Times New Roman" panose="02020603050405020304" pitchFamily="18" charset="0"/>
                <a:cs typeface="Times New Roman" panose="02020603050405020304" pitchFamily="18" charset="0"/>
              </a:rPr>
              <a:t> system</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0209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5334000"/>
            <a:ext cx="7988300" cy="830997"/>
          </a:xfrm>
          <a:prstGeom prst="rect">
            <a:avLst/>
          </a:prstGeom>
        </p:spPr>
        <p:txBody>
          <a:bodyPr wrap="square">
            <a:spAutoFit/>
          </a:bodyPr>
          <a:lstStyle/>
          <a:p>
            <a:r>
              <a:rPr lang="en-US" sz="1600" dirty="0" smtClean="0">
                <a:latin typeface="Times New Roman" pitchFamily="18" charset="0"/>
                <a:cs typeface="Times New Roman" pitchFamily="18" charset="0"/>
              </a:rPr>
              <a:t>Operation and performance of Hybrid OCC/</a:t>
            </a:r>
            <a:r>
              <a:rPr lang="en-US" sz="1600" dirty="0" err="1" smtClean="0">
                <a:latin typeface="Times New Roman" pitchFamily="18" charset="0"/>
                <a:cs typeface="Times New Roman" pitchFamily="18" charset="0"/>
              </a:rPr>
              <a:t>PD</a:t>
            </a:r>
            <a:r>
              <a:rPr lang="en-US" sz="1600" dirty="0" smtClean="0">
                <a:latin typeface="Times New Roman" pitchFamily="18" charset="0"/>
                <a:cs typeface="Times New Roman" pitchFamily="18" charset="0"/>
              </a:rPr>
              <a:t> systems. </a:t>
            </a:r>
            <a:r>
              <a:rPr lang="en-US"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a) Measurement of frequency response </a:t>
            </a:r>
            <a:r>
              <a:rPr lang="en-US" sz="1600" dirty="0" smtClean="0">
                <a:latin typeface="Times New Roman" pitchFamily="18" charset="0"/>
                <a:cs typeface="Times New Roman" pitchFamily="18" charset="0"/>
              </a:rPr>
              <a:t>characteristics</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(redrawn from [2]). </a:t>
            </a:r>
            <a:r>
              <a:rPr lang="en-US"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b) Simulation result of bit error rate against pixel </a:t>
            </a:r>
            <a:r>
              <a:rPr lang="en-US" sz="1600" dirty="0" err="1" smtClean="0">
                <a:latin typeface="Times New Roman" pitchFamily="18" charset="0"/>
                <a:cs typeface="Times New Roman" pitchFamily="18" charset="0"/>
              </a:rPr>
              <a:t>Eb</a:t>
            </a:r>
            <a:r>
              <a:rPr lang="en-US" sz="1600" dirty="0" smtClean="0">
                <a:latin typeface="Times New Roman" pitchFamily="18" charset="0"/>
                <a:cs typeface="Times New Roman" pitchFamily="18" charset="0"/>
              </a:rPr>
              <a:t>/No for </a:t>
            </a:r>
            <a:r>
              <a:rPr lang="en-US" sz="1600" dirty="0" err="1" smtClean="0">
                <a:latin typeface="Times New Roman" pitchFamily="18" charset="0"/>
                <a:cs typeface="Times New Roman" pitchFamily="18" charset="0"/>
              </a:rPr>
              <a:t>PD</a:t>
            </a:r>
            <a:r>
              <a:rPr lang="en-US" sz="1600" dirty="0" smtClean="0">
                <a:latin typeface="Times New Roman" pitchFamily="18" charset="0"/>
                <a:cs typeface="Times New Roman" pitchFamily="18" charset="0"/>
              </a:rPr>
              <a:t> communication in hybrid </a:t>
            </a:r>
            <a:r>
              <a:rPr lang="en-US" sz="1600" dirty="0" smtClean="0">
                <a:latin typeface="Times New Roman" pitchFamily="18" charset="0"/>
                <a:cs typeface="Times New Roman" pitchFamily="18" charset="0"/>
              </a:rPr>
              <a:t>system (re-simulated from [3])</a:t>
            </a:r>
            <a:endParaRPr lang="en-US" sz="1600" dirty="0"/>
          </a:p>
        </p:txBody>
      </p:sp>
      <p:sp>
        <p:nvSpPr>
          <p:cNvPr id="4" name="Title 1"/>
          <p:cNvSpPr>
            <a:spLocks noGrp="1"/>
          </p:cNvSpPr>
          <p:nvPr>
            <p:ph type="title"/>
          </p:nvPr>
        </p:nvSpPr>
        <p:spPr>
          <a:xfrm>
            <a:off x="444500" y="350837"/>
            <a:ext cx="8229600" cy="1143000"/>
          </a:xfrm>
        </p:spPr>
        <p:txBody>
          <a:bodyPr>
            <a:normAutofit/>
          </a:bodyPr>
          <a:lstStyle/>
          <a:p>
            <a:r>
              <a:rPr lang="en-US" sz="3200" dirty="0" smtClean="0">
                <a:latin typeface="Times New Roman" panose="02020603050405020304" pitchFamily="18" charset="0"/>
                <a:cs typeface="Times New Roman" panose="02020603050405020304" pitchFamily="18" charset="0"/>
              </a:rPr>
              <a:t>Hybrid OCC and </a:t>
            </a:r>
            <a:r>
              <a:rPr lang="en-US" sz="3200" dirty="0" err="1" smtClean="0">
                <a:latin typeface="Times New Roman" panose="02020603050405020304" pitchFamily="18" charset="0"/>
                <a:cs typeface="Times New Roman" panose="02020603050405020304" pitchFamily="18" charset="0"/>
              </a:rPr>
              <a:t>PD</a:t>
            </a:r>
            <a:r>
              <a:rPr lang="en-US" sz="3200" dirty="0" smtClean="0">
                <a:latin typeface="Times New Roman" panose="02020603050405020304" pitchFamily="18" charset="0"/>
                <a:cs typeface="Times New Roman" panose="02020603050405020304" pitchFamily="18" charset="0"/>
              </a:rPr>
              <a:t> reference architecture</a:t>
            </a:r>
            <a:endParaRPr lang="en-US" sz="3200" dirty="0">
              <a:latin typeface="Times New Roman" panose="02020603050405020304" pitchFamily="18" charset="0"/>
              <a:cs typeface="Times New Roman" panose="02020603050405020304" pitchFamily="18" charset="0"/>
            </a:endParaRPr>
          </a:p>
        </p:txBody>
      </p:sp>
      <p:sp>
        <p:nvSpPr>
          <p:cNvPr id="5" name="Rectangle 4"/>
          <p:cNvSpPr/>
          <p:nvPr/>
        </p:nvSpPr>
        <p:spPr>
          <a:xfrm>
            <a:off x="533400" y="1443335"/>
            <a:ext cx="4533900" cy="461665"/>
          </a:xfrm>
          <a:prstGeom prst="rect">
            <a:avLst/>
          </a:prstGeom>
        </p:spPr>
        <p:txBody>
          <a:bodyPr wrap="square">
            <a:spAutoFit/>
          </a:bodyPr>
          <a:lstStyle/>
          <a:p>
            <a:pPr marL="342900" indent="-342900">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Experiment results</a:t>
            </a:r>
            <a:endParaRPr lang="en-US" sz="2400" b="1"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533400" y="1944315"/>
            <a:ext cx="7785100" cy="3389685"/>
          </a:xfrm>
          <a:prstGeom prst="rect">
            <a:avLst/>
          </a:prstGeom>
        </p:spPr>
      </p:pic>
    </p:spTree>
    <p:extLst>
      <p:ext uri="{BB962C8B-B14F-4D97-AF65-F5344CB8AC3E}">
        <p14:creationId xmlns:p14="http://schemas.microsoft.com/office/powerpoint/2010/main" val="2919294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44500" y="350837"/>
            <a:ext cx="8229600" cy="1143000"/>
          </a:xfrm>
        </p:spPr>
        <p:txBody>
          <a:bodyPr>
            <a:normAutofit/>
          </a:bodyPr>
          <a:lstStyle/>
          <a:p>
            <a:r>
              <a:rPr lang="en-US" sz="3200" dirty="0" smtClean="0">
                <a:latin typeface="Times New Roman" panose="02020603050405020304" pitchFamily="18" charset="0"/>
                <a:cs typeface="Times New Roman" panose="02020603050405020304" pitchFamily="18" charset="0"/>
              </a:rPr>
              <a:t>Hybrid OCC and </a:t>
            </a:r>
            <a:r>
              <a:rPr lang="en-US" sz="3200" dirty="0" err="1" smtClean="0">
                <a:latin typeface="Times New Roman" panose="02020603050405020304" pitchFamily="18" charset="0"/>
                <a:cs typeface="Times New Roman" panose="02020603050405020304" pitchFamily="18" charset="0"/>
              </a:rPr>
              <a:t>PD</a:t>
            </a:r>
            <a:r>
              <a:rPr lang="en-US" sz="3200" dirty="0" smtClean="0">
                <a:latin typeface="Times New Roman" panose="02020603050405020304" pitchFamily="18" charset="0"/>
                <a:cs typeface="Times New Roman" panose="02020603050405020304" pitchFamily="18" charset="0"/>
              </a:rPr>
              <a:t> reference architecture</a:t>
            </a:r>
            <a:endParaRPr lang="en-US" sz="3200" dirty="0">
              <a:latin typeface="Times New Roman" panose="02020603050405020304" pitchFamily="18" charset="0"/>
              <a:cs typeface="Times New Roman" panose="02020603050405020304" pitchFamily="18" charset="0"/>
            </a:endParaRPr>
          </a:p>
        </p:txBody>
      </p:sp>
      <p:sp>
        <p:nvSpPr>
          <p:cNvPr id="5" name="Rectangle 4"/>
          <p:cNvSpPr/>
          <p:nvPr/>
        </p:nvSpPr>
        <p:spPr>
          <a:xfrm>
            <a:off x="533400" y="1600200"/>
            <a:ext cx="4533900" cy="461665"/>
          </a:xfrm>
          <a:prstGeom prst="rect">
            <a:avLst/>
          </a:prstGeom>
        </p:spPr>
        <p:txBody>
          <a:bodyPr wrap="square">
            <a:spAutoFit/>
          </a:bodyPr>
          <a:lstStyle/>
          <a:p>
            <a:pPr marL="342900" indent="-342900">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Experiment results</a:t>
            </a:r>
            <a:endParaRPr lang="en-US" sz="2400" b="1" dirty="0">
              <a:latin typeface="Times New Roman" panose="02020603050405020304" pitchFamily="18" charset="0"/>
              <a:cs typeface="Times New Roman" panose="02020603050405020304" pitchFamily="18" charset="0"/>
            </a:endParaRPr>
          </a:p>
        </p:txBody>
      </p:sp>
      <p:sp>
        <p:nvSpPr>
          <p:cNvPr id="7" name="Rectangle 6"/>
          <p:cNvSpPr/>
          <p:nvPr/>
        </p:nvSpPr>
        <p:spPr>
          <a:xfrm>
            <a:off x="533400" y="2197131"/>
            <a:ext cx="8012112" cy="3477875"/>
          </a:xfrm>
          <a:prstGeom prst="rect">
            <a:avLst/>
          </a:prstGeom>
        </p:spPr>
        <p:txBody>
          <a:bodyPr wrap="square">
            <a:spAutoFit/>
          </a:bodyPr>
          <a:lstStyle/>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Assume that the </a:t>
            </a:r>
            <a:r>
              <a:rPr lang="en-US" sz="2000" dirty="0" err="1">
                <a:latin typeface="Times New Roman" panose="02020603050405020304" pitchFamily="18" charset="0"/>
                <a:cs typeface="Times New Roman" panose="02020603050405020304" pitchFamily="18" charset="0"/>
              </a:rPr>
              <a:t>RoI</a:t>
            </a:r>
            <a:r>
              <a:rPr lang="en-US" sz="2000" dirty="0">
                <a:latin typeface="Times New Roman" panose="02020603050405020304" pitchFamily="18" charset="0"/>
                <a:cs typeface="Times New Roman" panose="02020603050405020304" pitchFamily="18" charset="0"/>
              </a:rPr>
              <a:t> is successfully detected, and communication pixel (</a:t>
            </a:r>
            <a:r>
              <a:rPr lang="en-US" sz="2000" dirty="0" err="1">
                <a:latin typeface="Times New Roman" panose="02020603050405020304" pitchFamily="18" charset="0"/>
                <a:cs typeface="Times New Roman" panose="02020603050405020304" pitchFamily="18" charset="0"/>
              </a:rPr>
              <a:t>CPx</a:t>
            </a:r>
            <a:r>
              <a:rPr lang="en-US" sz="2000" dirty="0">
                <a:latin typeface="Times New Roman" panose="02020603050405020304" pitchFamily="18" charset="0"/>
                <a:cs typeface="Times New Roman" panose="02020603050405020304" pitchFamily="18" charset="0"/>
              </a:rPr>
              <a:t>) is </a:t>
            </a:r>
            <a:r>
              <a:rPr lang="en-US" sz="2000" dirty="0" err="1">
                <a:latin typeface="Times New Roman" panose="02020603050405020304" pitchFamily="18" charset="0"/>
                <a:cs typeface="Times New Roman" panose="02020603050405020304" pitchFamily="18" charset="0"/>
              </a:rPr>
              <a:t>PD</a:t>
            </a:r>
            <a:r>
              <a:rPr lang="en-US" sz="2000" dirty="0">
                <a:latin typeface="Times New Roman" panose="02020603050405020304" pitchFamily="18" charset="0"/>
                <a:cs typeface="Times New Roman" panose="02020603050405020304" pitchFamily="18" charset="0"/>
              </a:rPr>
              <a:t>-activated according to </a:t>
            </a:r>
            <a:r>
              <a:rPr lang="en-US" sz="2000" dirty="0" smtClean="0">
                <a:latin typeface="Times New Roman" panose="02020603050405020304" pitchFamily="18" charset="0"/>
                <a:cs typeface="Times New Roman" panose="02020603050405020304" pitchFamily="18" charset="0"/>
              </a:rPr>
              <a:t>the detected </a:t>
            </a:r>
            <a:r>
              <a:rPr lang="en-US" sz="2000" dirty="0" err="1">
                <a:latin typeface="Times New Roman" panose="02020603050405020304" pitchFamily="18" charset="0"/>
                <a:cs typeface="Times New Roman" panose="02020603050405020304" pitchFamily="18" charset="0"/>
              </a:rPr>
              <a:t>RoI</a:t>
            </a:r>
            <a:r>
              <a:rPr lang="en-US" sz="2000" dirty="0">
                <a:latin typeface="Times New Roman" panose="02020603050405020304" pitchFamily="18" charset="0"/>
                <a:cs typeface="Times New Roman" panose="02020603050405020304" pitchFamily="18" charset="0"/>
              </a:rPr>
              <a:t> from image cells. </a:t>
            </a:r>
          </a:p>
          <a:p>
            <a:pPr marL="342900" indent="-342900"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After </a:t>
            </a:r>
            <a:r>
              <a:rPr lang="en-US" sz="2000" dirty="0">
                <a:latin typeface="Times New Roman" panose="02020603050405020304" pitchFamily="18" charset="0"/>
                <a:cs typeface="Times New Roman" panose="02020603050405020304" pitchFamily="18" charset="0"/>
              </a:rPr>
              <a:t>this link setup step, </a:t>
            </a:r>
            <a:r>
              <a:rPr lang="en-US" sz="2000" dirty="0" smtClean="0">
                <a:latin typeface="Times New Roman" panose="02020603050405020304" pitchFamily="18" charset="0"/>
                <a:cs typeface="Times New Roman" panose="02020603050405020304" pitchFamily="18" charset="0"/>
              </a:rPr>
              <a:t>the performance </a:t>
            </a:r>
            <a:r>
              <a:rPr lang="en-US" sz="2000" dirty="0">
                <a:latin typeface="Times New Roman" panose="02020603050405020304" pitchFamily="18" charset="0"/>
                <a:cs typeface="Times New Roman" panose="02020603050405020304" pitchFamily="18" charset="0"/>
              </a:rPr>
              <a:t>of high-rate link is based on the </a:t>
            </a:r>
            <a:r>
              <a:rPr lang="en-US" sz="2000" dirty="0" smtClean="0">
                <a:latin typeface="Times New Roman" panose="02020603050405020304" pitchFamily="18" charset="0"/>
                <a:cs typeface="Times New Roman" panose="02020603050405020304" pitchFamily="18" charset="0"/>
              </a:rPr>
              <a:t>performance of </a:t>
            </a:r>
            <a:r>
              <a:rPr lang="en-US" sz="2000" dirty="0" err="1">
                <a:latin typeface="Times New Roman" panose="02020603050405020304" pitchFamily="18" charset="0"/>
                <a:cs typeface="Times New Roman" panose="02020603050405020304" pitchFamily="18" charset="0"/>
              </a:rPr>
              <a:t>PD</a:t>
            </a:r>
            <a:r>
              <a:rPr lang="en-US" sz="2000" dirty="0">
                <a:latin typeface="Times New Roman" panose="02020603050405020304" pitchFamily="18" charset="0"/>
                <a:cs typeface="Times New Roman" panose="02020603050405020304" pitchFamily="18" charset="0"/>
              </a:rPr>
              <a:t> and its circuit (such as an equalizer). </a:t>
            </a: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frequency </a:t>
            </a:r>
            <a:r>
              <a:rPr lang="en-US" sz="2000" dirty="0" smtClean="0">
                <a:latin typeface="Times New Roman" panose="02020603050405020304" pitchFamily="18" charset="0"/>
                <a:cs typeface="Times New Roman" panose="02020603050405020304" pitchFamily="18" charset="0"/>
              </a:rPr>
              <a:t>response allowed </a:t>
            </a:r>
            <a:r>
              <a:rPr lang="en-US" sz="2000" dirty="0">
                <a:latin typeface="Times New Roman" panose="02020603050405020304" pitchFamily="18" charset="0"/>
                <a:cs typeface="Times New Roman" panose="02020603050405020304" pitchFamily="18" charset="0"/>
              </a:rPr>
              <a:t>the occupied bandwidth up to </a:t>
            </a:r>
            <a:r>
              <a:rPr lang="en-US" sz="2000" dirty="0" err="1">
                <a:latin typeface="Times New Roman" panose="02020603050405020304" pitchFamily="18" charset="0"/>
                <a:cs typeface="Times New Roman" panose="02020603050405020304" pitchFamily="18" charset="0"/>
              </a:rPr>
              <a:t>10MHz</a:t>
            </a:r>
            <a:r>
              <a:rPr lang="en-US" sz="2000" dirty="0">
                <a:latin typeface="Times New Roman" panose="02020603050405020304" pitchFamily="18" charset="0"/>
                <a:cs typeface="Times New Roman" panose="02020603050405020304" pitchFamily="18" charset="0"/>
              </a:rPr>
              <a:t> with the equalizer considered</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bit-error rate as a function of the </a:t>
            </a:r>
            <a:r>
              <a:rPr lang="en-US" sz="2000" dirty="0" err="1">
                <a:latin typeface="Times New Roman" panose="02020603050405020304" pitchFamily="18" charset="0"/>
                <a:cs typeface="Times New Roman" panose="02020603050405020304" pitchFamily="18" charset="0"/>
              </a:rPr>
              <a:t>Eb</a:t>
            </a:r>
            <a:r>
              <a:rPr lang="en-US" sz="2000" dirty="0">
                <a:latin typeface="Times New Roman" panose="02020603050405020304" pitchFamily="18" charset="0"/>
                <a:cs typeface="Times New Roman" panose="02020603050405020304" pitchFamily="18" charset="0"/>
              </a:rPr>
              <a:t>=No performance of direct </a:t>
            </a:r>
            <a:r>
              <a:rPr lang="en-US" sz="2000" dirty="0" smtClean="0">
                <a:latin typeface="Times New Roman" panose="02020603050405020304" pitchFamily="18" charset="0"/>
                <a:cs typeface="Times New Roman" panose="02020603050405020304" pitchFamily="18" charset="0"/>
              </a:rPr>
              <a:t>current-biased </a:t>
            </a:r>
            <a:r>
              <a:rPr lang="en-US" sz="2000" dirty="0" err="1" smtClean="0">
                <a:latin typeface="Times New Roman" panose="02020603050405020304" pitchFamily="18" charset="0"/>
                <a:cs typeface="Times New Roman" panose="02020603050405020304" pitchFamily="18" charset="0"/>
              </a:rPr>
              <a:t>OFDM</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DCO</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OFMD</a:t>
            </a:r>
            <a:r>
              <a:rPr lang="en-US" sz="2000" dirty="0">
                <a:latin typeface="Times New Roman" panose="02020603050405020304" pitchFamily="18" charset="0"/>
                <a:cs typeface="Times New Roman" panose="02020603050405020304" pitchFamily="18" charset="0"/>
              </a:rPr>
              <a:t>) using quadrature </a:t>
            </a:r>
            <a:r>
              <a:rPr lang="en-US" sz="2000" dirty="0" smtClean="0">
                <a:latin typeface="Times New Roman" panose="02020603050405020304" pitchFamily="18" charset="0"/>
                <a:cs typeface="Times New Roman" panose="02020603050405020304" pitchFamily="18" charset="0"/>
              </a:rPr>
              <a:t>amplitude modulation </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QAM</a:t>
            </a:r>
            <a:r>
              <a:rPr lang="en-US" sz="2000" dirty="0">
                <a:latin typeface="Times New Roman" panose="02020603050405020304" pitchFamily="18" charset="0"/>
                <a:cs typeface="Times New Roman" panose="02020603050405020304" pitchFamily="18" charset="0"/>
              </a:rPr>
              <a:t>) symbol mapping. </a:t>
            </a:r>
            <a:endParaRPr lang="en-US"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shows that 10−6 </a:t>
            </a:r>
            <a:r>
              <a:rPr lang="en-US" sz="2000" dirty="0" err="1">
                <a:latin typeface="Times New Roman" panose="02020603050405020304" pitchFamily="18" charset="0"/>
                <a:cs typeface="Times New Roman" panose="02020603050405020304" pitchFamily="18" charset="0"/>
              </a:rPr>
              <a:t>BER</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shall require </a:t>
            </a:r>
            <a:r>
              <a:rPr lang="en-US" sz="2000" dirty="0">
                <a:latin typeface="Times New Roman" panose="02020603050405020304" pitchFamily="18" charset="0"/>
                <a:cs typeface="Times New Roman" panose="02020603050405020304" pitchFamily="18" charset="0"/>
              </a:rPr>
              <a:t>the signal strength above </a:t>
            </a:r>
            <a:r>
              <a:rPr lang="en-US" sz="2000" dirty="0" err="1">
                <a:latin typeface="Times New Roman" panose="02020603050405020304" pitchFamily="18" charset="0"/>
                <a:cs typeface="Times New Roman" panose="02020603050405020304" pitchFamily="18" charset="0"/>
              </a:rPr>
              <a:t>40dB</a:t>
            </a:r>
            <a:r>
              <a:rPr lang="en-US" sz="2000" dirty="0">
                <a:latin typeface="Times New Roman" panose="02020603050405020304" pitchFamily="18" charset="0"/>
                <a:cs typeface="Times New Roman" panose="02020603050405020304" pitchFamily="18" charset="0"/>
              </a:rPr>
              <a:t> (up to 80 dB).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4450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sz="4000" dirty="0" smtClean="0">
                <a:latin typeface="Times New Roman" panose="02020603050405020304" pitchFamily="18" charset="0"/>
                <a:cs typeface="Times New Roman" panose="02020603050405020304" pitchFamily="18" charset="0"/>
              </a:rPr>
              <a:t>References</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4525963"/>
          </a:xfrm>
        </p:spPr>
        <p:txBody>
          <a:bodyPr vert="horz" lIns="91440" tIns="45720" rIns="91440" bIns="45720" rtlCol="0">
            <a:normAutofit/>
          </a:bodyPr>
          <a:lstStyle/>
          <a:p>
            <a:pPr marL="0" indent="0" algn="just">
              <a:lnSpc>
                <a:spcPct val="130000"/>
              </a:lnSpc>
              <a:buNone/>
            </a:pPr>
            <a:r>
              <a:rPr lang="en-US" sz="1800" dirty="0" smtClean="0">
                <a:latin typeface="Times New Roman" panose="02020603050405020304" pitchFamily="18" charset="0"/>
                <a:cs typeface="Times New Roman" panose="02020603050405020304" pitchFamily="18" charset="0"/>
              </a:rPr>
              <a:t>[</a:t>
            </a:r>
            <a:r>
              <a:rPr lang="en-US" sz="1800" dirty="0">
                <a:latin typeface="Times New Roman" panose="02020603050405020304" pitchFamily="18" charset="0"/>
                <a:cs typeface="Times New Roman" panose="02020603050405020304" pitchFamily="18" charset="0"/>
              </a:rPr>
              <a:t>1</a:t>
            </a:r>
            <a:r>
              <a:rPr lang="en-US" sz="1800" dirty="0" smtClean="0">
                <a:latin typeface="Times New Roman" panose="02020603050405020304" pitchFamily="18" charset="0"/>
                <a:cs typeface="Times New Roman" panose="02020603050405020304" pitchFamily="18" charset="0"/>
              </a:rPr>
              <a:t>] T. Nguyen </a:t>
            </a:r>
            <a:r>
              <a:rPr lang="en-US" sz="1800" i="1" dirty="0" smtClean="0">
                <a:latin typeface="Times New Roman" panose="02020603050405020304" pitchFamily="18" charset="0"/>
                <a:cs typeface="Times New Roman" panose="02020603050405020304" pitchFamily="18" charset="0"/>
              </a:rPr>
              <a:t>et al</a:t>
            </a:r>
            <a:r>
              <a:rPr lang="en-US" sz="1800" dirty="0" smtClean="0">
                <a:latin typeface="Times New Roman" panose="02020603050405020304" pitchFamily="18" charset="0"/>
                <a:cs typeface="Times New Roman" panose="02020603050405020304" pitchFamily="18" charset="0"/>
              </a:rPr>
              <a:t>,. “Current Status and Performance Analysis of OCC Technologies for </a:t>
            </a:r>
            <a:r>
              <a:rPr lang="en-US" sz="1800" dirty="0" err="1" smtClean="0">
                <a:latin typeface="Times New Roman" panose="02020603050405020304" pitchFamily="18" charset="0"/>
                <a:cs typeface="Times New Roman" panose="02020603050405020304" pitchFamily="18" charset="0"/>
              </a:rPr>
              <a:t>5G</a:t>
            </a:r>
            <a:r>
              <a:rPr lang="en-US" sz="1800" dirty="0" smtClean="0">
                <a:latin typeface="Times New Roman" panose="02020603050405020304" pitchFamily="18" charset="0"/>
                <a:cs typeface="Times New Roman" panose="02020603050405020304" pitchFamily="18" charset="0"/>
              </a:rPr>
              <a:t> Networks”, </a:t>
            </a:r>
            <a:r>
              <a:rPr lang="en-US" sz="1800" i="1" dirty="0" smtClean="0">
                <a:latin typeface="Times New Roman" panose="02020603050405020304" pitchFamily="18" charset="0"/>
                <a:cs typeface="Times New Roman" panose="02020603050405020304" pitchFamily="18" charset="0"/>
              </a:rPr>
              <a:t>IEEE Access</a:t>
            </a:r>
            <a:r>
              <a:rPr lang="en-US" sz="1800" dirty="0" smtClean="0">
                <a:latin typeface="Times New Roman" panose="02020603050405020304" pitchFamily="18" charset="0"/>
                <a:cs typeface="Times New Roman" panose="02020603050405020304" pitchFamily="18" charset="0"/>
              </a:rPr>
              <a:t>, vol. 5, April 2017, pp. 4574-4594.</a:t>
            </a:r>
          </a:p>
          <a:p>
            <a:pPr marL="0" indent="0" algn="just">
              <a:lnSpc>
                <a:spcPct val="130000"/>
              </a:lnSpc>
              <a:buNone/>
            </a:pPr>
            <a:r>
              <a:rPr lang="en-US" sz="1800" dirty="0" smtClean="0">
                <a:latin typeface="Times New Roman" panose="02020603050405020304" pitchFamily="18" charset="0"/>
                <a:cs typeface="Times New Roman" panose="02020603050405020304" pitchFamily="18" charset="0"/>
              </a:rPr>
              <a:t>[2] </a:t>
            </a:r>
            <a:r>
              <a:rPr lang="en-US" sz="1800" dirty="0">
                <a:latin typeface="Times New Roman" panose="02020603050405020304" pitchFamily="18" charset="0"/>
                <a:cs typeface="Times New Roman" panose="02020603050405020304" pitchFamily="18" charset="0"/>
              </a:rPr>
              <a:t>I. </a:t>
            </a:r>
            <a:r>
              <a:rPr lang="en-US" sz="1800" dirty="0" err="1">
                <a:latin typeface="Times New Roman" panose="02020603050405020304" pitchFamily="18" charset="0"/>
                <a:cs typeface="Times New Roman" panose="02020603050405020304" pitchFamily="18" charset="0"/>
              </a:rPr>
              <a:t>Takai</a:t>
            </a:r>
            <a:r>
              <a:rPr lang="en-US" sz="1800" dirty="0">
                <a:latin typeface="Times New Roman" panose="02020603050405020304" pitchFamily="18" charset="0"/>
                <a:cs typeface="Times New Roman" panose="02020603050405020304" pitchFamily="18" charset="0"/>
              </a:rPr>
              <a:t>, S. Ito, K. </a:t>
            </a:r>
            <a:r>
              <a:rPr lang="en-US" sz="1800" dirty="0" err="1">
                <a:latin typeface="Times New Roman" panose="02020603050405020304" pitchFamily="18" charset="0"/>
                <a:cs typeface="Times New Roman" panose="02020603050405020304" pitchFamily="18" charset="0"/>
              </a:rPr>
              <a:t>Yasutomi</a:t>
            </a:r>
            <a:r>
              <a:rPr lang="en-US" sz="1800" dirty="0">
                <a:latin typeface="Times New Roman" panose="02020603050405020304" pitchFamily="18" charset="0"/>
                <a:cs typeface="Times New Roman" panose="02020603050405020304" pitchFamily="18" charset="0"/>
              </a:rPr>
              <a:t>, K. Kagawa, M. </a:t>
            </a:r>
            <a:r>
              <a:rPr lang="en-US" sz="1800" dirty="0" err="1">
                <a:latin typeface="Times New Roman" panose="02020603050405020304" pitchFamily="18" charset="0"/>
                <a:cs typeface="Times New Roman" panose="02020603050405020304" pitchFamily="18" charset="0"/>
              </a:rPr>
              <a:t>Andoh</a:t>
            </a:r>
            <a:r>
              <a:rPr lang="en-US" sz="1800" dirty="0">
                <a:latin typeface="Times New Roman" panose="02020603050405020304" pitchFamily="18" charset="0"/>
                <a:cs typeface="Times New Roman" panose="02020603050405020304" pitchFamily="18" charset="0"/>
              </a:rPr>
              <a:t>, and S. </a:t>
            </a:r>
            <a:r>
              <a:rPr lang="en-US" sz="1800" dirty="0" err="1">
                <a:latin typeface="Times New Roman" panose="02020603050405020304" pitchFamily="18" charset="0"/>
                <a:cs typeface="Times New Roman" panose="02020603050405020304" pitchFamily="18" charset="0"/>
              </a:rPr>
              <a:t>Kawahito</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LED and CMOS image sensor based optical wireless communication system for automotive applications,’’ </a:t>
            </a:r>
            <a:r>
              <a:rPr lang="en-US" sz="1800" i="1" dirty="0">
                <a:latin typeface="Times New Roman" panose="02020603050405020304" pitchFamily="18" charset="0"/>
                <a:cs typeface="Times New Roman" panose="02020603050405020304" pitchFamily="18" charset="0"/>
              </a:rPr>
              <a:t>IEEE Photon. J.</a:t>
            </a:r>
            <a:r>
              <a:rPr lang="en-US" sz="1800" dirty="0">
                <a:latin typeface="Times New Roman" panose="02020603050405020304" pitchFamily="18" charset="0"/>
                <a:cs typeface="Times New Roman" panose="02020603050405020304" pitchFamily="18" charset="0"/>
              </a:rPr>
              <a:t>, vol. 5, no. 5, Oct. 2013</a:t>
            </a:r>
            <a:r>
              <a:rPr lang="en-US" sz="1800" dirty="0" smtClean="0">
                <a:latin typeface="Times New Roman" panose="02020603050405020304" pitchFamily="18" charset="0"/>
                <a:cs typeface="Times New Roman" panose="02020603050405020304" pitchFamily="18" charset="0"/>
              </a:rPr>
              <a:t>, Art</a:t>
            </a:r>
            <a:r>
              <a:rPr lang="en-US" sz="1800" dirty="0">
                <a:latin typeface="Times New Roman" panose="02020603050405020304" pitchFamily="18" charset="0"/>
                <a:cs typeface="Times New Roman" panose="02020603050405020304" pitchFamily="18" charset="0"/>
              </a:rPr>
              <a:t>. no. 6801418.</a:t>
            </a:r>
            <a:endParaRPr lang="en-US" sz="1800" dirty="0" smtClean="0">
              <a:latin typeface="Times New Roman" panose="02020603050405020304" pitchFamily="18" charset="0"/>
              <a:cs typeface="Times New Roman" panose="02020603050405020304" pitchFamily="18" charset="0"/>
            </a:endParaRPr>
          </a:p>
          <a:p>
            <a:pPr marL="0" indent="0" algn="just">
              <a:lnSpc>
                <a:spcPct val="130000"/>
              </a:lnSpc>
              <a:buNone/>
            </a:pPr>
            <a:r>
              <a:rPr lang="en-US" sz="1800" dirty="0" smtClean="0">
                <a:latin typeface="Times New Roman" panose="02020603050405020304" pitchFamily="18" charset="0"/>
                <a:cs typeface="Times New Roman" panose="02020603050405020304" pitchFamily="18" charset="0"/>
              </a:rPr>
              <a:t>[3] 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Goto</a:t>
            </a:r>
            <a:r>
              <a:rPr lang="en-US" sz="1800" dirty="0">
                <a:latin typeface="Times New Roman" panose="02020603050405020304" pitchFamily="18" charset="0"/>
                <a:cs typeface="Times New Roman" panose="02020603050405020304" pitchFamily="18" charset="0"/>
              </a:rPr>
              <a:t> et al., ‘‘</a:t>
            </a:r>
            <a:r>
              <a:rPr lang="en-US" sz="1800" dirty="0" err="1">
                <a:latin typeface="Times New Roman" panose="02020603050405020304" pitchFamily="18" charset="0"/>
                <a:cs typeface="Times New Roman" panose="02020603050405020304" pitchFamily="18" charset="0"/>
              </a:rPr>
              <a:t>BER</a:t>
            </a:r>
            <a:r>
              <a:rPr lang="en-US" sz="1800" dirty="0">
                <a:latin typeface="Times New Roman" panose="02020603050405020304" pitchFamily="18" charset="0"/>
                <a:cs typeface="Times New Roman" panose="02020603050405020304" pitchFamily="18" charset="0"/>
              </a:rPr>
              <a:t> characteristic of optical-</a:t>
            </a:r>
            <a:r>
              <a:rPr lang="en-US" sz="1800" dirty="0" err="1">
                <a:latin typeface="Times New Roman" panose="02020603050405020304" pitchFamily="18" charset="0"/>
                <a:cs typeface="Times New Roman" panose="02020603050405020304" pitchFamily="18" charset="0"/>
              </a:rPr>
              <a:t>OFDM</a:t>
            </a:r>
            <a:r>
              <a:rPr lang="en-US" sz="1800" dirty="0">
                <a:latin typeface="Times New Roman" panose="02020603050405020304" pitchFamily="18" charset="0"/>
                <a:cs typeface="Times New Roman" panose="02020603050405020304" pitchFamily="18" charset="0"/>
              </a:rPr>
              <a:t> using </a:t>
            </a:r>
            <a:r>
              <a:rPr lang="en-US" sz="1800" dirty="0" err="1">
                <a:latin typeface="Times New Roman" panose="02020603050405020304" pitchFamily="18" charset="0"/>
                <a:cs typeface="Times New Roman" panose="02020603050405020304" pitchFamily="18" charset="0"/>
              </a:rPr>
              <a:t>OCI</a:t>
            </a: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in Proc</a:t>
            </a:r>
            <a:r>
              <a:rPr lang="en-US" sz="1800" dirty="0">
                <a:latin typeface="Times New Roman" panose="02020603050405020304" pitchFamily="18" charset="0"/>
                <a:cs typeface="Times New Roman" panose="02020603050405020304" pitchFamily="18" charset="0"/>
              </a:rPr>
              <a:t>. IEEE Asia Pacific Conf. Circuits Syst. (</a:t>
            </a:r>
            <a:r>
              <a:rPr lang="en-US" sz="1800" dirty="0" err="1">
                <a:latin typeface="Times New Roman" panose="02020603050405020304" pitchFamily="18" charset="0"/>
                <a:cs typeface="Times New Roman" panose="02020603050405020304" pitchFamily="18" charset="0"/>
              </a:rPr>
              <a:t>APCCAS</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Ishigaki</a:t>
            </a:r>
            <a:r>
              <a:rPr lang="en-US" sz="1800" dirty="0">
                <a:latin typeface="Times New Roman" panose="02020603050405020304" pitchFamily="18" charset="0"/>
                <a:cs typeface="Times New Roman" panose="02020603050405020304" pitchFamily="18" charset="0"/>
              </a:rPr>
              <a:t>, Japan</a:t>
            </a:r>
            <a:r>
              <a:rPr lang="en-US" sz="1800" dirty="0" smtClean="0">
                <a:latin typeface="Times New Roman" panose="02020603050405020304" pitchFamily="18" charset="0"/>
                <a:cs typeface="Times New Roman" panose="02020603050405020304" pitchFamily="18" charset="0"/>
              </a:rPr>
              <a:t>, Nov</a:t>
            </a:r>
            <a:r>
              <a:rPr lang="en-US" sz="1800" dirty="0">
                <a:latin typeface="Times New Roman" panose="02020603050405020304" pitchFamily="18" charset="0"/>
                <a:cs typeface="Times New Roman" panose="02020603050405020304" pitchFamily="18" charset="0"/>
              </a:rPr>
              <a:t>. 2014, pp. 328–331</a:t>
            </a:r>
            <a:endParaRPr lang="en-US" sz="1800" dirty="0">
              <a:latin typeface="Times New Roman" panose="02020603050405020304" pitchFamily="18" charset="0"/>
              <a:cs typeface="Times New Roman" panose="02020603050405020304" pitchFamily="18" charset="0"/>
            </a:endParaRPr>
          </a:p>
          <a:p>
            <a:pPr algn="just">
              <a:lnSpc>
                <a:spcPct val="130000"/>
              </a:lnSpc>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23113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12299</TotalTime>
  <Words>579</Words>
  <Application>Microsoft Office PowerPoint</Application>
  <PresentationFormat>On-screen Show (4:3)</PresentationFormat>
  <Paragraphs>45</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맑은 고딕</vt:lpstr>
      <vt:lpstr>Arial</vt:lpstr>
      <vt:lpstr>Calibri</vt:lpstr>
      <vt:lpstr>Times New Roman</vt:lpstr>
      <vt:lpstr>Wingdings</vt:lpstr>
      <vt:lpstr>Office Theme</vt:lpstr>
      <vt:lpstr>PowerPoint Presentation</vt:lpstr>
      <vt:lpstr>PowerPoint Presentation</vt:lpstr>
      <vt:lpstr>Introduction</vt:lpstr>
      <vt:lpstr>Hybrid OCC and PD reference architecture</vt:lpstr>
      <vt:lpstr>Hybrid OCC and PD reference architecture</vt:lpstr>
      <vt:lpstr>Hybrid OCC and PD reference architecture</vt:lpstr>
      <vt:lpstr>Hybrid OCC and PD reference architecture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Minh Duc Thieu</cp:lastModifiedBy>
  <cp:revision>437</cp:revision>
  <cp:lastPrinted>2017-05-07T15:48:38Z</cp:lastPrinted>
  <dcterms:created xsi:type="dcterms:W3CDTF">2010-05-15T17:50:32Z</dcterms:created>
  <dcterms:modified xsi:type="dcterms:W3CDTF">2018-03-06T15:47:08Z</dcterms:modified>
</cp:coreProperties>
</file>