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43" r:id="rId2"/>
    <p:sldId id="280" r:id="rId3"/>
    <p:sldId id="311" r:id="rId4"/>
    <p:sldId id="322" r:id="rId5"/>
    <p:sldId id="324" r:id="rId6"/>
    <p:sldId id="330" r:id="rId7"/>
    <p:sldId id="331" r:id="rId8"/>
    <p:sldId id="336" r:id="rId9"/>
    <p:sldId id="338" r:id="rId10"/>
    <p:sldId id="334" r:id="rId11"/>
    <p:sldId id="335" r:id="rId12"/>
    <p:sldId id="342" r:id="rId13"/>
    <p:sldId id="341" r:id="rId14"/>
    <p:sldId id="325" r:id="rId15"/>
    <p:sldId id="316" r:id="rId16"/>
    <p:sldId id="317" r:id="rId17"/>
    <p:sldId id="318" r:id="rId18"/>
    <p:sldId id="329" r:id="rId19"/>
    <p:sldId id="321" r:id="rId20"/>
    <p:sldId id="323" r:id="rId21"/>
    <p:sldId id="344" r:id="rId22"/>
    <p:sldId id="345" r:id="rId23"/>
    <p:sldId id="346" r:id="rId24"/>
    <p:sldId id="31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5" autoAdjust="0"/>
    <p:restoredTop sz="94660"/>
  </p:normalViewPr>
  <p:slideViewPr>
    <p:cSldViewPr>
      <p:cViewPr varScale="1">
        <p:scale>
          <a:sx n="91" d="100"/>
          <a:sy n="91" d="100"/>
        </p:scale>
        <p:origin x="1644" y="90"/>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325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06/03/2018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06/03/2018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March </a:t>
            </a:r>
            <a:r>
              <a:rPr lang="en-US" sz="1400" b="1" dirty="0">
                <a:latin typeface="Times New Roman" pitchFamily="18" charset="0"/>
                <a:cs typeface="Times New Roman" pitchFamily="18" charset="0"/>
              </a:rPr>
              <a:t>2018</a:t>
            </a: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a:t>
            </a:r>
            <a:r>
              <a:rPr lang="en-US" sz="1400" b="1" dirty="0" smtClean="0">
                <a:solidFill>
                  <a:schemeClr val="tx1"/>
                </a:solidFill>
                <a:latin typeface="Times New Roman" pitchFamily="18" charset="0"/>
                <a:cs typeface="Times New Roman" pitchFamily="18" charset="0"/>
              </a:rPr>
              <a:t>IEEE 15-18</a:t>
            </a:r>
            <a:r>
              <a:rPr lang="en-US" sz="1400" b="1" baseline="0" dirty="0" smtClean="0">
                <a:solidFill>
                  <a:schemeClr val="tx1"/>
                </a:solidFill>
                <a:latin typeface="Times New Roman" pitchFamily="18" charset="0"/>
                <a:cs typeface="Times New Roman" pitchFamily="18" charset="0"/>
              </a:rPr>
              <a:t>-0126-00-</a:t>
            </a:r>
            <a:r>
              <a:rPr lang="en-US" sz="1400" b="1" baseline="0" dirty="0" err="1" smtClean="0">
                <a:solidFill>
                  <a:schemeClr val="tx1"/>
                </a:solidFill>
                <a:latin typeface="Times New Roman" pitchFamily="18" charset="0"/>
                <a:cs typeface="Times New Roman" pitchFamily="18" charset="0"/>
              </a:rPr>
              <a:t>0vat</a:t>
            </a:r>
            <a:endParaRPr lang="en-US" sz="1400" b="1" dirty="0">
              <a:solidFill>
                <a:schemeClr val="tx1"/>
              </a:solidFill>
              <a:latin typeface="Times New Roman" pitchFamily="18" charset="0"/>
              <a:cs typeface="Times New Roman" pitchFamily="18" charset="0"/>
            </a:endParaRPr>
          </a:p>
        </p:txBody>
      </p:sp>
      <p:sp>
        <p:nvSpPr>
          <p:cNvPr id="14" name="TextBox 13"/>
          <p:cNvSpPr txBox="1"/>
          <p:nvPr userDrawn="1"/>
        </p:nvSpPr>
        <p:spPr>
          <a:xfrm>
            <a:off x="8000999" y="6385025"/>
            <a:ext cx="55335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a:t>
            </a:r>
            <a:endParaRPr lang="en-US" sz="1400" dirty="0">
              <a:latin typeface="Times New Roman" pitchFamily="18" charset="0"/>
              <a:cs typeface="Times New Roman" pitchFamily="18" charset="0"/>
            </a:endParaRPr>
          </a:p>
        </p:txBody>
      </p:sp>
      <p:sp>
        <p:nvSpPr>
          <p:cNvPr id="15" name="Slide Number Placeholder 5"/>
          <p:cNvSpPr txBox="1">
            <a:spLocks/>
          </p:cNvSpPr>
          <p:nvPr userDrawn="1"/>
        </p:nvSpPr>
        <p:spPr>
          <a:xfrm>
            <a:off x="8305800" y="6356350"/>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6"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
        <p:nvSpPr>
          <p:cNvPr id="18"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68935-F7C2-2943-A84E-BC9132FE84FE}" type="datetime1">
              <a:rPr lang="en-US" smtClean="0"/>
              <a:t>06/03/2018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EE152-3E99-7342-B6D8-9F040714AC7D}" type="datetime1">
              <a:rPr lang="en-US" smtClean="0"/>
              <a:t>06/03/2018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March </a:t>
            </a:r>
            <a:r>
              <a:rPr lang="en-US" sz="1400" b="1" dirty="0">
                <a:latin typeface="Times New Roman" pitchFamily="18" charset="0"/>
                <a:cs typeface="Times New Roman" pitchFamily="18" charset="0"/>
              </a:rPr>
              <a:t>2018</a:t>
            </a: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15-18</a:t>
            </a:r>
            <a:r>
              <a:rPr lang="en-US" sz="1400" b="1" baseline="0" dirty="0" smtClean="0">
                <a:solidFill>
                  <a:schemeClr val="tx1"/>
                </a:solidFill>
                <a:latin typeface="Times New Roman" pitchFamily="18" charset="0"/>
                <a:cs typeface="Times New Roman" pitchFamily="18" charset="0"/>
              </a:rPr>
              <a:t>-0126-00-</a:t>
            </a:r>
            <a:r>
              <a:rPr lang="en-US" sz="1400" b="1" baseline="0" dirty="0" err="1" smtClean="0">
                <a:solidFill>
                  <a:schemeClr val="tx1"/>
                </a:solidFill>
                <a:latin typeface="Times New Roman" pitchFamily="18" charset="0"/>
                <a:cs typeface="Times New Roman" pitchFamily="18" charset="0"/>
              </a:rPr>
              <a:t>0vat</a:t>
            </a:r>
            <a:endParaRPr lang="en-US" sz="1400" b="1" dirty="0">
              <a:solidFill>
                <a:schemeClr val="tx1"/>
              </a:solidFill>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TextBox 13"/>
          <p:cNvSpPr txBox="1"/>
          <p:nvPr userDrawn="1"/>
        </p:nvSpPr>
        <p:spPr>
          <a:xfrm>
            <a:off x="8001000" y="6381948"/>
            <a:ext cx="55335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a:t>
            </a:r>
            <a:endParaRPr lang="en-US" sz="1400" dirty="0">
              <a:latin typeface="Times New Roman" pitchFamily="18" charset="0"/>
              <a:cs typeface="Times New Roman" pitchFamily="18" charset="0"/>
            </a:endParaRPr>
          </a:p>
        </p:txBody>
      </p:sp>
      <p:sp>
        <p:nvSpPr>
          <p:cNvPr id="17"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5"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6"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06/03/2018</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879A4-D9B4-F64D-A058-EF37CC0DC8FD}" type="datetime1">
              <a:rPr lang="en-US" smtClean="0"/>
              <a:t>06/03/2018</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2B5D2A-4D6C-8143-8602-4163F4B50C71}" type="datetime1">
              <a:rPr lang="en-US" smtClean="0"/>
              <a:t>06/03/2018</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D3F40-E048-474A-9262-361127BB8570}" type="datetime1">
              <a:rPr lang="en-US" smtClean="0"/>
              <a:t>06/03/2018</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06/03/2018</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06/03/2018</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06/03/2018</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06/03/2018</a:t>
            </a:fld>
            <a:endParaRPr lang="en-US" dirty="0"/>
          </a:p>
        </p:txBody>
      </p:sp>
      <p:sp>
        <p:nvSpPr>
          <p:cNvPr id="6" name="Slide Number Placeholder 5"/>
          <p:cNvSpPr>
            <a:spLocks noGrp="1"/>
          </p:cNvSpPr>
          <p:nvPr>
            <p:ph type="sldNum" sz="quarter" idx="4"/>
          </p:nvPr>
        </p:nvSpPr>
        <p:spPr>
          <a:xfrm>
            <a:off x="4724400" y="6356350"/>
            <a:ext cx="228600" cy="365125"/>
          </a:xfrm>
          <a:prstGeom prst="rect">
            <a:avLst/>
          </a:prstGeom>
        </p:spPr>
        <p:txBody>
          <a:bodyPr vert="horz" lIns="91440" tIns="45720" rIns="91440" bIns="45720" rtlCol="0" anchor="ctr"/>
          <a:lstStyle>
            <a:lvl1pPr algn="r">
              <a:defRPr sz="1400">
                <a:solidFill>
                  <a:schemeClr val="tx1">
                    <a:tint val="75000"/>
                  </a:schemeClr>
                </a:solidFill>
                <a:latin typeface="Times New Roman" panose="02020603050405020304" pitchFamily="18" charset="0"/>
                <a:cs typeface="Times New Roman" panose="02020603050405020304" pitchFamily="18" charset="0"/>
              </a:defRPr>
            </a:lvl1pPr>
          </a:lstStyle>
          <a:p>
            <a:fld id="{1613948B-9904-4F55-AB85-19EFE6CFA19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a:t>
            </a:r>
            <a:r>
              <a:rPr lang="en-US" altLang="en-US" b="1" u="sng" dirty="0" err="1">
                <a:solidFill>
                  <a:prstClr val="black"/>
                </a:solidFill>
                <a:effectLst>
                  <a:outerShdw blurRad="38100" dist="38100" dir="2700000" algn="tl">
                    <a:srgbClr val="C0C0C0"/>
                  </a:outerShdw>
                </a:effectLst>
                <a:latin typeface="Times New Roman" panose="02020603050405020304" pitchFamily="18" charset="0"/>
              </a:rPr>
              <a:t>P802.15</a:t>
            </a:r>
            <a:r>
              <a:rPr lang="en-US" altLang="en-US" b="1" u="sng" dirty="0">
                <a:solidFill>
                  <a:prstClr val="black"/>
                </a:solidFill>
                <a:effectLst>
                  <a:outerShdw blurRad="38100" dist="38100" dir="2700000" algn="tl">
                    <a:srgbClr val="C0C0C0"/>
                  </a:outerShdw>
                </a:effectLst>
                <a:latin typeface="Times New Roman" panose="02020603050405020304" pitchFamily="18" charset="0"/>
              </a:rPr>
              <a:t> </a:t>
            </a:r>
            <a:r>
              <a:rPr lang="en-US" altLang="en-US" b="1" u="sng" dirty="0" smtClean="0">
                <a:solidFill>
                  <a:prstClr val="black"/>
                </a:solidFill>
                <a:effectLst>
                  <a:outerShdw blurRad="38100" dist="38100" dir="2700000" algn="tl">
                    <a:srgbClr val="C0C0C0"/>
                  </a:outerShdw>
                </a:effectLst>
                <a:latin typeface="Times New Roman" panose="02020603050405020304" pitchFamily="18" charset="0"/>
              </a:rPr>
              <a:t>Interest </a:t>
            </a:r>
            <a:r>
              <a:rPr lang="en-US" altLang="en-US" b="1" u="sng" dirty="0">
                <a:solidFill>
                  <a:prstClr val="black"/>
                </a:solidFill>
                <a:effectLst>
                  <a:outerShdw blurRad="38100" dist="38100" dir="2700000" algn="tl">
                    <a:srgbClr val="C0C0C0"/>
                  </a:outerShdw>
                </a:effectLst>
                <a:latin typeface="Times New Roman" panose="02020603050405020304" pitchFamily="18" charset="0"/>
              </a:rPr>
              <a:t>Group for </a:t>
            </a:r>
            <a:r>
              <a:rPr lang="en-US" altLang="en-US" b="1" u="sng" dirty="0" smtClean="0">
                <a:solidFill>
                  <a:prstClr val="black"/>
                </a:solidFill>
                <a:effectLst>
                  <a:outerShdw blurRad="38100" dist="38100" dir="2700000" algn="tl">
                    <a:srgbClr val="C0C0C0"/>
                  </a:outerShdw>
                </a:effectLst>
                <a:latin typeface="Times New Roman" panose="02020603050405020304" pitchFamily="18" charset="0"/>
              </a:rPr>
              <a:t>Wireless Personal Area Networks (</a:t>
            </a:r>
            <a:r>
              <a:rPr lang="en-US" altLang="en-US" b="1" u="sng" dirty="0" err="1" smtClean="0">
                <a:solidFill>
                  <a:prstClr val="black"/>
                </a:solidFill>
                <a:effectLst>
                  <a:outerShdw blurRad="38100" dist="38100" dir="2700000" algn="tl">
                    <a:srgbClr val="C0C0C0"/>
                  </a:outerShdw>
                </a:effectLst>
                <a:latin typeface="Times New Roman" panose="02020603050405020304" pitchFamily="18" charset="0"/>
              </a:rPr>
              <a:t>WPANs</a:t>
            </a:r>
            <a:r>
              <a:rPr lang="en-US" altLang="en-US" b="1" u="sng" dirty="0" smtClean="0">
                <a:solidFill>
                  <a:prstClr val="black"/>
                </a:solidFill>
                <a:effectLst>
                  <a:outerShdw blurRad="38100" dist="38100" dir="2700000" algn="tl">
                    <a:srgbClr val="C0C0C0"/>
                  </a:outerShdw>
                </a:effectLst>
                <a:latin typeface="Times New Roman" panose="02020603050405020304" pitchFamily="18" charset="0"/>
              </a:rPr>
              <a:t>)</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fontAlgn="base" hangingPunct="0">
              <a:spcBef>
                <a:spcPct val="0"/>
              </a:spcBef>
              <a:spcAft>
                <a:spcPct val="0"/>
              </a:spcAft>
            </a:pPr>
            <a:r>
              <a:rPr lang="en-US" altLang="en-US" sz="1600" b="1" dirty="0">
                <a:solidFill>
                  <a:prstClr val="black"/>
                </a:solidFill>
                <a:latin typeface="Times New Roman" panose="02020603050405020304" pitchFamily="18" charset="0"/>
              </a:rPr>
              <a:t>Submission Title</a:t>
            </a:r>
            <a:r>
              <a:rPr lang="en-US" altLang="en-US" sz="1600" b="1" dirty="0" smtClean="0">
                <a:solidFill>
                  <a:prstClr val="black"/>
                </a:solidFill>
                <a:latin typeface="Times New Roman" panose="02020603050405020304" pitchFamily="18" charset="0"/>
              </a:rPr>
              <a:t>:</a:t>
            </a:r>
            <a:r>
              <a:rPr lang="en-US" altLang="en-US" sz="1600" dirty="0" smtClean="0">
                <a:solidFill>
                  <a:prstClr val="black"/>
                </a:solidFill>
                <a:latin typeface="Times New Roman" panose="02020603050405020304" pitchFamily="18" charset="0"/>
              </a:rPr>
              <a:t> </a:t>
            </a:r>
            <a:r>
              <a:rPr lang="en-US" altLang="en-US" sz="1600" b="1" dirty="0" smtClean="0">
                <a:solidFill>
                  <a:prstClr val="black"/>
                </a:solidFill>
                <a:latin typeface="Times New Roman" panose="02020603050405020304" pitchFamily="18" charset="0"/>
              </a:rPr>
              <a:t>Summary of some high speed OCC systems</a:t>
            </a:r>
          </a:p>
          <a:p>
            <a:pPr eaLnBrk="0" fontAlgn="base" hangingPunct="0">
              <a:spcBef>
                <a:spcPct val="0"/>
              </a:spcBef>
              <a:spcAft>
                <a:spcPct val="0"/>
              </a:spcAft>
            </a:pPr>
            <a:r>
              <a:rPr lang="en-US" altLang="ko-KR" sz="1600" dirty="0" smtClean="0">
                <a:solidFill>
                  <a:prstClr val="black"/>
                </a:solidFill>
                <a:latin typeface="Times New Roman" panose="02020603050405020304" pitchFamily="18" charset="0"/>
              </a:rPr>
              <a:t>                      </a:t>
            </a:r>
            <a:r>
              <a:rPr lang="en-US" altLang="ko-KR"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Date Submitted: </a:t>
            </a:r>
            <a:r>
              <a:rPr lang="en-US" altLang="en-US" sz="1600" dirty="0" smtClean="0">
                <a:solidFill>
                  <a:prstClr val="black"/>
                </a:solidFill>
                <a:latin typeface="Times New Roman" panose="02020603050405020304" pitchFamily="18" charset="0"/>
              </a:rPr>
              <a:t>March 2018</a:t>
            </a:r>
            <a:r>
              <a:rPr lang="en-US" altLang="en-US"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a:t>
            </a:r>
            <a:r>
              <a:rPr lang="en-US" altLang="en-US" sz="1600" dirty="0">
                <a:solidFill>
                  <a:prstClr val="black"/>
                </a:solidFill>
                <a:latin typeface="Times New Roman" panose="02020603050405020304" pitchFamily="18" charset="0"/>
              </a:rPr>
              <a:t> </a:t>
            </a:r>
            <a:r>
              <a:rPr lang="en-US" altLang="en-US" sz="1600" dirty="0" err="1" smtClean="0">
                <a:solidFill>
                  <a:prstClr val="black"/>
                </a:solidFill>
                <a:latin typeface="Times New Roman" panose="02020603050405020304" pitchFamily="18" charset="0"/>
              </a:rPr>
              <a:t>Trang</a:t>
            </a:r>
            <a:r>
              <a:rPr lang="en-US" altLang="en-US" sz="1600" dirty="0" smtClean="0">
                <a:solidFill>
                  <a:prstClr val="black"/>
                </a:solidFill>
                <a:latin typeface="Times New Roman" panose="02020603050405020304" pitchFamily="18" charset="0"/>
              </a:rPr>
              <a:t> Nguyen, Minh Duc Thieu </a:t>
            </a:r>
            <a:r>
              <a:rPr lang="en-US" altLang="en-US" sz="1600" dirty="0">
                <a:solidFill>
                  <a:prstClr val="black"/>
                </a:solidFill>
                <a:latin typeface="Times New Roman" panose="02020603050405020304" pitchFamily="18" charset="0"/>
              </a:rPr>
              <a:t>and </a:t>
            </a:r>
            <a:r>
              <a:rPr lang="en-US" altLang="en-US" sz="1600" dirty="0">
                <a:solidFill>
                  <a:prstClr val="black"/>
                </a:solidFill>
                <a:latin typeface="Times New Roman" panose="02020603050405020304" pitchFamily="18" charset="0"/>
              </a:rPr>
              <a:t>Yeong Min Jang [Kookmin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Abstract</a:t>
            </a:r>
            <a:r>
              <a:rPr lang="en-US" altLang="en-US" sz="1600" b="1" dirty="0" smtClean="0">
                <a:solidFill>
                  <a:prstClr val="black"/>
                </a:solidFill>
                <a:latin typeface="Times New Roman" panose="02020603050405020304" pitchFamily="18" charset="0"/>
              </a:rPr>
              <a:t>:</a:t>
            </a:r>
            <a:r>
              <a:rPr lang="en-US" altLang="en-US" sz="1600" dirty="0" smtClean="0">
                <a:solidFill>
                  <a:prstClr val="black"/>
                </a:solidFill>
                <a:latin typeface="Times New Roman" panose="02020603050405020304" pitchFamily="18" charset="0"/>
              </a:rPr>
              <a:t> Summarize some basic high speed OCC systems developed by some groups of researchers. </a:t>
            </a:r>
            <a:endParaRPr lang="en-US" altLang="en-US" sz="1600" dirty="0">
              <a:solidFill>
                <a:prstClr val="black"/>
              </a:solidFill>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Purpose: </a:t>
            </a:r>
            <a:r>
              <a:rPr lang="en-US" sz="1600" dirty="0">
                <a:solidFill>
                  <a:prstClr val="black"/>
                </a:solidFill>
                <a:latin typeface="Times New Roman" panose="02020603050405020304" pitchFamily="18" charset="0"/>
              </a:rPr>
              <a:t>To i</a:t>
            </a:r>
            <a:r>
              <a:rPr lang="en-US" altLang="en-US" sz="1600" dirty="0" smtClean="0">
                <a:solidFill>
                  <a:prstClr val="black"/>
                </a:solidFill>
                <a:latin typeface="Times New Roman" panose="02020603050405020304" pitchFamily="18" charset="0"/>
              </a:rPr>
              <a:t>ntroduce </a:t>
            </a:r>
            <a:r>
              <a:rPr lang="en-US" altLang="en-US" sz="1600" dirty="0">
                <a:solidFill>
                  <a:prstClr val="black"/>
                </a:solidFill>
                <a:latin typeface="Times New Roman" panose="02020603050405020304" pitchFamily="18" charset="0"/>
              </a:rPr>
              <a:t>some high speed OCC systems which </a:t>
            </a:r>
            <a:r>
              <a:rPr lang="en-US" altLang="en-US" sz="1600" dirty="0" smtClean="0">
                <a:solidFill>
                  <a:prstClr val="black"/>
                </a:solidFill>
                <a:latin typeface="Times New Roman" panose="02020603050405020304" pitchFamily="18" charset="0"/>
              </a:rPr>
              <a:t>can be used as reference architectures for researchers.</a:t>
            </a: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Notice:</a:t>
            </a:r>
            <a:r>
              <a:rPr lang="en-US" altLang="en-US" sz="1600" dirty="0">
                <a:solidFill>
                  <a:prstClr val="black"/>
                </a:solidFill>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Release:</a:t>
            </a:r>
            <a:r>
              <a:rPr lang="en-US" altLang="en-US" sz="1600" dirty="0">
                <a:solidFill>
                  <a:prstClr val="black"/>
                </a:solidFill>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54362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(1)</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334425" y="5715259"/>
            <a:ext cx="8449749" cy="369332"/>
          </a:xfrm>
          <a:prstGeom prst="rect">
            <a:avLst/>
          </a:prstGeom>
        </p:spPr>
        <p:txBody>
          <a:bodyPr wrap="none">
            <a:spAutoFit/>
          </a:bodyPr>
          <a:lstStyle/>
          <a:p>
            <a:r>
              <a:rPr lang="en-US" dirty="0" smtClean="0">
                <a:latin typeface="Times New Roman" pitchFamily="18" charset="0"/>
                <a:cs typeface="Times New Roman" pitchFamily="18" charset="0"/>
              </a:rPr>
              <a:t>Experiment of </a:t>
            </a:r>
            <a:r>
              <a:rPr lang="en-US" dirty="0" err="1" smtClean="0">
                <a:latin typeface="Times New Roman" pitchFamily="18" charset="0"/>
                <a:cs typeface="Times New Roman" pitchFamily="18" charset="0"/>
              </a:rPr>
              <a:t>10Mbps</a:t>
            </a:r>
            <a:r>
              <a:rPr lang="en-US" dirty="0" smtClean="0">
                <a:latin typeface="Times New Roman" pitchFamily="18" charset="0"/>
                <a:cs typeface="Times New Roman" pitchFamily="18" charset="0"/>
              </a:rPr>
              <a:t> MC signal reception. (a) Measurement setup. (b) Reception result</a:t>
            </a:r>
            <a:endParaRPr lang="en-US" dirty="0"/>
          </a:p>
        </p:txBody>
      </p:sp>
      <p:sp>
        <p:nvSpPr>
          <p:cNvPr id="5" name="Rectangle 4"/>
          <p:cNvSpPr/>
          <p:nvPr/>
        </p:nvSpPr>
        <p:spPr>
          <a:xfrm>
            <a:off x="533400" y="16002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Experiment results</a:t>
            </a:r>
            <a:endParaRPr lang="en-US" sz="24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b="9478"/>
          <a:stretch/>
        </p:blipFill>
        <p:spPr>
          <a:xfrm>
            <a:off x="736965" y="2233598"/>
            <a:ext cx="7644668" cy="3353059"/>
          </a:xfrm>
          <a:prstGeom prst="rect">
            <a:avLst/>
          </a:prstGeom>
        </p:spPr>
      </p:pic>
    </p:spTree>
    <p:extLst>
      <p:ext uri="{BB962C8B-B14F-4D97-AF65-F5344CB8AC3E}">
        <p14:creationId xmlns:p14="http://schemas.microsoft.com/office/powerpoint/2010/main" val="110516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(1)</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1981200" y="5489228"/>
            <a:ext cx="5250155" cy="646331"/>
          </a:xfrm>
          <a:prstGeom prst="rect">
            <a:avLst/>
          </a:prstGeom>
        </p:spPr>
        <p:txBody>
          <a:bodyPr wrap="none">
            <a:spAutoFit/>
          </a:bodyPr>
          <a:lstStyle/>
          <a:p>
            <a:pPr algn="ctr"/>
            <a:r>
              <a:rPr lang="en-US" dirty="0" smtClean="0">
                <a:latin typeface="Times New Roman" pitchFamily="18" charset="0"/>
                <a:cs typeface="Times New Roman" pitchFamily="18" charset="0"/>
              </a:rPr>
              <a:t>Experiment result of communication distance changes.</a:t>
            </a:r>
          </a:p>
          <a:p>
            <a:pPr algn="ct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0.5m</a:t>
            </a:r>
            <a:r>
              <a:rPr lang="en-US" dirty="0" smtClean="0">
                <a:latin typeface="Times New Roman" pitchFamily="18" charset="0"/>
                <a:cs typeface="Times New Roman" pitchFamily="18" charset="0"/>
              </a:rPr>
              <a:t>. (b) </a:t>
            </a:r>
            <a:r>
              <a:rPr lang="en-US" dirty="0" err="1" smtClean="0">
                <a:latin typeface="Times New Roman" pitchFamily="18" charset="0"/>
                <a:cs typeface="Times New Roman" pitchFamily="18" charset="0"/>
              </a:rPr>
              <a:t>1.0m</a:t>
            </a:r>
            <a:r>
              <a:rPr lang="en-US" dirty="0" smtClean="0">
                <a:latin typeface="Times New Roman" pitchFamily="18" charset="0"/>
                <a:cs typeface="Times New Roman" pitchFamily="18" charset="0"/>
              </a:rPr>
              <a:t>. (c) </a:t>
            </a:r>
            <a:r>
              <a:rPr lang="en-US" dirty="0" err="1" smtClean="0">
                <a:latin typeface="Times New Roman" pitchFamily="18" charset="0"/>
                <a:cs typeface="Times New Roman" pitchFamily="18" charset="0"/>
              </a:rPr>
              <a:t>2.0m</a:t>
            </a:r>
            <a:endParaRPr lang="en-US" dirty="0"/>
          </a:p>
        </p:txBody>
      </p:sp>
      <p:sp>
        <p:nvSpPr>
          <p:cNvPr id="5" name="Rectangle 4"/>
          <p:cNvSpPr/>
          <p:nvPr/>
        </p:nvSpPr>
        <p:spPr>
          <a:xfrm>
            <a:off x="533400" y="15240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Experiment results</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b="8610"/>
          <a:stretch/>
        </p:blipFill>
        <p:spPr>
          <a:xfrm>
            <a:off x="1143000" y="2057400"/>
            <a:ext cx="6905625" cy="3360093"/>
          </a:xfrm>
          <a:prstGeom prst="rect">
            <a:avLst/>
          </a:prstGeom>
        </p:spPr>
      </p:pic>
    </p:spTree>
    <p:extLst>
      <p:ext uri="{BB962C8B-B14F-4D97-AF65-F5344CB8AC3E}">
        <p14:creationId xmlns:p14="http://schemas.microsoft.com/office/powerpoint/2010/main" val="216025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(1)</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2056050" y="4582172"/>
            <a:ext cx="5006500" cy="646331"/>
          </a:xfrm>
          <a:prstGeom prst="rect">
            <a:avLst/>
          </a:prstGeom>
        </p:spPr>
        <p:txBody>
          <a:bodyPr wrap="none">
            <a:spAutoFit/>
          </a:bodyPr>
          <a:lstStyle/>
          <a:p>
            <a:pPr algn="ctr"/>
            <a:r>
              <a:rPr lang="en-US" dirty="0">
                <a:latin typeface="Times New Roman" pitchFamily="18" charset="0"/>
                <a:cs typeface="Times New Roman" pitchFamily="18" charset="0"/>
              </a:rPr>
              <a:t>Experiment result of </a:t>
            </a:r>
            <a:r>
              <a:rPr lang="en-US" dirty="0" smtClean="0">
                <a:latin typeface="Times New Roman" pitchFamily="18" charset="0"/>
                <a:cs typeface="Times New Roman" pitchFamily="18" charset="0"/>
              </a:rPr>
              <a:t>long communication distances.</a:t>
            </a:r>
            <a:endParaRPr lang="en-US"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(a) </a:t>
            </a:r>
            <a:r>
              <a:rPr lang="en-US" dirty="0" smtClean="0">
                <a:latin typeface="Times New Roman" pitchFamily="18" charset="0"/>
                <a:cs typeface="Times New Roman" pitchFamily="18" charset="0"/>
              </a:rPr>
              <a:t>At </a:t>
            </a:r>
            <a:r>
              <a:rPr lang="en-US" dirty="0" err="1" smtClean="0">
                <a:latin typeface="Times New Roman" pitchFamily="18" charset="0"/>
                <a:cs typeface="Times New Roman" pitchFamily="18" charset="0"/>
              </a:rPr>
              <a:t>10m</a:t>
            </a:r>
            <a:r>
              <a:rPr lang="en-US" dirty="0" smtClean="0">
                <a:latin typeface="Times New Roman" pitchFamily="18" charset="0"/>
                <a:cs typeface="Times New Roman" pitchFamily="18" charset="0"/>
              </a:rPr>
              <a:t> and indoor. (b) At </a:t>
            </a:r>
            <a:r>
              <a:rPr lang="en-US" dirty="0" err="1" smtClean="0">
                <a:latin typeface="Times New Roman" pitchFamily="18" charset="0"/>
                <a:cs typeface="Times New Roman" pitchFamily="18" charset="0"/>
              </a:rPr>
              <a:t>20m</a:t>
            </a:r>
            <a:r>
              <a:rPr lang="en-US" dirty="0" smtClean="0">
                <a:latin typeface="Times New Roman" pitchFamily="18" charset="0"/>
                <a:cs typeface="Times New Roman" pitchFamily="18" charset="0"/>
              </a:rPr>
              <a:t> and outdoor</a:t>
            </a:r>
            <a:endParaRPr lang="en-US" dirty="0"/>
          </a:p>
        </p:txBody>
      </p:sp>
      <p:sp>
        <p:nvSpPr>
          <p:cNvPr id="5" name="Rectangle 4"/>
          <p:cNvSpPr/>
          <p:nvPr/>
        </p:nvSpPr>
        <p:spPr>
          <a:xfrm>
            <a:off x="533400" y="16002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Experiment results</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b="25097"/>
          <a:stretch/>
        </p:blipFill>
        <p:spPr>
          <a:xfrm>
            <a:off x="-4313" y="2362200"/>
            <a:ext cx="8934450" cy="2182591"/>
          </a:xfrm>
          <a:prstGeom prst="rect">
            <a:avLst/>
          </a:prstGeom>
        </p:spPr>
      </p:pic>
    </p:spTree>
    <p:extLst>
      <p:ext uri="{BB962C8B-B14F-4D97-AF65-F5344CB8AC3E}">
        <p14:creationId xmlns:p14="http://schemas.microsoft.com/office/powerpoint/2010/main" val="104870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(1)</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2852194" y="4469934"/>
            <a:ext cx="3198311" cy="369332"/>
          </a:xfrm>
          <a:prstGeom prst="rect">
            <a:avLst/>
          </a:prstGeom>
        </p:spPr>
        <p:txBody>
          <a:bodyPr wrap="none">
            <a:spAutoFit/>
          </a:bodyPr>
          <a:lstStyle/>
          <a:p>
            <a:r>
              <a:rPr lang="en-US" dirty="0" smtClean="0">
                <a:latin typeface="Times New Roman" pitchFamily="18" charset="0"/>
                <a:cs typeface="Times New Roman" pitchFamily="18" charset="0"/>
              </a:rPr>
              <a:t>Measurement results of the </a:t>
            </a:r>
            <a:r>
              <a:rPr lang="en-US" dirty="0" err="1" smtClean="0">
                <a:latin typeface="Times New Roman" pitchFamily="18" charset="0"/>
                <a:cs typeface="Times New Roman" pitchFamily="18" charset="0"/>
              </a:rPr>
              <a:t>BER</a:t>
            </a:r>
            <a:endParaRPr lang="en-US" dirty="0"/>
          </a:p>
        </p:txBody>
      </p:sp>
      <p:sp>
        <p:nvSpPr>
          <p:cNvPr id="5" name="Rectangle 4"/>
          <p:cNvSpPr/>
          <p:nvPr/>
        </p:nvSpPr>
        <p:spPr>
          <a:xfrm>
            <a:off x="533400" y="16002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Experiment results</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t="37123"/>
          <a:stretch/>
        </p:blipFill>
        <p:spPr>
          <a:xfrm>
            <a:off x="76200" y="2918618"/>
            <a:ext cx="8750300" cy="1524000"/>
          </a:xfrm>
          <a:prstGeom prst="rect">
            <a:avLst/>
          </a:prstGeom>
        </p:spPr>
      </p:pic>
    </p:spTree>
    <p:extLst>
      <p:ext uri="{BB962C8B-B14F-4D97-AF65-F5344CB8AC3E}">
        <p14:creationId xmlns:p14="http://schemas.microsoft.com/office/powerpoint/2010/main" val="96656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(2)</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1"/>
            <a:ext cx="8229600" cy="1143000"/>
          </a:xfrm>
        </p:spPr>
        <p:txBody>
          <a:bodyPr>
            <a:normAutofit lnSpcReduction="10000"/>
          </a:bodyPr>
          <a:lstStyle/>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Isamu </a:t>
            </a:r>
            <a:r>
              <a:rPr lang="en-US" sz="2000" dirty="0" err="1" smtClean="0">
                <a:latin typeface="Times New Roman" pitchFamily="18" charset="0"/>
                <a:cs typeface="Times New Roman" pitchFamily="18" charset="0"/>
              </a:rPr>
              <a:t>Takai</a:t>
            </a:r>
            <a:r>
              <a:rPr lang="en-US" sz="2000" dirty="0" smtClean="0">
                <a:latin typeface="Times New Roman" pitchFamily="18" charset="0"/>
                <a:cs typeface="Times New Roman" pitchFamily="18" charset="0"/>
              </a:rPr>
              <a:t> and his partners continued to introduce his new optical Vehicle-to-Vehicle communication system. His work is published in IEEE Photonics Journal in 2014 (Reference document [3]).</a:t>
            </a:r>
          </a:p>
          <a:p>
            <a:pPr marL="0" indent="0" algn="just">
              <a:lnSpc>
                <a:spcPct val="110000"/>
              </a:lnSpc>
              <a:spcBef>
                <a:spcPts val="600"/>
              </a:spcBef>
              <a:spcAft>
                <a:spcPts val="600"/>
              </a:spcAft>
              <a:buNone/>
            </a:pP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2000" dirty="0"/>
          </a:p>
        </p:txBody>
      </p:sp>
      <p:pic>
        <p:nvPicPr>
          <p:cNvPr id="5" name="Picture 4"/>
          <p:cNvPicPr>
            <a:picLocks noChangeAspect="1"/>
          </p:cNvPicPr>
          <p:nvPr/>
        </p:nvPicPr>
        <p:blipFill rotWithShape="1">
          <a:blip r:embed="rId2"/>
          <a:srcRect b="11765"/>
          <a:stretch/>
        </p:blipFill>
        <p:spPr>
          <a:xfrm>
            <a:off x="1346720" y="2514601"/>
            <a:ext cx="6425159" cy="3168471"/>
          </a:xfrm>
          <a:prstGeom prst="rect">
            <a:avLst/>
          </a:prstGeom>
        </p:spPr>
      </p:pic>
      <p:sp>
        <p:nvSpPr>
          <p:cNvPr id="6" name="Rectangle 5"/>
          <p:cNvSpPr/>
          <p:nvPr/>
        </p:nvSpPr>
        <p:spPr>
          <a:xfrm>
            <a:off x="2129379" y="5867400"/>
            <a:ext cx="5164875" cy="369332"/>
          </a:xfrm>
          <a:prstGeom prst="rect">
            <a:avLst/>
          </a:prstGeom>
        </p:spPr>
        <p:txBody>
          <a:bodyPr wrap="none">
            <a:spAutoFit/>
          </a:bodyPr>
          <a:lstStyle/>
          <a:p>
            <a:r>
              <a:rPr lang="en-US" dirty="0" smtClean="0">
                <a:latin typeface="Times New Roman" pitchFamily="18" charset="0"/>
                <a:cs typeface="Times New Roman" pitchFamily="18" charset="0"/>
              </a:rPr>
              <a:t>Illustration of the optical </a:t>
            </a:r>
            <a:r>
              <a:rPr lang="en-US" dirty="0" err="1" smtClean="0">
                <a:latin typeface="Times New Roman" pitchFamily="18" charset="0"/>
                <a:cs typeface="Times New Roman" pitchFamily="18" charset="0"/>
              </a:rPr>
              <a:t>V2V</a:t>
            </a:r>
            <a:r>
              <a:rPr lang="en-US" dirty="0" smtClean="0">
                <a:latin typeface="Times New Roman" pitchFamily="18" charset="0"/>
                <a:cs typeface="Times New Roman" pitchFamily="18" charset="0"/>
              </a:rPr>
              <a:t> communication system</a:t>
            </a:r>
            <a:endParaRPr lang="en-US" dirty="0"/>
          </a:p>
        </p:txBody>
      </p:sp>
    </p:spTree>
    <p:extLst>
      <p:ext uri="{BB962C8B-B14F-4D97-AF65-F5344CB8AC3E}">
        <p14:creationId xmlns:p14="http://schemas.microsoft.com/office/powerpoint/2010/main" val="366929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676400"/>
            <a:ext cx="7696200" cy="3785652"/>
          </a:xfrm>
          <a:prstGeom prst="rect">
            <a:avLst/>
          </a:prstGeom>
        </p:spPr>
        <p:txBody>
          <a:bodyPr wrap="square">
            <a:spAutoFit/>
          </a:bodyPr>
          <a:lstStyle/>
          <a:p>
            <a:pPr marL="342900" indent="-342900">
              <a:buFont typeface="Wingdings" panose="05000000000000000000" pitchFamily="2" charset="2"/>
              <a:buChar char="q"/>
            </a:pPr>
            <a:r>
              <a:rPr lang="en-US" sz="2000" dirty="0" smtClean="0">
                <a:solidFill>
                  <a:srgbClr val="000000"/>
                </a:solidFill>
                <a:latin typeface="Times New Roman" panose="02020603050405020304" pitchFamily="18" charset="0"/>
                <a:cs typeface="Times New Roman" panose="02020603050405020304" pitchFamily="18" charset="0"/>
              </a:rPr>
              <a:t>A </a:t>
            </a:r>
            <a:r>
              <a:rPr lang="en-US" sz="2000" dirty="0">
                <a:solidFill>
                  <a:srgbClr val="000000"/>
                </a:solidFill>
                <a:latin typeface="Times New Roman" panose="02020603050405020304" pitchFamily="18" charset="0"/>
                <a:cs typeface="Times New Roman" panose="02020603050405020304" pitchFamily="18" charset="0"/>
              </a:rPr>
              <a:t>leading vehicle (LV</a:t>
            </a:r>
            <a:r>
              <a:rPr lang="en-US" sz="2000" dirty="0" smtClean="0">
                <a:solidFill>
                  <a:srgbClr val="000000"/>
                </a:solidFill>
                <a:latin typeface="Times New Roman" panose="02020603050405020304" pitchFamily="18" charset="0"/>
                <a:cs typeface="Times New Roman" panose="02020603050405020304" pitchFamily="18" charset="0"/>
              </a:rPr>
              <a:t>) has </a:t>
            </a:r>
            <a:r>
              <a:rPr lang="en-US" sz="2000" dirty="0">
                <a:solidFill>
                  <a:srgbClr val="000000"/>
                </a:solidFill>
                <a:latin typeface="Times New Roman" panose="02020603050405020304" pitchFamily="18" charset="0"/>
                <a:cs typeface="Times New Roman" panose="02020603050405020304" pitchFamily="18" charset="0"/>
              </a:rPr>
              <a:t>LED transmitters that use vehicle LED light sources such as tail lights, brake lights, </a:t>
            </a:r>
            <a:r>
              <a:rPr lang="en-US" sz="2000" dirty="0" smtClean="0">
                <a:solidFill>
                  <a:srgbClr val="000000"/>
                </a:solidFill>
                <a:latin typeface="Times New Roman" panose="02020603050405020304" pitchFamily="18" charset="0"/>
                <a:cs typeface="Times New Roman" panose="02020603050405020304" pitchFamily="18" charset="0"/>
              </a:rPr>
              <a:t>and head </a:t>
            </a:r>
            <a:r>
              <a:rPr lang="en-US" sz="2000" dirty="0">
                <a:solidFill>
                  <a:srgbClr val="000000"/>
                </a:solidFill>
                <a:latin typeface="Times New Roman" panose="02020603050405020304" pitchFamily="18" charset="0"/>
                <a:cs typeface="Times New Roman" panose="02020603050405020304" pitchFamily="18" charset="0"/>
              </a:rPr>
              <a:t>lights. </a:t>
            </a:r>
            <a:endParaRPr lang="en-US" sz="20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smtClean="0">
                <a:solidFill>
                  <a:srgbClr val="000000"/>
                </a:solidFill>
                <a:latin typeface="Times New Roman" panose="02020603050405020304" pitchFamily="18" charset="0"/>
                <a:cs typeface="Times New Roman" panose="02020603050405020304" pitchFamily="18" charset="0"/>
              </a:rPr>
              <a:t>A </a:t>
            </a:r>
            <a:r>
              <a:rPr lang="en-US" sz="2000" dirty="0">
                <a:solidFill>
                  <a:srgbClr val="000000"/>
                </a:solidFill>
                <a:latin typeface="Times New Roman" panose="02020603050405020304" pitchFamily="18" charset="0"/>
                <a:cs typeface="Times New Roman" panose="02020603050405020304" pitchFamily="18" charset="0"/>
              </a:rPr>
              <a:t>following vehicle (</a:t>
            </a:r>
            <a:r>
              <a:rPr lang="en-US" sz="2000" dirty="0" err="1">
                <a:solidFill>
                  <a:srgbClr val="000000"/>
                </a:solidFill>
                <a:latin typeface="Times New Roman" panose="02020603050405020304" pitchFamily="18" charset="0"/>
                <a:cs typeface="Times New Roman" panose="02020603050405020304" pitchFamily="18" charset="0"/>
              </a:rPr>
              <a:t>FV</a:t>
            </a:r>
            <a:r>
              <a:rPr lang="en-US" sz="2000" dirty="0">
                <a:solidFill>
                  <a:srgbClr val="000000"/>
                </a:solidFill>
                <a:latin typeface="Times New Roman" panose="02020603050405020304" pitchFamily="18" charset="0"/>
                <a:cs typeface="Times New Roman" panose="02020603050405020304" pitchFamily="18" charset="0"/>
              </a:rPr>
              <a:t>) has the camera receiver. The LV collects its own </a:t>
            </a:r>
            <a:r>
              <a:rPr lang="en-US" sz="2000" dirty="0" smtClean="0">
                <a:solidFill>
                  <a:srgbClr val="000000"/>
                </a:solidFill>
                <a:latin typeface="Times New Roman" panose="02020603050405020304" pitchFamily="18" charset="0"/>
                <a:cs typeface="Times New Roman" panose="02020603050405020304" pitchFamily="18" charset="0"/>
              </a:rPr>
              <a:t>various internal </a:t>
            </a:r>
            <a:r>
              <a:rPr lang="en-US" sz="2000" dirty="0">
                <a:solidFill>
                  <a:srgbClr val="000000"/>
                </a:solidFill>
                <a:latin typeface="Times New Roman" panose="02020603050405020304" pitchFamily="18" charset="0"/>
                <a:cs typeface="Times New Roman" panose="02020603050405020304" pitchFamily="18" charset="0"/>
              </a:rPr>
              <a:t>data (such as speed) and sends these data to the </a:t>
            </a:r>
            <a:r>
              <a:rPr lang="en-US" sz="2000" dirty="0" err="1">
                <a:solidFill>
                  <a:srgbClr val="000000"/>
                </a:solidFill>
                <a:latin typeface="Times New Roman" panose="02020603050405020304" pitchFamily="18" charset="0"/>
                <a:cs typeface="Times New Roman" panose="02020603050405020304" pitchFamily="18" charset="0"/>
              </a:rPr>
              <a:t>FV</a:t>
            </a:r>
            <a:r>
              <a:rPr lang="en-US" sz="2000" dirty="0">
                <a:solidFill>
                  <a:srgbClr val="000000"/>
                </a:solidFill>
                <a:latin typeface="Times New Roman" panose="02020603050405020304" pitchFamily="18" charset="0"/>
                <a:cs typeface="Times New Roman" panose="02020603050405020304" pitchFamily="18" charset="0"/>
              </a:rPr>
              <a:t> by optical signals. </a:t>
            </a:r>
            <a:endParaRPr lang="en-US" sz="20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smtClean="0">
                <a:solidFill>
                  <a:srgbClr val="000000"/>
                </a:solidFill>
                <a:latin typeface="Times New Roman" panose="02020603050405020304" pitchFamily="18" charset="0"/>
                <a:cs typeface="Times New Roman" panose="02020603050405020304" pitchFamily="18" charset="0"/>
              </a:rPr>
              <a:t>At </a:t>
            </a:r>
            <a:r>
              <a:rPr lang="en-US" sz="2000" dirty="0">
                <a:solidFill>
                  <a:srgbClr val="000000"/>
                </a:solidFill>
                <a:latin typeface="Times New Roman" panose="02020603050405020304" pitchFamily="18" charset="0"/>
                <a:cs typeface="Times New Roman" panose="02020603050405020304" pitchFamily="18" charset="0"/>
              </a:rPr>
              <a:t>the </a:t>
            </a:r>
            <a:r>
              <a:rPr lang="en-US" sz="2000" dirty="0" smtClean="0">
                <a:solidFill>
                  <a:srgbClr val="000000"/>
                </a:solidFill>
                <a:latin typeface="Times New Roman" panose="02020603050405020304" pitchFamily="18" charset="0"/>
                <a:cs typeface="Times New Roman" panose="02020603050405020304" pitchFamily="18" charset="0"/>
              </a:rPr>
              <a:t>same time</a:t>
            </a:r>
            <a:r>
              <a:rPr lang="en-US" sz="2000" dirty="0">
                <a:solidFill>
                  <a:srgbClr val="000000"/>
                </a:solidFill>
                <a:latin typeface="Times New Roman" panose="02020603050405020304" pitchFamily="18" charset="0"/>
                <a:cs typeface="Times New Roman" panose="02020603050405020304" pitchFamily="18" charset="0"/>
              </a:rPr>
              <a:t>, the camera receiver on the </a:t>
            </a:r>
            <a:r>
              <a:rPr lang="en-US" sz="2000" dirty="0" err="1">
                <a:solidFill>
                  <a:srgbClr val="000000"/>
                </a:solidFill>
                <a:latin typeface="Times New Roman" panose="02020603050405020304" pitchFamily="18" charset="0"/>
                <a:cs typeface="Times New Roman" panose="02020603050405020304" pitchFamily="18" charset="0"/>
              </a:rPr>
              <a:t>FV</a:t>
            </a:r>
            <a:r>
              <a:rPr lang="en-US" sz="2000" dirty="0">
                <a:solidFill>
                  <a:srgbClr val="000000"/>
                </a:solidFill>
                <a:latin typeface="Times New Roman" panose="02020603050405020304" pitchFamily="18" charset="0"/>
                <a:cs typeface="Times New Roman" panose="02020603050405020304" pitchFamily="18" charset="0"/>
              </a:rPr>
              <a:t> captures the images and looks for the LED regions in </a:t>
            </a:r>
            <a:r>
              <a:rPr lang="en-US" sz="2000" dirty="0" smtClean="0">
                <a:solidFill>
                  <a:srgbClr val="000000"/>
                </a:solidFill>
                <a:latin typeface="Times New Roman" panose="02020603050405020304" pitchFamily="18" charset="0"/>
                <a:cs typeface="Times New Roman" panose="02020603050405020304" pitchFamily="18" charset="0"/>
              </a:rPr>
              <a:t>the captured </a:t>
            </a:r>
            <a:r>
              <a:rPr lang="en-US" sz="2000" dirty="0">
                <a:solidFill>
                  <a:srgbClr val="000000"/>
                </a:solidFill>
                <a:latin typeface="Times New Roman" panose="02020603050405020304" pitchFamily="18" charset="0"/>
                <a:cs typeface="Times New Roman" panose="02020603050405020304" pitchFamily="18" charset="0"/>
              </a:rPr>
              <a:t>images via image processing techniques. </a:t>
            </a:r>
            <a:endParaRPr lang="en-US" sz="20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smtClean="0">
                <a:solidFill>
                  <a:srgbClr val="000000"/>
                </a:solidFill>
                <a:latin typeface="Times New Roman" panose="02020603050405020304" pitchFamily="18" charset="0"/>
                <a:cs typeface="Times New Roman" panose="02020603050405020304" pitchFamily="18" charset="0"/>
              </a:rPr>
              <a:t>The </a:t>
            </a:r>
            <a:r>
              <a:rPr lang="en-US" sz="2000" dirty="0">
                <a:solidFill>
                  <a:srgbClr val="000000"/>
                </a:solidFill>
                <a:latin typeface="Times New Roman" panose="02020603050405020304" pitchFamily="18" charset="0"/>
                <a:cs typeface="Times New Roman" panose="02020603050405020304" pitchFamily="18" charset="0"/>
              </a:rPr>
              <a:t>LED regions are enclosed </a:t>
            </a:r>
            <a:r>
              <a:rPr lang="en-US" sz="2000" dirty="0" smtClean="0">
                <a:solidFill>
                  <a:srgbClr val="000000"/>
                </a:solidFill>
                <a:latin typeface="Times New Roman" panose="02020603050405020304" pitchFamily="18" charset="0"/>
                <a:cs typeface="Times New Roman" panose="02020603050405020304" pitchFamily="18" charset="0"/>
              </a:rPr>
              <a:t>by green </a:t>
            </a:r>
            <a:r>
              <a:rPr lang="en-US" sz="2000" dirty="0">
                <a:solidFill>
                  <a:srgbClr val="000000"/>
                </a:solidFill>
                <a:latin typeface="Times New Roman" panose="02020603050405020304" pitchFamily="18" charset="0"/>
                <a:cs typeface="Times New Roman" panose="02020603050405020304" pitchFamily="18" charset="0"/>
              </a:rPr>
              <a:t>rectangles. Subsequently, the receiver system monitors the light intensity variations in </a:t>
            </a:r>
            <a:r>
              <a:rPr lang="en-US" sz="2000" dirty="0" smtClean="0">
                <a:solidFill>
                  <a:srgbClr val="000000"/>
                </a:solidFill>
                <a:latin typeface="Times New Roman" panose="02020603050405020304" pitchFamily="18" charset="0"/>
                <a:cs typeface="Times New Roman" panose="02020603050405020304" pitchFamily="18" charset="0"/>
              </a:rPr>
              <a:t>the detected LED </a:t>
            </a:r>
            <a:r>
              <a:rPr lang="en-US" sz="2000" dirty="0">
                <a:solidFill>
                  <a:srgbClr val="000000"/>
                </a:solidFill>
                <a:latin typeface="Times New Roman" panose="02020603050405020304" pitchFamily="18" charset="0"/>
                <a:cs typeface="Times New Roman" panose="02020603050405020304" pitchFamily="18" charset="0"/>
              </a:rPr>
              <a:t>regions and receives the optical signals.</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(2)</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77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2644"/>
          <a:stretch/>
        </p:blipFill>
        <p:spPr>
          <a:xfrm>
            <a:off x="380999" y="2231256"/>
            <a:ext cx="8630728" cy="3124200"/>
          </a:xfrm>
          <a:prstGeom prst="rect">
            <a:avLst/>
          </a:prstGeom>
        </p:spPr>
      </p:pic>
      <p:sp>
        <p:nvSpPr>
          <p:cNvPr id="3" name="Rectangle 2"/>
          <p:cNvSpPr/>
          <p:nvPr/>
        </p:nvSpPr>
        <p:spPr>
          <a:xfrm>
            <a:off x="1712213" y="5601047"/>
            <a:ext cx="5968301" cy="369332"/>
          </a:xfrm>
          <a:prstGeom prst="rect">
            <a:avLst/>
          </a:prstGeom>
        </p:spPr>
        <p:txBody>
          <a:bodyPr wrap="none">
            <a:spAutoFit/>
          </a:bodyPr>
          <a:lstStyle/>
          <a:p>
            <a:r>
              <a:rPr lang="en-US" dirty="0" smtClean="0">
                <a:latin typeface="Times New Roman" pitchFamily="18" charset="0"/>
                <a:cs typeface="Times New Roman" pitchFamily="18" charset="0"/>
              </a:rPr>
              <a:t>Photographs and block diagram of the LED transmitter system</a:t>
            </a:r>
            <a:endParaRPr lang="en-US" dirty="0"/>
          </a:p>
        </p:txBody>
      </p:sp>
      <p:sp>
        <p:nvSpPr>
          <p:cNvPr id="4" name="Rectangle 3"/>
          <p:cNvSpPr/>
          <p:nvPr/>
        </p:nvSpPr>
        <p:spPr>
          <a:xfrm>
            <a:off x="533400" y="16002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The transmitter system</a:t>
            </a:r>
            <a:endParaRPr lang="en-US" sz="2400" b="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(2)</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84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455"/>
          <a:stretch/>
        </p:blipFill>
        <p:spPr>
          <a:xfrm>
            <a:off x="914400" y="2286000"/>
            <a:ext cx="7620000" cy="3429000"/>
          </a:xfrm>
          <a:prstGeom prst="rect">
            <a:avLst/>
          </a:prstGeom>
        </p:spPr>
      </p:pic>
      <p:sp>
        <p:nvSpPr>
          <p:cNvPr id="4" name="Rectangle 3"/>
          <p:cNvSpPr/>
          <p:nvPr/>
        </p:nvSpPr>
        <p:spPr>
          <a:xfrm>
            <a:off x="1752600" y="5715000"/>
            <a:ext cx="5943600" cy="452432"/>
          </a:xfrm>
          <a:prstGeom prst="rect">
            <a:avLst/>
          </a:prstGeom>
        </p:spPr>
        <p:txBody>
          <a:bodyPr wrap="square">
            <a:spAutoFit/>
          </a:bodyPr>
          <a:lstStyle/>
          <a:p>
            <a:pPr algn="just">
              <a:lnSpc>
                <a:spcPct val="130000"/>
              </a:lnSpc>
            </a:pPr>
            <a:r>
              <a:rPr lang="en-US" dirty="0" smtClean="0">
                <a:latin typeface="Times New Roman" panose="02020603050405020304" pitchFamily="18" charset="0"/>
                <a:cs typeface="Times New Roman" panose="02020603050405020304" pitchFamily="18" charset="0"/>
              </a:rPr>
              <a:t>Photograph and block diagram of the camera receiver system</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533400" y="16002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The receiver system</a:t>
            </a:r>
            <a:endParaRPr lang="en-US" sz="2400" b="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(2)</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002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The receiver system</a:t>
            </a:r>
            <a:endParaRPr lang="en-US" sz="2400" b="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(2)</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295400" y="2149835"/>
            <a:ext cx="6276975" cy="1419225"/>
          </a:xfrm>
          <a:prstGeom prst="rect">
            <a:avLst/>
          </a:prstGeom>
        </p:spPr>
      </p:pic>
      <p:pic>
        <p:nvPicPr>
          <p:cNvPr id="8" name="Picture 7"/>
          <p:cNvPicPr>
            <a:picLocks noChangeAspect="1"/>
          </p:cNvPicPr>
          <p:nvPr/>
        </p:nvPicPr>
        <p:blipFill>
          <a:blip r:embed="rId3"/>
          <a:stretch>
            <a:fillRect/>
          </a:stretch>
        </p:blipFill>
        <p:spPr>
          <a:xfrm>
            <a:off x="1533525" y="3678051"/>
            <a:ext cx="6038850" cy="2381250"/>
          </a:xfrm>
          <a:prstGeom prst="rect">
            <a:avLst/>
          </a:prstGeom>
        </p:spPr>
      </p:pic>
    </p:spTree>
    <p:extLst>
      <p:ext uri="{BB962C8B-B14F-4D97-AF65-F5344CB8AC3E}">
        <p14:creationId xmlns:p14="http://schemas.microsoft.com/office/powerpoint/2010/main" val="2858953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7527" b="12807"/>
          <a:stretch/>
        </p:blipFill>
        <p:spPr>
          <a:xfrm>
            <a:off x="2021911" y="3540346"/>
            <a:ext cx="5062179" cy="2415954"/>
          </a:xfrm>
          <a:prstGeom prst="rect">
            <a:avLst/>
          </a:prstGeom>
        </p:spPr>
      </p:pic>
      <p:pic>
        <p:nvPicPr>
          <p:cNvPr id="6" name="Picture 5"/>
          <p:cNvPicPr>
            <a:picLocks noChangeAspect="1"/>
          </p:cNvPicPr>
          <p:nvPr/>
        </p:nvPicPr>
        <p:blipFill>
          <a:blip r:embed="rId3"/>
          <a:stretch>
            <a:fillRect/>
          </a:stretch>
        </p:blipFill>
        <p:spPr>
          <a:xfrm>
            <a:off x="1828800" y="2616905"/>
            <a:ext cx="5943600" cy="872534"/>
          </a:xfrm>
          <a:prstGeom prst="rect">
            <a:avLst/>
          </a:prstGeom>
        </p:spPr>
      </p:pic>
      <p:sp>
        <p:nvSpPr>
          <p:cNvPr id="8" name="Rectangle 7"/>
          <p:cNvSpPr/>
          <p:nvPr/>
        </p:nvSpPr>
        <p:spPr>
          <a:xfrm>
            <a:off x="2659855" y="5943600"/>
            <a:ext cx="3786293" cy="369332"/>
          </a:xfrm>
          <a:prstGeom prst="rect">
            <a:avLst/>
          </a:prstGeom>
        </p:spPr>
        <p:txBody>
          <a:bodyPr wrap="none">
            <a:spAutoFit/>
          </a:bodyPr>
          <a:lstStyle/>
          <a:p>
            <a:r>
              <a:rPr lang="en-US" dirty="0" smtClean="0">
                <a:latin typeface="Times New Roman" pitchFamily="18" charset="0"/>
                <a:cs typeface="Times New Roman" pitchFamily="18" charset="0"/>
              </a:rPr>
              <a:t>PAR measurement result per 5 seconds</a:t>
            </a:r>
            <a:endParaRPr lang="en-US" dirty="0"/>
          </a:p>
        </p:txBody>
      </p:sp>
      <p:sp>
        <p:nvSpPr>
          <p:cNvPr id="9" name="Rectangle 8"/>
          <p:cNvSpPr/>
          <p:nvPr/>
        </p:nvSpPr>
        <p:spPr>
          <a:xfrm>
            <a:off x="2372018" y="2209800"/>
            <a:ext cx="4857164" cy="369332"/>
          </a:xfrm>
          <a:prstGeom prst="rect">
            <a:avLst/>
          </a:prstGeom>
        </p:spPr>
        <p:txBody>
          <a:bodyPr wrap="none">
            <a:spAutoFit/>
          </a:bodyPr>
          <a:lstStyle/>
          <a:p>
            <a:r>
              <a:rPr lang="en-US" dirty="0" smtClean="0">
                <a:latin typeface="Times New Roman" pitchFamily="18" charset="0"/>
                <a:cs typeface="Times New Roman" pitchFamily="18" charset="0"/>
              </a:rPr>
              <a:t>Measurement results of PAR (Packet Arrival Rate)</a:t>
            </a:r>
            <a:endParaRPr lang="en-US" dirty="0"/>
          </a:p>
        </p:txBody>
      </p:sp>
      <p:sp>
        <p:nvSpPr>
          <p:cNvPr id="10"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(2)</a:t>
            </a:r>
            <a:endParaRPr lang="en-US"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533400" y="16002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Experiment results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59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533400" y="1447800"/>
            <a:ext cx="8077200" cy="12954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dirty="0">
                <a:solidFill>
                  <a:schemeClr val="tx1"/>
                </a:solidFill>
                <a:latin typeface="Times New Roman" pitchFamily="18" charset="0"/>
                <a:cs typeface="Times New Roman" pitchFamily="18" charset="0"/>
              </a:rPr>
              <a:t>S</a:t>
            </a:r>
            <a:r>
              <a:rPr lang="en-US" sz="3200" dirty="0" smtClean="0">
                <a:solidFill>
                  <a:schemeClr val="tx1"/>
                </a:solidFill>
                <a:latin typeface="Times New Roman" pitchFamily="18" charset="0"/>
                <a:cs typeface="Times New Roman" pitchFamily="18" charset="0"/>
              </a:rPr>
              <a:t>ummary of </a:t>
            </a:r>
            <a:r>
              <a:rPr lang="en-US" sz="3200" dirty="0" smtClean="0">
                <a:solidFill>
                  <a:schemeClr val="tx1"/>
                </a:solidFill>
                <a:latin typeface="Times New Roman" pitchFamily="18" charset="0"/>
                <a:cs typeface="Times New Roman" pitchFamily="18" charset="0"/>
              </a:rPr>
              <a:t>some high speed OCC systems</a:t>
            </a:r>
            <a:endParaRPr lang="en-GB" sz="3200" dirty="0">
              <a:solidFill>
                <a:schemeClr val="tx1"/>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017" t="33180"/>
          <a:stretch/>
        </p:blipFill>
        <p:spPr>
          <a:xfrm>
            <a:off x="765591" y="3938459"/>
            <a:ext cx="7942668" cy="1676400"/>
          </a:xfrm>
          <a:prstGeom prst="rect">
            <a:avLst/>
          </a:prstGeom>
        </p:spPr>
      </p:pic>
      <p:sp>
        <p:nvSpPr>
          <p:cNvPr id="7" name="Rectangle 6"/>
          <p:cNvSpPr/>
          <p:nvPr/>
        </p:nvSpPr>
        <p:spPr>
          <a:xfrm>
            <a:off x="1586062" y="3569127"/>
            <a:ext cx="6301725" cy="369332"/>
          </a:xfrm>
          <a:prstGeom prst="rect">
            <a:avLst/>
          </a:prstGeom>
        </p:spPr>
        <p:txBody>
          <a:bodyPr wrap="none">
            <a:spAutoFit/>
          </a:bodyPr>
          <a:lstStyle/>
          <a:p>
            <a:r>
              <a:rPr lang="en-US" dirty="0" smtClean="0">
                <a:latin typeface="Times New Roman" pitchFamily="18" charset="0"/>
                <a:cs typeface="Times New Roman" pitchFamily="18" charset="0"/>
              </a:rPr>
              <a:t>Measurement results of reception-frame-rate of front-view images</a:t>
            </a:r>
            <a:endParaRPr lang="en-US" dirty="0"/>
          </a:p>
        </p:txBody>
      </p:sp>
      <p:sp>
        <p:nvSpPr>
          <p:cNvPr id="8"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(2)</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533400" y="16002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Experiment results</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914400" y="2168228"/>
            <a:ext cx="7391400" cy="1323439"/>
          </a:xfrm>
          <a:prstGeom prst="rect">
            <a:avLst/>
          </a:prstGeom>
        </p:spPr>
        <p:txBody>
          <a:bodyPr wrap="square">
            <a:spAutoFit/>
          </a:bodyPr>
          <a:lstStyle/>
          <a:p>
            <a:pPr marL="342900" indent="-342900">
              <a:buFont typeface="Wingdings" panose="05000000000000000000" pitchFamily="2" charset="2"/>
              <a:buChar char="Ø"/>
            </a:pPr>
            <a:r>
              <a:rPr lang="en-US" sz="2000" dirty="0">
                <a:solidFill>
                  <a:srgbClr val="000000"/>
                </a:solidFill>
                <a:latin typeface="Times New Roman" panose="02020603050405020304" pitchFamily="18" charset="0"/>
                <a:cs typeface="Times New Roman" panose="02020603050405020304" pitchFamily="18" charset="0"/>
              </a:rPr>
              <a:t>To confirm the image reception performance of this system, </a:t>
            </a:r>
            <a:r>
              <a:rPr lang="en-US" sz="2000" dirty="0" smtClean="0">
                <a:solidFill>
                  <a:srgbClr val="000000"/>
                </a:solidFill>
                <a:latin typeface="Times New Roman" panose="02020603050405020304" pitchFamily="18" charset="0"/>
                <a:cs typeface="Times New Roman" panose="02020603050405020304" pitchFamily="18" charset="0"/>
              </a:rPr>
              <a:t>the reception-frame-rate of </a:t>
            </a:r>
            <a:r>
              <a:rPr lang="en-US" sz="2000" dirty="0">
                <a:solidFill>
                  <a:srgbClr val="000000"/>
                </a:solidFill>
                <a:latin typeface="Times New Roman" panose="02020603050405020304" pitchFamily="18" charset="0"/>
                <a:cs typeface="Times New Roman" panose="02020603050405020304" pitchFamily="18" charset="0"/>
              </a:rPr>
              <a:t>the front-view image is </a:t>
            </a:r>
            <a:r>
              <a:rPr lang="en-US" sz="2000" dirty="0" smtClean="0">
                <a:solidFill>
                  <a:srgbClr val="000000"/>
                </a:solidFill>
                <a:latin typeface="Times New Roman" panose="02020603050405020304" pitchFamily="18" charset="0"/>
                <a:cs typeface="Times New Roman" panose="02020603050405020304" pitchFamily="18" charset="0"/>
              </a:rPr>
              <a:t>measured, as shown in the table below.</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16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(3)</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4500" y="1469793"/>
            <a:ext cx="8229600" cy="958672"/>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Another </a:t>
            </a:r>
            <a:r>
              <a:rPr lang="en-US" sz="2000" dirty="0" err="1" smtClean="0">
                <a:latin typeface="Times New Roman" pitchFamily="18" charset="0"/>
                <a:cs typeface="Times New Roman" pitchFamily="18" charset="0"/>
              </a:rPr>
              <a:t>V2V</a:t>
            </a:r>
            <a:r>
              <a:rPr lang="en-US" sz="2000" dirty="0" smtClean="0">
                <a:latin typeface="Times New Roman" pitchFamily="18" charset="0"/>
                <a:cs typeface="Times New Roman" pitchFamily="18" charset="0"/>
              </a:rPr>
              <a:t> communication system has been proposed by Yuki </a:t>
            </a:r>
            <a:r>
              <a:rPr lang="en-US" sz="2000" dirty="0" err="1" smtClean="0">
                <a:latin typeface="Times New Roman" pitchFamily="18" charset="0"/>
                <a:cs typeface="Times New Roman" pitchFamily="18" charset="0"/>
              </a:rPr>
              <a:t>Goto</a:t>
            </a:r>
            <a:r>
              <a:rPr lang="en-US" sz="2000" dirty="0" smtClean="0">
                <a:latin typeface="Times New Roman" pitchFamily="18" charset="0"/>
                <a:cs typeface="Times New Roman" pitchFamily="18" charset="0"/>
              </a:rPr>
              <a:t>, Isamu </a:t>
            </a:r>
            <a:r>
              <a:rPr lang="en-US" sz="2000" dirty="0" err="1" smtClean="0">
                <a:latin typeface="Times New Roman" pitchFamily="18" charset="0"/>
                <a:cs typeface="Times New Roman" pitchFamily="18" charset="0"/>
              </a:rPr>
              <a:t>Takai</a:t>
            </a:r>
            <a:r>
              <a:rPr lang="en-US" sz="2000" dirty="0" smtClean="0">
                <a:latin typeface="Times New Roman" pitchFamily="18" charset="0"/>
                <a:cs typeface="Times New Roman" pitchFamily="18" charset="0"/>
              </a:rPr>
              <a:t> and their partners in 2016 (Reference document [4]).</a:t>
            </a:r>
          </a:p>
          <a:p>
            <a:pPr marL="0" indent="0" algn="just">
              <a:lnSpc>
                <a:spcPct val="110000"/>
              </a:lnSpc>
              <a:spcBef>
                <a:spcPts val="600"/>
              </a:spcBef>
              <a:spcAft>
                <a:spcPts val="600"/>
              </a:spcAft>
              <a:buNone/>
            </a:pP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2000" dirty="0"/>
          </a:p>
        </p:txBody>
      </p:sp>
      <p:pic>
        <p:nvPicPr>
          <p:cNvPr id="5" name="Picture 4"/>
          <p:cNvPicPr>
            <a:picLocks noChangeAspect="1"/>
          </p:cNvPicPr>
          <p:nvPr/>
        </p:nvPicPr>
        <p:blipFill rotWithShape="1">
          <a:blip r:embed="rId2"/>
          <a:srcRect b="11765"/>
          <a:stretch/>
        </p:blipFill>
        <p:spPr>
          <a:xfrm>
            <a:off x="1295400" y="2483070"/>
            <a:ext cx="6425159" cy="3168471"/>
          </a:xfrm>
          <a:prstGeom prst="rect">
            <a:avLst/>
          </a:prstGeom>
        </p:spPr>
      </p:pic>
      <p:sp>
        <p:nvSpPr>
          <p:cNvPr id="6" name="Rectangle 5"/>
          <p:cNvSpPr/>
          <p:nvPr/>
        </p:nvSpPr>
        <p:spPr>
          <a:xfrm>
            <a:off x="2078059" y="5835869"/>
            <a:ext cx="5164875" cy="369332"/>
          </a:xfrm>
          <a:prstGeom prst="rect">
            <a:avLst/>
          </a:prstGeom>
        </p:spPr>
        <p:txBody>
          <a:bodyPr wrap="none">
            <a:spAutoFit/>
          </a:bodyPr>
          <a:lstStyle/>
          <a:p>
            <a:r>
              <a:rPr lang="en-US" dirty="0" smtClean="0">
                <a:latin typeface="Times New Roman" pitchFamily="18" charset="0"/>
                <a:cs typeface="Times New Roman" pitchFamily="18" charset="0"/>
              </a:rPr>
              <a:t>Illustration of the optical </a:t>
            </a:r>
            <a:r>
              <a:rPr lang="en-US" dirty="0" err="1" smtClean="0">
                <a:latin typeface="Times New Roman" pitchFamily="18" charset="0"/>
                <a:cs typeface="Times New Roman" pitchFamily="18" charset="0"/>
              </a:rPr>
              <a:t>V2V</a:t>
            </a:r>
            <a:r>
              <a:rPr lang="en-US" dirty="0" smtClean="0">
                <a:latin typeface="Times New Roman" pitchFamily="18" charset="0"/>
                <a:cs typeface="Times New Roman" pitchFamily="18" charset="0"/>
              </a:rPr>
              <a:t> communication system</a:t>
            </a:r>
            <a:endParaRPr lang="en-US" dirty="0"/>
          </a:p>
        </p:txBody>
      </p:sp>
    </p:spTree>
    <p:extLst>
      <p:ext uri="{BB962C8B-B14F-4D97-AF65-F5344CB8AC3E}">
        <p14:creationId xmlns:p14="http://schemas.microsoft.com/office/powerpoint/2010/main" val="232923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8607"/>
          <a:stretch/>
        </p:blipFill>
        <p:spPr>
          <a:xfrm>
            <a:off x="457638" y="2209800"/>
            <a:ext cx="7943361" cy="3352800"/>
          </a:xfrm>
          <a:prstGeom prst="rect">
            <a:avLst/>
          </a:prstGeom>
        </p:spPr>
      </p:pic>
      <p:sp>
        <p:nvSpPr>
          <p:cNvPr id="6" name="Rectangle 5"/>
          <p:cNvSpPr/>
          <p:nvPr/>
        </p:nvSpPr>
        <p:spPr>
          <a:xfrm>
            <a:off x="1954922" y="5715000"/>
            <a:ext cx="4948791" cy="369332"/>
          </a:xfrm>
          <a:prstGeom prst="rect">
            <a:avLst/>
          </a:prstGeom>
        </p:spPr>
        <p:txBody>
          <a:bodyPr wrap="none">
            <a:spAutoFit/>
          </a:bodyPr>
          <a:lstStyle/>
          <a:p>
            <a:r>
              <a:rPr lang="en-US" dirty="0" smtClean="0">
                <a:latin typeface="Times New Roman" pitchFamily="18" charset="0"/>
                <a:cs typeface="Times New Roman" pitchFamily="18" charset="0"/>
              </a:rPr>
              <a:t>General system model of </a:t>
            </a:r>
            <a:r>
              <a:rPr lang="en-US" dirty="0" err="1" smtClean="0">
                <a:latin typeface="Times New Roman" pitchFamily="18" charset="0"/>
                <a:cs typeface="Times New Roman" pitchFamily="18" charset="0"/>
              </a:rPr>
              <a:t>OCI</a:t>
            </a:r>
            <a:r>
              <a:rPr lang="en-US" dirty="0" smtClean="0">
                <a:latin typeface="Times New Roman" pitchFamily="18" charset="0"/>
                <a:cs typeface="Times New Roman" pitchFamily="18" charset="0"/>
              </a:rPr>
              <a:t>-based optical-</a:t>
            </a:r>
            <a:r>
              <a:rPr lang="en-US" dirty="0" err="1" smtClean="0">
                <a:latin typeface="Times New Roman" pitchFamily="18" charset="0"/>
                <a:cs typeface="Times New Roman" pitchFamily="18" charset="0"/>
              </a:rPr>
              <a:t>OFDM</a:t>
            </a:r>
            <a:endParaRPr lang="en-US" dirty="0"/>
          </a:p>
        </p:txBody>
      </p:sp>
      <p:sp>
        <p:nvSpPr>
          <p:cNvPr id="8"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(3)</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533400" y="16002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General system model</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845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1365"/>
          <a:stretch/>
        </p:blipFill>
        <p:spPr>
          <a:xfrm>
            <a:off x="573087" y="3657600"/>
            <a:ext cx="7972425" cy="2344831"/>
          </a:xfrm>
          <a:prstGeom prst="rect">
            <a:avLst/>
          </a:prstGeom>
        </p:spPr>
      </p:pic>
      <p:sp>
        <p:nvSpPr>
          <p:cNvPr id="3" name="Rectangle 2"/>
          <p:cNvSpPr/>
          <p:nvPr/>
        </p:nvSpPr>
        <p:spPr>
          <a:xfrm>
            <a:off x="3344120" y="3288268"/>
            <a:ext cx="2582758" cy="369332"/>
          </a:xfrm>
          <a:prstGeom prst="rect">
            <a:avLst/>
          </a:prstGeom>
        </p:spPr>
        <p:txBody>
          <a:bodyPr wrap="none">
            <a:spAutoFit/>
          </a:bodyPr>
          <a:lstStyle/>
          <a:p>
            <a:r>
              <a:rPr lang="en-US" dirty="0" err="1" smtClean="0">
                <a:latin typeface="Times New Roman" pitchFamily="18" charset="0"/>
                <a:cs typeface="Times New Roman" pitchFamily="18" charset="0"/>
              </a:rPr>
              <a:t>BER</a:t>
            </a:r>
            <a:r>
              <a:rPr lang="en-US" dirty="0" smtClean="0">
                <a:latin typeface="Times New Roman" pitchFamily="18" charset="0"/>
                <a:cs typeface="Times New Roman" pitchFamily="18" charset="0"/>
              </a:rPr>
              <a:t> measurement results</a:t>
            </a:r>
            <a:endParaRPr lang="en-US" dirty="0"/>
          </a:p>
        </p:txBody>
      </p:sp>
      <p:sp>
        <p:nvSpPr>
          <p:cNvPr id="4"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(3)</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533400" y="16002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Experiment results</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838200" y="2101491"/>
            <a:ext cx="7707312" cy="1015663"/>
          </a:xfrm>
          <a:prstGeom prst="rect">
            <a:avLst/>
          </a:prstGeom>
        </p:spPr>
        <p:txBody>
          <a:bodyPr wrap="square">
            <a:spAutoFit/>
          </a:bodyPr>
          <a:lstStyle/>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data-transmission experiment demonstrated that the </a:t>
            </a:r>
            <a:r>
              <a:rPr lang="en-US" sz="2000" dirty="0" err="1">
                <a:latin typeface="Times New Roman" panose="02020603050405020304" pitchFamily="18" charset="0"/>
                <a:cs typeface="Times New Roman" panose="02020603050405020304" pitchFamily="18" charset="0"/>
              </a:rPr>
              <a:t>OCI</a:t>
            </a:r>
            <a:r>
              <a:rPr lang="en-US" sz="2000" dirty="0">
                <a:latin typeface="Times New Roman" panose="02020603050405020304" pitchFamily="18" charset="0"/>
                <a:cs typeface="Times New Roman" panose="02020603050405020304" pitchFamily="18" charset="0"/>
              </a:rPr>
              <a:t>-based </a:t>
            </a:r>
            <a:r>
              <a:rPr lang="en-US" sz="2000" dirty="0" err="1">
                <a:latin typeface="Times New Roman" panose="02020603050405020304" pitchFamily="18" charset="0"/>
                <a:cs typeface="Times New Roman" panose="02020603050405020304" pitchFamily="18" charset="0"/>
              </a:rPr>
              <a:t>DCO-OFDM</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system achieves </a:t>
            </a:r>
            <a:r>
              <a:rPr lang="en-US" sz="2000" dirty="0">
                <a:latin typeface="Times New Roman" panose="02020603050405020304" pitchFamily="18" charset="0"/>
                <a:cs typeface="Times New Roman" panose="02020603050405020304" pitchFamily="18" charset="0"/>
              </a:rPr>
              <a:t>a data rate of 45 Mbps without bit errors and 55 Mbps with a </a:t>
            </a:r>
            <a:r>
              <a:rPr lang="en-US" sz="2000" dirty="0" err="1">
                <a:latin typeface="Times New Roman" panose="02020603050405020304" pitchFamily="18" charset="0"/>
                <a:cs typeface="Times New Roman" panose="02020603050405020304" pitchFamily="18" charset="0"/>
              </a:rPr>
              <a:t>BER</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&lt; 10</a:t>
            </a:r>
            <a:r>
              <a:rPr lang="en-US" sz="2000" baseline="30000" dirty="0" smtClean="0">
                <a:latin typeface="Times New Roman" panose="02020603050405020304" pitchFamily="18" charset="0"/>
                <a:cs typeface="Times New Roman" panose="02020603050405020304" pitchFamily="18" charset="0"/>
              </a:rPr>
              <a:t>-5</a:t>
            </a:r>
            <a:endParaRPr lang="en-US" sz="20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67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dirty="0" smtClean="0">
                <a:latin typeface="Times New Roman" panose="02020603050405020304" pitchFamily="18" charset="0"/>
                <a:cs typeface="Times New Roman" panose="02020603050405020304" pitchFamily="18" charset="0"/>
              </a:rPr>
              <a:t>References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525963"/>
          </a:xfrm>
        </p:spPr>
        <p:txBody>
          <a:bodyPr vert="horz" lIns="91440" tIns="45720" rIns="91440" bIns="45720" rtlCol="0">
            <a:normAutofit/>
          </a:bodyPr>
          <a:lstStyle/>
          <a:p>
            <a:pPr marL="0" indent="0" algn="just">
              <a:lnSpc>
                <a:spcPct val="130000"/>
              </a:lnSpc>
              <a:buNone/>
            </a:pPr>
            <a:r>
              <a:rPr lang="en-US" sz="1800" dirty="0" smtClean="0">
                <a:latin typeface="Times New Roman" panose="02020603050405020304" pitchFamily="18" charset="0"/>
                <a:cs typeface="Times New Roman" panose="02020603050405020304" pitchFamily="18" charset="0"/>
              </a:rPr>
              <a:t>[1] T. Nguyen </a:t>
            </a:r>
            <a:r>
              <a:rPr lang="en-US" sz="1800" i="1" dirty="0" smtClean="0">
                <a:latin typeface="Times New Roman" panose="02020603050405020304" pitchFamily="18" charset="0"/>
                <a:cs typeface="Times New Roman" panose="02020603050405020304" pitchFamily="18" charset="0"/>
              </a:rPr>
              <a:t>et al.</a:t>
            </a:r>
            <a:r>
              <a:rPr lang="en-US" sz="1800" dirty="0" smtClean="0">
                <a:latin typeface="Times New Roman" panose="02020603050405020304" pitchFamily="18" charset="0"/>
                <a:cs typeface="Times New Roman" panose="02020603050405020304" pitchFamily="18" charset="0"/>
              </a:rPr>
              <a:t>, “Current Status and Performance Analysis of Optical Camera Communication Technologies for </a:t>
            </a:r>
            <a:r>
              <a:rPr lang="en-US" sz="1800" dirty="0" err="1" smtClean="0">
                <a:latin typeface="Times New Roman" panose="02020603050405020304" pitchFamily="18" charset="0"/>
                <a:cs typeface="Times New Roman" panose="02020603050405020304" pitchFamily="18" charset="0"/>
              </a:rPr>
              <a:t>5G</a:t>
            </a:r>
            <a:r>
              <a:rPr lang="en-US" sz="1800" dirty="0" smtClean="0">
                <a:latin typeface="Times New Roman" panose="02020603050405020304" pitchFamily="18" charset="0"/>
                <a:cs typeface="Times New Roman" panose="02020603050405020304" pitchFamily="18" charset="0"/>
              </a:rPr>
              <a:t> Networks”, </a:t>
            </a:r>
            <a:r>
              <a:rPr lang="en-US" sz="1800" i="1" dirty="0" smtClean="0">
                <a:latin typeface="Times New Roman" panose="02020603050405020304" pitchFamily="18" charset="0"/>
                <a:cs typeface="Times New Roman" panose="02020603050405020304" pitchFamily="18" charset="0"/>
              </a:rPr>
              <a:t>IEEE Access</a:t>
            </a:r>
            <a:r>
              <a:rPr lang="en-US" sz="1800" dirty="0" smtClean="0">
                <a:latin typeface="Times New Roman" panose="02020603050405020304" pitchFamily="18" charset="0"/>
                <a:cs typeface="Times New Roman" panose="02020603050405020304" pitchFamily="18" charset="0"/>
              </a:rPr>
              <a:t>, vol. 5, March 2017, pp. 4574-4594.  </a:t>
            </a:r>
          </a:p>
          <a:p>
            <a:pPr marL="0" indent="0" algn="just">
              <a:lnSpc>
                <a:spcPct val="130000"/>
              </a:lnSpc>
              <a:buNone/>
            </a:pPr>
            <a:r>
              <a:rPr lang="en-US" sz="1800" dirty="0" smtClean="0">
                <a:latin typeface="Times New Roman" panose="02020603050405020304" pitchFamily="18" charset="0"/>
                <a:cs typeface="Times New Roman" panose="02020603050405020304" pitchFamily="18" charset="0"/>
              </a:rPr>
              <a:t>[2] I. </a:t>
            </a:r>
            <a:r>
              <a:rPr lang="en-US" sz="1800" dirty="0" err="1" smtClean="0">
                <a:latin typeface="Times New Roman" panose="02020603050405020304" pitchFamily="18" charset="0"/>
                <a:cs typeface="Times New Roman" panose="02020603050405020304" pitchFamily="18" charset="0"/>
              </a:rPr>
              <a:t>Takai</a:t>
            </a:r>
            <a:r>
              <a:rPr lang="en-US" sz="1800" dirty="0" smtClean="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et al</a:t>
            </a:r>
            <a:r>
              <a:rPr lang="en-US" sz="1800" dirty="0" smtClean="0">
                <a:latin typeface="Times New Roman" panose="02020603050405020304" pitchFamily="18" charset="0"/>
                <a:cs typeface="Times New Roman" panose="02020603050405020304" pitchFamily="18" charset="0"/>
              </a:rPr>
              <a:t>., “LED and CMOS Image Sensor Based Optical Wireless Communication System for Automotive </a:t>
            </a:r>
            <a:r>
              <a:rPr lang="en-US" sz="1800" dirty="0" err="1" smtClean="0">
                <a:latin typeface="Times New Roman" panose="02020603050405020304" pitchFamily="18" charset="0"/>
                <a:cs typeface="Times New Roman" panose="02020603050405020304" pitchFamily="18" charset="0"/>
              </a:rPr>
              <a:t>Aplications</a:t>
            </a:r>
            <a:r>
              <a:rPr lang="en-US" sz="1800" dirty="0" smtClean="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IEEE Photon. J., </a:t>
            </a:r>
            <a:r>
              <a:rPr lang="en-US" sz="1800" dirty="0">
                <a:latin typeface="Times New Roman" panose="02020603050405020304" pitchFamily="18" charset="0"/>
                <a:cs typeface="Times New Roman" panose="02020603050405020304" pitchFamily="18" charset="0"/>
              </a:rPr>
              <a:t>vol. </a:t>
            </a:r>
            <a:r>
              <a:rPr lang="en-US" sz="1800" dirty="0" smtClean="0">
                <a:latin typeface="Times New Roman" panose="02020603050405020304" pitchFamily="18" charset="0"/>
                <a:cs typeface="Times New Roman" panose="02020603050405020304" pitchFamily="18" charset="0"/>
              </a:rPr>
              <a:t>5, </a:t>
            </a:r>
            <a:r>
              <a:rPr lang="en-US" sz="1800" dirty="0">
                <a:latin typeface="Times New Roman" panose="02020603050405020304" pitchFamily="18" charset="0"/>
                <a:cs typeface="Times New Roman" panose="02020603050405020304" pitchFamily="18" charset="0"/>
              </a:rPr>
              <a:t>no. </a:t>
            </a:r>
            <a:r>
              <a:rPr lang="en-US" sz="1800" dirty="0" smtClean="0">
                <a:latin typeface="Times New Roman" panose="02020603050405020304" pitchFamily="18" charset="0"/>
                <a:cs typeface="Times New Roman" panose="02020603050405020304" pitchFamily="18" charset="0"/>
              </a:rPr>
              <a:t>5, October 2013, </a:t>
            </a:r>
            <a:r>
              <a:rPr lang="en-US" sz="1800" dirty="0">
                <a:latin typeface="Times New Roman" panose="02020603050405020304" pitchFamily="18" charset="0"/>
                <a:cs typeface="Times New Roman" panose="02020603050405020304" pitchFamily="18" charset="0"/>
              </a:rPr>
              <a:t>Art. no. </a:t>
            </a:r>
            <a:r>
              <a:rPr lang="en-US" sz="1800" dirty="0" smtClean="0">
                <a:latin typeface="Times New Roman" panose="02020603050405020304" pitchFamily="18" charset="0"/>
                <a:cs typeface="Times New Roman" panose="02020603050405020304" pitchFamily="18" charset="0"/>
              </a:rPr>
              <a:t>6801418.</a:t>
            </a:r>
          </a:p>
          <a:p>
            <a:pPr marL="0" indent="0" algn="just">
              <a:lnSpc>
                <a:spcPct val="130000"/>
              </a:lnSpc>
              <a:buNone/>
            </a:pPr>
            <a:r>
              <a:rPr lang="en-US" sz="1800" dirty="0" smtClean="0">
                <a:latin typeface="Times New Roman" panose="02020603050405020304" pitchFamily="18" charset="0"/>
                <a:cs typeface="Times New Roman" panose="02020603050405020304" pitchFamily="18" charset="0"/>
              </a:rPr>
              <a:t>[3] </a:t>
            </a:r>
            <a:r>
              <a:rPr lang="en-US" sz="1800" dirty="0">
                <a:latin typeface="Times New Roman" panose="02020603050405020304" pitchFamily="18" charset="0"/>
                <a:cs typeface="Times New Roman" panose="02020603050405020304" pitchFamily="18" charset="0"/>
              </a:rPr>
              <a:t>Y. </a:t>
            </a:r>
            <a:r>
              <a:rPr lang="en-US" sz="1800" dirty="0" err="1">
                <a:latin typeface="Times New Roman" panose="02020603050405020304" pitchFamily="18" charset="0"/>
                <a:cs typeface="Times New Roman" panose="02020603050405020304" pitchFamily="18" charset="0"/>
              </a:rPr>
              <a:t>Goto</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et al.</a:t>
            </a:r>
            <a:r>
              <a:rPr lang="en-US" sz="1800" dirty="0">
                <a:latin typeface="Times New Roman" panose="02020603050405020304" pitchFamily="18" charset="0"/>
                <a:cs typeface="Times New Roman" panose="02020603050405020304" pitchFamily="18" charset="0"/>
              </a:rPr>
              <a:t>, “A New Automotive VLC System Using Optical Communication Image Sensor”, </a:t>
            </a:r>
            <a:r>
              <a:rPr lang="en-US" sz="1800" i="1" dirty="0">
                <a:latin typeface="Times New Roman" panose="02020603050405020304" pitchFamily="18" charset="0"/>
                <a:cs typeface="Times New Roman" panose="02020603050405020304" pitchFamily="18" charset="0"/>
              </a:rPr>
              <a:t>IEEE Photon. J., </a:t>
            </a:r>
            <a:r>
              <a:rPr lang="en-US" sz="1800" dirty="0">
                <a:latin typeface="Times New Roman" panose="02020603050405020304" pitchFamily="18" charset="0"/>
                <a:cs typeface="Times New Roman" panose="02020603050405020304" pitchFamily="18" charset="0"/>
              </a:rPr>
              <a:t>vol. 8, no. 3, June 2016, Art. no. 6802716.</a:t>
            </a:r>
          </a:p>
          <a:p>
            <a:pPr marL="0" indent="0" algn="just">
              <a:lnSpc>
                <a:spcPct val="130000"/>
              </a:lnSpc>
              <a:buNone/>
            </a:pPr>
            <a:r>
              <a:rPr lang="en-US" sz="1800" dirty="0" smtClean="0">
                <a:latin typeface="Times New Roman" panose="02020603050405020304" pitchFamily="18" charset="0"/>
                <a:cs typeface="Times New Roman" panose="02020603050405020304" pitchFamily="18" charset="0"/>
              </a:rPr>
              <a:t>[4] I. </a:t>
            </a:r>
            <a:r>
              <a:rPr lang="en-US" sz="1800" dirty="0" err="1" smtClean="0">
                <a:latin typeface="Times New Roman" panose="02020603050405020304" pitchFamily="18" charset="0"/>
                <a:cs typeface="Times New Roman" panose="02020603050405020304" pitchFamily="18" charset="0"/>
              </a:rPr>
              <a:t>Takai</a:t>
            </a:r>
            <a:r>
              <a:rPr lang="en-US" sz="1800" dirty="0" smtClean="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et al</a:t>
            </a:r>
            <a:r>
              <a:rPr lang="en-US" sz="1800" dirty="0">
                <a:latin typeface="Times New Roman" panose="02020603050405020304" pitchFamily="18" charset="0"/>
                <a:cs typeface="Times New Roman" panose="02020603050405020304" pitchFamily="18" charset="0"/>
              </a:rPr>
              <a:t>., “Optical Vehicle-to-Vehicle </a:t>
            </a:r>
            <a:r>
              <a:rPr lang="en-US" sz="1800" dirty="0" smtClean="0">
                <a:latin typeface="Times New Roman" panose="02020603050405020304" pitchFamily="18" charset="0"/>
                <a:cs typeface="Times New Roman" panose="02020603050405020304" pitchFamily="18" charset="0"/>
              </a:rPr>
              <a:t>Communication System </a:t>
            </a:r>
            <a:r>
              <a:rPr lang="en-US" sz="1800" dirty="0">
                <a:latin typeface="Times New Roman" panose="02020603050405020304" pitchFamily="18" charset="0"/>
                <a:cs typeface="Times New Roman" panose="02020603050405020304" pitchFamily="18" charset="0"/>
              </a:rPr>
              <a:t>Using LED </a:t>
            </a:r>
            <a:r>
              <a:rPr lang="en-US" sz="1800" dirty="0" smtClean="0">
                <a:latin typeface="Times New Roman" panose="02020603050405020304" pitchFamily="18" charset="0"/>
                <a:cs typeface="Times New Roman" panose="02020603050405020304" pitchFamily="18" charset="0"/>
              </a:rPr>
              <a:t>Transmitter and </a:t>
            </a:r>
            <a:r>
              <a:rPr lang="en-US" sz="1800" dirty="0">
                <a:latin typeface="Times New Roman" panose="02020603050405020304" pitchFamily="18" charset="0"/>
                <a:cs typeface="Times New Roman" panose="02020603050405020304" pitchFamily="18" charset="0"/>
              </a:rPr>
              <a:t>Camera Receiver</a:t>
            </a:r>
            <a:r>
              <a:rPr lang="en-US" sz="1800" dirty="0" smtClean="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IEEE Photon. J., </a:t>
            </a:r>
            <a:r>
              <a:rPr lang="en-US" sz="1800" dirty="0">
                <a:latin typeface="Times New Roman" panose="02020603050405020304" pitchFamily="18" charset="0"/>
                <a:cs typeface="Times New Roman" panose="02020603050405020304" pitchFamily="18" charset="0"/>
              </a:rPr>
              <a:t>vol. </a:t>
            </a:r>
            <a:r>
              <a:rPr lang="en-US" sz="1800" dirty="0" smtClean="0">
                <a:latin typeface="Times New Roman" panose="02020603050405020304" pitchFamily="18" charset="0"/>
                <a:cs typeface="Times New Roman" panose="02020603050405020304" pitchFamily="18" charset="0"/>
              </a:rPr>
              <a:t>6, </a:t>
            </a:r>
            <a:r>
              <a:rPr lang="en-US" sz="1800" dirty="0">
                <a:latin typeface="Times New Roman" panose="02020603050405020304" pitchFamily="18" charset="0"/>
                <a:cs typeface="Times New Roman" panose="02020603050405020304" pitchFamily="18" charset="0"/>
              </a:rPr>
              <a:t>no. </a:t>
            </a:r>
            <a:r>
              <a:rPr lang="en-US" sz="1800" dirty="0" smtClean="0">
                <a:latin typeface="Times New Roman" panose="02020603050405020304" pitchFamily="18" charset="0"/>
                <a:cs typeface="Times New Roman" panose="02020603050405020304" pitchFamily="18" charset="0"/>
              </a:rPr>
              <a:t>5, Oct. 2014,  Art</a:t>
            </a:r>
            <a:r>
              <a:rPr lang="en-US" sz="1800" dirty="0">
                <a:latin typeface="Times New Roman" panose="02020603050405020304" pitchFamily="18" charset="0"/>
                <a:cs typeface="Times New Roman" panose="02020603050405020304" pitchFamily="18" charset="0"/>
              </a:rPr>
              <a:t>. no. 7902513</a:t>
            </a:r>
            <a:r>
              <a:rPr lang="en-US" sz="1800" dirty="0" smtClean="0">
                <a:latin typeface="Times New Roman" panose="02020603050405020304" pitchFamily="18" charset="0"/>
                <a:cs typeface="Times New Roman" panose="02020603050405020304" pitchFamily="18" charset="0"/>
              </a:rPr>
              <a:t>.</a:t>
            </a:r>
          </a:p>
          <a:p>
            <a:pPr marL="0" indent="0" algn="just">
              <a:lnSpc>
                <a:spcPct val="130000"/>
              </a:lnSpc>
              <a:buNone/>
            </a:pPr>
            <a:endParaRPr lang="en-US" sz="2000" dirty="0">
              <a:latin typeface="Times New Roman" panose="02020603050405020304" pitchFamily="18" charset="0"/>
              <a:cs typeface="Times New Roman" panose="02020603050405020304" pitchFamily="18" charset="0"/>
            </a:endParaRPr>
          </a:p>
          <a:p>
            <a:pPr algn="just">
              <a:lnSpc>
                <a:spcPct val="13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31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457200" y="1570037"/>
            <a:ext cx="8229600" cy="4754563"/>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OCC technologies </a:t>
            </a:r>
            <a:r>
              <a:rPr lang="en-US" sz="2000" dirty="0" smtClean="0">
                <a:latin typeface="Times New Roman" pitchFamily="18" charset="0"/>
                <a:cs typeface="Times New Roman" pitchFamily="18" charset="0"/>
              </a:rPr>
              <a:t>are classified into </a:t>
            </a:r>
            <a:r>
              <a:rPr lang="en-US" sz="2000" dirty="0">
                <a:latin typeface="Times New Roman" pitchFamily="18" charset="0"/>
                <a:cs typeface="Times New Roman" pitchFamily="18" charset="0"/>
              </a:rPr>
              <a:t>a set of five major types which address how the systems work and which LED </a:t>
            </a:r>
            <a:r>
              <a:rPr lang="en-US" sz="2000" dirty="0" err="1">
                <a:latin typeface="Times New Roman" pitchFamily="18" charset="0"/>
                <a:cs typeface="Times New Roman" pitchFamily="18" charset="0"/>
              </a:rPr>
              <a:t>Tx</a:t>
            </a:r>
            <a:r>
              <a:rPr lang="en-US" sz="2000" dirty="0">
                <a:latin typeface="Times New Roman" pitchFamily="18" charset="0"/>
                <a:cs typeface="Times New Roman" pitchFamily="18" charset="0"/>
              </a:rPr>
              <a:t> and camera Rx is </a:t>
            </a:r>
            <a:r>
              <a:rPr lang="en-US" sz="2000" dirty="0" smtClean="0">
                <a:latin typeface="Times New Roman" pitchFamily="18" charset="0"/>
                <a:cs typeface="Times New Roman" pitchFamily="18" charset="0"/>
              </a:rPr>
              <a:t>applicable [1]:</a:t>
            </a:r>
          </a:p>
          <a:p>
            <a:pPr lvl="1" algn="just">
              <a:spcBef>
                <a:spcPts val="600"/>
              </a:spcBef>
              <a:spcAft>
                <a:spcPts val="600"/>
              </a:spcAft>
              <a:buFont typeface="Wingdings" panose="05000000000000000000" pitchFamily="2" charset="2"/>
              <a:buChar char="Ø"/>
            </a:pPr>
            <a:r>
              <a:rPr lang="en-US" sz="2000" dirty="0" err="1" smtClean="0">
                <a:latin typeface="Times New Roman" pitchFamily="18" charset="0"/>
                <a:cs typeface="Times New Roman" pitchFamily="18" charset="0"/>
              </a:rPr>
              <a:t>Nyquist</a:t>
            </a:r>
            <a:r>
              <a:rPr lang="en-US" sz="2000" dirty="0" smtClean="0">
                <a:latin typeface="Times New Roman" pitchFamily="18" charset="0"/>
                <a:cs typeface="Times New Roman" pitchFamily="18" charset="0"/>
              </a:rPr>
              <a:t> sampling based flicker modulations</a:t>
            </a:r>
          </a:p>
          <a:p>
            <a:pPr lvl="1" algn="just">
              <a:spcBef>
                <a:spcPts val="600"/>
              </a:spcBef>
              <a:spcAft>
                <a:spcPts val="600"/>
              </a:spcAft>
              <a:buFont typeface="Wingdings" panose="05000000000000000000" pitchFamily="2" charset="2"/>
              <a:buChar char="Ø"/>
            </a:pPr>
            <a:r>
              <a:rPr lang="en-US" sz="2000" dirty="0" smtClean="0">
                <a:latin typeface="Times New Roman" pitchFamily="18" charset="0"/>
                <a:cs typeface="Times New Roman" pitchFamily="18" charset="0"/>
              </a:rPr>
              <a:t>High frame-rate </a:t>
            </a:r>
            <a:r>
              <a:rPr lang="en-US" sz="2000" dirty="0" err="1" smtClean="0">
                <a:latin typeface="Times New Roman" pitchFamily="18" charset="0"/>
                <a:cs typeface="Times New Roman" pitchFamily="18" charset="0"/>
              </a:rPr>
              <a:t>Nyquist</a:t>
            </a:r>
            <a:r>
              <a:rPr lang="en-US" sz="2000" dirty="0" smtClean="0">
                <a:latin typeface="Times New Roman" pitchFamily="18" charset="0"/>
                <a:cs typeface="Times New Roman" pitchFamily="18" charset="0"/>
              </a:rPr>
              <a:t> sampling</a:t>
            </a:r>
          </a:p>
          <a:p>
            <a:pPr lvl="1" algn="just">
              <a:spcBef>
                <a:spcPts val="600"/>
              </a:spcBef>
              <a:spcAft>
                <a:spcPts val="600"/>
              </a:spcAft>
              <a:buFont typeface="Wingdings" panose="05000000000000000000" pitchFamily="2" charset="2"/>
              <a:buChar char="Ø"/>
            </a:pPr>
            <a:r>
              <a:rPr lang="en-US" sz="2000" dirty="0" smtClean="0">
                <a:latin typeface="Times New Roman" pitchFamily="18" charset="0"/>
                <a:cs typeface="Times New Roman" pitchFamily="18" charset="0"/>
              </a:rPr>
              <a:t>Region of Interest (</a:t>
            </a:r>
            <a:r>
              <a:rPr lang="en-US" sz="2000" dirty="0" err="1" smtClean="0">
                <a:latin typeface="Times New Roman" pitchFamily="18" charset="0"/>
                <a:cs typeface="Times New Roman" pitchFamily="18" charset="0"/>
              </a:rPr>
              <a:t>RoI</a:t>
            </a:r>
            <a:r>
              <a:rPr lang="en-US" sz="2000" dirty="0" smtClean="0">
                <a:latin typeface="Times New Roman" pitchFamily="18" charset="0"/>
                <a:cs typeface="Times New Roman" pitchFamily="18" charset="0"/>
              </a:rPr>
              <a:t>) signaling</a:t>
            </a:r>
          </a:p>
          <a:p>
            <a:pPr lvl="1" algn="just">
              <a:spcBef>
                <a:spcPts val="600"/>
              </a:spcBef>
              <a:spcAft>
                <a:spcPts val="600"/>
              </a:spcAft>
              <a:buFont typeface="Wingdings" panose="05000000000000000000" pitchFamily="2" charset="2"/>
              <a:buChar char="Ø"/>
            </a:pPr>
            <a:r>
              <a:rPr lang="en-US" sz="2000" dirty="0" smtClean="0">
                <a:latin typeface="Times New Roman" pitchFamily="18" charset="0"/>
                <a:cs typeface="Times New Roman" pitchFamily="18" charset="0"/>
              </a:rPr>
              <a:t>Hybrid OCC and </a:t>
            </a:r>
            <a:r>
              <a:rPr lang="en-US" sz="2000" dirty="0" err="1" smtClean="0">
                <a:latin typeface="Times New Roman" pitchFamily="18" charset="0"/>
                <a:cs typeface="Times New Roman" pitchFamily="18" charset="0"/>
              </a:rPr>
              <a:t>PD</a:t>
            </a:r>
            <a:r>
              <a:rPr lang="en-US" sz="2000" dirty="0" smtClean="0">
                <a:latin typeface="Times New Roman" pitchFamily="18" charset="0"/>
                <a:cs typeface="Times New Roman" pitchFamily="18" charset="0"/>
              </a:rPr>
              <a:t> communication</a:t>
            </a:r>
          </a:p>
          <a:p>
            <a:pPr lvl="1" algn="just">
              <a:spcBef>
                <a:spcPts val="600"/>
              </a:spcBef>
              <a:spcAft>
                <a:spcPts val="600"/>
              </a:spcAft>
              <a:buFont typeface="Wingdings" panose="05000000000000000000" pitchFamily="2" charset="2"/>
              <a:buChar char="Ø"/>
            </a:pPr>
            <a:r>
              <a:rPr lang="en-US" sz="2000" dirty="0" err="1" smtClean="0">
                <a:latin typeface="Times New Roman" pitchFamily="18" charset="0"/>
                <a:cs typeface="Times New Roman" pitchFamily="18" charset="0"/>
              </a:rPr>
              <a:t>Roling</a:t>
            </a:r>
            <a:r>
              <a:rPr lang="en-US" sz="2000" dirty="0" smtClean="0">
                <a:latin typeface="Times New Roman" pitchFamily="18" charset="0"/>
                <a:cs typeface="Times New Roman" pitchFamily="18" charset="0"/>
              </a:rPr>
              <a:t> shutter based OCC</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classification covered the entire research trend on OCC and current standardization of OCC </a:t>
            </a:r>
            <a:r>
              <a:rPr lang="en-US" sz="2000" dirty="0" err="1">
                <a:latin typeface="Times New Roman" pitchFamily="18" charset="0"/>
                <a:cs typeface="Times New Roman" pitchFamily="18" charset="0"/>
              </a:rPr>
              <a:t>TG7m</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endParaRPr lang="en-US" sz="2000" dirty="0"/>
          </a:p>
        </p:txBody>
      </p:sp>
    </p:spTree>
    <p:extLst>
      <p:ext uri="{BB962C8B-B14F-4D97-AF65-F5344CB8AC3E}">
        <p14:creationId xmlns:p14="http://schemas.microsoft.com/office/powerpoint/2010/main" val="350741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Introduction (2)</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70037"/>
            <a:ext cx="8229600" cy="4754563"/>
          </a:xfrm>
        </p:spPr>
        <p:txBody>
          <a:bodyPr>
            <a:normAutofit lnSpcReduction="10000"/>
          </a:bodyPr>
          <a:lstStyle/>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Because of the requirement of flicker mitigation, </a:t>
            </a:r>
            <a:r>
              <a:rPr lang="en-US" sz="2000" dirty="0">
                <a:latin typeface="Times New Roman" pitchFamily="18" charset="0"/>
                <a:cs typeface="Times New Roman" pitchFamily="18" charset="0"/>
              </a:rPr>
              <a:t>high-speed cameras were </a:t>
            </a:r>
            <a:r>
              <a:rPr lang="en-US" sz="2000" dirty="0" smtClean="0">
                <a:latin typeface="Times New Roman" pitchFamily="18" charset="0"/>
                <a:cs typeface="Times New Roman" pitchFamily="18" charset="0"/>
              </a:rPr>
              <a:t>used in the </a:t>
            </a:r>
            <a:r>
              <a:rPr lang="en-US" sz="2000" dirty="0">
                <a:latin typeface="Times New Roman" pitchFamily="18" charset="0"/>
                <a:cs typeface="Times New Roman" pitchFamily="18" charset="0"/>
              </a:rPr>
              <a:t>high frame-rate </a:t>
            </a:r>
            <a:r>
              <a:rPr lang="en-US" sz="2000" dirty="0" err="1">
                <a:latin typeface="Times New Roman" pitchFamily="18" charset="0"/>
                <a:cs typeface="Times New Roman" pitchFamily="18" charset="0"/>
              </a:rPr>
              <a:t>Nyquist</a:t>
            </a:r>
            <a:r>
              <a:rPr lang="en-US" sz="2000" dirty="0">
                <a:latin typeface="Times New Roman" pitchFamily="18" charset="0"/>
                <a:cs typeface="Times New Roman" pitchFamily="18" charset="0"/>
              </a:rPr>
              <a:t> sampling. </a:t>
            </a:r>
            <a:r>
              <a:rPr lang="en-US" sz="2000" dirty="0" smtClean="0">
                <a:latin typeface="Times New Roman" pitchFamily="18" charset="0"/>
                <a:cs typeface="Times New Roman" pitchFamily="18" charset="0"/>
              </a:rPr>
              <a:t>Therefore, it is </a:t>
            </a:r>
            <a:r>
              <a:rPr lang="en-US" sz="2000" dirty="0">
                <a:latin typeface="Times New Roman" pitchFamily="18" charset="0"/>
                <a:cs typeface="Times New Roman" pitchFamily="18" charset="0"/>
              </a:rPr>
              <a:t>best-applied in traffic light </a:t>
            </a:r>
            <a:r>
              <a:rPr lang="en-US" sz="2000" dirty="0" smtClean="0">
                <a:latin typeface="Times New Roman" pitchFamily="18" charset="0"/>
                <a:cs typeface="Times New Roman" pitchFamily="18" charset="0"/>
              </a:rPr>
              <a:t>signals. </a:t>
            </a: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Under-sampled </a:t>
            </a:r>
            <a:r>
              <a:rPr lang="en-US" sz="2000" dirty="0" err="1">
                <a:latin typeface="Times New Roman" pitchFamily="18" charset="0"/>
                <a:cs typeface="Times New Roman" pitchFamily="18" charset="0"/>
              </a:rPr>
              <a:t>RoI</a:t>
            </a:r>
            <a:r>
              <a:rPr lang="en-US" sz="2000" dirty="0">
                <a:latin typeface="Times New Roman" pitchFamily="18" charset="0"/>
                <a:cs typeface="Times New Roman" pitchFamily="18" charset="0"/>
              </a:rPr>
              <a:t> signaling systems were designed being suitable for car-to-car communication, namely the killer app of OCC</a:t>
            </a: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low-rate stream and high-rate data stream of </a:t>
            </a:r>
            <a:r>
              <a:rPr lang="en-US" sz="2000" dirty="0" err="1">
                <a:latin typeface="Times New Roman" pitchFamily="18" charset="0"/>
                <a:cs typeface="Times New Roman" pitchFamily="18" charset="0"/>
              </a:rPr>
              <a:t>RoI</a:t>
            </a:r>
            <a:r>
              <a:rPr lang="en-US" sz="2000" dirty="0">
                <a:latin typeface="Times New Roman" pitchFamily="18" charset="0"/>
                <a:cs typeface="Times New Roman" pitchFamily="18" charset="0"/>
              </a:rPr>
              <a:t> are simultaneously transmitted, making it a complete technology that is readily incorporated into </a:t>
            </a:r>
            <a:r>
              <a:rPr lang="en-US" sz="2000" dirty="0" smtClean="0">
                <a:latin typeface="Times New Roman" pitchFamily="18" charset="0"/>
                <a:cs typeface="Times New Roman" pitchFamily="18" charset="0"/>
              </a:rPr>
              <a:t>cars. </a:t>
            </a:r>
            <a:endParaRPr lang="en-US" sz="20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The hybrid OCC and </a:t>
            </a:r>
            <a:r>
              <a:rPr lang="en-US" sz="2000" dirty="0" err="1" smtClean="0">
                <a:latin typeface="Times New Roman" pitchFamily="18" charset="0"/>
                <a:cs typeface="Times New Roman" pitchFamily="18" charset="0"/>
              </a:rPr>
              <a:t>PD</a:t>
            </a:r>
            <a:r>
              <a:rPr lang="en-US" sz="2000" dirty="0" smtClean="0">
                <a:latin typeface="Times New Roman" pitchFamily="18" charset="0"/>
                <a:cs typeface="Times New Roman" pitchFamily="18" charset="0"/>
              </a:rPr>
              <a:t> systems can support the required </a:t>
            </a:r>
            <a:r>
              <a:rPr lang="en-US" sz="2000" dirty="0" err="1" smtClean="0">
                <a:latin typeface="Times New Roman" pitchFamily="18" charset="0"/>
                <a:cs typeface="Times New Roman" pitchFamily="18" charset="0"/>
              </a:rPr>
              <a:t>5G</a:t>
            </a:r>
            <a:r>
              <a:rPr lang="en-US" sz="2000" dirty="0" smtClean="0">
                <a:latin typeface="Times New Roman" pitchFamily="18" charset="0"/>
                <a:cs typeface="Times New Roman" pitchFamily="18" charset="0"/>
              </a:rPr>
              <a:t> data rate up to </a:t>
            </a:r>
            <a:r>
              <a:rPr lang="en-US" sz="2000" dirty="0" err="1" smtClean="0">
                <a:latin typeface="Times New Roman" pitchFamily="18" charset="0"/>
                <a:cs typeface="Times New Roman" pitchFamily="18" charset="0"/>
              </a:rPr>
              <a:t>Gbps</a:t>
            </a:r>
            <a:r>
              <a:rPr lang="en-US" sz="2000" dirty="0" smtClean="0">
                <a:latin typeface="Times New Roman" pitchFamily="18" charset="0"/>
                <a:cs typeface="Times New Roman" pitchFamily="18" charset="0"/>
              </a:rPr>
              <a:t> level using the advanced </a:t>
            </a:r>
            <a:r>
              <a:rPr lang="en-US" sz="2000" dirty="0" err="1" smtClean="0">
                <a:latin typeface="Times New Roman" pitchFamily="18" charset="0"/>
                <a:cs typeface="Times New Roman" pitchFamily="18" charset="0"/>
              </a:rPr>
              <a:t>OFDM</a:t>
            </a:r>
            <a:r>
              <a:rPr lang="en-US" sz="2000" dirty="0" smtClean="0">
                <a:latin typeface="Times New Roman" pitchFamily="18" charset="0"/>
                <a:cs typeface="Times New Roman" pitchFamily="18" charset="0"/>
              </a:rPr>
              <a:t> modulation series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Cameras are </a:t>
            </a:r>
            <a:r>
              <a:rPr lang="en-US" sz="2000" dirty="0">
                <a:latin typeface="Times New Roman" pitchFamily="18" charset="0"/>
                <a:cs typeface="Times New Roman" pitchFamily="18" charset="0"/>
              </a:rPr>
              <a:t>expected to be the receiver for automotive </a:t>
            </a:r>
            <a:r>
              <a:rPr lang="en-US" sz="2000" dirty="0" err="1">
                <a:latin typeface="Times New Roman" pitchFamily="18" charset="0"/>
                <a:cs typeface="Times New Roman" pitchFamily="18" charset="0"/>
              </a:rPr>
              <a:t>OWC</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systems. </a:t>
            </a:r>
            <a:r>
              <a:rPr lang="en-US" sz="2000" dirty="0">
                <a:latin typeface="Times New Roman" pitchFamily="18" charset="0"/>
                <a:cs typeface="Times New Roman" pitchFamily="18" charset="0"/>
              </a:rPr>
              <a:t>Cameras have already been used for safety and comfort applications in the automotive field. Therefore, using the camera as the optical signal receiver is reasonable and </a:t>
            </a:r>
            <a:r>
              <a:rPr lang="en-US" sz="2000" dirty="0" smtClean="0">
                <a:latin typeface="Times New Roman" pitchFamily="18" charset="0"/>
                <a:cs typeface="Times New Roman" pitchFamily="18" charset="0"/>
              </a:rPr>
              <a:t>straightforward. </a:t>
            </a: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2000" dirty="0" smtClean="0">
              <a:solidFill>
                <a:srgbClr val="FF0000"/>
              </a:solidFill>
              <a:latin typeface="Times New Roman" pitchFamily="18" charset="0"/>
              <a:cs typeface="Times New Roman" pitchFamily="18" charset="0"/>
            </a:endParaRPr>
          </a:p>
          <a:p>
            <a:endParaRPr lang="en-US" sz="2000" dirty="0"/>
          </a:p>
        </p:txBody>
      </p:sp>
    </p:spTree>
    <p:extLst>
      <p:ext uri="{BB962C8B-B14F-4D97-AF65-F5344CB8AC3E}">
        <p14:creationId xmlns:p14="http://schemas.microsoft.com/office/powerpoint/2010/main" val="10572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Introduction (3)</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70037"/>
            <a:ext cx="8229600" cy="4754563"/>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Various </a:t>
            </a:r>
            <a:r>
              <a:rPr lang="en-US" sz="2000" dirty="0" smtClean="0">
                <a:latin typeface="Times New Roman" pitchFamily="18" charset="0"/>
                <a:cs typeface="Times New Roman" pitchFamily="18" charset="0"/>
              </a:rPr>
              <a:t>potentials and </a:t>
            </a:r>
            <a:r>
              <a:rPr lang="en-US" sz="2000" dirty="0">
                <a:latin typeface="Times New Roman" pitchFamily="18" charset="0"/>
                <a:cs typeface="Times New Roman" pitchFamily="18" charset="0"/>
              </a:rPr>
              <a:t>advantages of the camera-based </a:t>
            </a:r>
            <a:r>
              <a:rPr lang="en-US" sz="2000" dirty="0" smtClean="0">
                <a:latin typeface="Times New Roman" pitchFamily="18" charset="0"/>
                <a:cs typeface="Times New Roman" pitchFamily="18" charset="0"/>
              </a:rPr>
              <a:t>OCC </a:t>
            </a:r>
            <a:r>
              <a:rPr lang="en-US" sz="2000" dirty="0">
                <a:latin typeface="Times New Roman" pitchFamily="18" charset="0"/>
                <a:cs typeface="Times New Roman" pitchFamily="18" charset="0"/>
              </a:rPr>
              <a:t>system have already been </a:t>
            </a:r>
            <a:r>
              <a:rPr lang="en-US" sz="2000" dirty="0" smtClean="0">
                <a:latin typeface="Times New Roman" pitchFamily="18" charset="0"/>
                <a:cs typeface="Times New Roman" pitchFamily="18" charset="0"/>
              </a:rPr>
              <a:t>reported. </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However</a:t>
            </a:r>
            <a:r>
              <a:rPr lang="en-US" sz="2000" dirty="0">
                <a:latin typeface="Times New Roman" pitchFamily="18" charset="0"/>
                <a:cs typeface="Times New Roman" pitchFamily="18" charset="0"/>
              </a:rPr>
              <a:t>, only a few reports have implemented the camera-based </a:t>
            </a:r>
            <a:r>
              <a:rPr lang="en-US" sz="2000" dirty="0" smtClean="0">
                <a:latin typeface="Times New Roman" pitchFamily="18" charset="0"/>
                <a:cs typeface="Times New Roman" pitchFamily="18" charset="0"/>
              </a:rPr>
              <a:t>OCC </a:t>
            </a:r>
            <a:r>
              <a:rPr lang="en-US" sz="2000" dirty="0">
                <a:latin typeface="Times New Roman" pitchFamily="18" charset="0"/>
                <a:cs typeface="Times New Roman" pitchFamily="18" charset="0"/>
              </a:rPr>
              <a:t>system in a real automotive system and conducted experiments under real driving and outdoor lighting </a:t>
            </a:r>
            <a:r>
              <a:rPr lang="en-US" sz="2000" dirty="0" smtClean="0">
                <a:latin typeface="Times New Roman" pitchFamily="18" charset="0"/>
                <a:cs typeface="Times New Roman" pitchFamily="18" charset="0"/>
              </a:rPr>
              <a:t>conditions until now. </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achieve a useful camera-based </a:t>
            </a:r>
            <a:r>
              <a:rPr lang="en-US" sz="2000" dirty="0" smtClean="0">
                <a:latin typeface="Times New Roman" pitchFamily="18" charset="0"/>
                <a:cs typeface="Times New Roman" pitchFamily="18" charset="0"/>
              </a:rPr>
              <a:t>OCC </a:t>
            </a:r>
            <a:r>
              <a:rPr lang="en-US" sz="2000" dirty="0">
                <a:latin typeface="Times New Roman" pitchFamily="18" charset="0"/>
                <a:cs typeface="Times New Roman" pitchFamily="18" charset="0"/>
              </a:rPr>
              <a:t>system for automotive applications, barriers must be overcome: one is data rate improvement and another is accurate and quick LED </a:t>
            </a:r>
            <a:r>
              <a:rPr lang="en-US" sz="2000" dirty="0" smtClean="0">
                <a:latin typeface="Times New Roman" pitchFamily="18" charset="0"/>
                <a:cs typeface="Times New Roman" pitchFamily="18" charset="0"/>
              </a:rPr>
              <a:t>detection. </a:t>
            </a: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2000" dirty="0"/>
          </a:p>
        </p:txBody>
      </p:sp>
    </p:spTree>
    <p:extLst>
      <p:ext uri="{BB962C8B-B14F-4D97-AF65-F5344CB8AC3E}">
        <p14:creationId xmlns:p14="http://schemas.microsoft.com/office/powerpoint/2010/main" val="185367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(1)</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76400"/>
            <a:ext cx="3962400" cy="4068763"/>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Isamu </a:t>
            </a:r>
            <a:r>
              <a:rPr lang="en-US" sz="2000" dirty="0" err="1" smtClean="0">
                <a:latin typeface="Times New Roman" pitchFamily="18" charset="0"/>
                <a:cs typeface="Times New Roman" pitchFamily="18" charset="0"/>
              </a:rPr>
              <a:t>Takai</a:t>
            </a:r>
            <a:r>
              <a:rPr lang="en-US" sz="2000" dirty="0" smtClean="0">
                <a:latin typeface="Times New Roman" pitchFamily="18" charset="0"/>
                <a:cs typeface="Times New Roman" pitchFamily="18" charset="0"/>
              </a:rPr>
              <a:t> and his partners proposed an optical Vehicle-to-Vehicle communication system. Their work is published in IEEE Photonics Journal in 2013 (Reference document [2]).</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On their paper, they focused on designing a new CMOS image sensor </a:t>
            </a:r>
            <a:r>
              <a:rPr lang="en-US" sz="2000" dirty="0" err="1" smtClean="0">
                <a:latin typeface="Times New Roman" pitchFamily="18" charset="0"/>
                <a:cs typeface="Times New Roman" pitchFamily="18" charset="0"/>
              </a:rPr>
              <a:t>OCI</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to obtain higher transmission rates (Mbps-class).</a:t>
            </a:r>
          </a:p>
          <a:p>
            <a:pPr marL="0" indent="0" algn="just">
              <a:lnSpc>
                <a:spcPct val="110000"/>
              </a:lnSpc>
              <a:spcBef>
                <a:spcPts val="600"/>
              </a:spcBef>
              <a:spcAft>
                <a:spcPts val="600"/>
              </a:spcAft>
              <a:buNone/>
            </a:pP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2000" dirty="0"/>
          </a:p>
        </p:txBody>
      </p:sp>
      <p:pic>
        <p:nvPicPr>
          <p:cNvPr id="4" name="Picture 3"/>
          <p:cNvPicPr>
            <a:picLocks noChangeAspect="1"/>
          </p:cNvPicPr>
          <p:nvPr/>
        </p:nvPicPr>
        <p:blipFill>
          <a:blip r:embed="rId2"/>
          <a:stretch>
            <a:fillRect/>
          </a:stretch>
        </p:blipFill>
        <p:spPr>
          <a:xfrm>
            <a:off x="4495800" y="1752600"/>
            <a:ext cx="4495800" cy="3482811"/>
          </a:xfrm>
          <a:prstGeom prst="rect">
            <a:avLst/>
          </a:prstGeom>
        </p:spPr>
      </p:pic>
      <p:sp>
        <p:nvSpPr>
          <p:cNvPr id="7" name="Rectangle 6"/>
          <p:cNvSpPr/>
          <p:nvPr/>
        </p:nvSpPr>
        <p:spPr>
          <a:xfrm>
            <a:off x="4800600" y="5334000"/>
            <a:ext cx="4025461" cy="646331"/>
          </a:xfrm>
          <a:prstGeom prst="rect">
            <a:avLst/>
          </a:prstGeom>
        </p:spPr>
        <p:txBody>
          <a:bodyPr wrap="none">
            <a:spAutoFit/>
          </a:bodyPr>
          <a:lstStyle/>
          <a:p>
            <a:pPr algn="ctr"/>
            <a:r>
              <a:rPr lang="en-US" dirty="0" smtClean="0">
                <a:latin typeface="Times New Roman" pitchFamily="18" charset="0"/>
                <a:cs typeface="Times New Roman" pitchFamily="18" charset="0"/>
              </a:rPr>
              <a:t>Illustration of the optical communication </a:t>
            </a:r>
          </a:p>
          <a:p>
            <a:pPr algn="ctr"/>
            <a:r>
              <a:rPr lang="en-US" dirty="0" smtClean="0">
                <a:latin typeface="Times New Roman" pitchFamily="18" charset="0"/>
                <a:cs typeface="Times New Roman" pitchFamily="18" charset="0"/>
              </a:rPr>
              <a:t>system using new image sensor</a:t>
            </a:r>
            <a:endParaRPr lang="en-US" dirty="0"/>
          </a:p>
        </p:txBody>
      </p:sp>
    </p:spTree>
    <p:extLst>
      <p:ext uri="{BB962C8B-B14F-4D97-AF65-F5344CB8AC3E}">
        <p14:creationId xmlns:p14="http://schemas.microsoft.com/office/powerpoint/2010/main" val="205046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(1)</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1"/>
            <a:ext cx="8229600" cy="522943"/>
          </a:xfrm>
        </p:spPr>
        <p:txBody>
          <a:bodyPr>
            <a:normAutofit fontScale="92500" lnSpcReduction="10000"/>
          </a:bodyPr>
          <a:lstStyle/>
          <a:p>
            <a:pPr algn="just">
              <a:lnSpc>
                <a:spcPct val="110000"/>
              </a:lnSpc>
              <a:spcBef>
                <a:spcPts val="600"/>
              </a:spcBef>
              <a:spcAft>
                <a:spcPts val="600"/>
              </a:spcAft>
              <a:buFont typeface="Wingdings" panose="05000000000000000000" pitchFamily="2" charset="2"/>
              <a:buChar char="q"/>
            </a:pPr>
            <a:r>
              <a:rPr lang="en-US" sz="2400" b="1" dirty="0" smtClean="0">
                <a:latin typeface="Times New Roman" pitchFamily="18" charset="0"/>
                <a:cs typeface="Times New Roman" pitchFamily="18" charset="0"/>
              </a:rPr>
              <a:t>New Optical Communication Image Sensor (</a:t>
            </a:r>
            <a:r>
              <a:rPr lang="en-US" sz="2400" b="1" dirty="0" err="1" smtClean="0">
                <a:latin typeface="Times New Roman" pitchFamily="18" charset="0"/>
                <a:cs typeface="Times New Roman" pitchFamily="18" charset="0"/>
              </a:rPr>
              <a:t>OCI</a:t>
            </a:r>
            <a:r>
              <a:rPr lang="en-US" sz="2400" b="1" dirty="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2000" dirty="0"/>
          </a:p>
        </p:txBody>
      </p:sp>
      <p:sp>
        <p:nvSpPr>
          <p:cNvPr id="6" name="Rectangle 5"/>
          <p:cNvSpPr/>
          <p:nvPr/>
        </p:nvSpPr>
        <p:spPr>
          <a:xfrm>
            <a:off x="5692895" y="5137897"/>
            <a:ext cx="3044423" cy="369332"/>
          </a:xfrm>
          <a:prstGeom prst="rect">
            <a:avLst/>
          </a:prstGeom>
        </p:spPr>
        <p:txBody>
          <a:bodyPr wrap="none">
            <a:spAutoFit/>
          </a:bodyPr>
          <a:lstStyle/>
          <a:p>
            <a:r>
              <a:rPr lang="en-US" dirty="0" smtClean="0">
                <a:latin typeface="Times New Roman" pitchFamily="18" charset="0"/>
                <a:cs typeface="Times New Roman" pitchFamily="18" charset="0"/>
              </a:rPr>
              <a:t>Specifications of the </a:t>
            </a:r>
            <a:r>
              <a:rPr lang="en-US" dirty="0" err="1" smtClean="0">
                <a:latin typeface="Times New Roman" pitchFamily="18" charset="0"/>
                <a:cs typeface="Times New Roman" pitchFamily="18" charset="0"/>
              </a:rPr>
              <a:t>OCI</a:t>
            </a:r>
            <a:r>
              <a:rPr lang="en-US" dirty="0" smtClean="0">
                <a:latin typeface="Times New Roman" pitchFamily="18" charset="0"/>
                <a:cs typeface="Times New Roman" pitchFamily="18" charset="0"/>
              </a:rPr>
              <a:t> Chip</a:t>
            </a:r>
            <a:endParaRPr lang="en-US" dirty="0"/>
          </a:p>
        </p:txBody>
      </p:sp>
      <p:pic>
        <p:nvPicPr>
          <p:cNvPr id="7" name="Picture 6"/>
          <p:cNvPicPr>
            <a:picLocks noChangeAspect="1"/>
          </p:cNvPicPr>
          <p:nvPr/>
        </p:nvPicPr>
        <p:blipFill rotWithShape="1">
          <a:blip r:embed="rId2"/>
          <a:srcRect l="26435" t="19761"/>
          <a:stretch/>
        </p:blipFill>
        <p:spPr>
          <a:xfrm>
            <a:off x="5326287" y="3124200"/>
            <a:ext cx="3786083" cy="2089897"/>
          </a:xfrm>
          <a:prstGeom prst="rect">
            <a:avLst/>
          </a:prstGeom>
        </p:spPr>
      </p:pic>
      <p:sp>
        <p:nvSpPr>
          <p:cNvPr id="8" name="Rectangle 7"/>
          <p:cNvSpPr/>
          <p:nvPr/>
        </p:nvSpPr>
        <p:spPr>
          <a:xfrm>
            <a:off x="762000" y="1792069"/>
            <a:ext cx="7912100" cy="707886"/>
          </a:xfrm>
          <a:prstGeom prst="rect">
            <a:avLst/>
          </a:prstGeom>
        </p:spPr>
        <p:txBody>
          <a:bodyPr wrap="square">
            <a:spAutoFit/>
          </a:bodyPr>
          <a:lstStyle/>
          <a:p>
            <a:pPr marL="285750" indent="-285750" algn="just">
              <a:buFont typeface="Wingdings" panose="05000000000000000000" pitchFamily="2" charset="2"/>
              <a:buChar char="Ø"/>
            </a:pPr>
            <a:r>
              <a:rPr lang="en-US" sz="2000" dirty="0" smtClean="0">
                <a:latin typeface="Times New Roman" pitchFamily="18" charset="0"/>
                <a:cs typeface="Times New Roman" pitchFamily="18" charset="0"/>
              </a:rPr>
              <a:t>They developed an </a:t>
            </a:r>
            <a:r>
              <a:rPr lang="en-US" sz="2000" dirty="0" err="1" smtClean="0">
                <a:latin typeface="Times New Roman" pitchFamily="18" charset="0"/>
                <a:cs typeface="Times New Roman" pitchFamily="18" charset="0"/>
              </a:rPr>
              <a:t>OCI</a:t>
            </a:r>
            <a:r>
              <a:rPr lang="en-US" sz="2000" dirty="0" smtClean="0">
                <a:latin typeface="Times New Roman" pitchFamily="18" charset="0"/>
                <a:cs typeface="Times New Roman" pitchFamily="18" charset="0"/>
              </a:rPr>
              <a:t> using complementary metal-oxide-semiconductor (CMOS) technology that can integrate multiple functions</a:t>
            </a:r>
            <a:endParaRPr lang="en-US" sz="2000" dirty="0"/>
          </a:p>
        </p:txBody>
      </p:sp>
      <p:pic>
        <p:nvPicPr>
          <p:cNvPr id="9" name="Picture 8"/>
          <p:cNvPicPr>
            <a:picLocks noChangeAspect="1"/>
          </p:cNvPicPr>
          <p:nvPr/>
        </p:nvPicPr>
        <p:blipFill>
          <a:blip r:embed="rId3"/>
          <a:stretch>
            <a:fillRect/>
          </a:stretch>
        </p:blipFill>
        <p:spPr>
          <a:xfrm>
            <a:off x="434436" y="2640385"/>
            <a:ext cx="4770561" cy="2861093"/>
          </a:xfrm>
          <a:prstGeom prst="rect">
            <a:avLst/>
          </a:prstGeom>
        </p:spPr>
      </p:pic>
      <p:sp>
        <p:nvSpPr>
          <p:cNvPr id="10" name="Rectangle 9"/>
          <p:cNvSpPr/>
          <p:nvPr/>
        </p:nvSpPr>
        <p:spPr>
          <a:xfrm>
            <a:off x="1297504" y="5647659"/>
            <a:ext cx="3159839" cy="369332"/>
          </a:xfrm>
          <a:prstGeom prst="rect">
            <a:avLst/>
          </a:prstGeom>
        </p:spPr>
        <p:txBody>
          <a:bodyPr wrap="none">
            <a:spAutoFit/>
          </a:bodyPr>
          <a:lstStyle/>
          <a:p>
            <a:r>
              <a:rPr lang="en-US" dirty="0" smtClean="0">
                <a:latin typeface="Times New Roman" pitchFamily="18" charset="0"/>
                <a:cs typeface="Times New Roman" pitchFamily="18" charset="0"/>
              </a:rPr>
              <a:t>Block diagram of the </a:t>
            </a:r>
            <a:r>
              <a:rPr lang="en-US" dirty="0" err="1" smtClean="0">
                <a:latin typeface="Times New Roman" pitchFamily="18" charset="0"/>
                <a:cs typeface="Times New Roman" pitchFamily="18" charset="0"/>
              </a:rPr>
              <a:t>OCI</a:t>
            </a:r>
            <a:r>
              <a:rPr lang="en-US" dirty="0" smtClean="0">
                <a:latin typeface="Times New Roman" pitchFamily="18" charset="0"/>
                <a:cs typeface="Times New Roman" pitchFamily="18" charset="0"/>
              </a:rPr>
              <a:t> Chip</a:t>
            </a:r>
            <a:endParaRPr lang="en-US" dirty="0"/>
          </a:p>
        </p:txBody>
      </p:sp>
    </p:spTree>
    <p:extLst>
      <p:ext uri="{BB962C8B-B14F-4D97-AF65-F5344CB8AC3E}">
        <p14:creationId xmlns:p14="http://schemas.microsoft.com/office/powerpoint/2010/main" val="387624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(1)</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5318642" y="4865960"/>
            <a:ext cx="3307316" cy="369332"/>
          </a:xfrm>
          <a:prstGeom prst="rect">
            <a:avLst/>
          </a:prstGeom>
        </p:spPr>
        <p:txBody>
          <a:bodyPr wrap="none">
            <a:spAutoFit/>
          </a:bodyPr>
          <a:lstStyle/>
          <a:p>
            <a:r>
              <a:rPr lang="en-US" dirty="0" smtClean="0">
                <a:latin typeface="Times New Roman" pitchFamily="18" charset="0"/>
                <a:cs typeface="Times New Roman" pitchFamily="18" charset="0"/>
              </a:rPr>
              <a:t>Specifications of LED transmitter</a:t>
            </a:r>
            <a:endParaRPr lang="en-US" dirty="0"/>
          </a:p>
        </p:txBody>
      </p:sp>
      <p:sp>
        <p:nvSpPr>
          <p:cNvPr id="7" name="Rectangle 6"/>
          <p:cNvSpPr/>
          <p:nvPr/>
        </p:nvSpPr>
        <p:spPr>
          <a:xfrm>
            <a:off x="533400" y="15240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The transmitter system</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34696" t="-973" r="15738" b="48387"/>
          <a:stretch/>
        </p:blipFill>
        <p:spPr>
          <a:xfrm>
            <a:off x="1219200" y="2061865"/>
            <a:ext cx="2616903" cy="1866361"/>
          </a:xfrm>
          <a:prstGeom prst="rect">
            <a:avLst/>
          </a:prstGeom>
        </p:spPr>
      </p:pic>
      <p:pic>
        <p:nvPicPr>
          <p:cNvPr id="4" name="Picture 3"/>
          <p:cNvPicPr>
            <a:picLocks noChangeAspect="1"/>
          </p:cNvPicPr>
          <p:nvPr/>
        </p:nvPicPr>
        <p:blipFill rotWithShape="1">
          <a:blip r:embed="rId3"/>
          <a:srcRect l="20480" t="9685" r="2721"/>
          <a:stretch/>
        </p:blipFill>
        <p:spPr>
          <a:xfrm>
            <a:off x="5067300" y="2514600"/>
            <a:ext cx="3810000" cy="2351360"/>
          </a:xfrm>
          <a:prstGeom prst="rect">
            <a:avLst/>
          </a:prstGeom>
        </p:spPr>
      </p:pic>
      <p:pic>
        <p:nvPicPr>
          <p:cNvPr id="8" name="Picture 7"/>
          <p:cNvPicPr>
            <a:picLocks noChangeAspect="1"/>
          </p:cNvPicPr>
          <p:nvPr/>
        </p:nvPicPr>
        <p:blipFill rotWithShape="1">
          <a:blip r:embed="rId2"/>
          <a:srcRect l="20569" t="63902" r="4173" b="11520"/>
          <a:stretch/>
        </p:blipFill>
        <p:spPr>
          <a:xfrm>
            <a:off x="533400" y="4725673"/>
            <a:ext cx="4062597" cy="891891"/>
          </a:xfrm>
          <a:prstGeom prst="rect">
            <a:avLst/>
          </a:prstGeom>
        </p:spPr>
      </p:pic>
      <p:sp>
        <p:nvSpPr>
          <p:cNvPr id="9" name="Rectangle 8"/>
          <p:cNvSpPr/>
          <p:nvPr/>
        </p:nvSpPr>
        <p:spPr>
          <a:xfrm>
            <a:off x="657765" y="5617564"/>
            <a:ext cx="3813865" cy="369332"/>
          </a:xfrm>
          <a:prstGeom prst="rect">
            <a:avLst/>
          </a:prstGeom>
        </p:spPr>
        <p:txBody>
          <a:bodyPr wrap="none">
            <a:spAutoFit/>
          </a:bodyPr>
          <a:lstStyle/>
          <a:p>
            <a:r>
              <a:rPr lang="en-US" dirty="0" smtClean="0">
                <a:latin typeface="Times New Roman" pitchFamily="18" charset="0"/>
                <a:cs typeface="Times New Roman" pitchFamily="18" charset="0"/>
              </a:rPr>
              <a:t>LED transmitter System block diagram</a:t>
            </a:r>
            <a:endParaRPr lang="en-US" dirty="0"/>
          </a:p>
        </p:txBody>
      </p:sp>
      <p:sp>
        <p:nvSpPr>
          <p:cNvPr id="10" name="Rectangle 9"/>
          <p:cNvSpPr/>
          <p:nvPr/>
        </p:nvSpPr>
        <p:spPr>
          <a:xfrm>
            <a:off x="604307" y="3966956"/>
            <a:ext cx="3954993" cy="646331"/>
          </a:xfrm>
          <a:prstGeom prst="rect">
            <a:avLst/>
          </a:prstGeom>
        </p:spPr>
        <p:txBody>
          <a:bodyPr wrap="none">
            <a:spAutoFit/>
          </a:bodyPr>
          <a:lstStyle/>
          <a:p>
            <a:pPr algn="ctr"/>
            <a:r>
              <a:rPr lang="en-US" dirty="0" smtClean="0">
                <a:latin typeface="Times New Roman" pitchFamily="18" charset="0"/>
                <a:cs typeface="Times New Roman" pitchFamily="18" charset="0"/>
              </a:rPr>
              <a:t>Sample IS-</a:t>
            </a:r>
            <a:r>
              <a:rPr lang="en-US" dirty="0" err="1" smtClean="0">
                <a:latin typeface="Times New Roman" pitchFamily="18" charset="0"/>
                <a:cs typeface="Times New Roman" pitchFamily="18" charset="0"/>
              </a:rPr>
              <a:t>OWC</a:t>
            </a:r>
            <a:r>
              <a:rPr lang="en-US" dirty="0" smtClean="0">
                <a:latin typeface="Times New Roman" pitchFamily="18" charset="0"/>
                <a:cs typeface="Times New Roman" pitchFamily="18" charset="0"/>
              </a:rPr>
              <a:t> system. </a:t>
            </a:r>
          </a:p>
          <a:p>
            <a:pPr algn="ctr"/>
            <a:r>
              <a:rPr lang="en-US" dirty="0" smtClean="0">
                <a:latin typeface="Times New Roman" pitchFamily="18" charset="0"/>
                <a:cs typeface="Times New Roman" pitchFamily="18" charset="0"/>
              </a:rPr>
              <a:t>(a) LED transmitter. (b) Camera receiver</a:t>
            </a:r>
            <a:endParaRPr lang="en-US" dirty="0"/>
          </a:p>
        </p:txBody>
      </p:sp>
    </p:spTree>
    <p:extLst>
      <p:ext uri="{BB962C8B-B14F-4D97-AF65-F5344CB8AC3E}">
        <p14:creationId xmlns:p14="http://schemas.microsoft.com/office/powerpoint/2010/main" val="279587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Summary of some high speed OCC systems (1)</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2209800" y="5562600"/>
            <a:ext cx="4365298" cy="369332"/>
          </a:xfrm>
          <a:prstGeom prst="rect">
            <a:avLst/>
          </a:prstGeom>
        </p:spPr>
        <p:txBody>
          <a:bodyPr wrap="none">
            <a:spAutoFit/>
          </a:bodyPr>
          <a:lstStyle/>
          <a:p>
            <a:r>
              <a:rPr lang="en-US" dirty="0" smtClean="0">
                <a:latin typeface="Times New Roman" pitchFamily="18" charset="0"/>
                <a:cs typeface="Times New Roman" pitchFamily="18" charset="0"/>
              </a:rPr>
              <a:t>System block diagram of the camera receiver</a:t>
            </a:r>
            <a:endParaRPr lang="en-US" dirty="0"/>
          </a:p>
        </p:txBody>
      </p:sp>
      <p:sp>
        <p:nvSpPr>
          <p:cNvPr id="7" name="Rectangle 6"/>
          <p:cNvSpPr/>
          <p:nvPr/>
        </p:nvSpPr>
        <p:spPr>
          <a:xfrm>
            <a:off x="533400" y="1600200"/>
            <a:ext cx="4533900"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000000"/>
                </a:solidFill>
                <a:latin typeface="Times New Roman" panose="02020603050405020304" pitchFamily="18" charset="0"/>
                <a:cs typeface="Times New Roman" panose="02020603050405020304" pitchFamily="18" charset="0"/>
              </a:rPr>
              <a:t>The receiver system</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b="11550"/>
          <a:stretch/>
        </p:blipFill>
        <p:spPr>
          <a:xfrm>
            <a:off x="762000" y="2286000"/>
            <a:ext cx="7743825" cy="3173003"/>
          </a:xfrm>
          <a:prstGeom prst="rect">
            <a:avLst/>
          </a:prstGeom>
        </p:spPr>
      </p:pic>
    </p:spTree>
    <p:extLst>
      <p:ext uri="{BB962C8B-B14F-4D97-AF65-F5344CB8AC3E}">
        <p14:creationId xmlns:p14="http://schemas.microsoft.com/office/powerpoint/2010/main" val="3216399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12270</TotalTime>
  <Words>1196</Words>
  <Application>Microsoft Office PowerPoint</Application>
  <PresentationFormat>On-screen Show (4:3)</PresentationFormat>
  <Paragraphs>105</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맑은 고딕</vt:lpstr>
      <vt:lpstr>Arial</vt:lpstr>
      <vt:lpstr>Calibri</vt:lpstr>
      <vt:lpstr>Times New Roman</vt:lpstr>
      <vt:lpstr>Wingdings</vt:lpstr>
      <vt:lpstr>Office Theme</vt:lpstr>
      <vt:lpstr>PowerPoint Presentation</vt:lpstr>
      <vt:lpstr>PowerPoint Presentation</vt:lpstr>
      <vt:lpstr>Introduction</vt:lpstr>
      <vt:lpstr>Introduction (2)</vt:lpstr>
      <vt:lpstr>Introduction (3)</vt:lpstr>
      <vt:lpstr>Summary of some high speed OCC systems (1)</vt:lpstr>
      <vt:lpstr>Summary of some high speed OCC systems (1)</vt:lpstr>
      <vt:lpstr>Summary of some high speed OCC systems (1)</vt:lpstr>
      <vt:lpstr>Summary of some high speed OCC systems (1)</vt:lpstr>
      <vt:lpstr>Summary of some high speed OCC systems (1)</vt:lpstr>
      <vt:lpstr>Summary of some high speed OCC systems (1)</vt:lpstr>
      <vt:lpstr>Summary of some high speed OCC systems (1)</vt:lpstr>
      <vt:lpstr>Summary of some high speed OCC systems (1)</vt:lpstr>
      <vt:lpstr>Summary of some high speed OCC systems (2)</vt:lpstr>
      <vt:lpstr>Summary of some high speed OCC systems (2)</vt:lpstr>
      <vt:lpstr>Summary of some high speed OCC systems (2)</vt:lpstr>
      <vt:lpstr>Summary of some high speed OCC systems (2)</vt:lpstr>
      <vt:lpstr>Summary of some high speed OCC systems (2)</vt:lpstr>
      <vt:lpstr>Summary of some high speed OCC systems (2)</vt:lpstr>
      <vt:lpstr>Summary of some high speed OCC systems (2)</vt:lpstr>
      <vt:lpstr>Summary of some high speed OCC systems (3)</vt:lpstr>
      <vt:lpstr>Summary of some high speed OCC systems (3)</vt:lpstr>
      <vt:lpstr>Summary of some high speed OCC systems (3)</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Minh Duc Thieu</cp:lastModifiedBy>
  <cp:revision>437</cp:revision>
  <cp:lastPrinted>2017-05-07T15:48:38Z</cp:lastPrinted>
  <dcterms:created xsi:type="dcterms:W3CDTF">2010-05-15T17:50:32Z</dcterms:created>
  <dcterms:modified xsi:type="dcterms:W3CDTF">2018-03-06T15:23:22Z</dcterms:modified>
</cp:coreProperties>
</file>