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526" r:id="rId2"/>
    <p:sldId id="523" r:id="rId3"/>
    <p:sldId id="524"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808" y="-3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4625"/>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733058D7-F10E-4D38-AF53-05376C552339}"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897611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250"/>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70EF6F2D-7E2D-44A6-BDC6-A538BD68E4FE}"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68191947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dirty="0" smtClean="0"/>
              <a:t>March 2018</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CA964658-693B-4F36-8225-8925894DB7DC}" type="slidenum">
              <a:rPr lang="en-US" altLang="zh-CN"/>
              <a:pPr/>
              <a:t>‹#›</a:t>
            </a:fld>
            <a:endParaRPr lang="en-US" altLang="zh-CN"/>
          </a:p>
        </p:txBody>
      </p:sp>
    </p:spTree>
    <p:extLst>
      <p:ext uri="{BB962C8B-B14F-4D97-AF65-F5344CB8AC3E}">
        <p14:creationId xmlns:p14="http://schemas.microsoft.com/office/powerpoint/2010/main" val="36531503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dirty="0" smtClean="0"/>
              <a:t>March 2018</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95706F3C-6750-4F4F-97A8-C238AF218A88}" type="slidenum">
              <a:rPr lang="en-US" altLang="zh-CN"/>
              <a:pPr/>
              <a:t>‹#›</a:t>
            </a:fld>
            <a:endParaRPr lang="en-US" altLang="zh-CN"/>
          </a:p>
        </p:txBody>
      </p:sp>
      <p:sp>
        <p:nvSpPr>
          <p:cNvPr id="6" name="Footer Placeholder 4"/>
          <p:cNvSpPr>
            <a:spLocks noGrp="1"/>
          </p:cNvSpPr>
          <p:nvPr>
            <p:ph type="ftr" sz="quarter" idx="4294967295"/>
          </p:nvPr>
        </p:nvSpPr>
        <p:spPr>
          <a:xfrm>
            <a:off x="7457088" y="6475413"/>
            <a:ext cx="108683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smtClean="0"/>
              <a:t>John Li (Huawei)</a:t>
            </a:r>
          </a:p>
        </p:txBody>
      </p:sp>
    </p:spTree>
    <p:extLst>
      <p:ext uri="{BB962C8B-B14F-4D97-AF65-F5344CB8AC3E}">
        <p14:creationId xmlns:p14="http://schemas.microsoft.com/office/powerpoint/2010/main" val="31837857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7457088" y="6475413"/>
            <a:ext cx="10868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John Li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5224AC82-1B38-4D7E-B738-A6BC7FD862DC}" type="slidenum">
              <a:rPr lang="en-US" altLang="zh-CN"/>
              <a:pPr/>
              <a:t>‹#›</a:t>
            </a:fld>
            <a:endParaRPr lang="en-US" altLang="zh-CN"/>
          </a:p>
        </p:txBody>
      </p:sp>
      <p:sp>
        <p:nvSpPr>
          <p:cNvPr id="1031" name="Rectangle 7"/>
          <p:cNvSpPr>
            <a:spLocks noChangeArrowheads="1"/>
          </p:cNvSpPr>
          <p:nvPr/>
        </p:nvSpPr>
        <p:spPr bwMode="auto">
          <a:xfrm>
            <a:off x="5168775" y="332601"/>
            <a:ext cx="329577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solidFill>
                  <a:schemeClr val="tx1"/>
                </a:solidFill>
              </a:rPr>
              <a:t>doc.: IEEE </a:t>
            </a:r>
            <a:r>
              <a:rPr lang="en-US" sz="1800" b="1" dirty="0" smtClean="0">
                <a:solidFill>
                  <a:schemeClr val="tx1"/>
                </a:solidFill>
              </a:rPr>
              <a:t>802.15-17/0125r1</a:t>
            </a:r>
            <a:endParaRPr lang="en-US" sz="18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altLang="zh-CN" smtClean="0"/>
              <a:t>March 2018</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1</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sp>
        <p:nvSpPr>
          <p:cNvPr id="7"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a:t>
            </a:r>
            <a:r>
              <a:rPr lang="en-US" altLang="en-US" sz="1600" b="1" dirty="0" smtClean="0">
                <a:solidFill>
                  <a:schemeClr val="tx2"/>
                </a:solidFill>
              </a:rPr>
              <a:t>Title:</a:t>
            </a:r>
            <a:r>
              <a:rPr lang="en-US" altLang="en-US" sz="1600" dirty="0" smtClean="0">
                <a:solidFill>
                  <a:schemeClr val="tx2"/>
                </a:solidFill>
              </a:rPr>
              <a:t> Summary of PHY proposals</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March </a:t>
            </a:r>
            <a:r>
              <a:rPr lang="en-US" altLang="en-US" sz="1600" dirty="0">
                <a:solidFill>
                  <a:schemeClr val="tx2"/>
                </a:solidFill>
              </a:rPr>
              <a:t>6</a:t>
            </a:r>
            <a:r>
              <a:rPr lang="en-US" altLang="en-US" sz="1600" dirty="0" smtClean="0">
                <a:solidFill>
                  <a:schemeClr val="tx2"/>
                </a:solidFill>
              </a:rPr>
              <a:t>, 2018</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	John Li	</a:t>
            </a:r>
          </a:p>
          <a:p>
            <a:r>
              <a:rPr lang="en-US" altLang="en-US" sz="1600" dirty="0" smtClean="0">
                <a:solidFill>
                  <a:schemeClr val="tx2"/>
                </a:solidFill>
              </a:rPr>
              <a:t>Company: Huawei</a:t>
            </a:r>
            <a:endParaRPr kumimoji="1" lang="en-US" altLang="zh-TW" sz="1600" dirty="0" smtClean="0"/>
          </a:p>
          <a:p>
            <a:r>
              <a:rPr lang="en-US" altLang="en-US" sz="1600" dirty="0" smtClean="0">
                <a:solidFill>
                  <a:schemeClr val="tx2"/>
                </a:solidFill>
              </a:rPr>
              <a:t>Address: 	No.156 </a:t>
            </a:r>
            <a:r>
              <a:rPr lang="en-US" altLang="en-US" sz="1600" dirty="0" err="1" smtClean="0">
                <a:solidFill>
                  <a:schemeClr val="tx2"/>
                </a:solidFill>
              </a:rPr>
              <a:t>Beiqing</a:t>
            </a:r>
            <a:r>
              <a:rPr lang="en-US" altLang="en-US" sz="1600" dirty="0" smtClean="0">
                <a:solidFill>
                  <a:schemeClr val="tx2"/>
                </a:solidFill>
              </a:rPr>
              <a:t> road, Beijing</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+86 158 0153 9749 </a:t>
            </a:r>
          </a:p>
          <a:p>
            <a:r>
              <a:rPr lang="en-US" altLang="en-US" sz="1600" dirty="0" smtClean="0">
                <a:solidFill>
                  <a:schemeClr val="tx2"/>
                </a:solidFill>
              </a:rPr>
              <a:t>e-mail: 	</a:t>
            </a:r>
            <a:r>
              <a:rPr lang="en-US" altLang="en-US" sz="1600" dirty="0" smtClean="0">
                <a:solidFill>
                  <a:schemeClr val="tx2"/>
                </a:solidFill>
              </a:rPr>
              <a:t>john.liqiang@hisilicon.com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document summarize the PHY proposals and provide list of issues to be resolved</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Guidelines for PHY development</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96800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Preamble design</a:t>
            </a:r>
            <a:endParaRPr lang="zh-CN" altLang="en-US" dirty="0"/>
          </a:p>
        </p:txBody>
      </p:sp>
      <p:sp>
        <p:nvSpPr>
          <p:cNvPr id="4" name="日期占位符 3"/>
          <p:cNvSpPr>
            <a:spLocks noGrp="1"/>
          </p:cNvSpPr>
          <p:nvPr>
            <p:ph type="dt" sz="half" idx="10"/>
          </p:nvPr>
        </p:nvSpPr>
        <p:spPr/>
        <p:txBody>
          <a:bodyPr/>
          <a:lstStyle/>
          <a:p>
            <a:pPr>
              <a:defRPr/>
            </a:pPr>
            <a:r>
              <a:rPr lang="en-US" altLang="zh-CN" smtClean="0"/>
              <a:t>March 2018</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2</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mc:AlternateContent xmlns:mc="http://schemas.openxmlformats.org/markup-compatibility/2006" xmlns:a14="http://schemas.microsoft.com/office/drawing/2010/main">
        <mc:Choice Requires="a14">
          <p:graphicFrame>
            <p:nvGraphicFramePr>
              <p:cNvPr id="7" name="表格 6"/>
              <p:cNvGraphicFramePr>
                <a:graphicFrameLocks noGrp="1"/>
              </p:cNvGraphicFramePr>
              <p:nvPr>
                <p:extLst>
                  <p:ext uri="{D42A27DB-BD31-4B8C-83A1-F6EECF244321}">
                    <p14:modId xmlns:p14="http://schemas.microsoft.com/office/powerpoint/2010/main" val="818774045"/>
                  </p:ext>
                </p:extLst>
              </p:nvPr>
            </p:nvGraphicFramePr>
            <p:xfrm>
              <a:off x="0" y="2209800"/>
              <a:ext cx="9144000" cy="2123440"/>
            </p:xfrm>
            <a:graphic>
              <a:graphicData uri="http://schemas.openxmlformats.org/drawingml/2006/table">
                <a:tbl>
                  <a:tblPr firstRow="1" bandRow="1">
                    <a:tableStyleId>{5C22544A-7EE6-4342-B048-85BDC9FD1C3A}</a:tableStyleId>
                  </a:tblPr>
                  <a:tblGrid>
                    <a:gridCol w="1828800"/>
                    <a:gridCol w="1828800"/>
                    <a:gridCol w="1828800"/>
                    <a:gridCol w="1828800"/>
                    <a:gridCol w="1828800"/>
                  </a:tblGrid>
                  <a:tr h="370840">
                    <a:tc>
                      <a:txBody>
                        <a:bodyPr/>
                        <a:lstStyle/>
                        <a:p>
                          <a:endParaRPr lang="zh-CN" altLang="en-US" dirty="0"/>
                        </a:p>
                      </a:txBody>
                      <a:tcPr/>
                    </a:tc>
                    <a:tc gridSpan="2">
                      <a:txBody>
                        <a:bodyPr/>
                        <a:lstStyle/>
                        <a:p>
                          <a:r>
                            <a:rPr lang="en-US" altLang="zh-CN" dirty="0" smtClean="0"/>
                            <a:t>PM PHY</a:t>
                          </a:r>
                          <a:endParaRPr lang="zh-CN" altLang="en-US" dirty="0"/>
                        </a:p>
                      </a:txBody>
                      <a:tcPr/>
                    </a:tc>
                    <a:tc hMerge="1">
                      <a:txBody>
                        <a:bodyPr/>
                        <a:lstStyle/>
                        <a:p>
                          <a:endParaRPr lang="zh-CN" altLang="en-US" dirty="0"/>
                        </a:p>
                      </a:txBody>
                      <a:tcPr/>
                    </a:tc>
                    <a:tc>
                      <a:txBody>
                        <a:bodyPr/>
                        <a:lstStyle/>
                        <a:p>
                          <a:r>
                            <a:rPr lang="en-US" altLang="zh-CN" dirty="0" smtClean="0"/>
                            <a:t>LB-OFDM-PHY</a:t>
                          </a:r>
                          <a:endParaRPr lang="zh-CN" altLang="en-US" dirty="0"/>
                        </a:p>
                      </a:txBody>
                      <a:tcPr/>
                    </a:tc>
                    <a:tc>
                      <a:txBody>
                        <a:bodyPr/>
                        <a:lstStyle/>
                        <a:p>
                          <a:r>
                            <a:rPr lang="en-US" altLang="zh-CN" dirty="0" smtClean="0"/>
                            <a:t>HB-OFDM-PHY</a:t>
                          </a:r>
                          <a:endParaRPr lang="zh-CN" altLang="en-US" dirty="0"/>
                        </a:p>
                      </a:txBody>
                      <a:tcPr/>
                    </a:tc>
                  </a:tr>
                  <a:tr h="370840">
                    <a:tc>
                      <a:txBody>
                        <a:bodyPr/>
                        <a:lstStyle/>
                        <a:p>
                          <a:endParaRPr lang="zh-CN" altLang="en-US" dirty="0"/>
                        </a:p>
                      </a:txBody>
                      <a:tcPr/>
                    </a:tc>
                    <a:tc>
                      <a:txBody>
                        <a:bodyPr/>
                        <a:lstStyle/>
                        <a:p>
                          <a:r>
                            <a:rPr lang="en-US" altLang="zh-CN" dirty="0" smtClean="0"/>
                            <a:t>Proposal</a:t>
                          </a:r>
                          <a:r>
                            <a:rPr lang="en-US" altLang="zh-CN" baseline="0" dirty="0" smtClean="0"/>
                            <a:t> 1</a:t>
                          </a:r>
                          <a:endParaRPr lang="zh-CN" altLang="en-US" dirty="0"/>
                        </a:p>
                      </a:txBody>
                      <a:tcPr/>
                    </a:tc>
                    <a:tc>
                      <a:txBody>
                        <a:bodyPr/>
                        <a:lstStyle/>
                        <a:p>
                          <a:r>
                            <a:rPr lang="en-US" altLang="zh-CN" dirty="0" smtClean="0"/>
                            <a:t>Proposal 2</a:t>
                          </a:r>
                          <a:endParaRPr lang="zh-CN" altLang="en-US" dirty="0"/>
                        </a:p>
                      </a:txBody>
                      <a:tcPr/>
                    </a:tc>
                    <a:tc>
                      <a:txBody>
                        <a:bodyPr/>
                        <a:lstStyle/>
                        <a:p>
                          <a:endParaRPr lang="zh-CN" altLang="en-US" dirty="0"/>
                        </a:p>
                      </a:txBody>
                      <a:tcPr/>
                    </a:tc>
                    <a:tc>
                      <a:txBody>
                        <a:bodyPr/>
                        <a:lstStyle/>
                        <a:p>
                          <a:endParaRPr lang="zh-CN" altLang="en-US" dirty="0"/>
                        </a:p>
                      </a:txBody>
                      <a:tcPr/>
                    </a:tc>
                  </a:tr>
                  <a:tr h="370840">
                    <a:tc>
                      <a:txBody>
                        <a:bodyPr/>
                        <a:lstStyle/>
                        <a:p>
                          <a:r>
                            <a:rPr lang="en-US" altLang="zh-CN" dirty="0" smtClean="0"/>
                            <a:t>Sequence</a:t>
                          </a:r>
                          <a:endParaRPr lang="zh-CN" altLang="en-US" dirty="0"/>
                        </a:p>
                      </a:txBody>
                      <a:tcPr/>
                    </a:tc>
                    <a:tc>
                      <a:txBody>
                        <a:bodyPr/>
                        <a:lstStyle/>
                        <a:p>
                          <a14:m>
                            <m:oMath xmlns:m="http://schemas.openxmlformats.org/officeDocument/2006/math">
                              <m:sSub>
                                <m:sSubPr>
                                  <m:ctrlPr>
                                    <a:rPr lang="en-US" altLang="zh-CN" sz="1800" i="1" smtClean="0">
                                      <a:latin typeface="Cambria Math" panose="02040503050406030204" pitchFamily="18" charset="0"/>
                                    </a:rPr>
                                  </m:ctrlPr>
                                </m:sSubPr>
                                <m:e>
                                  <m:r>
                                    <a:rPr lang="en-US" altLang="zh-CN" sz="1800" b="0" i="1" smtClean="0">
                                      <a:latin typeface="Cambria Math" panose="02040503050406030204" pitchFamily="18" charset="0"/>
                                    </a:rPr>
                                    <m:t>𝐴</m:t>
                                  </m:r>
                                </m:e>
                                <m:sub>
                                  <m:r>
                                    <a:rPr lang="en-US" altLang="zh-CN" sz="1800" b="0" i="1" smtClean="0">
                                      <a:latin typeface="Cambria Math" panose="02040503050406030204" pitchFamily="18" charset="0"/>
                                    </a:rPr>
                                    <m:t>64</m:t>
                                  </m:r>
                                </m:sub>
                              </m:sSub>
                            </m:oMath>
                          </a14:m>
                          <a:r>
                            <a:rPr lang="en-US" altLang="zh-CN" sz="1800" dirty="0" smtClean="0"/>
                            <a:t> </a:t>
                          </a:r>
                          <a:r>
                            <a:rPr lang="en-US" altLang="zh-CN" dirty="0" smtClean="0"/>
                            <a:t>sequence</a:t>
                          </a:r>
                          <a:endParaRPr lang="zh-CN" altLang="en-US" dirty="0"/>
                        </a:p>
                      </a:txBody>
                      <a:tcPr/>
                    </a:tc>
                    <a:tc>
                      <a:txBody>
                        <a:bodyPr/>
                        <a:lstStyle/>
                        <a:p>
                          <a:r>
                            <a:rPr lang="en-US" altLang="zh-CN" dirty="0" smtClean="0"/>
                            <a:t>FLP + Gold </a:t>
                          </a:r>
                          <a:r>
                            <a:rPr lang="en-US" altLang="zh-CN" dirty="0" err="1" smtClean="0"/>
                            <a:t>seq</a:t>
                          </a:r>
                          <a:endParaRPr lang="zh-CN" altLang="en-US" dirty="0"/>
                        </a:p>
                      </a:txBody>
                      <a:tcPr/>
                    </a:tc>
                    <a:tc>
                      <a:txBody>
                        <a:bodyPr/>
                        <a:lstStyle/>
                        <a:p>
                          <a:endParaRPr lang="zh-CN" altLang="en-US"/>
                        </a:p>
                      </a:txBody>
                      <a:tcPr/>
                    </a:tc>
                    <a:tc>
                      <a:txBody>
                        <a:bodyPr/>
                        <a:lstStyle/>
                        <a:p>
                          <a:endParaRPr lang="zh-CN" altLang="en-US"/>
                        </a:p>
                      </a:txBody>
                      <a:tcPr/>
                    </a:tc>
                  </a:tr>
                  <a:tr h="370840">
                    <a:tc>
                      <a:txBody>
                        <a:bodyPr/>
                        <a:lstStyle/>
                        <a:p>
                          <a:r>
                            <a:rPr lang="en-US" altLang="zh-CN" dirty="0" smtClean="0"/>
                            <a:t>Mapping</a:t>
                          </a:r>
                          <a:endParaRPr lang="zh-CN" altLang="en-US" dirty="0"/>
                        </a:p>
                      </a:txBody>
                      <a:tcPr/>
                    </a:tc>
                    <a:tc>
                      <a:txBody>
                        <a:bodyPr/>
                        <a:lstStyle/>
                        <a:p>
                          <a:r>
                            <a:rPr lang="en-US" altLang="zh-CN" dirty="0" smtClean="0"/>
                            <a:t>2-PAM</a:t>
                          </a:r>
                          <a:endParaRPr lang="zh-CN" altLang="en-US" dirty="0"/>
                        </a:p>
                      </a:txBody>
                      <a:tcPr/>
                    </a:tc>
                    <a:tc>
                      <a:txBody>
                        <a:bodyPr/>
                        <a:lstStyle/>
                        <a:p>
                          <a:r>
                            <a:rPr lang="en-US" altLang="zh-CN" dirty="0" smtClean="0"/>
                            <a:t>2-PAM</a:t>
                          </a:r>
                          <a:endParaRPr lang="zh-CN" altLang="en-US" dirty="0"/>
                        </a:p>
                      </a:txBody>
                      <a:tcPr/>
                    </a:tc>
                    <a:tc>
                      <a:txBody>
                        <a:bodyPr/>
                        <a:lstStyle/>
                        <a:p>
                          <a:endParaRPr lang="zh-CN" altLang="en-US"/>
                        </a:p>
                      </a:txBody>
                      <a:tcPr/>
                    </a:tc>
                    <a:tc>
                      <a:txBody>
                        <a:bodyPr/>
                        <a:lstStyle/>
                        <a:p>
                          <a:endParaRPr lang="zh-CN" altLang="en-US"/>
                        </a:p>
                      </a:txBody>
                      <a:tcPr/>
                    </a:tc>
                  </a:tr>
                  <a:tr h="370840">
                    <a:tc>
                      <a:txBody>
                        <a:bodyPr/>
                        <a:lstStyle/>
                        <a:p>
                          <a:r>
                            <a:rPr lang="en-US" altLang="zh-CN" dirty="0" smtClean="0"/>
                            <a:t>MIMO </a:t>
                          </a:r>
                          <a:r>
                            <a:rPr lang="en-US" altLang="zh-CN" dirty="0" err="1" smtClean="0"/>
                            <a:t>precoder</a:t>
                          </a:r>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r>
                </a:tbl>
              </a:graphicData>
            </a:graphic>
          </p:graphicFrame>
        </mc:Choice>
        <mc:Fallback xmlns="">
          <p:graphicFrame>
            <p:nvGraphicFramePr>
              <p:cNvPr id="7" name="表格 6"/>
              <p:cNvGraphicFramePr>
                <a:graphicFrameLocks noGrp="1"/>
              </p:cNvGraphicFramePr>
              <p:nvPr>
                <p:extLst>
                  <p:ext uri="{D42A27DB-BD31-4B8C-83A1-F6EECF244321}">
                    <p14:modId xmlns:p14="http://schemas.microsoft.com/office/powerpoint/2010/main" val="818774045"/>
                  </p:ext>
                </p:extLst>
              </p:nvPr>
            </p:nvGraphicFramePr>
            <p:xfrm>
              <a:off x="0" y="2209800"/>
              <a:ext cx="9144000" cy="2123440"/>
            </p:xfrm>
            <a:graphic>
              <a:graphicData uri="http://schemas.openxmlformats.org/drawingml/2006/table">
                <a:tbl>
                  <a:tblPr firstRow="1" bandRow="1">
                    <a:tableStyleId>{5C22544A-7EE6-4342-B048-85BDC9FD1C3A}</a:tableStyleId>
                  </a:tblPr>
                  <a:tblGrid>
                    <a:gridCol w="1828800"/>
                    <a:gridCol w="1828800"/>
                    <a:gridCol w="1828800"/>
                    <a:gridCol w="1828800"/>
                    <a:gridCol w="1828800"/>
                  </a:tblGrid>
                  <a:tr h="640080">
                    <a:tc>
                      <a:txBody>
                        <a:bodyPr/>
                        <a:lstStyle/>
                        <a:p>
                          <a:endParaRPr lang="zh-CN" altLang="en-US" dirty="0"/>
                        </a:p>
                      </a:txBody>
                      <a:tcPr/>
                    </a:tc>
                    <a:tc gridSpan="2">
                      <a:txBody>
                        <a:bodyPr/>
                        <a:lstStyle/>
                        <a:p>
                          <a:r>
                            <a:rPr lang="en-US" altLang="zh-CN" dirty="0" smtClean="0"/>
                            <a:t>PM PHY</a:t>
                          </a:r>
                          <a:endParaRPr lang="zh-CN" altLang="en-US" dirty="0"/>
                        </a:p>
                      </a:txBody>
                      <a:tcPr/>
                    </a:tc>
                    <a:tc hMerge="1">
                      <a:txBody>
                        <a:bodyPr/>
                        <a:lstStyle/>
                        <a:p>
                          <a:endParaRPr lang="zh-CN" altLang="en-US" dirty="0"/>
                        </a:p>
                      </a:txBody>
                      <a:tcPr/>
                    </a:tc>
                    <a:tc>
                      <a:txBody>
                        <a:bodyPr/>
                        <a:lstStyle/>
                        <a:p>
                          <a:r>
                            <a:rPr lang="en-US" altLang="zh-CN" dirty="0" smtClean="0"/>
                            <a:t>LB-OFDM-PHY</a:t>
                          </a:r>
                          <a:endParaRPr lang="zh-CN" altLang="en-US" dirty="0"/>
                        </a:p>
                      </a:txBody>
                      <a:tcPr/>
                    </a:tc>
                    <a:tc>
                      <a:txBody>
                        <a:bodyPr/>
                        <a:lstStyle/>
                        <a:p>
                          <a:r>
                            <a:rPr lang="en-US" altLang="zh-CN" dirty="0" smtClean="0"/>
                            <a:t>HB-OFDM-PHY</a:t>
                          </a:r>
                          <a:endParaRPr lang="zh-CN" altLang="en-US" dirty="0"/>
                        </a:p>
                      </a:txBody>
                      <a:tcPr/>
                    </a:tc>
                  </a:tr>
                  <a:tr h="370840">
                    <a:tc>
                      <a:txBody>
                        <a:bodyPr/>
                        <a:lstStyle/>
                        <a:p>
                          <a:endParaRPr lang="zh-CN" altLang="en-US" dirty="0"/>
                        </a:p>
                      </a:txBody>
                      <a:tcPr/>
                    </a:tc>
                    <a:tc>
                      <a:txBody>
                        <a:bodyPr/>
                        <a:lstStyle/>
                        <a:p>
                          <a:r>
                            <a:rPr lang="en-US" altLang="zh-CN" dirty="0" smtClean="0"/>
                            <a:t>Proposal</a:t>
                          </a:r>
                          <a:r>
                            <a:rPr lang="en-US" altLang="zh-CN" baseline="0" dirty="0" smtClean="0"/>
                            <a:t> 1</a:t>
                          </a:r>
                          <a:endParaRPr lang="zh-CN" altLang="en-US" dirty="0"/>
                        </a:p>
                      </a:txBody>
                      <a:tcPr/>
                    </a:tc>
                    <a:tc>
                      <a:txBody>
                        <a:bodyPr/>
                        <a:lstStyle/>
                        <a:p>
                          <a:r>
                            <a:rPr lang="en-US" altLang="zh-CN" dirty="0" smtClean="0"/>
                            <a:t>Proposal 2</a:t>
                          </a:r>
                          <a:endParaRPr lang="zh-CN" altLang="en-US" dirty="0"/>
                        </a:p>
                      </a:txBody>
                      <a:tcPr/>
                    </a:tc>
                    <a:tc>
                      <a:txBody>
                        <a:bodyPr/>
                        <a:lstStyle/>
                        <a:p>
                          <a:endParaRPr lang="zh-CN" altLang="en-US" dirty="0"/>
                        </a:p>
                      </a:txBody>
                      <a:tcPr/>
                    </a:tc>
                    <a:tc>
                      <a:txBody>
                        <a:bodyPr/>
                        <a:lstStyle/>
                        <a:p>
                          <a:endParaRPr lang="zh-CN" altLang="en-US" dirty="0"/>
                        </a:p>
                      </a:txBody>
                      <a:tcPr/>
                    </a:tc>
                  </a:tr>
                  <a:tr h="370840">
                    <a:tc>
                      <a:txBody>
                        <a:bodyPr/>
                        <a:lstStyle/>
                        <a:p>
                          <a:r>
                            <a:rPr lang="en-US" altLang="zh-CN" dirty="0" smtClean="0"/>
                            <a:t>Sequence</a:t>
                          </a:r>
                          <a:endParaRPr lang="zh-CN" altLang="en-US" dirty="0"/>
                        </a:p>
                      </a:txBody>
                      <a:tcPr/>
                    </a:tc>
                    <a:tc>
                      <a:txBody>
                        <a:bodyPr/>
                        <a:lstStyle/>
                        <a:p>
                          <a:endParaRPr lang="zh-CN"/>
                        </a:p>
                      </a:txBody>
                      <a:tcPr>
                        <a:blipFill rotWithShape="0">
                          <a:blip r:embed="rId2"/>
                          <a:stretch>
                            <a:fillRect l="-100667" t="-280328" r="-301667" b="-224590"/>
                          </a:stretch>
                        </a:blipFill>
                      </a:tcPr>
                    </a:tc>
                    <a:tc>
                      <a:txBody>
                        <a:bodyPr/>
                        <a:lstStyle/>
                        <a:p>
                          <a:r>
                            <a:rPr lang="en-US" altLang="zh-CN" dirty="0" smtClean="0"/>
                            <a:t>FLP + Gold </a:t>
                          </a:r>
                          <a:r>
                            <a:rPr lang="en-US" altLang="zh-CN" dirty="0" err="1" smtClean="0"/>
                            <a:t>seq</a:t>
                          </a:r>
                          <a:endParaRPr lang="zh-CN" altLang="en-US" dirty="0"/>
                        </a:p>
                      </a:txBody>
                      <a:tcPr/>
                    </a:tc>
                    <a:tc>
                      <a:txBody>
                        <a:bodyPr/>
                        <a:lstStyle/>
                        <a:p>
                          <a:endParaRPr lang="zh-CN" altLang="en-US"/>
                        </a:p>
                      </a:txBody>
                      <a:tcPr/>
                    </a:tc>
                    <a:tc>
                      <a:txBody>
                        <a:bodyPr/>
                        <a:lstStyle/>
                        <a:p>
                          <a:endParaRPr lang="zh-CN" altLang="en-US"/>
                        </a:p>
                      </a:txBody>
                      <a:tcPr/>
                    </a:tc>
                  </a:tr>
                  <a:tr h="370840">
                    <a:tc>
                      <a:txBody>
                        <a:bodyPr/>
                        <a:lstStyle/>
                        <a:p>
                          <a:r>
                            <a:rPr lang="en-US" altLang="zh-CN" dirty="0" smtClean="0"/>
                            <a:t>Mapping</a:t>
                          </a:r>
                          <a:endParaRPr lang="zh-CN" altLang="en-US" dirty="0"/>
                        </a:p>
                      </a:txBody>
                      <a:tcPr/>
                    </a:tc>
                    <a:tc>
                      <a:txBody>
                        <a:bodyPr/>
                        <a:lstStyle/>
                        <a:p>
                          <a:r>
                            <a:rPr lang="en-US" altLang="zh-CN" dirty="0" smtClean="0"/>
                            <a:t>2-PAM</a:t>
                          </a:r>
                          <a:endParaRPr lang="zh-CN" altLang="en-US" dirty="0"/>
                        </a:p>
                      </a:txBody>
                      <a:tcPr/>
                    </a:tc>
                    <a:tc>
                      <a:txBody>
                        <a:bodyPr/>
                        <a:lstStyle/>
                        <a:p>
                          <a:r>
                            <a:rPr lang="en-US" altLang="zh-CN" dirty="0" smtClean="0"/>
                            <a:t>2-PAM</a:t>
                          </a:r>
                          <a:endParaRPr lang="zh-CN" altLang="en-US" dirty="0"/>
                        </a:p>
                      </a:txBody>
                      <a:tcPr/>
                    </a:tc>
                    <a:tc>
                      <a:txBody>
                        <a:bodyPr/>
                        <a:lstStyle/>
                        <a:p>
                          <a:endParaRPr lang="zh-CN" altLang="en-US"/>
                        </a:p>
                      </a:txBody>
                      <a:tcPr/>
                    </a:tc>
                    <a:tc>
                      <a:txBody>
                        <a:bodyPr/>
                        <a:lstStyle/>
                        <a:p>
                          <a:endParaRPr lang="zh-CN" altLang="en-US"/>
                        </a:p>
                      </a:txBody>
                      <a:tcPr/>
                    </a:tc>
                  </a:tr>
                  <a:tr h="370840">
                    <a:tc>
                      <a:txBody>
                        <a:bodyPr/>
                        <a:lstStyle/>
                        <a:p>
                          <a:r>
                            <a:rPr lang="en-US" altLang="zh-CN" dirty="0" smtClean="0"/>
                            <a:t>MIMO </a:t>
                          </a:r>
                          <a:r>
                            <a:rPr lang="en-US" altLang="zh-CN" dirty="0" err="1" smtClean="0"/>
                            <a:t>precoder</a:t>
                          </a:r>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r>
                </a:tbl>
              </a:graphicData>
            </a:graphic>
          </p:graphicFrame>
        </mc:Fallback>
      </mc:AlternateContent>
    </p:spTree>
    <p:extLst>
      <p:ext uri="{BB962C8B-B14F-4D97-AF65-F5344CB8AC3E}">
        <p14:creationId xmlns:p14="http://schemas.microsoft.com/office/powerpoint/2010/main" val="774235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Preamble design: </a:t>
            </a:r>
            <a:r>
              <a:rPr lang="en-US" altLang="zh-CN" dirty="0" smtClean="0"/>
              <a:t>decision to make</a:t>
            </a:r>
            <a:endParaRPr lang="zh-CN" altLang="en-US" dirty="0"/>
          </a:p>
        </p:txBody>
      </p:sp>
      <p:sp>
        <p:nvSpPr>
          <p:cNvPr id="4" name="日期占位符 3"/>
          <p:cNvSpPr>
            <a:spLocks noGrp="1"/>
          </p:cNvSpPr>
          <p:nvPr>
            <p:ph type="dt" sz="half" idx="10"/>
          </p:nvPr>
        </p:nvSpPr>
        <p:spPr/>
        <p:txBody>
          <a:bodyPr/>
          <a:lstStyle/>
          <a:p>
            <a:pPr>
              <a:defRPr/>
            </a:pPr>
            <a:r>
              <a:rPr lang="en-US" altLang="zh-CN" smtClean="0"/>
              <a:t>March 2018</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3</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mc:AlternateContent xmlns:mc="http://schemas.openxmlformats.org/markup-compatibility/2006">
        <mc:Choice xmlns:a14="http://schemas.microsoft.com/office/drawing/2010/main" Requires="a14">
          <p:graphicFrame>
            <p:nvGraphicFramePr>
              <p:cNvPr id="8" name="表格 7"/>
              <p:cNvGraphicFramePr>
                <a:graphicFrameLocks noGrp="1"/>
              </p:cNvGraphicFramePr>
              <p:nvPr>
                <p:extLst>
                  <p:ext uri="{D42A27DB-BD31-4B8C-83A1-F6EECF244321}">
                    <p14:modId xmlns:p14="http://schemas.microsoft.com/office/powerpoint/2010/main" val="142295181"/>
                  </p:ext>
                </p:extLst>
              </p:nvPr>
            </p:nvGraphicFramePr>
            <p:xfrm>
              <a:off x="0" y="1478280"/>
              <a:ext cx="9144001" cy="2748280"/>
            </p:xfrm>
            <a:graphic>
              <a:graphicData uri="http://schemas.openxmlformats.org/drawingml/2006/table">
                <a:tbl>
                  <a:tblPr firstRow="1" bandRow="1">
                    <a:tableStyleId>{5C22544A-7EE6-4342-B048-85BDC9FD1C3A}</a:tableStyleId>
                  </a:tblPr>
                  <a:tblGrid>
                    <a:gridCol w="662609"/>
                    <a:gridCol w="4439478"/>
                    <a:gridCol w="1656522"/>
                    <a:gridCol w="1547191"/>
                    <a:gridCol w="838201"/>
                  </a:tblGrid>
                  <a:tr h="370840">
                    <a:tc>
                      <a:txBody>
                        <a:bodyPr/>
                        <a:lstStyle/>
                        <a:p>
                          <a:r>
                            <a:rPr lang="en-US" altLang="zh-CN" dirty="0" smtClean="0"/>
                            <a:t>ID</a:t>
                          </a:r>
                          <a:endParaRPr lang="zh-CN" altLang="en-US" dirty="0"/>
                        </a:p>
                      </a:txBody>
                      <a:tcPr/>
                    </a:tc>
                    <a:tc>
                      <a:txBody>
                        <a:bodyPr/>
                        <a:lstStyle/>
                        <a:p>
                          <a:r>
                            <a:rPr lang="en-US" altLang="zh-CN" dirty="0" smtClean="0"/>
                            <a:t>To</a:t>
                          </a:r>
                          <a:r>
                            <a:rPr lang="en-US" altLang="zh-CN" baseline="0" dirty="0" smtClean="0"/>
                            <a:t> be </a:t>
                          </a:r>
                          <a:r>
                            <a:rPr lang="en-US" altLang="zh-CN" baseline="0" dirty="0" smtClean="0"/>
                            <a:t>decided</a:t>
                          </a:r>
                          <a:endParaRPr lang="zh-CN" altLang="en-US" dirty="0"/>
                        </a:p>
                      </a:txBody>
                      <a:tcPr/>
                    </a:tc>
                    <a:tc>
                      <a:txBody>
                        <a:bodyPr/>
                        <a:lstStyle/>
                        <a:p>
                          <a:r>
                            <a:rPr lang="en-US" altLang="zh-CN" dirty="0" smtClean="0"/>
                            <a:t>Handler</a:t>
                          </a:r>
                          <a:endParaRPr lang="zh-CN" altLang="en-US" dirty="0"/>
                        </a:p>
                      </a:txBody>
                      <a:tcPr/>
                    </a:tc>
                    <a:tc>
                      <a:txBody>
                        <a:bodyPr/>
                        <a:lstStyle/>
                        <a:p>
                          <a:r>
                            <a:rPr lang="en-US" altLang="zh-CN" dirty="0" smtClean="0"/>
                            <a:t>Assigned </a:t>
                          </a:r>
                          <a:r>
                            <a:rPr lang="en-US" altLang="zh-CN" dirty="0" smtClean="0"/>
                            <a:t>date</a:t>
                          </a:r>
                          <a:endParaRPr lang="zh-CN" altLang="en-US" dirty="0"/>
                        </a:p>
                      </a:txBody>
                      <a:tcPr/>
                    </a:tc>
                    <a:tc>
                      <a:txBody>
                        <a:bodyPr/>
                        <a:lstStyle/>
                        <a:p>
                          <a:r>
                            <a:rPr lang="en-US" altLang="zh-CN" dirty="0" smtClean="0"/>
                            <a:t>Status</a:t>
                          </a:r>
                          <a:endParaRPr lang="zh-CN" altLang="en-US" dirty="0"/>
                        </a:p>
                      </a:txBody>
                      <a:tcPr/>
                    </a:tc>
                  </a:tr>
                  <a:tr h="370840">
                    <a:tc>
                      <a:txBody>
                        <a:bodyPr/>
                        <a:lstStyle/>
                        <a:p>
                          <a:r>
                            <a:rPr lang="en-US" altLang="zh-CN" dirty="0" smtClean="0"/>
                            <a:t>1</a:t>
                          </a:r>
                          <a:endParaRPr lang="zh-CN" altLang="en-US" dirty="0"/>
                        </a:p>
                      </a:txBody>
                      <a:tcPr/>
                    </a:tc>
                    <a:tc>
                      <a:txBody>
                        <a:bodyPr/>
                        <a:lstStyle/>
                        <a:p>
                          <a:r>
                            <a:rPr lang="en-US" altLang="zh-CN" sz="1800" dirty="0" smtClean="0"/>
                            <a:t>PM-PHY preamble sequence need to be decided</a:t>
                          </a:r>
                        </a:p>
                        <a:p>
                          <a:r>
                            <a:rPr lang="en-US" altLang="zh-CN" sz="1800" dirty="0" smtClean="0"/>
                            <a:t>-</a:t>
                          </a:r>
                          <a:r>
                            <a:rPr lang="en-US" altLang="zh-CN" sz="1800" baseline="0" dirty="0" smtClean="0"/>
                            <a:t> </a:t>
                          </a:r>
                          <a:r>
                            <a:rPr lang="en-US" altLang="zh-CN" sz="1800" dirty="0" smtClean="0"/>
                            <a:t>Option </a:t>
                          </a:r>
                          <a:r>
                            <a:rPr lang="en-US" altLang="zh-CN" sz="1800" dirty="0" smtClean="0"/>
                            <a:t>1: </a:t>
                          </a:r>
                          <a14:m>
                            <m:oMath xmlns:m="http://schemas.openxmlformats.org/officeDocument/2006/math">
                              <m:sSub>
                                <m:sSubPr>
                                  <m:ctrlPr>
                                    <a:rPr lang="en-US" altLang="zh-CN" sz="1800" i="1" smtClean="0">
                                      <a:latin typeface="Cambria Math" panose="02040503050406030204" pitchFamily="18" charset="0"/>
                                    </a:rPr>
                                  </m:ctrlPr>
                                </m:sSubPr>
                                <m:e>
                                  <m:r>
                                    <a:rPr lang="en-US" altLang="zh-CN" sz="1800" b="0" i="1" smtClean="0">
                                      <a:latin typeface="Cambria Math" panose="02040503050406030204" pitchFamily="18" charset="0"/>
                                    </a:rPr>
                                    <m:t>𝐴</m:t>
                                  </m:r>
                                </m:e>
                                <m:sub>
                                  <m:r>
                                    <a:rPr lang="en-US" altLang="zh-CN" sz="1800" b="0" i="1" smtClean="0">
                                      <a:latin typeface="Cambria Math" panose="02040503050406030204" pitchFamily="18" charset="0"/>
                                    </a:rPr>
                                    <m:t>64</m:t>
                                  </m:r>
                                </m:sub>
                              </m:sSub>
                            </m:oMath>
                          </a14:m>
                          <a:r>
                            <a:rPr lang="en-US" altLang="zh-CN" sz="1800" dirty="0" smtClean="0"/>
                            <a:t> sequence</a:t>
                          </a:r>
                        </a:p>
                        <a:p>
                          <a:r>
                            <a:rPr lang="en-US" altLang="zh-CN" sz="1800" dirty="0" smtClean="0"/>
                            <a:t>-</a:t>
                          </a:r>
                          <a:r>
                            <a:rPr lang="en-US" altLang="zh-CN" sz="1800" baseline="0" dirty="0" smtClean="0"/>
                            <a:t> </a:t>
                          </a:r>
                          <a:r>
                            <a:rPr lang="en-US" altLang="zh-CN" sz="1800" dirty="0" smtClean="0"/>
                            <a:t>Option </a:t>
                          </a:r>
                          <a:r>
                            <a:rPr lang="en-US" altLang="zh-CN" sz="1800" dirty="0" smtClean="0"/>
                            <a:t>2: FLP + Gold sequence</a:t>
                          </a:r>
                        </a:p>
                      </a:txBody>
                      <a:tcPr/>
                    </a:tc>
                    <a:tc>
                      <a:txBody>
                        <a:bodyPr/>
                        <a:lstStyle/>
                        <a:p>
                          <a:r>
                            <a:rPr lang="en-US" altLang="zh-CN" dirty="0" smtClean="0"/>
                            <a:t>Volker,</a:t>
                          </a:r>
                          <a:r>
                            <a:rPr lang="en-US" altLang="zh-CN" baseline="0" dirty="0" smtClean="0"/>
                            <a:t> Sang-</a:t>
                          </a:r>
                          <a:r>
                            <a:rPr lang="en-US" altLang="zh-CN" baseline="0" dirty="0" err="1" smtClean="0"/>
                            <a:t>Kyu</a:t>
                          </a:r>
                          <a:endParaRPr lang="zh-CN" altLang="en-US" dirty="0"/>
                        </a:p>
                      </a:txBody>
                      <a:tcPr/>
                    </a:tc>
                    <a:tc>
                      <a:txBody>
                        <a:bodyPr/>
                        <a:lstStyle/>
                        <a:p>
                          <a:r>
                            <a:rPr lang="en-US" altLang="zh-CN" dirty="0" smtClean="0"/>
                            <a:t>March 2018</a:t>
                          </a:r>
                          <a:endParaRPr lang="zh-CN" altLang="en-US" dirty="0"/>
                        </a:p>
                      </a:txBody>
                      <a:tcPr/>
                    </a:tc>
                    <a:tc>
                      <a:txBody>
                        <a:bodyPr/>
                        <a:lstStyle/>
                        <a:p>
                          <a:endParaRPr lang="zh-CN" altLang="en-US" dirty="0"/>
                        </a:p>
                      </a:txBody>
                      <a:tcPr/>
                    </a:tc>
                  </a:tr>
                  <a:tr h="370840">
                    <a:tc>
                      <a:txBody>
                        <a:bodyPr/>
                        <a:lstStyle/>
                        <a:p>
                          <a:r>
                            <a:rPr lang="en-US" altLang="zh-CN" dirty="0" smtClean="0"/>
                            <a:t>2</a:t>
                          </a:r>
                          <a:endParaRPr lang="zh-CN" altLang="en-US" dirty="0"/>
                        </a:p>
                      </a:txBody>
                      <a:tcPr/>
                    </a:tc>
                    <a:tc>
                      <a:txBody>
                        <a:bodyPr/>
                        <a:lstStyle/>
                        <a:p>
                          <a:r>
                            <a:rPr lang="en-US" altLang="zh-CN" sz="1800" dirty="0" smtClean="0"/>
                            <a:t>PM-PHY MIMO </a:t>
                          </a:r>
                          <a:r>
                            <a:rPr lang="en-US" altLang="zh-CN" sz="1800" dirty="0" err="1" smtClean="0"/>
                            <a:t>precoder</a:t>
                          </a:r>
                          <a:r>
                            <a:rPr lang="en-US" altLang="zh-CN" sz="180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If no proposal received, then the default should be implementation</a:t>
                          </a:r>
                          <a:r>
                            <a:rPr lang="en-US" altLang="zh-CN" sz="1800" baseline="0" dirty="0" smtClean="0"/>
                            <a:t> issue, and no specification is needed</a:t>
                          </a:r>
                          <a:endParaRPr lang="en-US" altLang="zh-CN" sz="1800" dirty="0" smtClean="0"/>
                        </a:p>
                      </a:txBody>
                      <a:tcPr/>
                    </a:tc>
                    <a:tc>
                      <a:txBody>
                        <a:bodyPr/>
                        <a:lstStyle/>
                        <a:p>
                          <a:r>
                            <a:rPr lang="en-US" altLang="zh-CN" dirty="0" smtClean="0"/>
                            <a:t>Volker, </a:t>
                          </a:r>
                          <a:r>
                            <a:rPr lang="en-US" altLang="zh-CN" dirty="0" err="1" smtClean="0"/>
                            <a:t>Tuncer</a:t>
                          </a:r>
                          <a:endParaRPr lang="zh-CN" altLang="en-US" dirty="0"/>
                        </a:p>
                      </a:txBody>
                      <a:tcPr/>
                    </a:tc>
                    <a:tc>
                      <a:txBody>
                        <a:bodyPr/>
                        <a:lstStyle/>
                        <a:p>
                          <a:r>
                            <a:rPr lang="en-US" altLang="zh-CN" dirty="0" smtClean="0"/>
                            <a:t>March 2018</a:t>
                          </a:r>
                          <a:endParaRPr lang="zh-CN" altLang="en-US" dirty="0"/>
                        </a:p>
                      </a:txBody>
                      <a:tcPr/>
                    </a:tc>
                    <a:tc>
                      <a:txBody>
                        <a:bodyPr/>
                        <a:lstStyle/>
                        <a:p>
                          <a:endParaRPr lang="zh-CN" altLang="en-US" dirty="0"/>
                        </a:p>
                      </a:txBody>
                      <a:tcPr/>
                    </a:tc>
                  </a:tr>
                </a:tbl>
              </a:graphicData>
            </a:graphic>
          </p:graphicFrame>
        </mc:Choice>
        <mc:Fallback>
          <p:graphicFrame>
            <p:nvGraphicFramePr>
              <p:cNvPr id="8" name="表格 7"/>
              <p:cNvGraphicFramePr>
                <a:graphicFrameLocks noGrp="1"/>
              </p:cNvGraphicFramePr>
              <p:nvPr>
                <p:extLst>
                  <p:ext uri="{D42A27DB-BD31-4B8C-83A1-F6EECF244321}">
                    <p14:modId xmlns:p14="http://schemas.microsoft.com/office/powerpoint/2010/main" val="142295181"/>
                  </p:ext>
                </p:extLst>
              </p:nvPr>
            </p:nvGraphicFramePr>
            <p:xfrm>
              <a:off x="0" y="1478280"/>
              <a:ext cx="9144001" cy="2748280"/>
            </p:xfrm>
            <a:graphic>
              <a:graphicData uri="http://schemas.openxmlformats.org/drawingml/2006/table">
                <a:tbl>
                  <a:tblPr firstRow="1" bandRow="1">
                    <a:tableStyleId>{5C22544A-7EE6-4342-B048-85BDC9FD1C3A}</a:tableStyleId>
                  </a:tblPr>
                  <a:tblGrid>
                    <a:gridCol w="662609"/>
                    <a:gridCol w="4439478"/>
                    <a:gridCol w="1656522"/>
                    <a:gridCol w="1547191"/>
                    <a:gridCol w="838201"/>
                  </a:tblGrid>
                  <a:tr h="370840">
                    <a:tc>
                      <a:txBody>
                        <a:bodyPr/>
                        <a:lstStyle/>
                        <a:p>
                          <a:r>
                            <a:rPr lang="en-US" altLang="zh-CN" dirty="0" smtClean="0"/>
                            <a:t>ID</a:t>
                          </a:r>
                          <a:endParaRPr lang="zh-CN" altLang="en-US" dirty="0"/>
                        </a:p>
                      </a:txBody>
                      <a:tcPr/>
                    </a:tc>
                    <a:tc>
                      <a:txBody>
                        <a:bodyPr/>
                        <a:lstStyle/>
                        <a:p>
                          <a:r>
                            <a:rPr lang="en-US" altLang="zh-CN" dirty="0" smtClean="0"/>
                            <a:t>To</a:t>
                          </a:r>
                          <a:r>
                            <a:rPr lang="en-US" altLang="zh-CN" baseline="0" dirty="0" smtClean="0"/>
                            <a:t> be </a:t>
                          </a:r>
                          <a:r>
                            <a:rPr lang="en-US" altLang="zh-CN" baseline="0" dirty="0" smtClean="0"/>
                            <a:t>decided</a:t>
                          </a:r>
                          <a:endParaRPr lang="zh-CN" altLang="en-US" dirty="0"/>
                        </a:p>
                      </a:txBody>
                      <a:tcPr/>
                    </a:tc>
                    <a:tc>
                      <a:txBody>
                        <a:bodyPr/>
                        <a:lstStyle/>
                        <a:p>
                          <a:r>
                            <a:rPr lang="en-US" altLang="zh-CN" dirty="0" smtClean="0"/>
                            <a:t>Handler</a:t>
                          </a:r>
                          <a:endParaRPr lang="zh-CN" altLang="en-US" dirty="0"/>
                        </a:p>
                      </a:txBody>
                      <a:tcPr/>
                    </a:tc>
                    <a:tc>
                      <a:txBody>
                        <a:bodyPr/>
                        <a:lstStyle/>
                        <a:p>
                          <a:r>
                            <a:rPr lang="en-US" altLang="zh-CN" dirty="0" smtClean="0"/>
                            <a:t>Assigned </a:t>
                          </a:r>
                          <a:r>
                            <a:rPr lang="en-US" altLang="zh-CN" dirty="0" smtClean="0"/>
                            <a:t>date</a:t>
                          </a:r>
                          <a:endParaRPr lang="zh-CN" altLang="en-US" dirty="0"/>
                        </a:p>
                      </a:txBody>
                      <a:tcPr/>
                    </a:tc>
                    <a:tc>
                      <a:txBody>
                        <a:bodyPr/>
                        <a:lstStyle/>
                        <a:p>
                          <a:r>
                            <a:rPr lang="en-US" altLang="zh-CN" dirty="0" smtClean="0"/>
                            <a:t>Status</a:t>
                          </a:r>
                          <a:endParaRPr lang="zh-CN" altLang="en-US" dirty="0"/>
                        </a:p>
                      </a:txBody>
                      <a:tcPr/>
                    </a:tc>
                  </a:tr>
                  <a:tr h="1188720">
                    <a:tc>
                      <a:txBody>
                        <a:bodyPr/>
                        <a:lstStyle/>
                        <a:p>
                          <a:r>
                            <a:rPr lang="en-US" altLang="zh-CN" dirty="0" smtClean="0"/>
                            <a:t>1</a:t>
                          </a:r>
                          <a:endParaRPr lang="zh-CN" altLang="en-US" dirty="0"/>
                        </a:p>
                      </a:txBody>
                      <a:tcPr/>
                    </a:tc>
                    <a:tc>
                      <a:txBody>
                        <a:bodyPr/>
                        <a:lstStyle/>
                        <a:p>
                          <a:endParaRPr lang="zh-CN"/>
                        </a:p>
                      </a:txBody>
                      <a:tcPr>
                        <a:blipFill rotWithShape="0">
                          <a:blip r:embed="rId2"/>
                          <a:stretch>
                            <a:fillRect l="-15226" t="-33846" r="-91495" b="-108205"/>
                          </a:stretch>
                        </a:blipFill>
                      </a:tcPr>
                    </a:tc>
                    <a:tc>
                      <a:txBody>
                        <a:bodyPr/>
                        <a:lstStyle/>
                        <a:p>
                          <a:r>
                            <a:rPr lang="en-US" altLang="zh-CN" dirty="0" smtClean="0"/>
                            <a:t>Volker,</a:t>
                          </a:r>
                          <a:r>
                            <a:rPr lang="en-US" altLang="zh-CN" baseline="0" dirty="0" smtClean="0"/>
                            <a:t> Sang-</a:t>
                          </a:r>
                          <a:r>
                            <a:rPr lang="en-US" altLang="zh-CN" baseline="0" dirty="0" err="1" smtClean="0"/>
                            <a:t>Kyu</a:t>
                          </a:r>
                          <a:endParaRPr lang="zh-CN" altLang="en-US" dirty="0"/>
                        </a:p>
                      </a:txBody>
                      <a:tcPr/>
                    </a:tc>
                    <a:tc>
                      <a:txBody>
                        <a:bodyPr/>
                        <a:lstStyle/>
                        <a:p>
                          <a:r>
                            <a:rPr lang="en-US" altLang="zh-CN" dirty="0" smtClean="0"/>
                            <a:t>March 2018</a:t>
                          </a:r>
                          <a:endParaRPr lang="zh-CN" altLang="en-US" dirty="0"/>
                        </a:p>
                      </a:txBody>
                      <a:tcPr/>
                    </a:tc>
                    <a:tc>
                      <a:txBody>
                        <a:bodyPr/>
                        <a:lstStyle/>
                        <a:p>
                          <a:endParaRPr lang="zh-CN" altLang="en-US" dirty="0"/>
                        </a:p>
                      </a:txBody>
                      <a:tcPr/>
                    </a:tc>
                  </a:tr>
                  <a:tr h="1188720">
                    <a:tc>
                      <a:txBody>
                        <a:bodyPr/>
                        <a:lstStyle/>
                        <a:p>
                          <a:r>
                            <a:rPr lang="en-US" altLang="zh-CN" dirty="0" smtClean="0"/>
                            <a:t>2</a:t>
                          </a:r>
                          <a:endParaRPr lang="zh-CN" altLang="en-US" dirty="0"/>
                        </a:p>
                      </a:txBody>
                      <a:tcPr/>
                    </a:tc>
                    <a:tc>
                      <a:txBody>
                        <a:bodyPr/>
                        <a:lstStyle/>
                        <a:p>
                          <a:r>
                            <a:rPr lang="en-US" altLang="zh-CN" sz="1800" dirty="0" smtClean="0"/>
                            <a:t>PM-PHY MIMO </a:t>
                          </a:r>
                          <a:r>
                            <a:rPr lang="en-US" altLang="zh-CN" sz="1800" dirty="0" err="1" smtClean="0"/>
                            <a:t>precoder</a:t>
                          </a:r>
                          <a:r>
                            <a:rPr lang="en-US" altLang="zh-CN" sz="180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If no proposal received, then the default should be implementation</a:t>
                          </a:r>
                          <a:r>
                            <a:rPr lang="en-US" altLang="zh-CN" sz="1800" baseline="0" dirty="0" smtClean="0"/>
                            <a:t> issue, and no specification is needed</a:t>
                          </a:r>
                          <a:endParaRPr lang="en-US" altLang="zh-CN" sz="1800" dirty="0" smtClean="0"/>
                        </a:p>
                      </a:txBody>
                      <a:tcPr/>
                    </a:tc>
                    <a:tc>
                      <a:txBody>
                        <a:bodyPr/>
                        <a:lstStyle/>
                        <a:p>
                          <a:r>
                            <a:rPr lang="en-US" altLang="zh-CN" dirty="0" smtClean="0"/>
                            <a:t>Volker, </a:t>
                          </a:r>
                          <a:r>
                            <a:rPr lang="en-US" altLang="zh-CN" dirty="0" err="1" smtClean="0"/>
                            <a:t>Tuncer</a:t>
                          </a:r>
                          <a:endParaRPr lang="zh-CN" altLang="en-US" dirty="0"/>
                        </a:p>
                      </a:txBody>
                      <a:tcPr/>
                    </a:tc>
                    <a:tc>
                      <a:txBody>
                        <a:bodyPr/>
                        <a:lstStyle/>
                        <a:p>
                          <a:r>
                            <a:rPr lang="en-US" altLang="zh-CN" dirty="0" smtClean="0"/>
                            <a:t>March 2018</a:t>
                          </a:r>
                          <a:endParaRPr lang="zh-CN" altLang="en-US" dirty="0"/>
                        </a:p>
                      </a:txBody>
                      <a:tcPr/>
                    </a:tc>
                    <a:tc>
                      <a:txBody>
                        <a:bodyPr/>
                        <a:lstStyle/>
                        <a:p>
                          <a:endParaRPr lang="zh-CN" altLang="en-US" dirty="0"/>
                        </a:p>
                      </a:txBody>
                      <a:tcPr/>
                    </a:tc>
                  </a:tr>
                </a:tbl>
              </a:graphicData>
            </a:graphic>
          </p:graphicFrame>
        </mc:Fallback>
      </mc:AlternateContent>
    </p:spTree>
    <p:extLst>
      <p:ext uri="{BB962C8B-B14F-4D97-AF65-F5344CB8AC3E}">
        <p14:creationId xmlns:p14="http://schemas.microsoft.com/office/powerpoint/2010/main" val="12078309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36309</TotalTime>
  <Words>134</Words>
  <Application>Microsoft Office PowerPoint</Application>
  <PresentationFormat>全屏显示(4:3)</PresentationFormat>
  <Paragraphs>53</Paragraphs>
  <Slides>3</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vt:i4>
      </vt:variant>
    </vt:vector>
  </HeadingPairs>
  <TitlesOfParts>
    <vt:vector size="8" baseType="lpstr">
      <vt:lpstr>MS PGothic</vt:lpstr>
      <vt:lpstr>MS PGothic</vt:lpstr>
      <vt:lpstr>Cambria Math</vt:lpstr>
      <vt:lpstr>Times New Roman</vt:lpstr>
      <vt:lpstr>802-11-Submission</vt:lpstr>
      <vt:lpstr>PowerPoint 演示文稿</vt:lpstr>
      <vt:lpstr>Preamble design</vt:lpstr>
      <vt:lpstr>Preamble design: decision to make</vt:lpstr>
    </vt:vector>
  </TitlesOfParts>
  <Company>Huawei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 SG usage model</dc:title>
  <dc:creator>John Li</dc:creator>
  <cp:lastModifiedBy>Liqiang (John)</cp:lastModifiedBy>
  <cp:revision>1663</cp:revision>
  <cp:lastPrinted>1998-02-10T13:28:06Z</cp:lastPrinted>
  <dcterms:created xsi:type="dcterms:W3CDTF">2007-04-17T18:10:23Z</dcterms:created>
  <dcterms:modified xsi:type="dcterms:W3CDTF">2018-03-06T17:26:18Z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(3)iMELFeVCSXZNXUNkgvRzQ0Tb11p3tmCVvTD5OQ2ycf6R55/zN7z3Av5O7Z2liLTfTuanmgAD
6XXUahnwyDOespWf9D4Yaem/w4OoD8joT0CrlFUVZELs3lYoJ4TN5UtQoOF0HCutRxB+4YL0
tOuPRpMYleZoZ0Cu7cfXw7Gfm9edlvFI525qMMAFRb6sU/n4e39wTn5o1ofmSYyY5CuNAD6R
/BNM/fqw8kshJoNF6W</vt:lpwstr>
  </property>
  <property fmtid="{D5CDD505-2E9C-101B-9397-08002B2CF9AE}" pid="10" name="_2015_ms_pID_7253431">
    <vt:lpwstr>GR0xZO9V8oHrXR7K2N7o9vNGXZ+f8MobYOS5c3CpDSz+uAv2IH3G/1
GZpxqTGj1Sy7IlsKXiOgAiQ3LMTYU1fcAV2gwRsopE9szXbzFq6jJeJ9JYD3VgxVq099IWUn
9XSZhI31Y0s9364t2MYzMbgLFjsD9qsyAthtcbdd+AIH3LtyQhH5mBBemOGyIk6T/yMUeKcm
U37exIfLIX+oydGVm7Uzxyi6we+PLztjK/eS</vt:lpwstr>
  </property>
  <property fmtid="{D5CDD505-2E9C-101B-9397-08002B2CF9AE}" pid="11" name="_2015_ms_pID_7253432">
    <vt:lpwstr>lj2Gg3ic8U3uSgq5az/Y/o0=</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1509675532</vt:lpwstr>
  </property>
</Properties>
</file>