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09" r:id="rId4"/>
    <p:sldId id="310"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34" autoAdjust="0"/>
    <p:restoredTop sz="96159" autoAdjust="0"/>
  </p:normalViewPr>
  <p:slideViewPr>
    <p:cSldViewPr>
      <p:cViewPr varScale="1">
        <p:scale>
          <a:sx n="100" d="100"/>
          <a:sy n="100" d="100"/>
        </p:scale>
        <p:origin x="762" y="5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3/5/2018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3/5/2018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251956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3/5/2018</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2018</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15-18-0122-01-0vat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3/5/2018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3/5/2018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2018</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15-18-0122-01-0vat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3/5/2018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3/5/2018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3/5/2018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3/5/2018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3/5/2018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3/5/2018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3/5/2018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3/5/2018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6001643"/>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endParaRPr lang="en-US" sz="1600" b="1"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a:t>
            </a:r>
            <a:r>
              <a:rPr lang="en-US" altLang="ko-KR" sz="1600" dirty="0">
                <a:latin typeface="Times New Roman" panose="02020603050405020304" pitchFamily="18" charset="0"/>
                <a:ea typeface="굴림" panose="020B0600000101010101" pitchFamily="50" charset="-127"/>
                <a:cs typeface="Times New Roman" panose="02020603050405020304" pitchFamily="18" charset="0"/>
              </a:rPr>
              <a:t>Water Vehicle Emergency Warning Signal Application using LiFi/CAMCOM Technology</a:t>
            </a:r>
            <a:endPar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endParaRPr>
          </a:p>
          <a:p>
            <a:pPr marL="228600"/>
            <a:endParaRPr lang="en-US" sz="1600" dirty="0">
              <a:solidFill>
                <a:srgbClr val="FF0000"/>
              </a:solidFill>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March 2018</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Cha (SNUST), Minwoo Lee (SNUST), Jeong Gon Kim (Korea Polytechnic Univ.), Hyeongho Lee (Netvision Telecom Inc., Korea), </a:t>
            </a:r>
            <a:r>
              <a:rPr lang="en-US" sz="1600" dirty="0" smtClean="0">
                <a:latin typeface="Times New Roman" pitchFamily="18" charset="0"/>
                <a:cs typeface="Times New Roman" pitchFamily="18" charset="0"/>
              </a:rPr>
              <a:t>Mariappan </a:t>
            </a:r>
            <a:r>
              <a:rPr lang="en-US" sz="1600" dirty="0">
                <a:latin typeface="Times New Roman" pitchFamily="18" charset="0"/>
                <a:cs typeface="Times New Roman" pitchFamily="18" charset="0"/>
              </a:rPr>
              <a:t>Vinayagam (SNUST)</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+82-2-970-6431, FAX: +82-2-970-6123, E-Mail: chajs@seoultech.ac.kr </a:t>
            </a: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a:t>
            </a:r>
            <a:r>
              <a:rPr lang="en-US" altLang="ko-KR" sz="1600" dirty="0" smtClean="0">
                <a:latin typeface="Times New Roman" pitchFamily="18" charset="0"/>
                <a:cs typeface="Times New Roman" pitchFamily="18" charset="0"/>
              </a:rPr>
              <a:t>V2V LiFi/CamCom Link </a:t>
            </a:r>
            <a:r>
              <a:rPr lang="en-US" altLang="ko-KR" sz="1600" dirty="0">
                <a:latin typeface="Times New Roman" pitchFamily="18" charset="0"/>
                <a:cs typeface="Times New Roman" pitchFamily="18" charset="0"/>
              </a:rPr>
              <a:t>design consideration for VAT. </a:t>
            </a:r>
            <a:r>
              <a:rPr lang="en-US" altLang="ko-KR" sz="1600" dirty="0" smtClean="0">
                <a:latin typeface="Times New Roman" pitchFamily="18" charset="0"/>
                <a:cs typeface="Times New Roman" pitchFamily="18" charset="0"/>
              </a:rPr>
              <a:t>This proposed LiFi/CamCom for water vehicle used for emergency warning signal. This VAT  </a:t>
            </a:r>
            <a:r>
              <a:rPr lang="en-US" altLang="ko-KR" sz="1600" dirty="0">
                <a:latin typeface="Times New Roman" pitchFamily="18" charset="0"/>
                <a:cs typeface="Times New Roman" pitchFamily="18" charset="0"/>
              </a:rPr>
              <a:t>to operate on the application services like ITS, ADAS</a:t>
            </a:r>
            <a:r>
              <a:rPr lang="en-US" altLang="ko-KR" sz="1600" dirty="0" smtClean="0">
                <a:latin typeface="Times New Roman" pitchFamily="18" charset="0"/>
                <a:cs typeface="Times New Roman" pitchFamily="18" charset="0"/>
              </a:rPr>
              <a:t>, IoT/IoL, etc. </a:t>
            </a:r>
            <a:r>
              <a:rPr lang="en-US" altLang="ko-KR" sz="1600" dirty="0">
                <a:latin typeface="Times New Roman" pitchFamily="18" charset="0"/>
                <a:cs typeface="Times New Roman" pitchFamily="18" charset="0"/>
              </a:rPr>
              <a:t>on road </a:t>
            </a:r>
            <a:r>
              <a:rPr lang="en-US" altLang="ko-KR" sz="1600" dirty="0" smtClean="0">
                <a:latin typeface="Times New Roman" pitchFamily="18" charset="0"/>
                <a:cs typeface="Times New Roman" pitchFamily="18" charset="0"/>
              </a:rPr>
              <a:t>condition. Also </a:t>
            </a:r>
            <a:r>
              <a:rPr lang="en-US" altLang="ko-KR" sz="1600" dirty="0">
                <a:latin typeface="Times New Roman" pitchFamily="18" charset="0"/>
                <a:cs typeface="Times New Roman" pitchFamily="18" charset="0"/>
              </a:rPr>
              <a:t>this can be used for </a:t>
            </a:r>
            <a:r>
              <a:rPr lang="en-US" altLang="ko-KR" sz="1600" dirty="0" smtClean="0">
                <a:latin typeface="Times New Roman" pitchFamily="18" charset="0"/>
                <a:cs typeface="Times New Roman" pitchFamily="18" charset="0"/>
              </a:rPr>
              <a:t>LEDIT</a:t>
            </a:r>
            <a:r>
              <a:rPr lang="en-US" altLang="ko-KR" sz="1600" dirty="0">
                <a:latin typeface="Times New Roman" pitchFamily="18" charset="0"/>
                <a:cs typeface="Times New Roman" pitchFamily="18" charset="0"/>
              </a:rPr>
              <a:t>, Digital Signage </a:t>
            </a:r>
            <a:r>
              <a:rPr lang="en-US" altLang="ko-KR" sz="1600" dirty="0" smtClean="0">
                <a:latin typeface="Times New Roman" pitchFamily="18" charset="0"/>
                <a:cs typeface="Times New Roman" pitchFamily="18" charset="0"/>
              </a:rPr>
              <a:t>with connected information services </a:t>
            </a:r>
            <a:r>
              <a:rPr lang="en-US" altLang="ko-KR" sz="1600" dirty="0">
                <a:latin typeface="Times New Roman" pitchFamily="18" charset="0"/>
                <a:cs typeface="Times New Roman" pitchFamily="18" charset="0"/>
              </a:rPr>
              <a:t>etc</a:t>
            </a:r>
            <a:r>
              <a:rPr lang="en-US" altLang="ko-KR" sz="1600" dirty="0" smtClean="0">
                <a:latin typeface="Times New Roman" pitchFamily="18" charset="0"/>
                <a:cs typeface="Times New Roman" pitchFamily="18" charset="0"/>
              </a:rPr>
              <a:t>.</a:t>
            </a:r>
          </a:p>
          <a:p>
            <a:pPr marL="228600" algn="just">
              <a:spcBef>
                <a:spcPts val="600"/>
              </a:spcBef>
              <a:spcAft>
                <a:spcPts val="600"/>
              </a:spcAft>
            </a:pPr>
            <a:r>
              <a:rPr lang="en-US" sz="1600" b="1" dirty="0" smtClean="0">
                <a:latin typeface="Times New Roman" pitchFamily="18" charset="0"/>
                <a:cs typeface="Times New Roman" pitchFamily="18" charset="0"/>
              </a:rPr>
              <a:t>Purpose</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To p</a:t>
            </a:r>
            <a:r>
              <a:rPr lang="en-US" sz="1600" dirty="0" smtClean="0">
                <a:latin typeface="Times New Roman" pitchFamily="18" charset="0"/>
                <a:cs typeface="Times New Roman" pitchFamily="18" charset="0"/>
              </a:rPr>
              <a:t>rovided concept </a:t>
            </a:r>
            <a:r>
              <a:rPr lang="en-US" sz="1600" dirty="0">
                <a:latin typeface="Times New Roman" pitchFamily="18" charset="0"/>
                <a:cs typeface="Times New Roman" pitchFamily="18" charset="0"/>
              </a:rPr>
              <a:t>models of </a:t>
            </a:r>
            <a:r>
              <a:rPr lang="en-US" sz="1600" dirty="0" smtClean="0">
                <a:latin typeface="Times New Roman" pitchFamily="18" charset="0"/>
                <a:cs typeface="Times New Roman" pitchFamily="18" charset="0"/>
              </a:rPr>
              <a:t> Light Communication based LiFi/CamCom solution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spcBef>
                <a:spcPts val="600"/>
              </a:spcBef>
              <a:spcAft>
                <a:spcPts val="600"/>
              </a:spcAft>
            </a:pPr>
            <a:r>
              <a:rPr lang="en-US" sz="1600" b="1" dirty="0" smtClean="0">
                <a:latin typeface="Times New Roman" pitchFamily="18" charset="0"/>
                <a:cs typeface="Times New Roman" pitchFamily="18" charset="0"/>
              </a:rPr>
              <a:t>Notice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95300" y="2033587"/>
            <a:ext cx="8153400" cy="23860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for Water Vehicle Emergency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Warning Signal </a:t>
            </a: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LiFi/CamCom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Technology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 Water Vehicle</a:t>
            </a:r>
          </a:p>
          <a:p>
            <a:pPr marL="342900" indent="-342900" algn="l">
              <a:buFont typeface="Arial" panose="020B0604020202020204" pitchFamily="34" charset="0"/>
              <a:buChar char="•"/>
              <a:tabLst>
                <a:tab pos="2417763" algn="l"/>
              </a:tabLst>
            </a:pPr>
            <a:endParaRPr lang="en-US" altLang="ko-KR" sz="2000" dirty="0" smtClean="0">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604018"/>
            <a:ext cx="91440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Needs for Water Vehicle Emergency Warning Signal</a:t>
            </a:r>
          </a:p>
        </p:txBody>
      </p:sp>
      <p:sp>
        <p:nvSpPr>
          <p:cNvPr id="10" name="Content Placeholder 2"/>
          <p:cNvSpPr txBox="1">
            <a:spLocks/>
          </p:cNvSpPr>
          <p:nvPr/>
        </p:nvSpPr>
        <p:spPr>
          <a:xfrm>
            <a:off x="4767435" y="1371600"/>
            <a:ext cx="4376565" cy="488744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Emergency Warning </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Casualties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large navigational buoys, primary lights or lightships.</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Changes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 depth of water</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Dangerous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wrecks or obstruction to navigation</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Floating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dangers-like containers, drifting buoys, icebergs</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Newly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established aids to navigation</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Gunnery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or fire exercise areas and underwater activities in certain areas</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Vessels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aground in approaching port areas</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Any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changes or development of new buoyage system</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Gale warnings</a:t>
            </a:r>
          </a:p>
          <a:p>
            <a:pPr marL="285750" indent="-285750" algn="just">
              <a:lnSpc>
                <a:spcPct val="150000"/>
              </a:lnSpc>
              <a:buFont typeface="Arial" panose="020B0604020202020204" pitchFamily="34" charset="0"/>
              <a:buChar char="•"/>
            </a:pP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Concept</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Lighting System and the PD/Camera connected on water vehicle to enable LiFi/CamCom technology for communication between water vehicles</a:t>
            </a:r>
          </a:p>
          <a:p>
            <a:pPr marL="628650" lvl="1" indent="-171450" algn="just">
              <a:lnSpc>
                <a:spcPct val="150000"/>
              </a:lnSpc>
              <a:buFont typeface="Times New Roman" panose="02020603050405020304" pitchFamily="18" charset="0"/>
              <a:buChar char="˗"/>
            </a:pP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22" name="TextBox 21"/>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grpSp>
        <p:nvGrpSpPr>
          <p:cNvPr id="3" name="Group 2"/>
          <p:cNvGrpSpPr/>
          <p:nvPr/>
        </p:nvGrpSpPr>
        <p:grpSpPr>
          <a:xfrm>
            <a:off x="76201" y="2014434"/>
            <a:ext cx="4800600" cy="3395766"/>
            <a:chOff x="-1" y="1524000"/>
            <a:chExt cx="4850691" cy="3395766"/>
          </a:xfrm>
        </p:grpSpPr>
        <p:sp>
          <p:nvSpPr>
            <p:cNvPr id="23" name="TextBox 53"/>
            <p:cNvSpPr txBox="1">
              <a:spLocks noChangeArrowheads="1"/>
            </p:cNvSpPr>
            <p:nvPr/>
          </p:nvSpPr>
          <p:spPr bwMode="auto">
            <a:xfrm>
              <a:off x="1050216" y="4642767"/>
              <a:ext cx="2667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200" dirty="0" smtClean="0">
                  <a:cs typeface="Times New Roman" panose="02020603050405020304" pitchFamily="18" charset="0"/>
                </a:rPr>
                <a:t>&lt; </a:t>
              </a:r>
              <a:r>
                <a:rPr lang="en-US" altLang="ko-KR" sz="1200" dirty="0" smtClean="0">
                  <a:cs typeface="Times New Roman" panose="02020603050405020304" pitchFamily="18" charset="0"/>
                </a:rPr>
                <a:t>Water Vehicles In Use Scenario </a:t>
              </a:r>
              <a:r>
                <a:rPr kumimoji="0" lang="en-US" altLang="ko-KR" sz="1200" dirty="0" smtClean="0">
                  <a:cs typeface="Times New Roman" panose="02020603050405020304" pitchFamily="18" charset="0"/>
                </a:rPr>
                <a:t>&gt;</a:t>
              </a:r>
            </a:p>
          </p:txBody>
        </p:sp>
        <p:sp>
          <p:nvSpPr>
            <p:cNvPr id="8" name="Rectangle 7"/>
            <p:cNvSpPr/>
            <p:nvPr/>
          </p:nvSpPr>
          <p:spPr>
            <a:xfrm>
              <a:off x="4293310" y="4661356"/>
              <a:ext cx="557380" cy="215444"/>
            </a:xfrm>
            <a:prstGeom prst="rect">
              <a:avLst/>
            </a:prstGeom>
          </p:spPr>
          <p:txBody>
            <a:bodyPr wrap="square">
              <a:spAutoFit/>
            </a:bodyPr>
            <a:lstStyle/>
            <a:p>
              <a:pPr algn="r"/>
              <a:r>
                <a:rPr lang="en-US" sz="800" dirty="0"/>
                <a:t>GOOGLE</a:t>
              </a:r>
            </a:p>
          </p:txBody>
        </p:sp>
        <p:pic>
          <p:nvPicPr>
            <p:cNvPr id="2" name="Picture 1"/>
            <p:cNvPicPr>
              <a:picLocks noChangeAspect="1"/>
            </p:cNvPicPr>
            <p:nvPr/>
          </p:nvPicPr>
          <p:blipFill>
            <a:blip r:embed="rId3"/>
            <a:stretch>
              <a:fillRect/>
            </a:stretch>
          </p:blipFill>
          <p:spPr>
            <a:xfrm>
              <a:off x="-1" y="1524000"/>
              <a:ext cx="4767435" cy="3176303"/>
            </a:xfrm>
            <a:prstGeom prst="rect">
              <a:avLst/>
            </a:prstGeom>
          </p:spPr>
        </p:pic>
      </p:grpSp>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812108"/>
            <a:ext cx="9143999"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LiFi/CAMCOM Technology for Water </a:t>
            </a:r>
            <a:r>
              <a:rPr lang="en-US" altLang="ko-KR" sz="3200" b="1" dirty="0" smtClean="0"/>
              <a:t>Vehicle</a:t>
            </a:r>
            <a:endParaRPr lang="en-US" altLang="ko-KR" sz="3200" b="1" dirty="0"/>
          </a:p>
        </p:txBody>
      </p:sp>
      <p:sp>
        <p:nvSpPr>
          <p:cNvPr id="41" name="Content Placeholder 2"/>
          <p:cNvSpPr txBox="1">
            <a:spLocks/>
          </p:cNvSpPr>
          <p:nvPr/>
        </p:nvSpPr>
        <p:spPr>
          <a:xfrm>
            <a:off x="5656634" y="2184304"/>
            <a:ext cx="3487366" cy="3835496"/>
          </a:xfrm>
          <a:prstGeom prst="rect">
            <a:avLst/>
          </a:prstGeom>
        </p:spPr>
        <p:txBody>
          <a:bodyPr vert="horz" lIns="91440" tIns="45720" rIns="91440" bIns="45720" rtlCol="0">
            <a:normAutofit fontScale="70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0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Light Based LiFi/CamCom Link on Water Vehicles</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Water Vehicle Lights</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PD / CCTV Camera</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endPar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a:t>
            </a:r>
          </a:p>
          <a:p>
            <a:pPr marL="1200150" lvl="2" indent="-285750" algn="just">
              <a:lnSpc>
                <a:spcPct val="150000"/>
              </a:lnSpc>
              <a:buFont typeface="Wingdings" panose="05000000000000000000" pitchFamily="2" charset="2"/>
              <a:buChar char="§"/>
            </a:pPr>
            <a:r>
              <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a:t>
            </a:r>
            <a:r>
              <a:rPr lang="en-US"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VPPM, Offset-VPWM, Multilevel PPM, Inverted PPM, Subcarrier PPM, DSSS SIK etc</a:t>
            </a:r>
            <a:r>
              <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 (Line of Sight)</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t>
            </a: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ailab</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le Distance : </a:t>
            </a: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more than 500m with lens</a:t>
            </a:r>
          </a:p>
        </p:txBody>
      </p:sp>
      <p:sp>
        <p:nvSpPr>
          <p:cNvPr id="55" name="TextBox 5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sp>
        <p:nvSpPr>
          <p:cNvPr id="57" name="Content Placeholder 2"/>
          <p:cNvSpPr txBox="1">
            <a:spLocks/>
          </p:cNvSpPr>
          <p:nvPr/>
        </p:nvSpPr>
        <p:spPr>
          <a:xfrm>
            <a:off x="380999" y="4364575"/>
            <a:ext cx="5275634" cy="1948671"/>
          </a:xfrm>
          <a:prstGeom prst="rect">
            <a:avLst/>
          </a:prstGeom>
        </p:spPr>
        <p:txBody>
          <a:bodyPr vert="horz" lIns="91440" tIns="45720" rIns="91440" bIns="45720" rtlCol="0">
            <a:normAutofit fontScale="8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LiFi/CamCom Technology to communicate between water vehicles for emergency condition information broadcasting, Water vehicle specific secured informations, etc. </a:t>
            </a:r>
          </a:p>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Helps  to protect the water vehicles from emergency situation locks and saves human /  goods, etc.</a:t>
            </a:r>
          </a:p>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 the existing lighting infrasture and on vehicle cameras for LiFi/CamCom Link</a:t>
            </a:r>
            <a:endPar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76" name="TextBox 53"/>
          <p:cNvSpPr txBox="1">
            <a:spLocks noChangeArrowheads="1"/>
          </p:cNvSpPr>
          <p:nvPr/>
        </p:nvSpPr>
        <p:spPr bwMode="auto">
          <a:xfrm>
            <a:off x="1678164" y="4050437"/>
            <a:ext cx="268130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just" latinLnBrk="1">
              <a:buNone/>
            </a:pPr>
            <a:r>
              <a:rPr kumimoji="0" lang="en-US" altLang="ko-KR" sz="1200" dirty="0" smtClean="0">
                <a:cs typeface="Times New Roman" panose="02020603050405020304" pitchFamily="18" charset="0"/>
              </a:rPr>
              <a:t>&lt; Water Vehicle LiFi CamCom </a:t>
            </a:r>
            <a:r>
              <a:rPr lang="en-US" altLang="ko-KR" sz="1200" dirty="0" smtClean="0">
                <a:cs typeface="Times New Roman" panose="02020603050405020304" pitchFamily="18" charset="0"/>
              </a:rPr>
              <a:t>Link </a:t>
            </a:r>
            <a:r>
              <a:rPr kumimoji="0" lang="en-US" altLang="ko-KR" sz="1200" dirty="0" smtClean="0">
                <a:cs typeface="Times New Roman" panose="02020603050405020304" pitchFamily="18" charset="0"/>
              </a:rPr>
              <a:t>&gt;</a:t>
            </a:r>
          </a:p>
        </p:txBody>
      </p:sp>
      <p:pic>
        <p:nvPicPr>
          <p:cNvPr id="35" name="Picture 2" descr="C:\Users\Ferrum\Desktop\Vehicle\morz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458422"/>
            <a:ext cx="5966125" cy="16748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5247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976876"/>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191316" y="1981200"/>
            <a:ext cx="8952684" cy="32004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a:t>
            </a:r>
            <a:r>
              <a:rPr lang="en-US" altLang="ko-KR" sz="2000" dirty="0" smtClean="0">
                <a:solidFill>
                  <a:schemeClr val="tx1"/>
                </a:solidFill>
                <a:latin typeface="Times New Roman" panose="02020603050405020304" pitchFamily="18" charset="0"/>
                <a:cs typeface="Times New Roman" panose="02020603050405020304" pitchFamily="18" charset="0"/>
              </a:rPr>
              <a:t>roposed the </a:t>
            </a:r>
            <a:r>
              <a:rPr lang="en-US" altLang="ko-KR" sz="2000" dirty="0">
                <a:solidFill>
                  <a:schemeClr val="tx1"/>
                </a:solidFill>
                <a:latin typeface="Times New Roman" panose="02020603050405020304" pitchFamily="18" charset="0"/>
                <a:cs typeface="Times New Roman" panose="02020603050405020304" pitchFamily="18" charset="0"/>
              </a:rPr>
              <a:t>Water Vehicle Emergency Warning </a:t>
            </a:r>
            <a:r>
              <a:rPr lang="en-US" altLang="ko-KR" sz="2000" dirty="0" smtClean="0">
                <a:solidFill>
                  <a:schemeClr val="tx1"/>
                </a:solidFill>
                <a:latin typeface="Times New Roman" panose="02020603050405020304" pitchFamily="18" charset="0"/>
                <a:cs typeface="Times New Roman" panose="02020603050405020304" pitchFamily="18" charset="0"/>
              </a:rPr>
              <a:t>Signaling method </a:t>
            </a:r>
            <a:r>
              <a:rPr lang="en-US" altLang="ko-KR" sz="2000" dirty="0">
                <a:solidFill>
                  <a:schemeClr val="tx1"/>
                </a:solidFill>
                <a:latin typeface="Times New Roman" panose="02020603050405020304" pitchFamily="18" charset="0"/>
                <a:cs typeface="Times New Roman" panose="02020603050405020304" pitchFamily="18" charset="0"/>
              </a:rPr>
              <a:t>using LiFi/CAMCOM Technology</a:t>
            </a:r>
            <a:endParaRPr lang="en-US" altLang="ko-KR" sz="2000" dirty="0" smtClean="0">
              <a:solidFill>
                <a:schemeClr val="tx1"/>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cs typeface="Times New Roman" panose="02020603050405020304" pitchFamily="18" charset="0"/>
              </a:rPr>
              <a:t>Uses the existing infrastructure to built the system and does not required any additional infrastructure needs to be Installed</a:t>
            </a:r>
          </a:p>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cs typeface="Times New Roman" panose="02020603050405020304" pitchFamily="18" charset="0"/>
              </a:rPr>
              <a:t>Provides warning signals to nearby </a:t>
            </a:r>
            <a:r>
              <a:rPr lang="en-US" altLang="ko-KR" sz="2000" dirty="0">
                <a:solidFill>
                  <a:schemeClr val="tx1"/>
                </a:solidFill>
                <a:latin typeface="Times New Roman" panose="02020603050405020304" pitchFamily="18" charset="0"/>
                <a:cs typeface="Times New Roman" panose="02020603050405020304" pitchFamily="18" charset="0"/>
              </a:rPr>
              <a:t>water vehicles casualties to large navigational buoys, primary lights or lightships, Changes in depth of water, Dangerous wrecks or obstruction to navigation, floating dangers-like containers, drifting buoys, icebergs, </a:t>
            </a:r>
            <a:r>
              <a:rPr lang="en-US" altLang="ko-KR" sz="2000" dirty="0" smtClean="0">
                <a:solidFill>
                  <a:schemeClr val="tx1"/>
                </a:solidFill>
                <a:latin typeface="Times New Roman" panose="02020603050405020304" pitchFamily="18" charset="0"/>
                <a:cs typeface="Times New Roman" panose="02020603050405020304" pitchFamily="18" charset="0"/>
              </a:rPr>
              <a:t>etc. </a:t>
            </a:r>
          </a:p>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cs typeface="Times New Roman" panose="02020603050405020304" pitchFamily="18" charset="0"/>
              </a:rPr>
              <a:t>Reduce </a:t>
            </a:r>
            <a:r>
              <a:rPr lang="en-US" altLang="ko-KR" sz="2000" dirty="0">
                <a:solidFill>
                  <a:schemeClr val="tx1"/>
                </a:solidFill>
                <a:latin typeface="Times New Roman" panose="02020603050405020304" pitchFamily="18" charset="0"/>
                <a:cs typeface="Times New Roman" panose="02020603050405020304" pitchFamily="18" charset="0"/>
              </a:rPr>
              <a:t>the </a:t>
            </a:r>
            <a:r>
              <a:rPr lang="en-US" altLang="ko-KR" sz="2000" dirty="0" smtClean="0">
                <a:solidFill>
                  <a:schemeClr val="tx1"/>
                </a:solidFill>
                <a:latin typeface="Times New Roman" panose="02020603050405020304" pitchFamily="18" charset="0"/>
                <a:cs typeface="Times New Roman" panose="02020603050405020304" pitchFamily="18" charset="0"/>
              </a:rPr>
              <a:t>travelers/goods risk and avoids confusions on the way of sailing. </a:t>
            </a:r>
            <a:endParaRPr lang="en-US" altLang="ko-KR" sz="2000" dirty="0" smtClean="0">
              <a:solidFill>
                <a:srgbClr val="FF0000"/>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9592</TotalTime>
  <Words>390</Words>
  <Application>Microsoft Office PowerPoint</Application>
  <PresentationFormat>On-screen Show (4:3)</PresentationFormat>
  <Paragraphs>72</Paragraphs>
  <Slides>5</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맑은 고딕</vt:lpstr>
      <vt:lpstr>Arial</vt:lpstr>
      <vt:lpstr>Calibri</vt:lpstr>
      <vt:lpstr>굴림</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388</cp:revision>
  <cp:lastPrinted>2017-05-07T15:48:38Z</cp:lastPrinted>
  <dcterms:created xsi:type="dcterms:W3CDTF">2010-05-15T17:50:32Z</dcterms:created>
  <dcterms:modified xsi:type="dcterms:W3CDTF">2018-03-06T05:45:33Z</dcterms:modified>
</cp:coreProperties>
</file>