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34" autoAdjust="0"/>
    <p:restoredTop sz="96159" autoAdjust="0"/>
  </p:normalViewPr>
  <p:slideViewPr>
    <p:cSldViewPr>
      <p:cViewPr varScale="1">
        <p:scale>
          <a:sx n="100" d="100"/>
          <a:sy n="100" d="100"/>
        </p:scale>
        <p:origin x="762"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3/5/2018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3/5/2018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3/5/2018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15-18-0120-01-0vat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March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15-18-0120-01-0vat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3/5/2018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3/5/2018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3/5/2018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3/5/2018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3/5/2018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3/5/2018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g"/><Relationship Id="rId4" Type="http://schemas.openxmlformats.org/officeDocument/2006/relationships/image" Target="../media/image2.jpg"/></Relationships>
</file>

<file path=ppt/slides/_rels/slide4.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image" Target="../media/image5.jpeg"/><Relationship Id="rId7"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7.png"/><Relationship Id="rId10" Type="http://schemas.microsoft.com/office/2007/relationships/hdphoto" Target="../media/hdphoto3.wdp"/><Relationship Id="rId4" Type="http://schemas.openxmlformats.org/officeDocument/2006/relationships/image" Target="../media/image6.jpeg"/><Relationship Id="rId9" Type="http://schemas.openxmlformats.org/officeDocument/2006/relationships/image" Target="../media/image9.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67710"/>
            <a:ext cx="9144000" cy="5755422"/>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a:t>
            </a:r>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Location based Bus Guidance </a:t>
            </a:r>
            <a:r>
              <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rPr>
              <a:t>Information Using </a:t>
            </a:r>
            <a:r>
              <a:rPr lang="en-US" altLang="ko-KR" sz="1600" dirty="0">
                <a:latin typeface="Times New Roman" panose="02020603050405020304" pitchFamily="18" charset="0"/>
                <a:ea typeface="굴림" panose="020B0600000101010101" pitchFamily="50" charset="-127"/>
                <a:cs typeface="Times New Roman" panose="02020603050405020304" pitchFamily="18" charset="0"/>
              </a:rPr>
              <a:t>IoT/IoL Technology</a:t>
            </a:r>
            <a:endParaRPr lang="en-US" altLang="ko-KR" sz="1600" dirty="0" smtClean="0">
              <a:latin typeface="Times New Roman" panose="02020603050405020304" pitchFamily="18" charset="0"/>
              <a:ea typeface="굴림" panose="020B0600000101010101" pitchFamily="50" charset="-127"/>
              <a:cs typeface="Times New Roman" panose="02020603050405020304" pitchFamily="18" charset="0"/>
            </a:endParaRPr>
          </a:p>
          <a:p>
            <a:pPr marL="228600"/>
            <a:endParaRPr lang="en-US" sz="1600" dirty="0">
              <a:solidFill>
                <a:srgbClr val="FF0000"/>
              </a:solidFill>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March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Jaesang Cha (SNUST), Daehyun Kim (Namuga  Co., Ltd), Jaekwon Shin, Jintae Kim (Fivetek Co., Ltd</a:t>
            </a:r>
            <a:r>
              <a:rPr lang="en-US" sz="1600"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Sangwoon Lee (Namseoul Univ.), Minwoo Lee (SNUST</a:t>
            </a:r>
            <a:r>
              <a:rPr lang="en-US" sz="1600" dirty="0" smtClean="0">
                <a:latin typeface="Times New Roman" pitchFamily="18" charset="0"/>
                <a:cs typeface="Times New Roman" pitchFamily="18" charset="0"/>
              </a:rPr>
              <a:t>), Mariappan </a:t>
            </a:r>
            <a:r>
              <a:rPr lang="en-US" sz="1600" dirty="0">
                <a:latin typeface="Times New Roman" pitchFamily="18" charset="0"/>
                <a:cs typeface="Times New Roman" pitchFamily="18" charset="0"/>
              </a:rPr>
              <a:t>Vinayagam (SNUST)</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a:t>
            </a:r>
            <a:r>
              <a:rPr lang="en-US" sz="1600" dirty="0">
                <a:latin typeface="Times New Roman" pitchFamily="18" charset="0"/>
                <a:cs typeface="Times New Roman" pitchFamily="18" charset="0"/>
              </a:rPr>
              <a:t>+82-2-970-6431, FAX: +82-2-970-6123, E-Mail: chajs@seoultech.ac.kr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V2I </a:t>
            </a:r>
            <a:r>
              <a:rPr lang="en-US" altLang="ko-KR" sz="1600" dirty="0" smtClean="0">
                <a:latin typeface="Times New Roman" pitchFamily="18" charset="0"/>
                <a:cs typeface="Times New Roman" pitchFamily="18" charset="0"/>
              </a:rPr>
              <a:t>IoT/IoL Link </a:t>
            </a:r>
            <a:r>
              <a:rPr lang="en-US" altLang="ko-KR" sz="1600" dirty="0">
                <a:latin typeface="Times New Roman" pitchFamily="18" charset="0"/>
                <a:cs typeface="Times New Roman" pitchFamily="18" charset="0"/>
              </a:rPr>
              <a:t>design consideration for VAT. </a:t>
            </a:r>
            <a:r>
              <a:rPr lang="en-US" altLang="ko-KR" sz="1600" dirty="0" smtClean="0">
                <a:latin typeface="Times New Roman" pitchFamily="18" charset="0"/>
                <a:cs typeface="Times New Roman" pitchFamily="18" charset="0"/>
              </a:rPr>
              <a:t>This proposed location based bus guidance information system based on IoT/IoL solution used for Travelers at bus stops. This VAT  </a:t>
            </a:r>
            <a:r>
              <a:rPr lang="en-US" altLang="ko-KR" sz="1600" dirty="0">
                <a:latin typeface="Times New Roman" pitchFamily="18" charset="0"/>
                <a:cs typeface="Times New Roman" pitchFamily="18" charset="0"/>
              </a:rPr>
              <a:t>to operate on the application services like ITS, ADAS, </a:t>
            </a:r>
            <a:r>
              <a:rPr lang="en-US" altLang="ko-KR" sz="1600" dirty="0" smtClean="0">
                <a:latin typeface="Times New Roman" pitchFamily="18" charset="0"/>
                <a:cs typeface="Times New Roman" pitchFamily="18" charset="0"/>
              </a:rPr>
              <a:t>etc. </a:t>
            </a:r>
            <a:r>
              <a:rPr lang="en-US" altLang="ko-KR" sz="1600" dirty="0">
                <a:latin typeface="Times New Roman" pitchFamily="18" charset="0"/>
                <a:cs typeface="Times New Roman" pitchFamily="18" charset="0"/>
              </a:rPr>
              <a:t>on road </a:t>
            </a:r>
            <a:r>
              <a:rPr lang="en-US" altLang="ko-KR" sz="1600" dirty="0" smtClean="0">
                <a:latin typeface="Times New Roman" pitchFamily="18" charset="0"/>
                <a:cs typeface="Times New Roman" pitchFamily="18" charset="0"/>
              </a:rPr>
              <a:t>condition. Also </a:t>
            </a:r>
            <a:r>
              <a:rPr lang="en-US" altLang="ko-KR" sz="1600" dirty="0">
                <a:latin typeface="Times New Roman" pitchFamily="18" charset="0"/>
                <a:cs typeface="Times New Roman" pitchFamily="18" charset="0"/>
              </a:rPr>
              <a:t>this can be used for </a:t>
            </a:r>
            <a:r>
              <a:rPr lang="en-US" altLang="ko-KR" sz="1600" dirty="0" smtClean="0">
                <a:latin typeface="Times New Roman" pitchFamily="18" charset="0"/>
                <a:cs typeface="Times New Roman" pitchFamily="18" charset="0"/>
              </a:rPr>
              <a:t>LEDIT</a:t>
            </a:r>
            <a:r>
              <a:rPr lang="en-US" altLang="ko-KR" sz="1600" dirty="0">
                <a:latin typeface="Times New Roman" pitchFamily="18" charset="0"/>
                <a:cs typeface="Times New Roman" pitchFamily="18" charset="0"/>
              </a:rPr>
              <a:t>, Digital Signage </a:t>
            </a:r>
            <a:r>
              <a:rPr lang="en-US" altLang="ko-KR" sz="1600" dirty="0" smtClean="0">
                <a:latin typeface="Times New Roman" pitchFamily="18" charset="0"/>
                <a:cs typeface="Times New Roman" pitchFamily="18" charset="0"/>
              </a:rPr>
              <a:t>with connected information services </a:t>
            </a:r>
            <a:r>
              <a:rPr lang="en-US" altLang="ko-KR" sz="1600" dirty="0">
                <a:latin typeface="Times New Roman" pitchFamily="18" charset="0"/>
                <a:cs typeface="Times New Roman" pitchFamily="18" charset="0"/>
              </a:rPr>
              <a:t>etc</a:t>
            </a:r>
            <a:r>
              <a:rPr lang="en-US" altLang="ko-KR" sz="1600" dirty="0" smtClean="0">
                <a:latin typeface="Times New Roman" pitchFamily="18" charset="0"/>
                <a:cs typeface="Times New Roman" pitchFamily="18" charset="0"/>
              </a:rPr>
              <a:t>.</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Provided Concept models of </a:t>
            </a:r>
            <a:r>
              <a:rPr lang="en-US" sz="1600" dirty="0" smtClean="0">
                <a:latin typeface="Times New Roman" pitchFamily="18" charset="0"/>
                <a:cs typeface="Times New Roman" pitchFamily="18" charset="0"/>
              </a:rPr>
              <a:t> Light Communication based IoT/IoL solution for </a:t>
            </a:r>
            <a:r>
              <a:rPr lang="en-US" altLang="en-US" sz="1600" dirty="0">
                <a:latin typeface="Times New Roman" panose="02020603050405020304" pitchFamily="18" charset="0"/>
                <a:cs typeface="Times New Roman" panose="02020603050405020304" pitchFamily="18" charset="0"/>
              </a:rPr>
              <a:t>Vehicular Assistant Technology (VAT) Interest Group</a:t>
            </a:r>
            <a:r>
              <a:rPr lang="en-US" sz="1600" b="1" dirty="0" smtClean="0">
                <a:latin typeface="Times New Roman" pitchFamily="18" charset="0"/>
                <a:cs typeface="Times New Roman" pitchFamily="18" charset="0"/>
              </a:rPr>
              <a:t> </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153400" cy="23860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 for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Location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Based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Bus Guidance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IoT/IoL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Based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Bus </a:t>
            </a:r>
            <a:r>
              <a:rPr lang="en-US" altLang="ko-KR"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Guidance </a:t>
            </a: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a:t>
            </a:r>
          </a:p>
          <a:p>
            <a:pPr marL="342900" indent="-342900" algn="l">
              <a:buFont typeface="Arial" panose="020B0604020202020204" pitchFamily="34" charset="0"/>
              <a:buChar char="•"/>
              <a:tabLst>
                <a:tab pos="2417763" algn="l"/>
              </a:tabLst>
            </a:pPr>
            <a:endParaRPr lang="en-US" altLang="ko-KR" sz="2000" dirty="0" smtClean="0">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04018"/>
            <a:ext cx="91440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Needs for Location Based Bus Guidance </a:t>
            </a:r>
            <a:r>
              <a:rPr lang="en-US" altLang="ko-KR" sz="3200" b="1" dirty="0" smtClean="0"/>
              <a:t>Information</a:t>
            </a:r>
            <a:endParaRPr lang="en-US" altLang="ko-KR" sz="3200" b="1" dirty="0"/>
          </a:p>
        </p:txBody>
      </p:sp>
      <p:sp>
        <p:nvSpPr>
          <p:cNvPr id="10" name="Content Placeholder 2"/>
          <p:cNvSpPr txBox="1">
            <a:spLocks/>
          </p:cNvSpPr>
          <p:nvPr/>
        </p:nvSpPr>
        <p:spPr>
          <a:xfrm>
            <a:off x="4767435" y="1371600"/>
            <a:ext cx="4376565" cy="488744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Present ITS for Bus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system provides real-time bus service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information like Bus No, Time, etc.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bus users to save their valuable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time based on GPS. </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If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there are too many bus passengers, it will cause confusion because the exact number can not be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grasped with route Information.</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to adapt IoT/IoL based technologies to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obtain relevant information on the bus platform</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Concept</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bus mirror or front lights as OWC Transmitter and the camera connected on bus stop as receiver to decode the data</a:t>
            </a:r>
          </a:p>
          <a:p>
            <a:pPr marL="628650" lvl="1" indent="-171450" algn="just">
              <a:lnSpc>
                <a:spcPct val="15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ossible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provide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exact number of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passenger and relevant routing information</a:t>
            </a:r>
          </a:p>
          <a:p>
            <a:pPr marL="628650" lvl="1" indent="-171450" algn="just">
              <a:lnSpc>
                <a:spcPct val="15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Technology easy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 apply to growing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infrastructure without adding additional infrastructure</a:t>
            </a:r>
          </a:p>
          <a:p>
            <a:pPr marL="628650" lvl="1" indent="-171450" algn="just">
              <a:lnSpc>
                <a:spcPct val="150000"/>
              </a:lnSpc>
              <a:buFont typeface="Times New Roman" panose="02020603050405020304" pitchFamily="18" charset="0"/>
              <a:buChar char="˗"/>
            </a:pP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23" name="TextBox 53"/>
          <p:cNvSpPr txBox="1">
            <a:spLocks noChangeArrowheads="1"/>
          </p:cNvSpPr>
          <p:nvPr/>
        </p:nvSpPr>
        <p:spPr bwMode="auto">
          <a:xfrm>
            <a:off x="1261040" y="5101034"/>
            <a:ext cx="26670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200" dirty="0" smtClean="0">
                <a:cs typeface="Times New Roman" panose="02020603050405020304" pitchFamily="18" charset="0"/>
              </a:rPr>
              <a:t>&lt; </a:t>
            </a:r>
            <a:r>
              <a:rPr lang="en-US" altLang="ko-KR" sz="1200" dirty="0" smtClean="0">
                <a:cs typeface="Times New Roman" panose="02020603050405020304" pitchFamily="18" charset="0"/>
              </a:rPr>
              <a:t>Bus Stop Infrastructure </a:t>
            </a:r>
            <a:r>
              <a:rPr kumimoji="0" lang="en-US" altLang="ko-KR" sz="1200" dirty="0" smtClean="0">
                <a:cs typeface="Times New Roman" panose="02020603050405020304" pitchFamily="18" charset="0"/>
              </a:rPr>
              <a:t>&gt;</a:t>
            </a:r>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8" name="Rectangle 7"/>
          <p:cNvSpPr/>
          <p:nvPr/>
        </p:nvSpPr>
        <p:spPr>
          <a:xfrm>
            <a:off x="4245429" y="5066985"/>
            <a:ext cx="557380" cy="215444"/>
          </a:xfrm>
          <a:prstGeom prst="rect">
            <a:avLst/>
          </a:prstGeom>
        </p:spPr>
        <p:txBody>
          <a:bodyPr wrap="square">
            <a:spAutoFit/>
          </a:bodyPr>
          <a:lstStyle/>
          <a:p>
            <a:pPr algn="r"/>
            <a:r>
              <a:rPr lang="en-US" sz="800" dirty="0"/>
              <a:t>GOOGLE</a:t>
            </a:r>
          </a:p>
        </p:txBody>
      </p:sp>
      <p:grpSp>
        <p:nvGrpSpPr>
          <p:cNvPr id="12" name="그룹 14"/>
          <p:cNvGrpSpPr/>
          <p:nvPr/>
        </p:nvGrpSpPr>
        <p:grpSpPr>
          <a:xfrm>
            <a:off x="10610" y="1553023"/>
            <a:ext cx="4698290" cy="3548011"/>
            <a:chOff x="206860" y="1976846"/>
            <a:chExt cx="4770121" cy="3311151"/>
          </a:xfrm>
        </p:grpSpPr>
        <p:pic>
          <p:nvPicPr>
            <p:cNvPr id="17" name="그림 6"/>
            <p:cNvPicPr>
              <a:picLocks noChangeAspect="1"/>
            </p:cNvPicPr>
            <p:nvPr/>
          </p:nvPicPr>
          <p:blipFill rotWithShape="1">
            <a:blip r:embed="rId3" cstate="print">
              <a:extLst>
                <a:ext uri="{28A0092B-C50C-407E-A947-70E740481C1C}">
                  <a14:useLocalDpi xmlns:a14="http://schemas.microsoft.com/office/drawing/2010/main" val="0"/>
                </a:ext>
              </a:extLst>
            </a:blip>
            <a:srcRect l="6061"/>
            <a:stretch/>
          </p:blipFill>
          <p:spPr>
            <a:xfrm>
              <a:off x="206861" y="1976846"/>
              <a:ext cx="2362200" cy="1644690"/>
            </a:xfrm>
            <a:prstGeom prst="rect">
              <a:avLst/>
            </a:prstGeom>
          </p:spPr>
        </p:pic>
        <p:pic>
          <p:nvPicPr>
            <p:cNvPr id="18" name="그림 10"/>
            <p:cNvPicPr>
              <a:picLocks noChangeAspect="1"/>
            </p:cNvPicPr>
            <p:nvPr/>
          </p:nvPicPr>
          <p:blipFill rotWithShape="1">
            <a:blip r:embed="rId4">
              <a:extLst>
                <a:ext uri="{28A0092B-C50C-407E-A947-70E740481C1C}">
                  <a14:useLocalDpi xmlns:a14="http://schemas.microsoft.com/office/drawing/2010/main" val="0"/>
                </a:ext>
              </a:extLst>
            </a:blip>
            <a:srcRect l="15623"/>
            <a:stretch/>
          </p:blipFill>
          <p:spPr>
            <a:xfrm>
              <a:off x="2614781" y="1981200"/>
              <a:ext cx="2362200" cy="1640336"/>
            </a:xfrm>
            <a:prstGeom prst="rect">
              <a:avLst/>
            </a:prstGeom>
          </p:spPr>
        </p:pic>
        <p:pic>
          <p:nvPicPr>
            <p:cNvPr id="19" name="그림 12"/>
            <p:cNvPicPr>
              <a:picLocks noChangeAspect="1"/>
            </p:cNvPicPr>
            <p:nvPr/>
          </p:nvPicPr>
          <p:blipFill rotWithShape="1">
            <a:blip r:embed="rId5">
              <a:extLst>
                <a:ext uri="{28A0092B-C50C-407E-A947-70E740481C1C}">
                  <a14:useLocalDpi xmlns:a14="http://schemas.microsoft.com/office/drawing/2010/main" val="0"/>
                </a:ext>
              </a:extLst>
            </a:blip>
            <a:srcRect b="10542"/>
            <a:stretch/>
          </p:blipFill>
          <p:spPr>
            <a:xfrm>
              <a:off x="206860" y="3656370"/>
              <a:ext cx="2362201" cy="1631627"/>
            </a:xfrm>
            <a:prstGeom prst="rect">
              <a:avLst/>
            </a:prstGeom>
          </p:spPr>
        </p:pic>
        <p:pic>
          <p:nvPicPr>
            <p:cNvPr id="20" name="그림 1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614781" y="3656369"/>
              <a:ext cx="2362200" cy="1631627"/>
            </a:xfrm>
            <a:prstGeom prst="rect">
              <a:avLst/>
            </a:prstGeom>
          </p:spPr>
        </p:pic>
      </p:gr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812108"/>
            <a:ext cx="9143999" cy="68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altLang="ko-KR" sz="3200" b="1" dirty="0"/>
              <a:t>IoT/IoL Based </a:t>
            </a:r>
            <a:r>
              <a:rPr lang="en-US" altLang="ko-KR" sz="3200" b="1" dirty="0" smtClean="0"/>
              <a:t>Bus Guidance </a:t>
            </a:r>
            <a:r>
              <a:rPr lang="en-US" altLang="ko-KR" sz="3200" b="1" dirty="0"/>
              <a:t>Information </a:t>
            </a:r>
          </a:p>
        </p:txBody>
      </p:sp>
      <p:sp>
        <p:nvSpPr>
          <p:cNvPr id="41" name="Content Placeholder 2"/>
          <p:cNvSpPr txBox="1">
            <a:spLocks/>
          </p:cNvSpPr>
          <p:nvPr/>
        </p:nvSpPr>
        <p:spPr>
          <a:xfrm>
            <a:off x="5673749" y="1934622"/>
            <a:ext cx="3487366" cy="3835496"/>
          </a:xfrm>
          <a:prstGeom prst="rect">
            <a:avLst/>
          </a:prstGeom>
        </p:spPr>
        <p:txBody>
          <a:bodyPr vert="horz" lIns="91440" tIns="45720" rIns="91440" bIns="45720" rtlCol="0">
            <a:normAutofit fontScale="77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20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Light Based IoT/IoL Link</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Bus Transparent Signage / Front Lights</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Bus Stop CCTV Camera</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endPar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 : VTASC, SS2DC, QR-Code, Color Code, OOK, VPPM, Offset-VPWM, etc.</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50000"/>
              </a:lnSpc>
              <a:buFont typeface="Times New Roman" panose="02020603050405020304" pitchFamily="18" charset="0"/>
              <a:buChar char="˗"/>
            </a:pP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t>
            </a:r>
            <a:r>
              <a:rPr lang="en-US" altLang="ko-KR" sz="19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ailab</a:t>
            </a:r>
            <a:r>
              <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le Distance : 2m </a:t>
            </a:r>
            <a:r>
              <a:rPr lang="en-US" altLang="ko-KR" sz="190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20m</a:t>
            </a:r>
            <a:endParaRPr lang="en-US" altLang="ko-KR" sz="19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55" name="TextBox 5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57" name="Content Placeholder 2"/>
          <p:cNvSpPr txBox="1">
            <a:spLocks/>
          </p:cNvSpPr>
          <p:nvPr/>
        </p:nvSpPr>
        <p:spPr>
          <a:xfrm>
            <a:off x="381000" y="4948826"/>
            <a:ext cx="5275634" cy="1372994"/>
          </a:xfrm>
          <a:prstGeom prst="rect">
            <a:avLst/>
          </a:prstGeom>
        </p:spPr>
        <p:txBody>
          <a:bodyPr vert="horz" lIns="91440" tIns="45720" rIns="91440" bIns="45720" rtlCol="0">
            <a:normAutofit fontScale="850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OWC Technology to do display exact Bus No, Bus Route Details, Traffic Informations etc. through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ITS infrastructure and reduce the travelers inconvenience and confusion </a:t>
            </a:r>
            <a:endPar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285750" indent="-285750" algn="just">
              <a:lnSpc>
                <a:spcPct val="150000"/>
              </a:lnSpc>
              <a:buFont typeface="Arial" panose="020B0604020202020204" pitchFamily="34" charset="0"/>
              <a:buChar char="•"/>
            </a:pP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 the Bus Transparent Signage / Front Lights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and </a:t>
            </a: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Bus Stop </a:t>
            </a:r>
            <a:r>
              <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CCTV </a:t>
            </a:r>
            <a:r>
              <a:rPr lang="en-US" altLang="ko-KR"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IoT/IoL Link</a:t>
            </a:r>
            <a:endParaRPr lang="en-US" altLang="ko-KR"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grpSp>
        <p:nvGrpSpPr>
          <p:cNvPr id="2" name="Group 1"/>
          <p:cNvGrpSpPr/>
          <p:nvPr/>
        </p:nvGrpSpPr>
        <p:grpSpPr>
          <a:xfrm>
            <a:off x="1041843" y="1589552"/>
            <a:ext cx="3104343" cy="3302193"/>
            <a:chOff x="1100962" y="1664934"/>
            <a:chExt cx="3104343" cy="3302193"/>
          </a:xfrm>
        </p:grpSpPr>
        <p:sp>
          <p:nvSpPr>
            <p:cNvPr id="76" name="TextBox 53"/>
            <p:cNvSpPr txBox="1">
              <a:spLocks noChangeArrowheads="1"/>
            </p:cNvSpPr>
            <p:nvPr/>
          </p:nvSpPr>
          <p:spPr bwMode="auto">
            <a:xfrm>
              <a:off x="1524000" y="4690128"/>
              <a:ext cx="268130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just" latinLnBrk="1">
                <a:buNone/>
              </a:pPr>
              <a:r>
                <a:rPr kumimoji="0" lang="en-US" altLang="ko-KR" sz="1200" dirty="0" smtClean="0">
                  <a:cs typeface="Times New Roman" panose="02020603050405020304" pitchFamily="18" charset="0"/>
                </a:rPr>
                <a:t>&lt; </a:t>
              </a:r>
              <a:r>
                <a:rPr lang="en-US" altLang="ko-KR" sz="1200" dirty="0" smtClean="0">
                  <a:cs typeface="Times New Roman" panose="02020603050405020304" pitchFamily="18" charset="0"/>
                </a:rPr>
                <a:t>Lighting based IoT/IoL Link </a:t>
              </a:r>
              <a:r>
                <a:rPr kumimoji="0" lang="en-US" altLang="ko-KR" sz="1200" dirty="0" smtClean="0">
                  <a:cs typeface="Times New Roman" panose="02020603050405020304" pitchFamily="18" charset="0"/>
                </a:rPr>
                <a:t>&gt;</a:t>
              </a:r>
            </a:p>
          </p:txBody>
        </p:sp>
        <p:pic>
          <p:nvPicPr>
            <p:cNvPr id="77" name="Picture 2" descr="관련 이미지"/>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00962" y="1664934"/>
              <a:ext cx="2136611" cy="1602459"/>
            </a:xfrm>
            <a:prstGeom prst="rect">
              <a:avLst/>
            </a:prstGeom>
            <a:noFill/>
            <a:extLst>
              <a:ext uri="{909E8E84-426E-40DD-AFC4-6F175D3DCCD1}">
                <a14:hiddenFill xmlns:a14="http://schemas.microsoft.com/office/drawing/2010/main">
                  <a:solidFill>
                    <a:srgbClr val="FFFFFF"/>
                  </a:solidFill>
                </a14:hiddenFill>
              </a:ext>
            </a:extLst>
          </p:spPr>
        </p:pic>
        <p:sp>
          <p:nvSpPr>
            <p:cNvPr id="78" name="타원 31"/>
            <p:cNvSpPr/>
            <p:nvPr/>
          </p:nvSpPr>
          <p:spPr>
            <a:xfrm>
              <a:off x="1985176" y="1677905"/>
              <a:ext cx="551392" cy="55321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pic>
          <p:nvPicPr>
            <p:cNvPr id="79" name="Picture 8" descr="bus stop clipart에 대한 이미지 검색결과"/>
            <p:cNvPicPr>
              <a:picLocks noChangeAspect="1" noChangeArrowheads="1"/>
            </p:cNvPicPr>
            <p:nvPr/>
          </p:nvPicPr>
          <p:blipFill rotWithShape="1">
            <a:blip r:embed="rId4">
              <a:extLst>
                <a:ext uri="{28A0092B-C50C-407E-A947-70E740481C1C}">
                  <a14:useLocalDpi xmlns:a14="http://schemas.microsoft.com/office/drawing/2010/main" val="0"/>
                </a:ext>
              </a:extLst>
            </a:blip>
            <a:srcRect r="62006" b="11173"/>
            <a:stretch/>
          </p:blipFill>
          <p:spPr bwMode="auto">
            <a:xfrm>
              <a:off x="3129839" y="2010004"/>
              <a:ext cx="759723" cy="1270360"/>
            </a:xfrm>
            <a:prstGeom prst="rect">
              <a:avLst/>
            </a:prstGeom>
            <a:noFill/>
            <a:extLst>
              <a:ext uri="{909E8E84-426E-40DD-AFC4-6F175D3DCCD1}">
                <a14:hiddenFill xmlns:a14="http://schemas.microsoft.com/office/drawing/2010/main">
                  <a:solidFill>
                    <a:srgbClr val="FFFFFF"/>
                  </a:solidFill>
                </a14:hiddenFill>
              </a:ext>
            </a:extLst>
          </p:spPr>
        </p:pic>
        <p:sp>
          <p:nvSpPr>
            <p:cNvPr id="80" name="이등변 삼각형 41"/>
            <p:cNvSpPr/>
            <p:nvPr/>
          </p:nvSpPr>
          <p:spPr>
            <a:xfrm rot="20597044">
              <a:off x="1350974" y="1961769"/>
              <a:ext cx="2211035" cy="1614518"/>
            </a:xfrm>
            <a:prstGeom prst="triangle">
              <a:avLst/>
            </a:prstGeom>
            <a:gradFill>
              <a:gsLst>
                <a:gs pos="100000">
                  <a:schemeClr val="accent1">
                    <a:lumMod val="5000"/>
                    <a:lumOff val="95000"/>
                    <a:alpha val="0"/>
                  </a:schemeClr>
                </a:gs>
                <a:gs pos="30000">
                  <a:srgbClr val="F8F456"/>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grpSp>
          <p:nvGrpSpPr>
            <p:cNvPr id="81" name="그룹 43"/>
            <p:cNvGrpSpPr/>
            <p:nvPr/>
          </p:nvGrpSpPr>
          <p:grpSpPr>
            <a:xfrm>
              <a:off x="1796815" y="3163537"/>
              <a:ext cx="2015206" cy="1628837"/>
              <a:chOff x="2497074" y="3211080"/>
              <a:chExt cx="2438400" cy="1996384"/>
            </a:xfrm>
          </p:grpSpPr>
          <p:pic>
            <p:nvPicPr>
              <p:cNvPr id="82" name="Picture 8" descr="버스 후면 3d에 대한 이미지 검색결과"/>
              <p:cNvPicPr>
                <a:picLocks noChangeAspect="1" noChangeArrowheads="1"/>
              </p:cNvPicPr>
              <p:nvPr/>
            </p:nvPicPr>
            <p:blipFill rotWithShape="1">
              <a:blip r:embed="rId5" cstate="print">
                <a:extLst>
                  <a:ext uri="{BEBA8EAE-BF5A-486C-A8C5-ECC9F3942E4B}">
                    <a14:imgProps xmlns:a14="http://schemas.microsoft.com/office/drawing/2010/main">
                      <a14:imgLayer r:embed="rId6">
                        <a14:imgEffect>
                          <a14:backgroundRemoval t="10000" b="90000" l="375" r="90000">
                            <a14:foregroundMark x1="32625" y1="73000" x2="74250" y2="56125"/>
                            <a14:foregroundMark x1="79625" y1="53875" x2="37375" y2="79625"/>
                            <a14:foregroundMark x1="45750" y1="73750" x2="50625" y2="80875"/>
                            <a14:foregroundMark x1="57250" y1="71875" x2="76125" y2="57375"/>
                            <a14:foregroundMark x1="34250" y1="58000" x2="79375" y2="45500"/>
                            <a14:foregroundMark x1="41625" y1="44875" x2="75000" y2="38125"/>
                            <a14:foregroundMark x1="58125" y1="35250" x2="77375" y2="38875"/>
                            <a14:foregroundMark x1="74000" y1="36750" x2="78875" y2="40625"/>
                            <a14:foregroundMark x1="79375" y1="43000" x2="80125" y2="52125"/>
                          </a14:backgroundRemoval>
                        </a14:imgEffect>
                      </a14:imgLayer>
                    </a14:imgProps>
                  </a:ext>
                  <a:ext uri="{28A0092B-C50C-407E-A947-70E740481C1C}">
                    <a14:useLocalDpi xmlns:a14="http://schemas.microsoft.com/office/drawing/2010/main" val="0"/>
                  </a:ext>
                </a:extLst>
              </a:blip>
              <a:srcRect l="6074" t="32809" r="18471" b="12958"/>
              <a:stretch/>
            </p:blipFill>
            <p:spPr bwMode="auto">
              <a:xfrm flipH="1">
                <a:off x="2497074" y="3454864"/>
                <a:ext cx="2438400" cy="1752600"/>
              </a:xfrm>
              <a:prstGeom prst="rect">
                <a:avLst/>
              </a:prstGeom>
              <a:noFill/>
              <a:extLst>
                <a:ext uri="{909E8E84-426E-40DD-AFC4-6F175D3DCCD1}">
                  <a14:hiddenFill xmlns:a14="http://schemas.microsoft.com/office/drawing/2010/main">
                    <a:solidFill>
                      <a:srgbClr val="FFFFFF"/>
                    </a:solidFill>
                  </a14:hiddenFill>
                </a:ext>
              </a:extLst>
            </p:spPr>
          </p:pic>
          <p:pic>
            <p:nvPicPr>
              <p:cNvPr id="83" name="Picture 10" descr="관련 이미지"/>
              <p:cNvPicPr>
                <a:picLocks noChangeAspect="1" noChangeArrowheads="1"/>
              </p:cNvPicPr>
              <p:nvPr/>
            </p:nvPicPr>
            <p:blipFill rotWithShape="1">
              <a:blip r:embed="rId7" cstate="print">
                <a:extLst>
                  <a:ext uri="{BEBA8EAE-BF5A-486C-A8C5-ECC9F3942E4B}">
                    <a14:imgProps xmlns:a14="http://schemas.microsoft.com/office/drawing/2010/main">
                      <a14:imgLayer r:embed="rId8">
                        <a14:imgEffect>
                          <a14:backgroundRemoval t="9882" b="89882" l="941" r="89882">
                            <a14:backgroundMark x1="33647" y1="49176" x2="33647" y2="55765"/>
                            <a14:backgroundMark x1="35059" y1="48706" x2="38118" y2="52706"/>
                            <a14:backgroundMark x1="39294" y1="50824" x2="35059" y2="48471"/>
                          </a14:backgroundRemoval>
                        </a14:imgEffect>
                      </a14:imgLayer>
                    </a14:imgProps>
                  </a:ext>
                  <a:ext uri="{28A0092B-C50C-407E-A947-70E740481C1C}">
                    <a14:useLocalDpi xmlns:a14="http://schemas.microsoft.com/office/drawing/2010/main" val="0"/>
                  </a:ext>
                </a:extLst>
              </a:blip>
              <a:srcRect l="28760" b="40953"/>
              <a:stretch/>
            </p:blipFill>
            <p:spPr bwMode="auto">
              <a:xfrm flipH="1">
                <a:off x="3061484" y="3211080"/>
                <a:ext cx="532802" cy="441614"/>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84" name="그룹 46"/>
            <p:cNvGrpSpPr/>
            <p:nvPr/>
          </p:nvGrpSpPr>
          <p:grpSpPr>
            <a:xfrm rot="15526423">
              <a:off x="1949621" y="2607448"/>
              <a:ext cx="835663" cy="228801"/>
              <a:chOff x="4485361" y="2356163"/>
              <a:chExt cx="1480427" cy="207987"/>
            </a:xfrm>
          </p:grpSpPr>
          <p:grpSp>
            <p:nvGrpSpPr>
              <p:cNvPr id="85" name="그룹 47"/>
              <p:cNvGrpSpPr/>
              <p:nvPr/>
            </p:nvGrpSpPr>
            <p:grpSpPr>
              <a:xfrm>
                <a:off x="4485361" y="2356163"/>
                <a:ext cx="467639" cy="207987"/>
                <a:chOff x="4267200" y="2356163"/>
                <a:chExt cx="684670" cy="207987"/>
              </a:xfrm>
            </p:grpSpPr>
            <p:cxnSp>
              <p:nvCxnSpPr>
                <p:cNvPr id="167" name="꺾인 연결선 61"/>
                <p:cNvCxnSpPr/>
                <p:nvPr/>
              </p:nvCxnSpPr>
              <p:spPr>
                <a:xfrm>
                  <a:off x="4267200" y="2358501"/>
                  <a:ext cx="228600" cy="205649"/>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68" name="직선 연결선 62"/>
                <p:cNvCxnSpPr/>
                <p:nvPr/>
              </p:nvCxnSpPr>
              <p:spPr>
                <a:xfrm flipV="1">
                  <a:off x="4495800" y="2358501"/>
                  <a:ext cx="0" cy="2056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69" name="꺾인 연결선 63"/>
                <p:cNvCxnSpPr/>
                <p:nvPr/>
              </p:nvCxnSpPr>
              <p:spPr>
                <a:xfrm>
                  <a:off x="4495235" y="2358501"/>
                  <a:ext cx="228600" cy="205649"/>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70" name="직선 연결선 64"/>
                <p:cNvCxnSpPr/>
                <p:nvPr/>
              </p:nvCxnSpPr>
              <p:spPr>
                <a:xfrm flipV="1">
                  <a:off x="4723835" y="2358501"/>
                  <a:ext cx="0" cy="2056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71" name="꺾인 연결선 65"/>
                <p:cNvCxnSpPr/>
                <p:nvPr/>
              </p:nvCxnSpPr>
              <p:spPr>
                <a:xfrm>
                  <a:off x="4723270" y="2356163"/>
                  <a:ext cx="228600" cy="205649"/>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72" name="직선 연결선 66"/>
                <p:cNvCxnSpPr/>
                <p:nvPr/>
              </p:nvCxnSpPr>
              <p:spPr>
                <a:xfrm flipV="1">
                  <a:off x="4951870" y="2356163"/>
                  <a:ext cx="0" cy="2056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cxnSp>
            <p:nvCxnSpPr>
              <p:cNvPr id="86" name="꺾인 연결선 48"/>
              <p:cNvCxnSpPr/>
              <p:nvPr/>
            </p:nvCxnSpPr>
            <p:spPr>
              <a:xfrm>
                <a:off x="4948891" y="2356163"/>
                <a:ext cx="228600" cy="205649"/>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7" name="직선 연결선 49"/>
              <p:cNvCxnSpPr/>
              <p:nvPr/>
            </p:nvCxnSpPr>
            <p:spPr>
              <a:xfrm flipV="1">
                <a:off x="5177491" y="2356163"/>
                <a:ext cx="0" cy="2056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8" name="꺾인 연결선 50"/>
              <p:cNvCxnSpPr/>
              <p:nvPr/>
            </p:nvCxnSpPr>
            <p:spPr>
              <a:xfrm>
                <a:off x="5173335" y="2356163"/>
                <a:ext cx="228600" cy="205649"/>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89" name="직선 연결선 51"/>
              <p:cNvCxnSpPr/>
              <p:nvPr/>
            </p:nvCxnSpPr>
            <p:spPr>
              <a:xfrm flipV="1">
                <a:off x="5401935" y="2356163"/>
                <a:ext cx="0" cy="2056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0" name="꺾인 연결선 53"/>
              <p:cNvCxnSpPr/>
              <p:nvPr/>
            </p:nvCxnSpPr>
            <p:spPr>
              <a:xfrm>
                <a:off x="5397209" y="2356163"/>
                <a:ext cx="228600" cy="205649"/>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91" name="그룹 55"/>
              <p:cNvGrpSpPr/>
              <p:nvPr/>
            </p:nvGrpSpPr>
            <p:grpSpPr>
              <a:xfrm>
                <a:off x="5621548" y="2356163"/>
                <a:ext cx="344240" cy="205649"/>
                <a:chOff x="5625809" y="2356163"/>
                <a:chExt cx="458183" cy="205649"/>
              </a:xfrm>
            </p:grpSpPr>
            <p:cxnSp>
              <p:nvCxnSpPr>
                <p:cNvPr id="92" name="직선 연결선 56"/>
                <p:cNvCxnSpPr/>
                <p:nvPr/>
              </p:nvCxnSpPr>
              <p:spPr>
                <a:xfrm flipV="1">
                  <a:off x="5625809" y="2356163"/>
                  <a:ext cx="0" cy="2056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3" name="꺾인 연결선 57"/>
                <p:cNvCxnSpPr/>
                <p:nvPr/>
              </p:nvCxnSpPr>
              <p:spPr>
                <a:xfrm>
                  <a:off x="5627764" y="2356163"/>
                  <a:ext cx="228600" cy="205649"/>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94" name="직선 연결선 58"/>
                <p:cNvCxnSpPr/>
                <p:nvPr/>
              </p:nvCxnSpPr>
              <p:spPr>
                <a:xfrm flipV="1">
                  <a:off x="5856364" y="2356163"/>
                  <a:ext cx="0" cy="2056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65" name="꺾인 연결선 59"/>
                <p:cNvCxnSpPr/>
                <p:nvPr/>
              </p:nvCxnSpPr>
              <p:spPr>
                <a:xfrm>
                  <a:off x="5855392" y="2356163"/>
                  <a:ext cx="228600" cy="205649"/>
                </a:xfrm>
                <a:prstGeom prst="bentConnector3">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166" name="직선 연결선 60"/>
                <p:cNvCxnSpPr/>
                <p:nvPr/>
              </p:nvCxnSpPr>
              <p:spPr>
                <a:xfrm flipV="1">
                  <a:off x="6083992" y="2356163"/>
                  <a:ext cx="0" cy="205649"/>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grpSp>
        <p:pic>
          <p:nvPicPr>
            <p:cNvPr id="173" name="그림 67"/>
            <p:cNvPicPr>
              <a:picLocks noChangeAspect="1"/>
            </p:cNvPicPr>
            <p:nvPr/>
          </p:nvPicPr>
          <p:blipFill rotWithShape="1">
            <a:blip r:embed="rId9" cstate="print">
              <a:extLst>
                <a:ext uri="{BEBA8EAE-BF5A-486C-A8C5-ECC9F3942E4B}">
                  <a14:imgProps xmlns:a14="http://schemas.microsoft.com/office/drawing/2010/main">
                    <a14:imgLayer r:embed="rId10">
                      <a14:imgEffect>
                        <a14:backgroundRemoval t="10000" b="90000" l="5125" r="46127"/>
                      </a14:imgEffect>
                    </a14:imgLayer>
                  </a14:imgProps>
                </a:ext>
                <a:ext uri="{28A0092B-C50C-407E-A947-70E740481C1C}">
                  <a14:useLocalDpi xmlns:a14="http://schemas.microsoft.com/office/drawing/2010/main" val="0"/>
                </a:ext>
              </a:extLst>
            </a:blip>
            <a:srcRect r="48748"/>
            <a:stretch/>
          </p:blipFill>
          <p:spPr>
            <a:xfrm rot="21176289">
              <a:off x="2054811" y="1757346"/>
              <a:ext cx="429013" cy="470853"/>
            </a:xfrm>
            <a:prstGeom prst="rect">
              <a:avLst/>
            </a:prstGeom>
          </p:spPr>
        </p:pic>
      </p:gr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976876"/>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191316" y="2209800"/>
            <a:ext cx="8952684" cy="2057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
            </a:r>
            <a:r>
              <a:rPr lang="en-US" altLang="ko-KR" sz="2000" dirty="0" smtClean="0">
                <a:solidFill>
                  <a:schemeClr val="tx1"/>
                </a:solidFill>
                <a:latin typeface="Times New Roman" panose="02020603050405020304" pitchFamily="18" charset="0"/>
                <a:cs typeface="Times New Roman" panose="02020603050405020304" pitchFamily="18" charset="0"/>
              </a:rPr>
              <a:t>roposed the </a:t>
            </a:r>
            <a:r>
              <a:rPr lang="en-US" altLang="ko-KR" sz="2000" dirty="0">
                <a:solidFill>
                  <a:schemeClr val="tx1"/>
                </a:solidFill>
                <a:latin typeface="Times New Roman" panose="02020603050405020304" pitchFamily="18" charset="0"/>
                <a:cs typeface="Times New Roman" panose="02020603050405020304" pitchFamily="18" charset="0"/>
              </a:rPr>
              <a:t>Location based Bus Guidance Information Using </a:t>
            </a:r>
            <a:r>
              <a:rPr lang="en-US" altLang="ko-KR" sz="2000" dirty="0" smtClean="0">
                <a:solidFill>
                  <a:schemeClr val="tx1"/>
                </a:solidFill>
                <a:latin typeface="Times New Roman" panose="02020603050405020304" pitchFamily="18" charset="0"/>
                <a:cs typeface="Times New Roman" panose="02020603050405020304" pitchFamily="18" charset="0"/>
              </a:rPr>
              <a:t>IoT/IoL Technology</a:t>
            </a: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Uses the existing infrastructure to built the system and does not required any additional infrastructure needs to be Installed </a:t>
            </a: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cs typeface="Times New Roman" panose="02020603050405020304" pitchFamily="18" charset="0"/>
              </a:rPr>
              <a:t>Provide bus </a:t>
            </a:r>
            <a:r>
              <a:rPr lang="en-US" altLang="ko-KR" sz="2000" dirty="0">
                <a:solidFill>
                  <a:schemeClr val="tx1"/>
                </a:solidFill>
                <a:latin typeface="Times New Roman" panose="02020603050405020304" pitchFamily="18" charset="0"/>
                <a:cs typeface="Times New Roman" panose="02020603050405020304" pitchFamily="18" charset="0"/>
              </a:rPr>
              <a:t>n</a:t>
            </a:r>
            <a:r>
              <a:rPr lang="en-US" altLang="ko-KR" sz="2000" dirty="0" smtClean="0">
                <a:solidFill>
                  <a:schemeClr val="tx1"/>
                </a:solidFill>
                <a:latin typeface="Times New Roman" panose="02020603050405020304" pitchFamily="18" charset="0"/>
                <a:cs typeface="Times New Roman" panose="02020603050405020304" pitchFamily="18" charset="0"/>
              </a:rPr>
              <a:t>o, bus route info</a:t>
            </a:r>
            <a:r>
              <a:rPr lang="en-US" altLang="ko-KR" sz="2000" dirty="0">
                <a:solidFill>
                  <a:schemeClr val="tx1"/>
                </a:solidFill>
                <a:latin typeface="Times New Roman" panose="02020603050405020304" pitchFamily="18" charset="0"/>
                <a:cs typeface="Times New Roman" panose="02020603050405020304" pitchFamily="18" charset="0"/>
              </a:rPr>
              <a:t>, Traffic Informations etc. through ITS </a:t>
            </a:r>
            <a:r>
              <a:rPr lang="en-US" altLang="ko-KR" sz="2000" dirty="0" smtClean="0">
                <a:solidFill>
                  <a:schemeClr val="tx1"/>
                </a:solidFill>
                <a:latin typeface="Times New Roman" panose="02020603050405020304" pitchFamily="18" charset="0"/>
                <a:cs typeface="Times New Roman" panose="02020603050405020304" pitchFamily="18" charset="0"/>
              </a:rPr>
              <a:t>infrastructure and reduce </a:t>
            </a:r>
            <a:r>
              <a:rPr lang="en-US" altLang="ko-KR" sz="2000" dirty="0">
                <a:solidFill>
                  <a:schemeClr val="tx1"/>
                </a:solidFill>
                <a:latin typeface="Times New Roman" panose="02020603050405020304" pitchFamily="18" charset="0"/>
                <a:cs typeface="Times New Roman" panose="02020603050405020304" pitchFamily="18" charset="0"/>
              </a:rPr>
              <a:t>the </a:t>
            </a:r>
            <a:r>
              <a:rPr lang="en-US" altLang="ko-KR" sz="2000" dirty="0" smtClean="0">
                <a:solidFill>
                  <a:schemeClr val="tx1"/>
                </a:solidFill>
                <a:latin typeface="Times New Roman" panose="02020603050405020304" pitchFamily="18" charset="0"/>
                <a:cs typeface="Times New Roman" panose="02020603050405020304" pitchFamily="18" charset="0"/>
              </a:rPr>
              <a:t>travelers inconvenience and confusion</a:t>
            </a:r>
            <a:endParaRPr lang="en-US" altLang="ko-KR" sz="2000" dirty="0" smtClean="0">
              <a:solidFill>
                <a:srgbClr val="FF0000"/>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9291</TotalTime>
  <Words>372</Words>
  <Application>Microsoft Office PowerPoint</Application>
  <PresentationFormat>On-screen Show (4:3)</PresentationFormat>
  <Paragraphs>65</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맑은 고딕</vt:lpstr>
      <vt:lpstr>Arial</vt:lpstr>
      <vt:lpstr>Calibri</vt:lpstr>
      <vt:lpstr>굴림</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370</cp:revision>
  <cp:lastPrinted>2017-05-07T15:48:38Z</cp:lastPrinted>
  <dcterms:created xsi:type="dcterms:W3CDTF">2010-05-15T17:50:32Z</dcterms:created>
  <dcterms:modified xsi:type="dcterms:W3CDTF">2018-03-06T05:43:12Z</dcterms:modified>
</cp:coreProperties>
</file>