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15-18-0119-01-0vat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15-18-0119-01-0vat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IoT/IoL Connectivity Enabled Road Marker for Driver Assistive Highway ITS Service </a:t>
            </a: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Soo Young Chang(CSUS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Sangwoon Lee (Namseoul Univ.), Minwoo Lee(SNUST</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Mariappan Vinayagam(SNUST)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IoT/IoL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IoT/IoL connected Highway road marker based OWC system used to provide driver assistive ITS service information for highway drivers.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Road Marker Based OWC System</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Connected Road Marker for OWC</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Road Marker Based OWC System</a:t>
            </a:r>
          </a:p>
        </p:txBody>
      </p:sp>
      <p:sp>
        <p:nvSpPr>
          <p:cNvPr id="10" name="Content Placeholder 2"/>
          <p:cNvSpPr txBox="1">
            <a:spLocks/>
          </p:cNvSpPr>
          <p:nvPr/>
        </p:nvSpPr>
        <p:spPr>
          <a:xfrm>
            <a:off x="4178293" y="1371600"/>
            <a:ext cx="4965708" cy="488744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Environmental climate conditional changes like Foggy, Raining, Snowing, Windy conditions affects performance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robustness of Vehicle Connectivity.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Easy way to get connected with ITS data for safety Driving.</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adapt IoT/IoL based technologies to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obtain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travelers relevant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on 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highway.</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highway road marker as a IoT/IoL connected OWC Transmitter and the camera connected on vehicle as a receiver to decode the data</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Possible for Vehicle to get traffic information, and following or forwarding vehicles informations like speed</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passenger, vehicle state, and so on</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 for Automatic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control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the installed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recognition rate can be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improved since its connected each other nearby.</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3" name="TextBox 53"/>
          <p:cNvSpPr txBox="1">
            <a:spLocks noChangeArrowheads="1"/>
          </p:cNvSpPr>
          <p:nvPr/>
        </p:nvSpPr>
        <p:spPr bwMode="auto">
          <a:xfrm>
            <a:off x="1060047" y="5025779"/>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Highway </a:t>
            </a:r>
            <a:r>
              <a:rPr lang="en-US" altLang="ko-KR" sz="1200" dirty="0" smtClean="0">
                <a:cs typeface="Times New Roman" panose="02020603050405020304" pitchFamily="18" charset="0"/>
              </a:rPr>
              <a:t>Road Marker </a:t>
            </a:r>
            <a:r>
              <a:rPr kumimoji="0" lang="en-US" altLang="ko-KR" sz="1200" dirty="0" smtClean="0">
                <a:cs typeface="Times New Roman" panose="02020603050405020304" pitchFamily="18" charset="0"/>
              </a:rPr>
              <a:t>&gt;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8" name="Rectangle 7"/>
          <p:cNvSpPr/>
          <p:nvPr/>
        </p:nvSpPr>
        <p:spPr>
          <a:xfrm>
            <a:off x="3649350" y="4858490"/>
            <a:ext cx="557380" cy="215444"/>
          </a:xfrm>
          <a:prstGeom prst="rect">
            <a:avLst/>
          </a:prstGeom>
        </p:spPr>
        <p:txBody>
          <a:bodyPr wrap="square">
            <a:spAutoFit/>
          </a:bodyPr>
          <a:lstStyle/>
          <a:p>
            <a:pPr algn="r"/>
            <a:r>
              <a:rPr lang="en-US" sz="800" dirty="0"/>
              <a:t>GOOGLE</a:t>
            </a:r>
          </a:p>
        </p:txBody>
      </p:sp>
      <p:grpSp>
        <p:nvGrpSpPr>
          <p:cNvPr id="13" name="그룹 2"/>
          <p:cNvGrpSpPr/>
          <p:nvPr/>
        </p:nvGrpSpPr>
        <p:grpSpPr>
          <a:xfrm>
            <a:off x="32509" y="2236053"/>
            <a:ext cx="4093388" cy="2700062"/>
            <a:chOff x="685800" y="2362200"/>
            <a:chExt cx="4093388" cy="2700062"/>
          </a:xfrm>
        </p:grpSpPr>
        <p:pic>
          <p:nvPicPr>
            <p:cNvPr id="14" name="Picture 2" descr="도로 led에 대한 이미지 검색결과"/>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685800" y="2362200"/>
              <a:ext cx="4093388" cy="270006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도로 표지병에 대한 이미지 검색결과"/>
            <p:cNvPicPr>
              <a:picLocks noChangeAspect="1" noChangeArrowheads="1"/>
            </p:cNvPicPr>
            <p:nvPr/>
          </p:nvPicPr>
          <p:blipFill rotWithShape="1">
            <a:blip r:embed="rId5">
              <a:extLst>
                <a:ext uri="{28A0092B-C50C-407E-A947-70E740481C1C}">
                  <a14:useLocalDpi xmlns:a14="http://schemas.microsoft.com/office/drawing/2010/main" val="0"/>
                </a:ext>
              </a:extLst>
            </a:blip>
            <a:srcRect t="36547" b="29167"/>
            <a:stretch/>
          </p:blipFill>
          <p:spPr bwMode="auto">
            <a:xfrm>
              <a:off x="3398374" y="4569492"/>
              <a:ext cx="1368593" cy="46923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IoT/IoL Connected Road Marker for </a:t>
            </a:r>
            <a:r>
              <a:rPr lang="en-US" altLang="ko-KR" sz="3200" b="1" dirty="0" smtClean="0"/>
              <a:t>OWC</a:t>
            </a:r>
            <a:endParaRPr lang="en-US" altLang="ko-KR" sz="3200" b="1" dirty="0"/>
          </a:p>
        </p:txBody>
      </p:sp>
      <p:sp>
        <p:nvSpPr>
          <p:cNvPr id="41" name="Content Placeholder 2"/>
          <p:cNvSpPr txBox="1">
            <a:spLocks/>
          </p:cNvSpPr>
          <p:nvPr/>
        </p:nvSpPr>
        <p:spPr>
          <a:xfrm>
            <a:off x="5649105" y="1960429"/>
            <a:ext cx="3487366" cy="3835496"/>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Based Highway IoT/IoL Link</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Highway Road Marker</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Vehicle Camera</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OOK, VPPM, Offset-VPWM, etc.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1m ~ 10m</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46389" y="4803781"/>
            <a:ext cx="5275634" cy="1372994"/>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OWC Technology to do get Traffic Informations, On-Road Forward and Following Vehicles Information, First AID Centers, Nearest Food court, and Nearest Fuel Bank, etc. through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ITS infrastructure and reduce the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drivers inconvenience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confusions </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precise automatic drive control</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Road Markers and Vehicle Built-In Cameras for IoT/IoL Link</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35" name="Group 34"/>
          <p:cNvGrpSpPr/>
          <p:nvPr/>
        </p:nvGrpSpPr>
        <p:grpSpPr>
          <a:xfrm>
            <a:off x="533400" y="1960429"/>
            <a:ext cx="4731421" cy="2689194"/>
            <a:chOff x="228600" y="2624138"/>
            <a:chExt cx="4731421" cy="2689194"/>
          </a:xfrm>
        </p:grpSpPr>
        <p:sp>
          <p:nvSpPr>
            <p:cNvPr id="36" name="TextBox 53"/>
            <p:cNvSpPr txBox="1">
              <a:spLocks noChangeArrowheads="1"/>
            </p:cNvSpPr>
            <p:nvPr/>
          </p:nvSpPr>
          <p:spPr bwMode="auto">
            <a:xfrm>
              <a:off x="830636" y="5036333"/>
              <a:ext cx="34339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Road Maker Optical IoT/IoL OWC Link</a:t>
              </a:r>
              <a:r>
                <a:rPr lang="ko-KR" altLang="en-US" sz="1200" dirty="0" smtClean="0">
                  <a:cs typeface="Times New Roman" panose="02020603050405020304" pitchFamily="18" charset="0"/>
                </a:rPr>
                <a:t> </a:t>
              </a:r>
              <a:r>
                <a:rPr kumimoji="0" lang="en-US" altLang="ko-KR" sz="1200" dirty="0" smtClean="0">
                  <a:cs typeface="Times New Roman" panose="02020603050405020304" pitchFamily="18" charset="0"/>
                </a:rPr>
                <a:t>&gt;</a:t>
              </a:r>
            </a:p>
          </p:txBody>
        </p:sp>
        <p:grpSp>
          <p:nvGrpSpPr>
            <p:cNvPr id="37" name="그룹 28"/>
            <p:cNvGrpSpPr/>
            <p:nvPr/>
          </p:nvGrpSpPr>
          <p:grpSpPr>
            <a:xfrm>
              <a:off x="228600" y="2624138"/>
              <a:ext cx="4731421" cy="2277722"/>
              <a:chOff x="584629" y="2522879"/>
              <a:chExt cx="4731421" cy="2277722"/>
            </a:xfrm>
          </p:grpSpPr>
          <p:grpSp>
            <p:nvGrpSpPr>
              <p:cNvPr id="99" name="그룹 58"/>
              <p:cNvGrpSpPr/>
              <p:nvPr/>
            </p:nvGrpSpPr>
            <p:grpSpPr>
              <a:xfrm>
                <a:off x="584629" y="2522879"/>
                <a:ext cx="4731421" cy="2277722"/>
                <a:chOff x="-2095792" y="1108557"/>
                <a:chExt cx="7620000" cy="3031648"/>
              </a:xfrm>
            </p:grpSpPr>
            <p:sp>
              <p:nvSpPr>
                <p:cNvPr id="101" name="직사각형 66"/>
                <p:cNvSpPr/>
                <p:nvPr/>
              </p:nvSpPr>
              <p:spPr>
                <a:xfrm>
                  <a:off x="-2095792" y="1108557"/>
                  <a:ext cx="7620000" cy="2362623"/>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2" name="Picture 4" descr="관련 이미지"/>
                <p:cNvPicPr>
                  <a:picLocks noChangeAspect="1" noChangeArrowheads="1"/>
                </p:cNvPicPr>
                <p:nvPr/>
              </p:nvPicPr>
              <p:blipFill rotWithShape="1">
                <a:blip r:embed="rId3">
                  <a:extLst>
                    <a:ext uri="{28A0092B-C50C-407E-A947-70E740481C1C}">
                      <a14:useLocalDpi xmlns:a14="http://schemas.microsoft.com/office/drawing/2010/main" val="0"/>
                    </a:ext>
                  </a:extLst>
                </a:blip>
                <a:srcRect t="55688" b="21127"/>
                <a:stretch/>
              </p:blipFill>
              <p:spPr bwMode="auto">
                <a:xfrm>
                  <a:off x="-2095792" y="3471183"/>
                  <a:ext cx="7620000" cy="669022"/>
                </a:xfrm>
                <a:prstGeom prst="rect">
                  <a:avLst/>
                </a:prstGeom>
                <a:noFill/>
                <a:ln w="6350">
                  <a:solidFill>
                    <a:schemeClr val="bg1">
                      <a:lumMod val="65000"/>
                    </a:schemeClr>
                  </a:solidFill>
                </a:ln>
                <a:extLst>
                  <a:ext uri="{909E8E84-426E-40DD-AFC4-6F175D3DCCD1}">
                    <a14:hiddenFill xmlns:a14="http://schemas.microsoft.com/office/drawing/2010/main">
                      <a:solidFill>
                        <a:srgbClr val="FFFFFF"/>
                      </a:solidFill>
                    </a14:hiddenFill>
                  </a:ext>
                </a:extLst>
              </p:spPr>
            </p:pic>
          </p:grpSp>
          <p:pic>
            <p:nvPicPr>
              <p:cNvPr id="100" name="Picture 6" descr="관련 이미지"/>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7111" b="90000" l="10000" r="92667">
                            <a14:foregroundMark x1="30889" y1="21333" x2="45333" y2="15333"/>
                            <a14:foregroundMark x1="74444" y1="17111" x2="58222" y2="13778"/>
                            <a14:foregroundMark x1="49111" y1="14444" x2="58222" y2="13778"/>
                            <a14:foregroundMark x1="83556" y1="20222" x2="84222" y2="22667"/>
                            <a14:foregroundMark x1="84222" y1="21111" x2="84222" y2="24667"/>
                            <a14:foregroundMark x1="83333" y1="24222" x2="81778" y2="19556"/>
                            <a14:foregroundMark x1="82222" y1="20222" x2="84444" y2="19556"/>
                          </a14:backgroundRemoval>
                        </a14:imgEffect>
                      </a14:imgLayer>
                    </a14:imgProps>
                  </a:ext>
                  <a:ext uri="{28A0092B-C50C-407E-A947-70E740481C1C}">
                    <a14:useLocalDpi xmlns:a14="http://schemas.microsoft.com/office/drawing/2010/main" val="0"/>
                  </a:ext>
                </a:extLst>
              </a:blip>
              <a:srcRect l="10278" t="11556" r="9722" b="58222"/>
              <a:stretch/>
            </p:blipFill>
            <p:spPr bwMode="auto">
              <a:xfrm flipH="1">
                <a:off x="1099853" y="3682678"/>
                <a:ext cx="1935582" cy="841857"/>
              </a:xfrm>
              <a:prstGeom prst="rect">
                <a:avLst/>
              </a:prstGeom>
              <a:noFill/>
              <a:extLst>
                <a:ext uri="{909E8E84-426E-40DD-AFC4-6F175D3DCCD1}">
                  <a14:hiddenFill xmlns:a14="http://schemas.microsoft.com/office/drawing/2010/main">
                    <a:solidFill>
                      <a:srgbClr val="FFFFFF"/>
                    </a:solidFill>
                  </a14:hiddenFill>
                </a:ext>
              </a:extLst>
            </p:spPr>
          </p:pic>
        </p:grpSp>
        <p:pic>
          <p:nvPicPr>
            <p:cNvPr id="38" name="Picture 6" descr="http://www.najpc.sk/img/maxell-ball-cam-web-kamera-p5f4.jpg"/>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1379950" y="3617680"/>
              <a:ext cx="311982" cy="311982"/>
            </a:xfrm>
            <a:prstGeom prst="rect">
              <a:avLst/>
            </a:prstGeom>
            <a:noFill/>
            <a:extLst>
              <a:ext uri="{909E8E84-426E-40DD-AFC4-6F175D3DCCD1}">
                <a14:hiddenFill xmlns:a14="http://schemas.microsoft.com/office/drawing/2010/main">
                  <a:solidFill>
                    <a:srgbClr val="FFFFFF"/>
                  </a:solidFill>
                </a14:hiddenFill>
              </a:ext>
            </a:extLst>
          </p:spPr>
        </p:pic>
        <p:grpSp>
          <p:nvGrpSpPr>
            <p:cNvPr id="39" name="그룹 30"/>
            <p:cNvGrpSpPr/>
            <p:nvPr/>
          </p:nvGrpSpPr>
          <p:grpSpPr>
            <a:xfrm>
              <a:off x="1343886" y="3556610"/>
              <a:ext cx="405680" cy="395291"/>
              <a:chOff x="2550308" y="4015799"/>
              <a:chExt cx="304794" cy="269988"/>
            </a:xfrm>
          </p:grpSpPr>
          <p:sp>
            <p:nvSpPr>
              <p:cNvPr id="95" name="1/2 액자 53"/>
              <p:cNvSpPr/>
              <p:nvPr/>
            </p:nvSpPr>
            <p:spPr>
              <a:xfrm>
                <a:off x="2550308" y="4017400"/>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96" name="1/2 액자 54"/>
              <p:cNvSpPr/>
              <p:nvPr/>
            </p:nvSpPr>
            <p:spPr>
              <a:xfrm flipH="1">
                <a:off x="2743857" y="4015799"/>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97" name="1/2 액자 55"/>
              <p:cNvSpPr/>
              <p:nvPr/>
            </p:nvSpPr>
            <p:spPr>
              <a:xfrm flipV="1">
                <a:off x="2550308" y="4181802"/>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98" name="1/2 액자 57"/>
              <p:cNvSpPr/>
              <p:nvPr/>
            </p:nvSpPr>
            <p:spPr>
              <a:xfrm flipH="1" flipV="1">
                <a:off x="2743857" y="4180201"/>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pic>
          <p:nvPicPr>
            <p:cNvPr id="40" name="Picture 2" descr="도로 표지병에 대한 이미지 검색결과"/>
            <p:cNvPicPr>
              <a:picLocks noChangeAspect="1" noChangeArrowheads="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21278" t="18667" r="20054" b="49333"/>
            <a:stretch/>
          </p:blipFill>
          <p:spPr bwMode="auto">
            <a:xfrm>
              <a:off x="3533455" y="4379749"/>
              <a:ext cx="603030" cy="328926"/>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 descr="도로 표지병에 대한 이미지 검색결과"/>
            <p:cNvPicPr>
              <a:picLocks noChangeAspect="1" noChangeArrowheads="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21278" t="18667" r="20054" b="49333"/>
            <a:stretch/>
          </p:blipFill>
          <p:spPr bwMode="auto">
            <a:xfrm>
              <a:off x="4315772" y="4379749"/>
              <a:ext cx="603030" cy="328926"/>
            </a:xfrm>
            <a:prstGeom prst="rect">
              <a:avLst/>
            </a:prstGeom>
            <a:noFill/>
            <a:extLst>
              <a:ext uri="{909E8E84-426E-40DD-AFC4-6F175D3DCCD1}">
                <a14:hiddenFill xmlns:a14="http://schemas.microsoft.com/office/drawing/2010/main">
                  <a:solidFill>
                    <a:srgbClr val="FFFFFF"/>
                  </a:solidFill>
                </a14:hiddenFill>
              </a:ext>
            </a:extLst>
          </p:spPr>
        </p:pic>
        <p:sp>
          <p:nvSpPr>
            <p:cNvPr id="43" name="이등변 삼각형 70"/>
            <p:cNvSpPr/>
            <p:nvPr/>
          </p:nvSpPr>
          <p:spPr>
            <a:xfrm rot="6622346">
              <a:off x="1875135" y="2826946"/>
              <a:ext cx="1494237" cy="2576822"/>
            </a:xfrm>
            <a:prstGeom prst="triangle">
              <a:avLst/>
            </a:prstGeom>
            <a:gradFill>
              <a:gsLst>
                <a:gs pos="100000">
                  <a:schemeClr val="accent1">
                    <a:lumMod val="5000"/>
                    <a:lumOff val="95000"/>
                    <a:alpha val="0"/>
                  </a:schemeClr>
                </a:gs>
                <a:gs pos="2000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44" name="그룹 1"/>
            <p:cNvGrpSpPr/>
            <p:nvPr/>
          </p:nvGrpSpPr>
          <p:grpSpPr>
            <a:xfrm rot="20258427">
              <a:off x="2111691" y="4001753"/>
              <a:ext cx="1187492" cy="409365"/>
              <a:chOff x="2683373" y="3858859"/>
              <a:chExt cx="1187492" cy="409365"/>
            </a:xfrm>
          </p:grpSpPr>
          <p:grpSp>
            <p:nvGrpSpPr>
              <p:cNvPr id="52" name="그룹 71"/>
              <p:cNvGrpSpPr/>
              <p:nvPr/>
            </p:nvGrpSpPr>
            <p:grpSpPr>
              <a:xfrm rot="2116740">
                <a:off x="2710704" y="3858859"/>
                <a:ext cx="1160161" cy="238574"/>
                <a:chOff x="457200" y="1825575"/>
                <a:chExt cx="3009158" cy="384225"/>
              </a:xfrm>
            </p:grpSpPr>
            <p:cxnSp>
              <p:nvCxnSpPr>
                <p:cNvPr id="54" name="직선 연결선 72"/>
                <p:cNvCxnSpPr/>
                <p:nvPr/>
              </p:nvCxnSpPr>
              <p:spPr>
                <a:xfrm flipV="1">
                  <a:off x="990600" y="18288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6" name="꺾인 연결선 73"/>
                <p:cNvCxnSpPr/>
                <p:nvPr/>
              </p:nvCxnSpPr>
              <p:spPr>
                <a:xfrm>
                  <a:off x="457200" y="1828800"/>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8" name="직선 연결선 74"/>
                <p:cNvCxnSpPr/>
                <p:nvPr/>
              </p:nvCxnSpPr>
              <p:spPr>
                <a:xfrm flipV="1">
                  <a:off x="1524000" y="18267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9" name="꺾인 연결선 75"/>
                <p:cNvCxnSpPr/>
                <p:nvPr/>
              </p:nvCxnSpPr>
              <p:spPr>
                <a:xfrm>
                  <a:off x="990600" y="1826700"/>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0" name="그룹 76"/>
                <p:cNvGrpSpPr/>
                <p:nvPr/>
              </p:nvGrpSpPr>
              <p:grpSpPr>
                <a:xfrm>
                  <a:off x="1524000" y="1825575"/>
                  <a:ext cx="758577" cy="382125"/>
                  <a:chOff x="1524000" y="1825575"/>
                  <a:chExt cx="758577" cy="382125"/>
                </a:xfrm>
              </p:grpSpPr>
              <p:cxnSp>
                <p:nvCxnSpPr>
                  <p:cNvPr id="71" name="꺾인 연결선 87"/>
                  <p:cNvCxnSpPr/>
                  <p:nvPr/>
                </p:nvCxnSpPr>
                <p:spPr>
                  <a:xfrm>
                    <a:off x="1524000" y="1826700"/>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72" name="그룹 88"/>
                  <p:cNvGrpSpPr/>
                  <p:nvPr/>
                </p:nvGrpSpPr>
                <p:grpSpPr>
                  <a:xfrm>
                    <a:off x="2060821" y="1825575"/>
                    <a:ext cx="221756" cy="381000"/>
                    <a:chOff x="2057399" y="1825575"/>
                    <a:chExt cx="533400" cy="381000"/>
                  </a:xfrm>
                </p:grpSpPr>
                <p:cxnSp>
                  <p:nvCxnSpPr>
                    <p:cNvPr id="73" name="직선 연결선 89"/>
                    <p:cNvCxnSpPr/>
                    <p:nvPr/>
                  </p:nvCxnSpPr>
                  <p:spPr>
                    <a:xfrm flipV="1">
                      <a:off x="2057400" y="18267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4" name="직선 연결선 90"/>
                    <p:cNvCxnSpPr/>
                    <p:nvPr/>
                  </p:nvCxnSpPr>
                  <p:spPr>
                    <a:xfrm flipV="1">
                      <a:off x="2590799" y="1825575"/>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5" name="꺾인 연결선 91"/>
                    <p:cNvCxnSpPr/>
                    <p:nvPr/>
                  </p:nvCxnSpPr>
                  <p:spPr>
                    <a:xfrm>
                      <a:off x="2057399" y="1825575"/>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cxnSp>
              <p:nvCxnSpPr>
                <p:cNvPr id="61" name="꺾인 연결선 77"/>
                <p:cNvCxnSpPr/>
                <p:nvPr/>
              </p:nvCxnSpPr>
              <p:spPr>
                <a:xfrm>
                  <a:off x="2279301" y="1827825"/>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2" name="그룹 78"/>
                <p:cNvGrpSpPr/>
                <p:nvPr/>
              </p:nvGrpSpPr>
              <p:grpSpPr>
                <a:xfrm>
                  <a:off x="2816122" y="1826700"/>
                  <a:ext cx="221756" cy="381000"/>
                  <a:chOff x="2057399" y="1825575"/>
                  <a:chExt cx="533400" cy="381000"/>
                </a:xfrm>
              </p:grpSpPr>
              <p:cxnSp>
                <p:nvCxnSpPr>
                  <p:cNvPr id="68" name="직선 연결선 84"/>
                  <p:cNvCxnSpPr/>
                  <p:nvPr/>
                </p:nvCxnSpPr>
                <p:spPr>
                  <a:xfrm flipV="1">
                    <a:off x="2057400" y="18267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9" name="직선 연결선 85"/>
                  <p:cNvCxnSpPr/>
                  <p:nvPr/>
                </p:nvCxnSpPr>
                <p:spPr>
                  <a:xfrm flipV="1">
                    <a:off x="2590799" y="1825575"/>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0" name="꺾인 연결선 86"/>
                  <p:cNvCxnSpPr/>
                  <p:nvPr/>
                </p:nvCxnSpPr>
                <p:spPr>
                  <a:xfrm>
                    <a:off x="2057399" y="1825575"/>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63" name="꺾인 연결선 79"/>
                <p:cNvCxnSpPr/>
                <p:nvPr/>
              </p:nvCxnSpPr>
              <p:spPr>
                <a:xfrm>
                  <a:off x="3038475" y="1827605"/>
                  <a:ext cx="205649"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4" name="그룹 80"/>
                <p:cNvGrpSpPr/>
                <p:nvPr/>
              </p:nvGrpSpPr>
              <p:grpSpPr>
                <a:xfrm>
                  <a:off x="3244602" y="1827303"/>
                  <a:ext cx="221756" cy="381000"/>
                  <a:chOff x="2057399" y="1825575"/>
                  <a:chExt cx="533400" cy="381000"/>
                </a:xfrm>
              </p:grpSpPr>
              <p:cxnSp>
                <p:nvCxnSpPr>
                  <p:cNvPr id="65" name="직선 연결선 81"/>
                  <p:cNvCxnSpPr/>
                  <p:nvPr/>
                </p:nvCxnSpPr>
                <p:spPr>
                  <a:xfrm flipV="1">
                    <a:off x="2057400" y="18267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6" name="직선 연결선 82"/>
                  <p:cNvCxnSpPr/>
                  <p:nvPr/>
                </p:nvCxnSpPr>
                <p:spPr>
                  <a:xfrm flipV="1">
                    <a:off x="2590799" y="1825575"/>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7" name="꺾인 연결선 83"/>
                  <p:cNvCxnSpPr/>
                  <p:nvPr/>
                </p:nvCxnSpPr>
                <p:spPr>
                  <a:xfrm>
                    <a:off x="2057399" y="1825575"/>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53" name="TextBox 52"/>
              <p:cNvSpPr txBox="1"/>
              <p:nvPr/>
            </p:nvSpPr>
            <p:spPr>
              <a:xfrm rot="2155181">
                <a:off x="2683373" y="4037392"/>
                <a:ext cx="1014906" cy="230832"/>
              </a:xfrm>
              <a:prstGeom prst="rect">
                <a:avLst/>
              </a:prstGeom>
              <a:noFill/>
            </p:spPr>
            <p:txBody>
              <a:bodyPr wrap="square" rtlCol="0">
                <a:spAutoFit/>
              </a:bodyPr>
              <a:lstStyle/>
              <a:p>
                <a:r>
                  <a:rPr lang="en-US" altLang="ko-KR" sz="900" b="1" dirty="0" smtClean="0"/>
                  <a:t>0 0 1 0 0 1 0 1 1 …</a:t>
                </a:r>
                <a:endParaRPr lang="ko-KR" altLang="en-US" sz="900" b="1" dirty="0"/>
              </a:p>
            </p:txBody>
          </p:sp>
        </p:grpSp>
        <p:sp>
          <p:nvSpPr>
            <p:cNvPr id="45" name="TextBox 53"/>
            <p:cNvSpPr txBox="1">
              <a:spLocks noChangeArrowheads="1"/>
            </p:cNvSpPr>
            <p:nvPr/>
          </p:nvSpPr>
          <p:spPr bwMode="auto">
            <a:xfrm>
              <a:off x="671711" y="3303805"/>
              <a:ext cx="8642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lang="en-US" altLang="ko-KR" sz="1000" b="1" dirty="0" smtClean="0">
                  <a:solidFill>
                    <a:schemeClr val="tx1">
                      <a:lumMod val="85000"/>
                      <a:lumOff val="15000"/>
                    </a:schemeClr>
                  </a:solidFill>
                  <a:cs typeface="Times New Roman" panose="02020603050405020304" pitchFamily="18" charset="0"/>
                </a:rPr>
                <a:t>Rx. Camera</a:t>
              </a:r>
              <a:endParaRPr kumimoji="0" lang="en-US" altLang="ko-KR" sz="1000" b="1" dirty="0" smtClean="0">
                <a:solidFill>
                  <a:schemeClr val="tx1">
                    <a:lumMod val="85000"/>
                    <a:lumOff val="15000"/>
                  </a:schemeClr>
                </a:solidFill>
                <a:cs typeface="Times New Roman" panose="02020603050405020304" pitchFamily="18" charset="0"/>
              </a:endParaRPr>
            </a:p>
          </p:txBody>
        </p:sp>
        <p:sp>
          <p:nvSpPr>
            <p:cNvPr id="46" name="TextBox 53"/>
            <p:cNvSpPr txBox="1">
              <a:spLocks noChangeArrowheads="1"/>
            </p:cNvSpPr>
            <p:nvPr/>
          </p:nvSpPr>
          <p:spPr bwMode="auto">
            <a:xfrm>
              <a:off x="3769563" y="4013769"/>
              <a:ext cx="11525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lang="en-US" altLang="ko-KR" sz="1000" b="1" dirty="0" err="1">
                  <a:solidFill>
                    <a:schemeClr val="tx1">
                      <a:lumMod val="85000"/>
                      <a:lumOff val="15000"/>
                    </a:schemeClr>
                  </a:solidFill>
                  <a:cs typeface="Times New Roman" panose="02020603050405020304" pitchFamily="18" charset="0"/>
                </a:rPr>
                <a:t>T</a:t>
              </a:r>
              <a:r>
                <a:rPr lang="en-US" altLang="ko-KR" sz="1000" b="1" dirty="0" err="1" smtClean="0">
                  <a:solidFill>
                    <a:schemeClr val="tx1">
                      <a:lumMod val="85000"/>
                      <a:lumOff val="15000"/>
                    </a:schemeClr>
                  </a:solidFill>
                  <a:cs typeface="Times New Roman" panose="02020603050405020304" pitchFamily="18" charset="0"/>
                </a:rPr>
                <a:t>x</a:t>
              </a:r>
              <a:r>
                <a:rPr lang="en-US" altLang="ko-KR" sz="1000" b="1" dirty="0" smtClean="0">
                  <a:solidFill>
                    <a:schemeClr val="tx1">
                      <a:lumMod val="85000"/>
                      <a:lumOff val="15000"/>
                    </a:schemeClr>
                  </a:solidFill>
                  <a:cs typeface="Times New Roman" panose="02020603050405020304" pitchFamily="18" charset="0"/>
                </a:rPr>
                <a:t>. Road Marker</a:t>
              </a:r>
              <a:endParaRPr kumimoji="0" lang="en-US" altLang="ko-KR" sz="1000" b="1" dirty="0" smtClean="0">
                <a:solidFill>
                  <a:schemeClr val="tx1">
                    <a:lumMod val="85000"/>
                    <a:lumOff val="15000"/>
                  </a:schemeClr>
                </a:solidFill>
                <a:cs typeface="Times New Roman" panose="02020603050405020304" pitchFamily="18" charset="0"/>
              </a:endParaRPr>
            </a:p>
          </p:txBody>
        </p:sp>
        <p:grpSp>
          <p:nvGrpSpPr>
            <p:cNvPr id="47" name="그룹 102"/>
            <p:cNvGrpSpPr/>
            <p:nvPr/>
          </p:nvGrpSpPr>
          <p:grpSpPr>
            <a:xfrm>
              <a:off x="3601297" y="4329109"/>
              <a:ext cx="405680" cy="395291"/>
              <a:chOff x="2550308" y="4015799"/>
              <a:chExt cx="304794" cy="269988"/>
            </a:xfrm>
          </p:grpSpPr>
          <p:sp>
            <p:nvSpPr>
              <p:cNvPr id="48" name="1/2 액자 103"/>
              <p:cNvSpPr/>
              <p:nvPr/>
            </p:nvSpPr>
            <p:spPr>
              <a:xfrm>
                <a:off x="2550308" y="4017400"/>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49" name="1/2 액자 104"/>
              <p:cNvSpPr/>
              <p:nvPr/>
            </p:nvSpPr>
            <p:spPr>
              <a:xfrm flipH="1">
                <a:off x="2743857" y="4015799"/>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50" name="1/2 액자 105"/>
              <p:cNvSpPr/>
              <p:nvPr/>
            </p:nvSpPr>
            <p:spPr>
              <a:xfrm flipV="1">
                <a:off x="2550308" y="4181802"/>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51" name="1/2 액자 106"/>
              <p:cNvSpPr/>
              <p:nvPr/>
            </p:nvSpPr>
            <p:spPr>
              <a:xfrm flipH="1" flipV="1">
                <a:off x="2743857" y="4180201"/>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2209800"/>
            <a:ext cx="8952684" cy="3048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Proposed </a:t>
            </a:r>
            <a:r>
              <a:rPr lang="en-US" altLang="ko-KR" sz="2000" dirty="0">
                <a:solidFill>
                  <a:schemeClr val="tx1"/>
                </a:solidFill>
                <a:latin typeface="Times New Roman" panose="02020603050405020304" pitchFamily="18" charset="0"/>
                <a:cs typeface="Times New Roman" panose="02020603050405020304" pitchFamily="18" charset="0"/>
              </a:rPr>
              <a:t>the Road Maker </a:t>
            </a:r>
            <a:r>
              <a:rPr lang="en-US" altLang="ko-KR" sz="2000" dirty="0" smtClean="0">
                <a:solidFill>
                  <a:schemeClr val="tx1"/>
                </a:solidFill>
                <a:latin typeface="Times New Roman" panose="02020603050405020304" pitchFamily="18" charset="0"/>
                <a:cs typeface="Times New Roman" panose="02020603050405020304" pitchFamily="18" charset="0"/>
              </a:rPr>
              <a:t>OWC </a:t>
            </a:r>
            <a:r>
              <a:rPr lang="en-US" altLang="ko-KR" sz="2000" dirty="0">
                <a:solidFill>
                  <a:schemeClr val="tx1"/>
                </a:solidFill>
                <a:latin typeface="Times New Roman" panose="02020603050405020304" pitchFamily="18" charset="0"/>
                <a:cs typeface="Times New Roman" panose="02020603050405020304" pitchFamily="18" charset="0"/>
              </a:rPr>
              <a:t>Based </a:t>
            </a:r>
            <a:r>
              <a:rPr lang="en-US" altLang="ko-KR" sz="2000" dirty="0" smtClean="0">
                <a:solidFill>
                  <a:schemeClr val="tx1"/>
                </a:solidFill>
                <a:latin typeface="Times New Roman" panose="02020603050405020304" pitchFamily="18" charset="0"/>
                <a:cs typeface="Times New Roman" panose="02020603050405020304" pitchFamily="18" charset="0"/>
              </a:rPr>
              <a:t>IoT/IoL </a:t>
            </a:r>
            <a:r>
              <a:rPr lang="en-US" altLang="ko-KR" sz="2000" dirty="0">
                <a:solidFill>
                  <a:schemeClr val="tx1"/>
                </a:solidFill>
                <a:latin typeface="Times New Roman" panose="02020603050405020304" pitchFamily="18" charset="0"/>
                <a:cs typeface="Times New Roman" panose="02020603050405020304" pitchFamily="18" charset="0"/>
              </a:rPr>
              <a:t>Solution</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Since the road signs already have a lot of infrastructures, it is easy to apply the technology and it can be applied variously.</a:t>
            </a: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existing infrastructure to built the system and does not required any additional infrastructure needs to be Installed </a:t>
            </a: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xpected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that it will be possible to provide interactive service with driver such as traffic situation, accurate traffic volume measurement due to technology development, and it is expected to have a huge ripple effect in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future vehicle assistive technologies.</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9313</TotalTime>
  <Words>447</Words>
  <Application>Microsoft Office PowerPoint</Application>
  <PresentationFormat>On-screen Show (4:3)</PresentationFormat>
  <Paragraphs>71</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377</cp:revision>
  <cp:lastPrinted>2017-05-07T15:48:38Z</cp:lastPrinted>
  <dcterms:created xsi:type="dcterms:W3CDTF">2010-05-15T17:50:32Z</dcterms:created>
  <dcterms:modified xsi:type="dcterms:W3CDTF">2018-03-06T05:43:31Z</dcterms:modified>
</cp:coreProperties>
</file>