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100" d="100"/>
          <a:sy n="100" d="100"/>
        </p:scale>
        <p:origin x="76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3/5/2018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3/5/2018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15-18-0118-01-0vat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a:t>
            </a:r>
            <a:r>
              <a:rPr lang="en-US" sz="1400" b="1" dirty="0" smtClean="0">
                <a:solidFill>
                  <a:schemeClr val="tx1"/>
                </a:solidFill>
                <a:latin typeface="Times New Roman" pitchFamily="18" charset="0"/>
                <a:cs typeface="Times New Roman" pitchFamily="18" charset="0"/>
              </a:rPr>
              <a:t>0118</a:t>
            </a:r>
            <a:r>
              <a:rPr lang="en-US" sz="1400" b="1" dirty="0" smtClean="0">
                <a:latin typeface="Times New Roman" pitchFamily="18" charset="0"/>
                <a:cs typeface="Times New Roman" pitchFamily="18" charset="0"/>
              </a:rPr>
              <a:t>-01-0vat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3/5/2018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3/5/2018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3/5/2018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3/5/2018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GIF"/><Relationship Id="rId5" Type="http://schemas.openxmlformats.org/officeDocument/2006/relationships/image" Target="../media/image3.jpg"/><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509200"/>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Transparent Signage based CamCom Solution for Drive Thru Ordering Services</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endParaRPr lang="en-US" sz="1600" dirty="0">
              <a:solidFill>
                <a:srgbClr val="FF0000"/>
              </a:solidFill>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March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(SNUST</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Younkwan Kim (The Catholic </a:t>
            </a:r>
            <a:r>
              <a:rPr lang="en-US" sz="1600" dirty="0" smtClean="0">
                <a:latin typeface="Times New Roman" pitchFamily="18" charset="0"/>
                <a:cs typeface="Times New Roman" pitchFamily="18" charset="0"/>
              </a:rPr>
              <a:t>University </a:t>
            </a:r>
            <a:r>
              <a:rPr lang="en-US" sz="1600" dirty="0">
                <a:latin typeface="Times New Roman" pitchFamily="18" charset="0"/>
                <a:cs typeface="Times New Roman" pitchFamily="18" charset="0"/>
              </a:rPr>
              <a:t>of Korea), Hyoungkyu Song(Sejong Univ</a:t>
            </a:r>
            <a:r>
              <a:rPr lang="en-US" sz="1600" dirty="0" smtClean="0">
                <a:latin typeface="Times New Roman" pitchFamily="18" charset="0"/>
                <a:cs typeface="Times New Roman" pitchFamily="18" charset="0"/>
              </a:rPr>
              <a:t>.), Mariappan </a:t>
            </a:r>
            <a:r>
              <a:rPr lang="en-US" sz="1600" dirty="0">
                <a:latin typeface="Times New Roman" pitchFamily="18" charset="0"/>
                <a:cs typeface="Times New Roman" pitchFamily="18" charset="0"/>
              </a:rPr>
              <a:t>Vinayagam (SNUST)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V2I </a:t>
            </a:r>
            <a:r>
              <a:rPr lang="en-US" altLang="ko-KR" sz="1600" dirty="0" smtClean="0">
                <a:latin typeface="Times New Roman" pitchFamily="18" charset="0"/>
                <a:cs typeface="Times New Roman" pitchFamily="18" charset="0"/>
              </a:rPr>
              <a:t>CamCom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proposed transparent </a:t>
            </a:r>
            <a:r>
              <a:rPr lang="en-US" altLang="ko-KR" sz="1600" dirty="0">
                <a:latin typeface="Times New Roman" pitchFamily="18" charset="0"/>
                <a:cs typeface="Times New Roman" pitchFamily="18" charset="0"/>
              </a:rPr>
              <a:t>signage based </a:t>
            </a:r>
            <a:r>
              <a:rPr lang="en-US" altLang="ko-KR" sz="1600" dirty="0" smtClean="0">
                <a:latin typeface="Times New Roman" pitchFamily="18" charset="0"/>
                <a:cs typeface="Times New Roman" pitchFamily="18" charset="0"/>
              </a:rPr>
              <a:t>CamCom solution used for Drive-Through ordering service on drive. This VAT  </a:t>
            </a:r>
            <a:r>
              <a:rPr lang="en-US" altLang="ko-KR" sz="1600" dirty="0">
                <a:latin typeface="Times New Roman" pitchFamily="18" charset="0"/>
                <a:cs typeface="Times New Roman" pitchFamily="18" charset="0"/>
              </a:rPr>
              <a:t>to operate on the application services like ITS, ADAS, </a:t>
            </a:r>
            <a:r>
              <a:rPr lang="en-US" altLang="ko-KR" sz="1600" dirty="0" smtClean="0">
                <a:latin typeface="Times New Roman" pitchFamily="18" charset="0"/>
                <a:cs typeface="Times New Roman" pitchFamily="18" charset="0"/>
              </a:rPr>
              <a:t>etc. </a:t>
            </a:r>
            <a:r>
              <a:rPr lang="en-US" altLang="ko-KR" sz="1600" dirty="0">
                <a:latin typeface="Times New Roman" pitchFamily="18" charset="0"/>
                <a:cs typeface="Times New Roman" pitchFamily="18" charset="0"/>
              </a:rPr>
              <a:t>on road </a:t>
            </a:r>
            <a:r>
              <a:rPr lang="en-US" altLang="ko-KR" sz="1600" dirty="0" smtClean="0">
                <a:latin typeface="Times New Roman" pitchFamily="18" charset="0"/>
                <a:cs typeface="Times New Roman" pitchFamily="18" charset="0"/>
              </a:rPr>
              <a:t>condition. Also </a:t>
            </a:r>
            <a:r>
              <a:rPr lang="en-US" altLang="ko-KR" sz="1600" dirty="0">
                <a:latin typeface="Times New Roman" pitchFamily="18" charset="0"/>
                <a:cs typeface="Times New Roman" pitchFamily="18" charset="0"/>
              </a:rPr>
              <a:t>this can be used for IoT/IoL, LEDIT, Digital Signage </a:t>
            </a:r>
            <a:r>
              <a:rPr lang="en-US" altLang="ko-KR" sz="1600" dirty="0" smtClean="0">
                <a:latin typeface="Times New Roman" pitchFamily="18" charset="0"/>
                <a:cs typeface="Times New Roman" pitchFamily="18" charset="0"/>
              </a:rPr>
              <a:t>with connected information services </a:t>
            </a:r>
            <a:r>
              <a:rPr lang="en-US" altLang="ko-KR" sz="1600" dirty="0">
                <a:latin typeface="Times New Roman" pitchFamily="18" charset="0"/>
                <a:cs typeface="Times New Roman" pitchFamily="18" charset="0"/>
              </a:rPr>
              <a:t>etc</a:t>
            </a:r>
            <a:r>
              <a:rPr lang="en-US" altLang="ko-KR" sz="1600" dirty="0" smtClean="0">
                <a:latin typeface="Times New Roman" pitchFamily="18" charset="0"/>
                <a:cs typeface="Times New Roman" pitchFamily="18" charset="0"/>
              </a:rPr>
              <a:t>.</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Provided Concept models of </a:t>
            </a:r>
            <a:r>
              <a:rPr lang="en-US" sz="1600" dirty="0" smtClean="0">
                <a:latin typeface="Times New Roman" pitchFamily="18" charset="0"/>
                <a:cs typeface="Times New Roman" pitchFamily="18" charset="0"/>
              </a:rPr>
              <a:t> Transparent Signage based CamCom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Drive-Thru Ordering Using CamCom Solutions</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Transparent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Signage Based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CamCom Link</a:t>
            </a:r>
          </a:p>
          <a:p>
            <a:pPr marL="342900" indent="-342900" algn="l">
              <a:buFont typeface="Arial" panose="020B0604020202020204" pitchFamily="34" charset="0"/>
              <a:buChar char="•"/>
              <a:tabLst>
                <a:tab pos="2417763" algn="l"/>
              </a:tabLst>
            </a:pPr>
            <a:endPar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7733" y="685800"/>
            <a:ext cx="8991600" cy="685800"/>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Needs for Drive-Thru Ordering </a:t>
            </a:r>
            <a:r>
              <a:rPr lang="en-US" altLang="ko-KR" sz="3200" b="1" dirty="0" smtClean="0"/>
              <a:t>Using </a:t>
            </a:r>
            <a:r>
              <a:rPr lang="en-US" altLang="ko-KR" sz="3200" b="1" dirty="0"/>
              <a:t>CamCom Solutions</a:t>
            </a:r>
          </a:p>
        </p:txBody>
      </p:sp>
      <p:sp>
        <p:nvSpPr>
          <p:cNvPr id="10" name="Content Placeholder 2"/>
          <p:cNvSpPr txBox="1">
            <a:spLocks/>
          </p:cNvSpPr>
          <p:nvPr/>
        </p:nvSpPr>
        <p:spPr>
          <a:xfrm>
            <a:off x="4953000" y="1752600"/>
            <a:ext cx="3953933" cy="4191000"/>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9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Many use Drive-Thru due to time, emergency, and on the way traffic conditions, etc.</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There is an increasing </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number of facilities that provide drive-thru around</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It is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important </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introduce a simple and fast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ordering and </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payment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system.</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19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rovides </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 simple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ordering and </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payment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system </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purchasing goods without additional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interaction with Drive-Thru Service Person.</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Existing Drive-Thru Signage / Vehicle Signage System and On-Vehicle Camera / Drive-Thru CCTV Infrastructure </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Technology easy </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apply to growing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infrastructure without adding additional infrastructure</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23" name="TextBox 53"/>
          <p:cNvSpPr txBox="1">
            <a:spLocks noChangeArrowheads="1"/>
          </p:cNvSpPr>
          <p:nvPr/>
        </p:nvSpPr>
        <p:spPr bwMode="auto">
          <a:xfrm>
            <a:off x="1219200" y="5410200"/>
            <a:ext cx="2667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200" dirty="0" smtClean="0">
                <a:cs typeface="Times New Roman" panose="02020603050405020304" pitchFamily="18" charset="0"/>
              </a:rPr>
              <a:t>&lt; </a:t>
            </a:r>
            <a:r>
              <a:rPr lang="en-US" altLang="ko-KR" sz="1200" dirty="0">
                <a:cs typeface="Times New Roman" panose="02020603050405020304" pitchFamily="18" charset="0"/>
              </a:rPr>
              <a:t>Example of application of drive thru</a:t>
            </a:r>
            <a:r>
              <a:rPr lang="ko-KR" altLang="en-US" sz="1200" dirty="0">
                <a:cs typeface="Times New Roman" panose="02020603050405020304" pitchFamily="18" charset="0"/>
              </a:rPr>
              <a:t> </a:t>
            </a:r>
            <a:r>
              <a:rPr kumimoji="0" lang="en-US" altLang="ko-KR" sz="1200" dirty="0" smtClean="0">
                <a:cs typeface="Times New Roman" panose="02020603050405020304" pitchFamily="18" charset="0"/>
              </a:rPr>
              <a:t>&gt;</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8" name="Rectangle 7"/>
          <p:cNvSpPr/>
          <p:nvPr/>
        </p:nvSpPr>
        <p:spPr>
          <a:xfrm>
            <a:off x="4303091" y="5302478"/>
            <a:ext cx="557380" cy="215444"/>
          </a:xfrm>
          <a:prstGeom prst="rect">
            <a:avLst/>
          </a:prstGeom>
        </p:spPr>
        <p:txBody>
          <a:bodyPr wrap="square">
            <a:spAutoFit/>
          </a:bodyPr>
          <a:lstStyle/>
          <a:p>
            <a:pPr algn="r"/>
            <a:r>
              <a:rPr lang="en-US" sz="800" dirty="0"/>
              <a:t>GOOGLE</a:t>
            </a:r>
          </a:p>
        </p:txBody>
      </p:sp>
      <p:grpSp>
        <p:nvGrpSpPr>
          <p:cNvPr id="11" name="그룹 5"/>
          <p:cNvGrpSpPr/>
          <p:nvPr/>
        </p:nvGrpSpPr>
        <p:grpSpPr>
          <a:xfrm>
            <a:off x="316774" y="2223656"/>
            <a:ext cx="4445726" cy="3142150"/>
            <a:chOff x="418011" y="2057400"/>
            <a:chExt cx="4445726" cy="3142150"/>
          </a:xfrm>
        </p:grpSpPr>
        <p:pic>
          <p:nvPicPr>
            <p:cNvPr id="13" name="그림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8011" y="2057400"/>
              <a:ext cx="2209800" cy="1558012"/>
            </a:xfrm>
            <a:prstGeom prst="rect">
              <a:avLst/>
            </a:prstGeom>
          </p:spPr>
        </p:pic>
        <p:pic>
          <p:nvPicPr>
            <p:cNvPr id="14" name="그림 2"/>
            <p:cNvPicPr>
              <a:picLocks noChangeAspect="1"/>
            </p:cNvPicPr>
            <p:nvPr/>
          </p:nvPicPr>
          <p:blipFill rotWithShape="1">
            <a:blip r:embed="rId4">
              <a:extLst>
                <a:ext uri="{28A0092B-C50C-407E-A947-70E740481C1C}">
                  <a14:useLocalDpi xmlns:a14="http://schemas.microsoft.com/office/drawing/2010/main" val="0"/>
                </a:ext>
              </a:extLst>
            </a:blip>
            <a:srcRect t="4272" r="19739" b="1"/>
            <a:stretch/>
          </p:blipFill>
          <p:spPr>
            <a:xfrm>
              <a:off x="2653937" y="2057401"/>
              <a:ext cx="2209800" cy="1558012"/>
            </a:xfrm>
            <a:prstGeom prst="rect">
              <a:avLst/>
            </a:prstGeom>
          </p:spPr>
        </p:pic>
        <p:pic>
          <p:nvPicPr>
            <p:cNvPr id="15" name="그림 3"/>
            <p:cNvPicPr>
              <a:picLocks noChangeAspect="1"/>
            </p:cNvPicPr>
            <p:nvPr/>
          </p:nvPicPr>
          <p:blipFill rotWithShape="1">
            <a:blip r:embed="rId5">
              <a:extLst>
                <a:ext uri="{28A0092B-C50C-407E-A947-70E740481C1C}">
                  <a14:useLocalDpi xmlns:a14="http://schemas.microsoft.com/office/drawing/2010/main" val="0"/>
                </a:ext>
              </a:extLst>
            </a:blip>
            <a:srcRect l="4929"/>
            <a:stretch/>
          </p:blipFill>
          <p:spPr>
            <a:xfrm>
              <a:off x="420190" y="3641538"/>
              <a:ext cx="2207622" cy="1558012"/>
            </a:xfrm>
            <a:prstGeom prst="rect">
              <a:avLst/>
            </a:prstGeom>
          </p:spPr>
        </p:pic>
        <p:pic>
          <p:nvPicPr>
            <p:cNvPr id="16" name="그림 4"/>
            <p:cNvPicPr>
              <a:picLocks noChangeAspect="1"/>
            </p:cNvPicPr>
            <p:nvPr/>
          </p:nvPicPr>
          <p:blipFill rotWithShape="1">
            <a:blip r:embed="rId6" cstate="print">
              <a:extLst>
                <a:ext uri="{28A0092B-C50C-407E-A947-70E740481C1C}">
                  <a14:useLocalDpi xmlns:a14="http://schemas.microsoft.com/office/drawing/2010/main" val="0"/>
                </a:ext>
              </a:extLst>
            </a:blip>
            <a:srcRect t="10108"/>
            <a:stretch/>
          </p:blipFill>
          <p:spPr>
            <a:xfrm>
              <a:off x="2653937" y="3641538"/>
              <a:ext cx="2209800" cy="1558012"/>
            </a:xfrm>
            <a:prstGeom prst="rect">
              <a:avLst/>
            </a:prstGeom>
          </p:spPr>
        </p:pic>
      </p:gr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812108"/>
            <a:ext cx="914399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smtClean="0"/>
              <a:t>Transparent </a:t>
            </a:r>
            <a:r>
              <a:rPr lang="en-US" altLang="ko-KR" sz="3200" b="1" dirty="0"/>
              <a:t>Signage Based CamCom Link</a:t>
            </a:r>
          </a:p>
        </p:txBody>
      </p:sp>
      <p:sp>
        <p:nvSpPr>
          <p:cNvPr id="41" name="Content Placeholder 2"/>
          <p:cNvSpPr txBox="1">
            <a:spLocks/>
          </p:cNvSpPr>
          <p:nvPr/>
        </p:nvSpPr>
        <p:spPr>
          <a:xfrm>
            <a:off x="5656634" y="2108104"/>
            <a:ext cx="3487366" cy="3835496"/>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Transparent Signage based CamCom Link</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Drive-Through Signage / Car HUD Transparent Signage</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Drive-Through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CCTV Camera / Car Built-In CMOS Camera Sensor</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VTASC, SS2DC, QR-Code, Color Code</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ailab</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le Distance : 2m ~ 20m</a:t>
            </a:r>
          </a:p>
        </p:txBody>
      </p:sp>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57" name="Content Placeholder 2"/>
          <p:cNvSpPr txBox="1">
            <a:spLocks/>
          </p:cNvSpPr>
          <p:nvPr/>
        </p:nvSpPr>
        <p:spPr>
          <a:xfrm>
            <a:off x="381000" y="4890513"/>
            <a:ext cx="5275634" cy="1372994"/>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CamCom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Technology to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do automatic order and payment in Drive-Thru. </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the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Drive-Through Signage / Car HUD Transparent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Signage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Drive-Through CCTV Camera / Car Built-In CMOS Camera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Sensor for CamCom Link</a:t>
            </a:r>
            <a:endPar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grpSp>
        <p:nvGrpSpPr>
          <p:cNvPr id="95" name="Group 94"/>
          <p:cNvGrpSpPr/>
          <p:nvPr/>
        </p:nvGrpSpPr>
        <p:grpSpPr>
          <a:xfrm>
            <a:off x="228600" y="1670703"/>
            <a:ext cx="5309822" cy="3053697"/>
            <a:chOff x="145352" y="2568548"/>
            <a:chExt cx="5309822" cy="3053697"/>
          </a:xfrm>
        </p:grpSpPr>
        <p:sp>
          <p:nvSpPr>
            <p:cNvPr id="96" name="TextBox 53"/>
            <p:cNvSpPr txBox="1">
              <a:spLocks noChangeArrowheads="1"/>
            </p:cNvSpPr>
            <p:nvPr/>
          </p:nvSpPr>
          <p:spPr bwMode="auto">
            <a:xfrm>
              <a:off x="1516952" y="5345246"/>
              <a:ext cx="352425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just" latinLnBrk="1">
                <a:buNone/>
              </a:pPr>
              <a:r>
                <a:rPr lang="en-US" altLang="ko-KR" sz="1200" dirty="0">
                  <a:cs typeface="Times New Roman" panose="02020603050405020304" pitchFamily="18" charset="0"/>
                </a:rPr>
                <a:t>&lt; Drive Thru Solution using </a:t>
              </a:r>
              <a:r>
                <a:rPr lang="en-US" altLang="ko-KR" sz="1200" dirty="0" smtClean="0">
                  <a:cs typeface="Times New Roman" panose="02020603050405020304" pitchFamily="18" charset="0"/>
                </a:rPr>
                <a:t>CamCom Link </a:t>
              </a:r>
              <a:r>
                <a:rPr kumimoji="0" lang="en-US" altLang="ko-KR" sz="1200" dirty="0" smtClean="0">
                  <a:cs typeface="Times New Roman" panose="02020603050405020304" pitchFamily="18" charset="0"/>
                </a:rPr>
                <a:t>&gt;</a:t>
              </a:r>
            </a:p>
          </p:txBody>
        </p:sp>
        <p:grpSp>
          <p:nvGrpSpPr>
            <p:cNvPr id="97" name="그룹 1"/>
            <p:cNvGrpSpPr/>
            <p:nvPr/>
          </p:nvGrpSpPr>
          <p:grpSpPr>
            <a:xfrm>
              <a:off x="231100" y="2669511"/>
              <a:ext cx="5224074" cy="2642014"/>
              <a:chOff x="572473" y="2452799"/>
              <a:chExt cx="5224074" cy="2642014"/>
            </a:xfrm>
          </p:grpSpPr>
          <p:grpSp>
            <p:nvGrpSpPr>
              <p:cNvPr id="155" name="그룹 12"/>
              <p:cNvGrpSpPr/>
              <p:nvPr/>
            </p:nvGrpSpPr>
            <p:grpSpPr>
              <a:xfrm>
                <a:off x="572473" y="3350826"/>
                <a:ext cx="5224074" cy="1743987"/>
                <a:chOff x="1400454" y="3627236"/>
                <a:chExt cx="3568113" cy="1191167"/>
              </a:xfrm>
            </p:grpSpPr>
            <p:cxnSp>
              <p:nvCxnSpPr>
                <p:cNvPr id="157" name="직선 연결선 2"/>
                <p:cNvCxnSpPr/>
                <p:nvPr/>
              </p:nvCxnSpPr>
              <p:spPr>
                <a:xfrm flipV="1">
                  <a:off x="3461657" y="3962400"/>
                  <a:ext cx="838200" cy="48020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58" name="직선 연결선 10"/>
                <p:cNvCxnSpPr/>
                <p:nvPr/>
              </p:nvCxnSpPr>
              <p:spPr>
                <a:xfrm flipV="1">
                  <a:off x="3479202" y="3952194"/>
                  <a:ext cx="1485532" cy="866209"/>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59" name="직선 연결선 11"/>
                <p:cNvCxnSpPr/>
                <p:nvPr/>
              </p:nvCxnSpPr>
              <p:spPr>
                <a:xfrm>
                  <a:off x="2173216" y="4166978"/>
                  <a:ext cx="1288987" cy="272787"/>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60" name="직선 연결선 13"/>
                <p:cNvCxnSpPr/>
                <p:nvPr/>
              </p:nvCxnSpPr>
              <p:spPr>
                <a:xfrm>
                  <a:off x="1400454" y="4332724"/>
                  <a:ext cx="2075928" cy="48326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61" name="직선 연결선 14"/>
                <p:cNvCxnSpPr/>
                <p:nvPr/>
              </p:nvCxnSpPr>
              <p:spPr>
                <a:xfrm flipV="1">
                  <a:off x="2173216" y="3978710"/>
                  <a:ext cx="304209" cy="183407"/>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62" name="직선 연결선 17"/>
                <p:cNvCxnSpPr/>
                <p:nvPr/>
              </p:nvCxnSpPr>
              <p:spPr>
                <a:xfrm flipH="1" flipV="1">
                  <a:off x="3949199" y="3895082"/>
                  <a:ext cx="352446" cy="6221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63" name="직선 연결선 23"/>
                <p:cNvCxnSpPr/>
                <p:nvPr/>
              </p:nvCxnSpPr>
              <p:spPr>
                <a:xfrm flipH="1" flipV="1">
                  <a:off x="3962995" y="3767959"/>
                  <a:ext cx="1005572" cy="177509"/>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64" name="직선 연결선 24"/>
                <p:cNvCxnSpPr/>
                <p:nvPr/>
              </p:nvCxnSpPr>
              <p:spPr>
                <a:xfrm flipV="1">
                  <a:off x="1413154" y="3627236"/>
                  <a:ext cx="1227208" cy="703069"/>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pic>
            <p:nvPicPr>
              <p:cNvPr id="156" name="Picture 4" descr="관련 이미지"/>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45644" y="2452799"/>
                <a:ext cx="2015206" cy="2015206"/>
              </a:xfrm>
              <a:prstGeom prst="rect">
                <a:avLst/>
              </a:prstGeom>
              <a:noFill/>
              <a:extLst>
                <a:ext uri="{909E8E84-426E-40DD-AFC4-6F175D3DCCD1}">
                  <a14:hiddenFill xmlns:a14="http://schemas.microsoft.com/office/drawing/2010/main">
                    <a:solidFill>
                      <a:srgbClr val="FFFFFF"/>
                    </a:solidFill>
                  </a14:hiddenFill>
                </a:ext>
              </a:extLst>
            </p:spPr>
          </p:pic>
        </p:grpSp>
        <p:pic>
          <p:nvPicPr>
            <p:cNvPr id="98" name="Picture 2" descr="관련 이미지"/>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2671" y="4125296"/>
              <a:ext cx="1504938" cy="692272"/>
            </a:xfrm>
            <a:prstGeom prst="rect">
              <a:avLst/>
            </a:prstGeom>
            <a:noFill/>
            <a:extLst>
              <a:ext uri="{909E8E84-426E-40DD-AFC4-6F175D3DCCD1}">
                <a14:hiddenFill xmlns:a14="http://schemas.microsoft.com/office/drawing/2010/main">
                  <a:solidFill>
                    <a:srgbClr val="FFFFFF"/>
                  </a:solidFill>
                </a14:hiddenFill>
              </a:ext>
            </a:extLst>
          </p:spPr>
        </p:pic>
        <p:pic>
          <p:nvPicPr>
            <p:cNvPr id="99" name="Picture 4" descr="car backside clipart에 대한 이미지 검색결과"/>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3561713" y="4125296"/>
              <a:ext cx="996745" cy="507715"/>
            </a:xfrm>
            <a:prstGeom prst="rect">
              <a:avLst/>
            </a:prstGeom>
            <a:noFill/>
            <a:extLst>
              <a:ext uri="{909E8E84-426E-40DD-AFC4-6F175D3DCCD1}">
                <a14:hiddenFill xmlns:a14="http://schemas.microsoft.com/office/drawing/2010/main">
                  <a:solidFill>
                    <a:srgbClr val="FFFFFF"/>
                  </a:solidFill>
                </a14:hiddenFill>
              </a:ext>
            </a:extLst>
          </p:spPr>
        </p:pic>
        <p:sp>
          <p:nvSpPr>
            <p:cNvPr id="100" name="이등변 삼각형 3"/>
            <p:cNvSpPr/>
            <p:nvPr/>
          </p:nvSpPr>
          <p:spPr>
            <a:xfrm rot="2658026">
              <a:off x="1212848" y="3154408"/>
              <a:ext cx="1032055" cy="1431238"/>
            </a:xfrm>
            <a:prstGeom prst="triangle">
              <a:avLst/>
            </a:prstGeom>
            <a:gradFill>
              <a:gsLst>
                <a:gs pos="100000">
                  <a:schemeClr val="accent1">
                    <a:lumMod val="5000"/>
                    <a:lumOff val="95000"/>
                    <a:alpha val="0"/>
                  </a:schemeClr>
                </a:gs>
                <a:gs pos="28000">
                  <a:schemeClr val="accent1">
                    <a:lumMod val="40000"/>
                    <a:lumOff val="6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101" name="Picture 8" descr="http://img.bluecctv.net/image/cache/data/Dummy%20Camera/box%20type-200x200.jpg"/>
            <p:cNvPicPr>
              <a:picLocks noChangeAspect="1" noChangeArrowheads="1"/>
            </p:cNvPicPr>
            <p:nvPr/>
          </p:nvPicPr>
          <p:blipFill rotWithShape="1">
            <a:blip r:embed="rId6" cstate="print">
              <a:clrChange>
                <a:clrFrom>
                  <a:srgbClr val="FFFFFD"/>
                </a:clrFrom>
                <a:clrTo>
                  <a:srgbClr val="FFFFFD">
                    <a:alpha val="0"/>
                  </a:srgbClr>
                </a:clrTo>
              </a:clrChange>
              <a:extLst>
                <a:ext uri="{28A0092B-C50C-407E-A947-70E740481C1C}">
                  <a14:useLocalDpi xmlns:a14="http://schemas.microsoft.com/office/drawing/2010/main" val="0"/>
                </a:ext>
              </a:extLst>
            </a:blip>
            <a:srcRect t="28532"/>
            <a:stretch/>
          </p:blipFill>
          <p:spPr bwMode="auto">
            <a:xfrm rot="20118812">
              <a:off x="2089353" y="3154349"/>
              <a:ext cx="345229" cy="246730"/>
            </a:xfrm>
            <a:prstGeom prst="rect">
              <a:avLst/>
            </a:prstGeom>
            <a:noFill/>
            <a:extLst>
              <a:ext uri="{909E8E84-426E-40DD-AFC4-6F175D3DCCD1}">
                <a14:hiddenFill xmlns:a14="http://schemas.microsoft.com/office/drawing/2010/main">
                  <a:solidFill>
                    <a:srgbClr val="FFFFFF"/>
                  </a:solidFill>
                </a14:hiddenFill>
              </a:ext>
            </a:extLst>
          </p:spPr>
        </p:pic>
        <p:sp>
          <p:nvSpPr>
            <p:cNvPr id="102" name="이등변 삼각형 26"/>
            <p:cNvSpPr/>
            <p:nvPr/>
          </p:nvSpPr>
          <p:spPr>
            <a:xfrm rot="19410787" flipH="1">
              <a:off x="3097401" y="3136996"/>
              <a:ext cx="1032055" cy="1277878"/>
            </a:xfrm>
            <a:prstGeom prst="triangle">
              <a:avLst/>
            </a:prstGeom>
            <a:gradFill>
              <a:gsLst>
                <a:gs pos="100000">
                  <a:schemeClr val="accent1">
                    <a:lumMod val="5000"/>
                    <a:lumOff val="95000"/>
                    <a:alpha val="0"/>
                  </a:schemeClr>
                </a:gs>
                <a:gs pos="28000">
                  <a:schemeClr val="accent1">
                    <a:lumMod val="40000"/>
                    <a:lumOff val="6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103" name="Picture 8" descr="http://img.bluecctv.net/image/cache/data/Dummy%20Camera/box%20type-200x200.jpg"/>
            <p:cNvPicPr>
              <a:picLocks noChangeAspect="1" noChangeArrowheads="1"/>
            </p:cNvPicPr>
            <p:nvPr/>
          </p:nvPicPr>
          <p:blipFill rotWithShape="1">
            <a:blip r:embed="rId7" cstate="print">
              <a:clrChange>
                <a:clrFrom>
                  <a:srgbClr val="FFFFFD"/>
                </a:clrFrom>
                <a:clrTo>
                  <a:srgbClr val="FFFFFD">
                    <a:alpha val="0"/>
                  </a:srgbClr>
                </a:clrTo>
              </a:clrChange>
              <a:extLst>
                <a:ext uri="{28A0092B-C50C-407E-A947-70E740481C1C}">
                  <a14:useLocalDpi xmlns:a14="http://schemas.microsoft.com/office/drawing/2010/main" val="0"/>
                </a:ext>
              </a:extLst>
            </a:blip>
            <a:srcRect t="28532"/>
            <a:stretch/>
          </p:blipFill>
          <p:spPr bwMode="auto">
            <a:xfrm rot="1481188" flipH="1">
              <a:off x="3136517" y="3165170"/>
              <a:ext cx="259376" cy="185372"/>
            </a:xfrm>
            <a:prstGeom prst="rect">
              <a:avLst/>
            </a:prstGeom>
            <a:noFill/>
            <a:extLst>
              <a:ext uri="{909E8E84-426E-40DD-AFC4-6F175D3DCCD1}">
                <a14:hiddenFill xmlns:a14="http://schemas.microsoft.com/office/drawing/2010/main">
                  <a:solidFill>
                    <a:srgbClr val="FFFFFF"/>
                  </a:solidFill>
                </a14:hiddenFill>
              </a:ext>
            </a:extLst>
          </p:spPr>
        </p:pic>
        <p:pic>
          <p:nvPicPr>
            <p:cNvPr id="104" name="그림 2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02680" y="4149581"/>
              <a:ext cx="144175" cy="133625"/>
            </a:xfrm>
            <a:prstGeom prst="rect">
              <a:avLst/>
            </a:prstGeom>
          </p:spPr>
        </p:pic>
        <p:grpSp>
          <p:nvGrpSpPr>
            <p:cNvPr id="105" name="그룹 29"/>
            <p:cNvGrpSpPr/>
            <p:nvPr/>
          </p:nvGrpSpPr>
          <p:grpSpPr>
            <a:xfrm rot="19163104">
              <a:off x="1274386" y="3787292"/>
              <a:ext cx="835663" cy="117404"/>
              <a:chOff x="4485361" y="2356163"/>
              <a:chExt cx="1480427" cy="207987"/>
            </a:xfrm>
          </p:grpSpPr>
          <p:grpSp>
            <p:nvGrpSpPr>
              <p:cNvPr id="137" name="그룹 30"/>
              <p:cNvGrpSpPr/>
              <p:nvPr/>
            </p:nvGrpSpPr>
            <p:grpSpPr>
              <a:xfrm>
                <a:off x="4485361" y="2356163"/>
                <a:ext cx="467639" cy="207987"/>
                <a:chOff x="4267200" y="2356163"/>
                <a:chExt cx="684670" cy="207987"/>
              </a:xfrm>
            </p:grpSpPr>
            <p:cxnSp>
              <p:nvCxnSpPr>
                <p:cNvPr id="149" name="꺾인 연결선 44"/>
                <p:cNvCxnSpPr/>
                <p:nvPr/>
              </p:nvCxnSpPr>
              <p:spPr>
                <a:xfrm>
                  <a:off x="4267200" y="2358501"/>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50" name="직선 연결선 45"/>
                <p:cNvCxnSpPr/>
                <p:nvPr/>
              </p:nvCxnSpPr>
              <p:spPr>
                <a:xfrm flipV="1">
                  <a:off x="4495800" y="2358501"/>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51" name="꺾인 연결선 46"/>
                <p:cNvCxnSpPr/>
                <p:nvPr/>
              </p:nvCxnSpPr>
              <p:spPr>
                <a:xfrm>
                  <a:off x="4495235" y="2358501"/>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52" name="직선 연결선 47"/>
                <p:cNvCxnSpPr/>
                <p:nvPr/>
              </p:nvCxnSpPr>
              <p:spPr>
                <a:xfrm flipV="1">
                  <a:off x="4723835" y="2358501"/>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53" name="꺾인 연결선 48"/>
                <p:cNvCxnSpPr/>
                <p:nvPr/>
              </p:nvCxnSpPr>
              <p:spPr>
                <a:xfrm>
                  <a:off x="4723270"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54" name="직선 연결선 49"/>
                <p:cNvCxnSpPr/>
                <p:nvPr/>
              </p:nvCxnSpPr>
              <p:spPr>
                <a:xfrm flipV="1">
                  <a:off x="4951870"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cxnSp>
            <p:nvCxnSpPr>
              <p:cNvPr id="138" name="꺾인 연결선 31"/>
              <p:cNvCxnSpPr/>
              <p:nvPr/>
            </p:nvCxnSpPr>
            <p:spPr>
              <a:xfrm>
                <a:off x="4948891"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39" name="직선 연결선 32"/>
              <p:cNvCxnSpPr/>
              <p:nvPr/>
            </p:nvCxnSpPr>
            <p:spPr>
              <a:xfrm flipV="1">
                <a:off x="5177491"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40" name="꺾인 연결선 33"/>
              <p:cNvCxnSpPr/>
              <p:nvPr/>
            </p:nvCxnSpPr>
            <p:spPr>
              <a:xfrm>
                <a:off x="5173335"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41" name="직선 연결선 34"/>
              <p:cNvCxnSpPr/>
              <p:nvPr/>
            </p:nvCxnSpPr>
            <p:spPr>
              <a:xfrm flipV="1">
                <a:off x="5401935"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42" name="꺾인 연결선 35"/>
              <p:cNvCxnSpPr/>
              <p:nvPr/>
            </p:nvCxnSpPr>
            <p:spPr>
              <a:xfrm>
                <a:off x="5397209"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43" name="그룹 36"/>
              <p:cNvGrpSpPr/>
              <p:nvPr/>
            </p:nvGrpSpPr>
            <p:grpSpPr>
              <a:xfrm>
                <a:off x="5621548" y="2356163"/>
                <a:ext cx="344240" cy="205649"/>
                <a:chOff x="5625809" y="2356163"/>
                <a:chExt cx="458183" cy="205649"/>
              </a:xfrm>
            </p:grpSpPr>
            <p:cxnSp>
              <p:nvCxnSpPr>
                <p:cNvPr id="144" name="직선 연결선 37"/>
                <p:cNvCxnSpPr/>
                <p:nvPr/>
              </p:nvCxnSpPr>
              <p:spPr>
                <a:xfrm flipV="1">
                  <a:off x="5625809"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45" name="꺾인 연결선 38"/>
                <p:cNvCxnSpPr/>
                <p:nvPr/>
              </p:nvCxnSpPr>
              <p:spPr>
                <a:xfrm>
                  <a:off x="5627764"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46" name="직선 연결선 39"/>
                <p:cNvCxnSpPr/>
                <p:nvPr/>
              </p:nvCxnSpPr>
              <p:spPr>
                <a:xfrm flipV="1">
                  <a:off x="5856364"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47" name="꺾인 연결선 41"/>
                <p:cNvCxnSpPr/>
                <p:nvPr/>
              </p:nvCxnSpPr>
              <p:spPr>
                <a:xfrm>
                  <a:off x="5855392"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48" name="직선 연결선 43"/>
                <p:cNvCxnSpPr/>
                <p:nvPr/>
              </p:nvCxnSpPr>
              <p:spPr>
                <a:xfrm flipV="1">
                  <a:off x="6083992"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grpSp>
          <p:nvGrpSpPr>
            <p:cNvPr id="106" name="그룹 50"/>
            <p:cNvGrpSpPr/>
            <p:nvPr/>
          </p:nvGrpSpPr>
          <p:grpSpPr>
            <a:xfrm rot="13901077">
              <a:off x="3231065" y="3694148"/>
              <a:ext cx="759694" cy="117404"/>
              <a:chOff x="4485361" y="2356163"/>
              <a:chExt cx="1480427" cy="207987"/>
            </a:xfrm>
          </p:grpSpPr>
          <p:grpSp>
            <p:nvGrpSpPr>
              <p:cNvPr id="119" name="그룹 51"/>
              <p:cNvGrpSpPr/>
              <p:nvPr/>
            </p:nvGrpSpPr>
            <p:grpSpPr>
              <a:xfrm>
                <a:off x="4485361" y="2356163"/>
                <a:ext cx="467639" cy="207987"/>
                <a:chOff x="4267200" y="2356163"/>
                <a:chExt cx="684670" cy="207987"/>
              </a:xfrm>
            </p:grpSpPr>
            <p:cxnSp>
              <p:nvCxnSpPr>
                <p:cNvPr id="131" name="꺾인 연결선 65"/>
                <p:cNvCxnSpPr/>
                <p:nvPr/>
              </p:nvCxnSpPr>
              <p:spPr>
                <a:xfrm>
                  <a:off x="4267200" y="2358501"/>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32" name="직선 연결선 66"/>
                <p:cNvCxnSpPr/>
                <p:nvPr/>
              </p:nvCxnSpPr>
              <p:spPr>
                <a:xfrm flipV="1">
                  <a:off x="4495800" y="2358501"/>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33" name="꺾인 연결선 67"/>
                <p:cNvCxnSpPr/>
                <p:nvPr/>
              </p:nvCxnSpPr>
              <p:spPr>
                <a:xfrm>
                  <a:off x="4495235" y="2358501"/>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34" name="직선 연결선 68"/>
                <p:cNvCxnSpPr/>
                <p:nvPr/>
              </p:nvCxnSpPr>
              <p:spPr>
                <a:xfrm flipV="1">
                  <a:off x="4723835" y="2358501"/>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35" name="꺾인 연결선 69"/>
                <p:cNvCxnSpPr/>
                <p:nvPr/>
              </p:nvCxnSpPr>
              <p:spPr>
                <a:xfrm>
                  <a:off x="4723270"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36" name="직선 연결선 70"/>
                <p:cNvCxnSpPr/>
                <p:nvPr/>
              </p:nvCxnSpPr>
              <p:spPr>
                <a:xfrm flipV="1">
                  <a:off x="4951870"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cxnSp>
            <p:nvCxnSpPr>
              <p:cNvPr id="120" name="꺾인 연결선 53"/>
              <p:cNvCxnSpPr/>
              <p:nvPr/>
            </p:nvCxnSpPr>
            <p:spPr>
              <a:xfrm>
                <a:off x="4948891"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1" name="직선 연결선 55"/>
              <p:cNvCxnSpPr/>
              <p:nvPr/>
            </p:nvCxnSpPr>
            <p:spPr>
              <a:xfrm flipV="1">
                <a:off x="5177491"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2" name="꺾인 연결선 56"/>
              <p:cNvCxnSpPr/>
              <p:nvPr/>
            </p:nvCxnSpPr>
            <p:spPr>
              <a:xfrm>
                <a:off x="5173335"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3" name="직선 연결선 57"/>
              <p:cNvCxnSpPr/>
              <p:nvPr/>
            </p:nvCxnSpPr>
            <p:spPr>
              <a:xfrm flipV="1">
                <a:off x="5401935"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4" name="꺾인 연결선 58"/>
              <p:cNvCxnSpPr/>
              <p:nvPr/>
            </p:nvCxnSpPr>
            <p:spPr>
              <a:xfrm>
                <a:off x="5397209"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25" name="그룹 59"/>
              <p:cNvGrpSpPr/>
              <p:nvPr/>
            </p:nvGrpSpPr>
            <p:grpSpPr>
              <a:xfrm>
                <a:off x="5621548" y="2356163"/>
                <a:ext cx="344240" cy="205649"/>
                <a:chOff x="5625809" y="2356163"/>
                <a:chExt cx="458183" cy="205649"/>
              </a:xfrm>
            </p:grpSpPr>
            <p:cxnSp>
              <p:nvCxnSpPr>
                <p:cNvPr id="126" name="직선 연결선 60"/>
                <p:cNvCxnSpPr/>
                <p:nvPr/>
              </p:nvCxnSpPr>
              <p:spPr>
                <a:xfrm flipV="1">
                  <a:off x="5625809"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7" name="꺾인 연결선 61"/>
                <p:cNvCxnSpPr/>
                <p:nvPr/>
              </p:nvCxnSpPr>
              <p:spPr>
                <a:xfrm>
                  <a:off x="5627764"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8" name="직선 연결선 62"/>
                <p:cNvCxnSpPr/>
                <p:nvPr/>
              </p:nvCxnSpPr>
              <p:spPr>
                <a:xfrm flipV="1">
                  <a:off x="5856364"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9" name="꺾인 연결선 63"/>
                <p:cNvCxnSpPr/>
                <p:nvPr/>
              </p:nvCxnSpPr>
              <p:spPr>
                <a:xfrm>
                  <a:off x="5855392"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30" name="직선 연결선 64"/>
                <p:cNvCxnSpPr/>
                <p:nvPr/>
              </p:nvCxnSpPr>
              <p:spPr>
                <a:xfrm flipV="1">
                  <a:off x="6083992"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sp>
          <p:nvSpPr>
            <p:cNvPr id="107" name="직사각형 71"/>
            <p:cNvSpPr/>
            <p:nvPr/>
          </p:nvSpPr>
          <p:spPr>
            <a:xfrm>
              <a:off x="4114778" y="2778120"/>
              <a:ext cx="1139267" cy="715828"/>
            </a:xfrm>
            <a:prstGeom prst="rect">
              <a:avLst/>
            </a:pr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8" name="이등변 삼각형 4"/>
            <p:cNvSpPr/>
            <p:nvPr/>
          </p:nvSpPr>
          <p:spPr>
            <a:xfrm rot="10800000">
              <a:off x="4110568" y="3486209"/>
              <a:ext cx="1143477" cy="618967"/>
            </a:xfrm>
            <a:prstGeom prst="triangle">
              <a:avLst>
                <a:gd name="adj" fmla="val 88256"/>
              </a:avLst>
            </a:prstGeom>
            <a:gradFill>
              <a:gsLst>
                <a:gs pos="0">
                  <a:schemeClr val="accent1">
                    <a:lumMod val="5000"/>
                    <a:lumOff val="95000"/>
                    <a:alpha val="0"/>
                  </a:schemeClr>
                </a:gs>
                <a:gs pos="100000">
                  <a:srgbClr val="00206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109" name="그림 5"/>
            <p:cNvPicPr>
              <a:picLocks noChangeAspect="1"/>
            </p:cNvPicPr>
            <p:nvPr/>
          </p:nvPicPr>
          <p:blipFill rotWithShape="1">
            <a:blip r:embed="rId9">
              <a:extLst>
                <a:ext uri="{28A0092B-C50C-407E-A947-70E740481C1C}">
                  <a14:useLocalDpi xmlns:a14="http://schemas.microsoft.com/office/drawing/2010/main" val="0"/>
                </a:ext>
              </a:extLst>
            </a:blip>
            <a:srcRect l="30445" t="7333" r="35777" b="74889"/>
            <a:stretch/>
          </p:blipFill>
          <p:spPr>
            <a:xfrm>
              <a:off x="4139918" y="2852259"/>
              <a:ext cx="1105675" cy="611060"/>
            </a:xfrm>
            <a:prstGeom prst="rect">
              <a:avLst/>
            </a:prstGeom>
          </p:spPr>
        </p:pic>
        <p:pic>
          <p:nvPicPr>
            <p:cNvPr id="110" name="그림 7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646957" y="3170489"/>
              <a:ext cx="144175" cy="133625"/>
            </a:xfrm>
            <a:prstGeom prst="rect">
              <a:avLst/>
            </a:prstGeom>
          </p:spPr>
        </p:pic>
        <p:grpSp>
          <p:nvGrpSpPr>
            <p:cNvPr id="111" name="그룹 75"/>
            <p:cNvGrpSpPr/>
            <p:nvPr/>
          </p:nvGrpSpPr>
          <p:grpSpPr>
            <a:xfrm>
              <a:off x="4581762" y="3095510"/>
              <a:ext cx="269638" cy="269990"/>
              <a:chOff x="2550308" y="4015799"/>
              <a:chExt cx="304794" cy="269988"/>
            </a:xfrm>
          </p:grpSpPr>
          <p:sp>
            <p:nvSpPr>
              <p:cNvPr id="115" name="1/2 액자 76"/>
              <p:cNvSpPr/>
              <p:nvPr/>
            </p:nvSpPr>
            <p:spPr>
              <a:xfrm>
                <a:off x="2550308" y="4017400"/>
                <a:ext cx="111245" cy="103985"/>
              </a:xfrm>
              <a:prstGeom prst="halfFrame">
                <a:avLst>
                  <a:gd name="adj1" fmla="val 7567"/>
                  <a:gd name="adj2" fmla="val 7567"/>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116" name="1/2 액자 77"/>
              <p:cNvSpPr/>
              <p:nvPr/>
            </p:nvSpPr>
            <p:spPr>
              <a:xfrm flipH="1">
                <a:off x="2743857" y="4015799"/>
                <a:ext cx="111245" cy="103985"/>
              </a:xfrm>
              <a:prstGeom prst="halfFrame">
                <a:avLst>
                  <a:gd name="adj1" fmla="val 7567"/>
                  <a:gd name="adj2" fmla="val 7567"/>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117" name="1/2 액자 78"/>
              <p:cNvSpPr/>
              <p:nvPr/>
            </p:nvSpPr>
            <p:spPr>
              <a:xfrm flipV="1">
                <a:off x="2550308" y="4181802"/>
                <a:ext cx="111245" cy="103985"/>
              </a:xfrm>
              <a:prstGeom prst="halfFrame">
                <a:avLst>
                  <a:gd name="adj1" fmla="val 7567"/>
                  <a:gd name="adj2" fmla="val 7567"/>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118" name="1/2 액자 79"/>
              <p:cNvSpPr/>
              <p:nvPr/>
            </p:nvSpPr>
            <p:spPr>
              <a:xfrm flipH="1" flipV="1">
                <a:off x="2743857" y="4180201"/>
                <a:ext cx="111245" cy="103985"/>
              </a:xfrm>
              <a:prstGeom prst="halfFrame">
                <a:avLst>
                  <a:gd name="adj1" fmla="val 7567"/>
                  <a:gd name="adj2" fmla="val 7567"/>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sp>
          <p:nvSpPr>
            <p:cNvPr id="113" name="TextBox 53"/>
            <p:cNvSpPr txBox="1">
              <a:spLocks noChangeArrowheads="1"/>
            </p:cNvSpPr>
            <p:nvPr/>
          </p:nvSpPr>
          <p:spPr bwMode="auto">
            <a:xfrm>
              <a:off x="4192363" y="2568548"/>
              <a:ext cx="10532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just" latinLnBrk="1">
                <a:buNone/>
              </a:pPr>
              <a:r>
                <a:rPr kumimoji="0" lang="en-US" altLang="ko-KR" sz="1000" b="1" dirty="0" smtClean="0">
                  <a:cs typeface="Times New Roman" panose="02020603050405020304" pitchFamily="18" charset="0"/>
                </a:rPr>
                <a:t>CamCom Link</a:t>
              </a:r>
            </a:p>
          </p:txBody>
        </p:sp>
        <p:sp>
          <p:nvSpPr>
            <p:cNvPr id="114" name="TextBox 53"/>
            <p:cNvSpPr txBox="1">
              <a:spLocks noChangeArrowheads="1"/>
            </p:cNvSpPr>
            <p:nvPr/>
          </p:nvSpPr>
          <p:spPr bwMode="auto">
            <a:xfrm>
              <a:off x="145352" y="3788238"/>
              <a:ext cx="10532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just" latinLnBrk="1">
                <a:buNone/>
              </a:pPr>
              <a:r>
                <a:rPr kumimoji="0" lang="en-US" altLang="ko-KR" sz="1000" b="1" dirty="0" smtClean="0">
                  <a:cs typeface="Times New Roman" panose="02020603050405020304" pitchFamily="18" charset="0"/>
                </a:rPr>
                <a:t>CamCom Link</a:t>
              </a:r>
            </a:p>
          </p:txBody>
        </p:sp>
      </p:gr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191316" y="2209800"/>
            <a:ext cx="8486775" cy="2057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2000" dirty="0" smtClean="0">
                <a:solidFill>
                  <a:schemeClr val="tx1"/>
                </a:solidFill>
                <a:latin typeface="Times New Roman" panose="02020603050405020304" pitchFamily="18" charset="0"/>
                <a:cs typeface="Times New Roman" panose="02020603050405020304" pitchFamily="18" charset="0"/>
              </a:rPr>
              <a:t>roposed the </a:t>
            </a:r>
            <a:r>
              <a:rPr lang="en-US" altLang="ko-KR" sz="2000" dirty="0">
                <a:solidFill>
                  <a:schemeClr val="tx1"/>
                </a:solidFill>
                <a:latin typeface="Times New Roman" panose="02020603050405020304" pitchFamily="18" charset="0"/>
                <a:cs typeface="Times New Roman" panose="02020603050405020304" pitchFamily="18" charset="0"/>
              </a:rPr>
              <a:t>Drive-Through Ordering Services Using Transparent Signage Based CamCom </a:t>
            </a:r>
            <a:r>
              <a:rPr lang="en-US" altLang="ko-KR" sz="2000" dirty="0" smtClean="0">
                <a:solidFill>
                  <a:schemeClr val="tx1"/>
                </a:solidFill>
                <a:latin typeface="Times New Roman" panose="02020603050405020304" pitchFamily="18" charset="0"/>
                <a:cs typeface="Times New Roman" panose="02020603050405020304" pitchFamily="18" charset="0"/>
              </a:rPr>
              <a:t>Solution</a:t>
            </a: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The </a:t>
            </a:r>
            <a:r>
              <a:rPr lang="en-US" altLang="ko-KR" sz="2000" dirty="0">
                <a:solidFill>
                  <a:schemeClr val="tx1"/>
                </a:solidFill>
                <a:latin typeface="Times New Roman" panose="02020603050405020304" pitchFamily="18" charset="0"/>
                <a:cs typeface="Times New Roman" panose="02020603050405020304" pitchFamily="18" charset="0"/>
              </a:rPr>
              <a:t>existing </a:t>
            </a:r>
            <a:r>
              <a:rPr lang="en-US" altLang="ko-KR" sz="2000" dirty="0" smtClean="0">
                <a:solidFill>
                  <a:schemeClr val="tx1"/>
                </a:solidFill>
                <a:latin typeface="Times New Roman" panose="02020603050405020304" pitchFamily="18" charset="0"/>
                <a:cs typeface="Times New Roman" panose="02020603050405020304" pitchFamily="18" charset="0"/>
              </a:rPr>
              <a:t>Drive-Thru Signage, Car HUD Signage </a:t>
            </a:r>
            <a:r>
              <a:rPr lang="en-US" altLang="ko-KR" sz="2000" dirty="0">
                <a:solidFill>
                  <a:schemeClr val="tx1"/>
                </a:solidFill>
                <a:latin typeface="Times New Roman" panose="02020603050405020304" pitchFamily="18" charset="0"/>
                <a:cs typeface="Times New Roman" panose="02020603050405020304" pitchFamily="18" charset="0"/>
              </a:rPr>
              <a:t>and Drive-Thru </a:t>
            </a:r>
            <a:r>
              <a:rPr lang="en-US" altLang="ko-KR" sz="2000" dirty="0" smtClean="0">
                <a:solidFill>
                  <a:schemeClr val="tx1"/>
                </a:solidFill>
                <a:latin typeface="Times New Roman" panose="02020603050405020304" pitchFamily="18" charset="0"/>
                <a:cs typeface="Times New Roman" panose="02020603050405020304" pitchFamily="18" charset="0"/>
              </a:rPr>
              <a:t>CCTV, Built-In Car Camera used to develop the Ordering Service Solution.</a:t>
            </a: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cs typeface="Times New Roman" panose="02020603050405020304" pitchFamily="18" charset="0"/>
              </a:rPr>
              <a:t>R</a:t>
            </a:r>
            <a:r>
              <a:rPr lang="en-US" altLang="ko-KR" sz="2000" dirty="0" smtClean="0">
                <a:solidFill>
                  <a:schemeClr val="tx1"/>
                </a:solidFill>
                <a:latin typeface="Times New Roman" panose="02020603050405020304" pitchFamily="18" charset="0"/>
                <a:cs typeface="Times New Roman" panose="02020603050405020304" pitchFamily="18" charset="0"/>
              </a:rPr>
              <a:t>educe </a:t>
            </a:r>
            <a:r>
              <a:rPr lang="en-US" altLang="ko-KR" sz="2000" dirty="0">
                <a:solidFill>
                  <a:schemeClr val="tx1"/>
                </a:solidFill>
                <a:latin typeface="Times New Roman" panose="02020603050405020304" pitchFamily="18" charset="0"/>
                <a:cs typeface="Times New Roman" panose="02020603050405020304" pitchFamily="18" charset="0"/>
              </a:rPr>
              <a:t>the inconvenience of manual payment and to provide smoothness of </a:t>
            </a:r>
            <a:r>
              <a:rPr lang="en-US" altLang="ko-KR" sz="2000" dirty="0" smtClean="0">
                <a:solidFill>
                  <a:schemeClr val="tx1"/>
                </a:solidFill>
                <a:latin typeface="Times New Roman" panose="02020603050405020304" pitchFamily="18" charset="0"/>
                <a:cs typeface="Times New Roman" panose="02020603050405020304" pitchFamily="18" charset="0"/>
              </a:rPr>
              <a:t>use</a:t>
            </a:r>
            <a:endParaRPr lang="en-US" altLang="ko-KR" sz="2000" dirty="0" smtClean="0">
              <a:solidFill>
                <a:srgbClr val="FF0000"/>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9122</TotalTime>
  <Words>339</Words>
  <Application>Microsoft Office PowerPoint</Application>
  <PresentationFormat>On-screen Show (4:3)</PresentationFormat>
  <Paragraphs>66</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맑은 고딕</vt:lpstr>
      <vt:lpstr>Arial</vt:lpstr>
      <vt:lpstr>Calibri</vt:lpstr>
      <vt:lpstr>굴림</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355</cp:revision>
  <cp:lastPrinted>2017-05-07T15:48:38Z</cp:lastPrinted>
  <dcterms:created xsi:type="dcterms:W3CDTF">2010-05-15T17:50:32Z</dcterms:created>
  <dcterms:modified xsi:type="dcterms:W3CDTF">2018-03-06T05:42:10Z</dcterms:modified>
</cp:coreProperties>
</file>