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34" autoAdjust="0"/>
    <p:restoredTop sz="96159" autoAdjust="0"/>
  </p:normalViewPr>
  <p:slideViewPr>
    <p:cSldViewPr>
      <p:cViewPr varScale="1">
        <p:scale>
          <a:sx n="100" d="100"/>
          <a:sy n="100" d="100"/>
        </p:scale>
        <p:origin x="762"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3/5/2018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3/5/2018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3/5/2018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15-18-0117-01-0vat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15-18-0117-01-0vat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3/5/2018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3/5/2018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3/5/2018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3/5/2018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755422"/>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US" altLang="ko-KR" sz="1600" dirty="0">
                <a:latin typeface="Times New Roman" panose="02020603050405020304" pitchFamily="18" charset="0"/>
                <a:ea typeface="굴림" panose="020B0600000101010101" pitchFamily="50" charset="-127"/>
                <a:cs typeface="Times New Roman" panose="02020603050405020304" pitchFamily="18" charset="0"/>
              </a:rPr>
              <a:t>HUD Transparent Signage based Image Sensor Communication for Special Service Vehicles </a:t>
            </a:r>
            <a:endPar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March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a:t>
            </a:r>
            <a:r>
              <a:rPr lang="en-US" sz="1600" dirty="0" smtClean="0">
                <a:latin typeface="Times New Roman" pitchFamily="18" charset="0"/>
                <a:cs typeface="Times New Roman" pitchFamily="18" charset="0"/>
              </a:rPr>
              <a:t>Cha (</a:t>
            </a:r>
            <a:r>
              <a:rPr lang="en-US" sz="1600" dirty="0">
                <a:latin typeface="Times New Roman" pitchFamily="18" charset="0"/>
                <a:cs typeface="Times New Roman" pitchFamily="18" charset="0"/>
              </a:rPr>
              <a:t>SNUST), Soo Young Chang (CSUS</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Younkwan Kim (The Catholic </a:t>
            </a:r>
            <a:r>
              <a:rPr lang="en-US" sz="1600" dirty="0" smtClean="0">
                <a:latin typeface="Times New Roman" pitchFamily="18" charset="0"/>
                <a:cs typeface="Times New Roman" pitchFamily="18" charset="0"/>
              </a:rPr>
              <a:t>University </a:t>
            </a:r>
            <a:r>
              <a:rPr lang="en-US" sz="1600" dirty="0">
                <a:latin typeface="Times New Roman" pitchFamily="18" charset="0"/>
                <a:cs typeface="Times New Roman" pitchFamily="18" charset="0"/>
              </a:rPr>
              <a:t>of Korea), Hyoungkyu </a:t>
            </a:r>
            <a:r>
              <a:rPr lang="en-US" sz="1600" dirty="0" smtClean="0">
                <a:latin typeface="Times New Roman" pitchFamily="18" charset="0"/>
                <a:cs typeface="Times New Roman" pitchFamily="18" charset="0"/>
              </a:rPr>
              <a:t>Song (</a:t>
            </a:r>
            <a:r>
              <a:rPr lang="en-US" sz="1600" dirty="0">
                <a:latin typeface="Times New Roman" pitchFamily="18" charset="0"/>
                <a:cs typeface="Times New Roman" pitchFamily="18" charset="0"/>
              </a:rPr>
              <a:t>Sejong Univ</a:t>
            </a:r>
            <a:r>
              <a:rPr lang="en-US" sz="1600" dirty="0" smtClean="0">
                <a:latin typeface="Times New Roman" pitchFamily="18" charset="0"/>
                <a:cs typeface="Times New Roman" pitchFamily="18" charset="0"/>
              </a:rPr>
              <a:t>.)</a:t>
            </a:r>
            <a:r>
              <a:rPr lang="en-US" sz="1600" dirty="0">
                <a:latin typeface="Times New Roman" pitchFamily="18" charset="0"/>
                <a:cs typeface="Times New Roman" pitchFamily="18" charset="0"/>
              </a:rPr>
              <a:t> , Mariappan Vinayagam (SNUST)</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a:t>
            </a:r>
            <a:r>
              <a:rPr lang="en-US" sz="1600" dirty="0">
                <a:latin typeface="Times New Roman" pitchFamily="18" charset="0"/>
                <a:cs typeface="Times New Roman" pitchFamily="18" charset="0"/>
              </a:rPr>
              <a:t>+82-2-970-6431, FAX: +82-2-970-6123, E-Mail: chajs@seoultech.ac.kr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V2I </a:t>
            </a:r>
            <a:r>
              <a:rPr lang="en-US" altLang="ko-KR" sz="1600" dirty="0" smtClean="0">
                <a:latin typeface="Times New Roman" pitchFamily="18" charset="0"/>
                <a:cs typeface="Times New Roman" pitchFamily="18" charset="0"/>
              </a:rPr>
              <a:t>Image Sensor Communication Link </a:t>
            </a:r>
            <a:r>
              <a:rPr lang="en-US" altLang="ko-KR" sz="1600" dirty="0">
                <a:latin typeface="Times New Roman" pitchFamily="18" charset="0"/>
                <a:cs typeface="Times New Roman" pitchFamily="18" charset="0"/>
              </a:rPr>
              <a:t>design consideration for VAT. </a:t>
            </a:r>
            <a:r>
              <a:rPr lang="en-US" altLang="ko-KR" sz="1600" dirty="0" smtClean="0">
                <a:latin typeface="Times New Roman" pitchFamily="18" charset="0"/>
                <a:cs typeface="Times New Roman" pitchFamily="18" charset="0"/>
              </a:rPr>
              <a:t>This proposed </a:t>
            </a:r>
            <a:r>
              <a:rPr lang="en-US" altLang="ko-KR" sz="1600" dirty="0">
                <a:latin typeface="Times New Roman" pitchFamily="18" charset="0"/>
                <a:cs typeface="Times New Roman" pitchFamily="18" charset="0"/>
              </a:rPr>
              <a:t>HUD transparent signage based Image Sensor Communication </a:t>
            </a:r>
            <a:r>
              <a:rPr lang="en-US" altLang="ko-KR" sz="1600" dirty="0" smtClean="0">
                <a:latin typeface="Times New Roman" pitchFamily="18" charset="0"/>
                <a:cs typeface="Times New Roman" pitchFamily="18" charset="0"/>
              </a:rPr>
              <a:t>solution used for automatic traffic signal control when special service vehicles in the use. This VAT  </a:t>
            </a:r>
            <a:r>
              <a:rPr lang="en-US" altLang="ko-KR" sz="1600" dirty="0">
                <a:latin typeface="Times New Roman" pitchFamily="18" charset="0"/>
                <a:cs typeface="Times New Roman" pitchFamily="18" charset="0"/>
              </a:rPr>
              <a:t>to operate on the application services like ITS, ADAS, </a:t>
            </a:r>
            <a:r>
              <a:rPr lang="en-US" altLang="ko-KR" sz="1600" dirty="0" smtClean="0">
                <a:latin typeface="Times New Roman" pitchFamily="18" charset="0"/>
                <a:cs typeface="Times New Roman" pitchFamily="18" charset="0"/>
              </a:rPr>
              <a:t>etc. </a:t>
            </a:r>
            <a:r>
              <a:rPr lang="en-US" altLang="ko-KR" sz="1600" dirty="0">
                <a:latin typeface="Times New Roman" pitchFamily="18" charset="0"/>
                <a:cs typeface="Times New Roman" pitchFamily="18" charset="0"/>
              </a:rPr>
              <a:t>on road </a:t>
            </a:r>
            <a:r>
              <a:rPr lang="en-US" altLang="ko-KR" sz="1600" dirty="0" smtClean="0">
                <a:latin typeface="Times New Roman" pitchFamily="18" charset="0"/>
                <a:cs typeface="Times New Roman" pitchFamily="18" charset="0"/>
              </a:rPr>
              <a:t>condition. Also </a:t>
            </a:r>
            <a:r>
              <a:rPr lang="en-US" altLang="ko-KR" sz="1600" dirty="0">
                <a:latin typeface="Times New Roman" pitchFamily="18" charset="0"/>
                <a:cs typeface="Times New Roman" pitchFamily="18" charset="0"/>
              </a:rPr>
              <a:t>this can be used for IoT/IoL, LEDIT, Digital Signage </a:t>
            </a:r>
            <a:r>
              <a:rPr lang="en-US" altLang="ko-KR" sz="1600" dirty="0" smtClean="0">
                <a:latin typeface="Times New Roman" pitchFamily="18" charset="0"/>
                <a:cs typeface="Times New Roman" pitchFamily="18" charset="0"/>
              </a:rPr>
              <a:t>with connected information services </a:t>
            </a:r>
            <a:r>
              <a:rPr lang="en-US" altLang="ko-KR" sz="1600" dirty="0">
                <a:latin typeface="Times New Roman" pitchFamily="18" charset="0"/>
                <a:cs typeface="Times New Roman" pitchFamily="18" charset="0"/>
              </a:rPr>
              <a:t>etc</a:t>
            </a:r>
            <a:r>
              <a:rPr lang="en-US" altLang="ko-KR" sz="1600" dirty="0" smtClean="0">
                <a:latin typeface="Times New Roman" pitchFamily="18" charset="0"/>
                <a:cs typeface="Times New Roman" pitchFamily="18" charset="0"/>
              </a:rPr>
              <a:t>.</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Provided Concept models of </a:t>
            </a:r>
            <a:r>
              <a:rPr lang="en-US" sz="1600" dirty="0" smtClean="0">
                <a:latin typeface="Times New Roman" pitchFamily="18" charset="0"/>
                <a:cs typeface="Times New Roman" pitchFamily="18" charset="0"/>
              </a:rPr>
              <a:t> HUD Transparent Signage based Image Sensor Communication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534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Automatic Traffic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Signal Control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Special Service Vehicles</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HUD Transparent Signage Based Image Sensor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Communication</a:t>
            </a:r>
          </a:p>
          <a:p>
            <a:pPr marL="342900" indent="-342900" algn="l">
              <a:buFont typeface="Arial" panose="020B0604020202020204" pitchFamily="34" charset="0"/>
              <a:buChar char="•"/>
              <a:tabLst>
                <a:tab pos="2417763" algn="l"/>
              </a:tabLst>
            </a:pPr>
            <a:endPar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67733" y="685800"/>
            <a:ext cx="89916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Needs for Automatic Traffic Signal Control</a:t>
            </a:r>
          </a:p>
        </p:txBody>
      </p:sp>
      <p:sp>
        <p:nvSpPr>
          <p:cNvPr id="10" name="Content Placeholder 2"/>
          <p:cNvSpPr txBox="1">
            <a:spLocks/>
          </p:cNvSpPr>
          <p:nvPr/>
        </p:nvSpPr>
        <p:spPr>
          <a:xfrm>
            <a:off x="5035279" y="1590185"/>
            <a:ext cx="3953933" cy="4582015"/>
          </a:xfrm>
          <a:prstGeom prst="rect">
            <a:avLst/>
          </a:prstGeom>
        </p:spPr>
        <p:txBody>
          <a:bodyPr vert="horz" lIns="91440" tIns="45720" rIns="91440" bIns="45720" rtlCol="0">
            <a:normAutofit fontScale="70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9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Frequent occurrence of Traffic and vehicle accidental conditions may not create to the way to move the Special Service Vehicles </a:t>
            </a:r>
            <a:r>
              <a:rPr lang="en-US" altLang="ko-KR" sz="17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r>
              <a:rPr lang="en-US" altLang="ko-KR" sz="1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Fire Truck, Ambulance, and Polices )</a:t>
            </a:r>
          </a:p>
          <a:p>
            <a:pPr marL="628650" lvl="1" indent="-171450" algn="just">
              <a:lnSpc>
                <a:spcPct val="150000"/>
              </a:lnSpc>
              <a:buFont typeface="Times New Roman" panose="02020603050405020304" pitchFamily="18" charset="0"/>
              <a:buChar char="˗"/>
            </a:pPr>
            <a:r>
              <a:rPr lang="en-US" altLang="ko-KR" sz="1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a:t>
            </a:r>
            <a:r>
              <a:rPr lang="en-US" altLang="ko-KR" sz="17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eed to be in emergency situation spot as quick as possible for AIDs</a:t>
            </a:r>
          </a:p>
          <a:p>
            <a:pPr marL="285750" indent="-285750" algn="just">
              <a:lnSpc>
                <a:spcPct val="150000"/>
              </a:lnSpc>
              <a:buFont typeface="Arial" panose="020B0604020202020204" pitchFamily="34" charset="0"/>
              <a:buChar char="•"/>
            </a:pPr>
            <a:r>
              <a:rPr lang="en-US" altLang="ko-KR" sz="19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1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Vehicles </a:t>
            </a:r>
            <a:r>
              <a:rPr lang="en-US" altLang="ko-KR" sz="17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Transmit the ID information using Front Mirror HUD Transparent Signage</a:t>
            </a:r>
            <a:endParaRPr lang="en-US" altLang="ko-KR" sz="1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7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Traffic Light Connected Camera decode the vehicles ID information and connected to the ITS Infrastructure</a:t>
            </a:r>
          </a:p>
          <a:p>
            <a:pPr marL="628650" lvl="1" indent="-171450" algn="just">
              <a:lnSpc>
                <a:spcPct val="150000"/>
              </a:lnSpc>
              <a:buFont typeface="Times New Roman" panose="02020603050405020304" pitchFamily="18" charset="0"/>
              <a:buChar char="˗"/>
            </a:pPr>
            <a:r>
              <a:rPr lang="en-US" altLang="ko-KR" sz="17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ITS server has the registered </a:t>
            </a:r>
            <a:r>
              <a:rPr lang="en-US" altLang="ko-KR" sz="1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Special Service Vehicles </a:t>
            </a:r>
            <a:r>
              <a:rPr lang="en-US" altLang="ko-KR" sz="17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 and approve the automatic traffic signal control till </a:t>
            </a:r>
            <a:r>
              <a:rPr lang="en-US" altLang="ko-KR" sz="1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Special Service </a:t>
            </a:r>
            <a:r>
              <a:rPr lang="en-US" altLang="ko-KR" sz="17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Vehicles move on to the signals</a:t>
            </a:r>
          </a:p>
        </p:txBody>
      </p:sp>
      <p:sp>
        <p:nvSpPr>
          <p:cNvPr id="12" name="TextBox 53"/>
          <p:cNvSpPr txBox="1">
            <a:spLocks noChangeArrowheads="1"/>
          </p:cNvSpPr>
          <p:nvPr/>
        </p:nvSpPr>
        <p:spPr bwMode="auto">
          <a:xfrm>
            <a:off x="1655847" y="6048190"/>
            <a:ext cx="194756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200" dirty="0" smtClean="0">
                <a:cs typeface="Times New Roman" panose="02020603050405020304" pitchFamily="18" charset="0"/>
              </a:rPr>
              <a:t>&lt; </a:t>
            </a:r>
            <a:r>
              <a:rPr lang="en-US" altLang="ko-KR" sz="1200" dirty="0" smtClean="0">
                <a:cs typeface="Times New Roman" panose="02020603050405020304" pitchFamily="18" charset="0"/>
              </a:rPr>
              <a:t>Basic Concept</a:t>
            </a:r>
            <a:r>
              <a:rPr kumimoji="0" lang="en-US" altLang="ko-KR" sz="1200" dirty="0" smtClean="0">
                <a:cs typeface="Times New Roman" panose="02020603050405020304" pitchFamily="18" charset="0"/>
              </a:rPr>
              <a:t>&gt;</a:t>
            </a:r>
          </a:p>
        </p:txBody>
      </p:sp>
      <p:sp>
        <p:nvSpPr>
          <p:cNvPr id="23" name="TextBox 53"/>
          <p:cNvSpPr txBox="1">
            <a:spLocks noChangeArrowheads="1"/>
          </p:cNvSpPr>
          <p:nvPr/>
        </p:nvSpPr>
        <p:spPr bwMode="auto">
          <a:xfrm>
            <a:off x="1232022" y="3096538"/>
            <a:ext cx="2667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200" dirty="0" smtClean="0">
                <a:cs typeface="Times New Roman" panose="02020603050405020304" pitchFamily="18" charset="0"/>
              </a:rPr>
              <a:t>&lt; </a:t>
            </a:r>
            <a:r>
              <a:rPr lang="en-US" altLang="ko-KR" sz="1200" dirty="0" smtClean="0">
                <a:cs typeface="Times New Roman" panose="02020603050405020304" pitchFamily="18" charset="0"/>
              </a:rPr>
              <a:t>Ambulance in Traffic Conditions </a:t>
            </a:r>
            <a:r>
              <a:rPr kumimoji="0" lang="en-US" altLang="ko-KR" sz="1200" dirty="0" smtClean="0">
                <a:cs typeface="Times New Roman" panose="02020603050405020304" pitchFamily="18" charset="0"/>
              </a:rPr>
              <a:t>&gt;</a:t>
            </a:r>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pic>
        <p:nvPicPr>
          <p:cNvPr id="7" name="Picture 6"/>
          <p:cNvPicPr>
            <a:picLocks noChangeAspect="1"/>
          </p:cNvPicPr>
          <p:nvPr/>
        </p:nvPicPr>
        <p:blipFill>
          <a:blip r:embed="rId3"/>
          <a:stretch>
            <a:fillRect/>
          </a:stretch>
        </p:blipFill>
        <p:spPr>
          <a:xfrm>
            <a:off x="0" y="3420757"/>
            <a:ext cx="5105400" cy="2678538"/>
          </a:xfrm>
          <a:prstGeom prst="rect">
            <a:avLst/>
          </a:prstGeom>
        </p:spPr>
      </p:pic>
      <p:pic>
        <p:nvPicPr>
          <p:cNvPr id="27" name="Picture 16" descr="ambulance in traffic condition에 대한 이미지 검색결과"/>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95549" y="1740942"/>
            <a:ext cx="2375536" cy="1336238"/>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0" descr="police car in traffic congestion 에 대한 이미지 검색결과"/>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8403" y="1740941"/>
            <a:ext cx="2396307" cy="1347922"/>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4395802" y="3024281"/>
            <a:ext cx="557380" cy="215444"/>
          </a:xfrm>
          <a:prstGeom prst="rect">
            <a:avLst/>
          </a:prstGeom>
        </p:spPr>
        <p:txBody>
          <a:bodyPr wrap="square">
            <a:spAutoFit/>
          </a:bodyPr>
          <a:lstStyle/>
          <a:p>
            <a:pPr algn="r"/>
            <a:r>
              <a:rPr lang="en-US" sz="800" dirty="0"/>
              <a:t>GOOGLE</a:t>
            </a:r>
          </a:p>
        </p:txBody>
      </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457200" y="979772"/>
            <a:ext cx="8355659"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HUD Transparent Signage Based </a:t>
            </a:r>
            <a:r>
              <a:rPr lang="en-US" altLang="ko-KR" sz="3200" b="1" dirty="0" smtClean="0"/>
              <a:t>ISC</a:t>
            </a:r>
            <a:endParaRPr lang="en-US" altLang="ko-KR" sz="3200" b="1" dirty="0"/>
          </a:p>
        </p:txBody>
      </p:sp>
      <p:sp>
        <p:nvSpPr>
          <p:cNvPr id="41" name="Content Placeholder 2"/>
          <p:cNvSpPr txBox="1">
            <a:spLocks/>
          </p:cNvSpPr>
          <p:nvPr/>
        </p:nvSpPr>
        <p:spPr>
          <a:xfrm>
            <a:off x="5656634" y="1927574"/>
            <a:ext cx="3487366" cy="3835496"/>
          </a:xfrm>
          <a:prstGeom prst="rect">
            <a:avLst/>
          </a:prstGeom>
        </p:spPr>
        <p:txBody>
          <a:bodyPr vert="horz" lIns="91440" tIns="45720" rIns="91440" bIns="45720" rtlCol="0">
            <a:normAutofit fontScale="77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HUD Transparent Signage based ISC Link</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HUD Transparent Signage</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Traffic Signal Connected CMOS Image Sensor on Traffic</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VTASC, SS2DC, QR-Code, Color Code</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a:t>
            </a:r>
            <a:r>
              <a:rPr lang="en-US" altLang="ko-KR" sz="1900" dirty="0" err="1"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LoS</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(Line of Sight)</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t>
            </a: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ailab</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le Distance : 5m ~ 100m</a:t>
            </a:r>
          </a:p>
        </p:txBody>
      </p:sp>
      <p:sp>
        <p:nvSpPr>
          <p:cNvPr id="43" name="TextBox 53"/>
          <p:cNvSpPr txBox="1">
            <a:spLocks noChangeArrowheads="1"/>
          </p:cNvSpPr>
          <p:nvPr/>
        </p:nvSpPr>
        <p:spPr bwMode="auto">
          <a:xfrm>
            <a:off x="0" y="4569353"/>
            <a:ext cx="57912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just" latinLnBrk="1">
              <a:buNone/>
            </a:pPr>
            <a:r>
              <a:rPr kumimoji="0" lang="en-US" altLang="ko-KR" sz="1200" dirty="0" smtClean="0">
                <a:cs typeface="Times New Roman" panose="02020603050405020304" pitchFamily="18" charset="0"/>
              </a:rPr>
              <a:t>&lt; </a:t>
            </a:r>
            <a:r>
              <a:rPr lang="en-US" altLang="ko-KR" sz="1200" dirty="0" smtClean="0">
                <a:cs typeface="Times New Roman" panose="02020603050405020304" pitchFamily="18" charset="0"/>
              </a:rPr>
              <a:t>HUD Transparent Signage</a:t>
            </a:r>
            <a:r>
              <a:rPr kumimoji="0" lang="en-US" altLang="ko-KR" sz="1200" dirty="0" smtClean="0">
                <a:cs typeface="Times New Roman" panose="02020603050405020304" pitchFamily="18" charset="0"/>
              </a:rPr>
              <a:t> </a:t>
            </a:r>
            <a:r>
              <a:rPr lang="en-US" altLang="ko-KR" sz="1200" dirty="0" smtClean="0">
                <a:cs typeface="Times New Roman" panose="02020603050405020304" pitchFamily="18" charset="0"/>
              </a:rPr>
              <a:t>based V2I Image Sensor Communication (ISC)  Link Model </a:t>
            </a:r>
            <a:r>
              <a:rPr kumimoji="0" lang="en-US" altLang="ko-KR" sz="1200" dirty="0" smtClean="0">
                <a:cs typeface="Times New Roman" panose="02020603050405020304" pitchFamily="18" charset="0"/>
              </a:rPr>
              <a:t>&gt;</a:t>
            </a:r>
          </a:p>
        </p:txBody>
      </p:sp>
      <p:sp>
        <p:nvSpPr>
          <p:cNvPr id="55" name="TextBox 5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pic>
        <p:nvPicPr>
          <p:cNvPr id="5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654" y="1861985"/>
            <a:ext cx="5295326" cy="26344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7" name="Content Placeholder 2"/>
          <p:cNvSpPr txBox="1">
            <a:spLocks/>
          </p:cNvSpPr>
          <p:nvPr/>
        </p:nvSpPr>
        <p:spPr>
          <a:xfrm>
            <a:off x="381000" y="4890513"/>
            <a:ext cx="5636596" cy="1372994"/>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ISC </a:t>
            </a: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Technology to Identify special service Vehicle, to organize authorized access to closed sites in case  of emergency. </a:t>
            </a:r>
            <a:endPar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 the road </a:t>
            </a: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traffic control camera </a:t>
            </a: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systems, </a:t>
            </a: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recognize and define position of current special service vehicle.</a:t>
            </a:r>
            <a:endPar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976876"/>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200025" y="1828800"/>
            <a:ext cx="8943975" cy="27432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
            </a:r>
            <a:r>
              <a:rPr lang="en-US" altLang="ko-KR" sz="2000" dirty="0" smtClean="0">
                <a:solidFill>
                  <a:schemeClr val="tx1"/>
                </a:solidFill>
                <a:latin typeface="Times New Roman" panose="02020603050405020304" pitchFamily="18" charset="0"/>
                <a:cs typeface="Times New Roman" panose="02020603050405020304" pitchFamily="18" charset="0"/>
              </a:rPr>
              <a:t>roposed the </a:t>
            </a:r>
            <a:r>
              <a:rPr lang="en-US" altLang="ko-KR" sz="2000" dirty="0">
                <a:solidFill>
                  <a:schemeClr val="tx1"/>
                </a:solidFill>
                <a:latin typeface="Times New Roman" panose="02020603050405020304" pitchFamily="18" charset="0"/>
                <a:cs typeface="Times New Roman" panose="02020603050405020304" pitchFamily="18" charset="0"/>
              </a:rPr>
              <a:t>Automatic Traffic Signal Control Using HUD Transparent Signage Based Image Sensor Communication For Special Service </a:t>
            </a:r>
            <a:r>
              <a:rPr lang="en-US" altLang="ko-KR" sz="2000" dirty="0" smtClean="0">
                <a:solidFill>
                  <a:schemeClr val="tx1"/>
                </a:solidFill>
                <a:latin typeface="Times New Roman" panose="02020603050405020304" pitchFamily="18" charset="0"/>
                <a:cs typeface="Times New Roman" panose="02020603050405020304" pitchFamily="18" charset="0"/>
              </a:rPr>
              <a:t>Vehicles</a:t>
            </a: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The </a:t>
            </a:r>
            <a:r>
              <a:rPr lang="en-US" altLang="ko-KR" sz="2000" dirty="0">
                <a:solidFill>
                  <a:schemeClr val="tx1"/>
                </a:solidFill>
                <a:latin typeface="Times New Roman" panose="02020603050405020304" pitchFamily="18" charset="0"/>
                <a:cs typeface="Times New Roman" panose="02020603050405020304" pitchFamily="18" charset="0"/>
              </a:rPr>
              <a:t>existing </a:t>
            </a:r>
            <a:r>
              <a:rPr lang="en-US" altLang="ko-KR" sz="2000" dirty="0" smtClean="0">
                <a:solidFill>
                  <a:schemeClr val="tx1"/>
                </a:solidFill>
                <a:latin typeface="Times New Roman" panose="02020603050405020304" pitchFamily="18" charset="0"/>
                <a:cs typeface="Times New Roman" panose="02020603050405020304" pitchFamily="18" charset="0"/>
              </a:rPr>
              <a:t>CCTV based Traffic signal </a:t>
            </a:r>
            <a:r>
              <a:rPr lang="en-US" altLang="ko-KR" sz="2000" dirty="0">
                <a:solidFill>
                  <a:schemeClr val="tx1"/>
                </a:solidFill>
                <a:latin typeface="Times New Roman" panose="02020603050405020304" pitchFamily="18" charset="0"/>
                <a:cs typeface="Times New Roman" panose="02020603050405020304" pitchFamily="18" charset="0"/>
              </a:rPr>
              <a:t>can be </a:t>
            </a:r>
            <a:r>
              <a:rPr lang="en-US" altLang="ko-KR" sz="2000" dirty="0" smtClean="0">
                <a:solidFill>
                  <a:schemeClr val="tx1"/>
                </a:solidFill>
                <a:latin typeface="Times New Roman" panose="02020603050405020304" pitchFamily="18" charset="0"/>
                <a:cs typeface="Times New Roman" panose="02020603050405020304" pitchFamily="18" charset="0"/>
              </a:rPr>
              <a:t>utilized to make cost effective and easy </a:t>
            </a:r>
            <a:r>
              <a:rPr lang="en-US" altLang="ko-KR" sz="2000" dirty="0">
                <a:solidFill>
                  <a:schemeClr val="tx1"/>
                </a:solidFill>
                <a:latin typeface="Times New Roman" panose="02020603050405020304" pitchFamily="18" charset="0"/>
                <a:cs typeface="Times New Roman" panose="02020603050405020304" pitchFamily="18" charset="0"/>
              </a:rPr>
              <a:t>to </a:t>
            </a:r>
            <a:r>
              <a:rPr lang="en-US" altLang="ko-KR" sz="2000" dirty="0" smtClean="0">
                <a:solidFill>
                  <a:schemeClr val="tx1"/>
                </a:solidFill>
                <a:latin typeface="Times New Roman" panose="02020603050405020304" pitchFamily="18" charset="0"/>
                <a:cs typeface="Times New Roman" panose="02020603050405020304" pitchFamily="18" charset="0"/>
              </a:rPr>
              <a:t>apply the </a:t>
            </a:r>
            <a:r>
              <a:rPr lang="en-US" altLang="ko-KR" sz="2000" dirty="0">
                <a:solidFill>
                  <a:schemeClr val="tx1"/>
                </a:solidFill>
                <a:latin typeface="Times New Roman" panose="02020603050405020304" pitchFamily="18" charset="0"/>
                <a:cs typeface="Times New Roman" panose="02020603050405020304" pitchFamily="18" charset="0"/>
              </a:rPr>
              <a:t>technology in a wide range</a:t>
            </a:r>
            <a:r>
              <a:rPr lang="en-US" altLang="ko-KR" sz="2000" dirty="0" smtClean="0">
                <a:solidFill>
                  <a:schemeClr val="tx1"/>
                </a:solidFill>
                <a:latin typeface="Times New Roman" panose="02020603050405020304" pitchFamily="18" charset="0"/>
                <a:cs typeface="Times New Roman" panose="02020603050405020304" pitchFamily="18" charset="0"/>
              </a:rPr>
              <a:t>.</a:t>
            </a: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All </a:t>
            </a:r>
            <a:r>
              <a:rPr lang="en-US" altLang="ko-KR" sz="2000" dirty="0">
                <a:solidFill>
                  <a:schemeClr val="tx1"/>
                </a:solidFill>
                <a:latin typeface="Times New Roman" panose="02020603050405020304" pitchFamily="18" charset="0"/>
                <a:cs typeface="Times New Roman" panose="02020603050405020304" pitchFamily="18" charset="0"/>
              </a:rPr>
              <a:t>types special services vehicles could be recognized and defined by position on </a:t>
            </a:r>
            <a:r>
              <a:rPr lang="en-US" altLang="ko-KR" sz="2000" dirty="0" smtClean="0">
                <a:solidFill>
                  <a:schemeClr val="tx1"/>
                </a:solidFill>
                <a:latin typeface="Times New Roman" panose="02020603050405020304" pitchFamily="18" charset="0"/>
                <a:cs typeface="Times New Roman" panose="02020603050405020304" pitchFamily="18" charset="0"/>
              </a:rPr>
              <a:t>road and control path way with ITS connected infrastructure </a:t>
            </a:r>
            <a:endParaRPr lang="en-US" altLang="ko-KR" sz="2000" dirty="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Special </a:t>
            </a:r>
            <a:r>
              <a:rPr lang="en-US" altLang="ko-KR" sz="2000" dirty="0">
                <a:solidFill>
                  <a:schemeClr val="tx1"/>
                </a:solidFill>
                <a:latin typeface="Times New Roman" panose="02020603050405020304" pitchFamily="18" charset="0"/>
                <a:cs typeface="Times New Roman" panose="02020603050405020304" pitchFamily="18" charset="0"/>
              </a:rPr>
              <a:t>services vehicles </a:t>
            </a:r>
            <a:r>
              <a:rPr lang="en-US" altLang="ko-KR" sz="2000" dirty="0" smtClean="0">
                <a:solidFill>
                  <a:schemeClr val="tx1"/>
                </a:solidFill>
                <a:latin typeface="Times New Roman" panose="02020603050405020304" pitchFamily="18" charset="0"/>
                <a:cs typeface="Times New Roman" panose="02020603050405020304" pitchFamily="18" charset="0"/>
              </a:rPr>
              <a:t>ID </a:t>
            </a:r>
            <a:r>
              <a:rPr lang="en-US" altLang="ko-KR" sz="2000" dirty="0">
                <a:solidFill>
                  <a:schemeClr val="tx1"/>
                </a:solidFill>
                <a:latin typeface="Times New Roman" panose="02020603050405020304" pitchFamily="18" charset="0"/>
                <a:cs typeface="Times New Roman" panose="02020603050405020304" pitchFamily="18" charset="0"/>
              </a:rPr>
              <a:t>information can be used as unique defining system in case of centralized road control system existing</a:t>
            </a:r>
          </a:p>
          <a:p>
            <a:pPr marL="342900" indent="-342900" algn="l">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solidFill>
                <a:srgbClr val="FF0000"/>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9041</TotalTime>
  <Words>392</Words>
  <Application>Microsoft Office PowerPoint</Application>
  <PresentationFormat>On-screen Show (4:3)</PresentationFormat>
  <Paragraphs>66</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맑은 고딕</vt:lpstr>
      <vt:lpstr>Arial</vt:lpstr>
      <vt:lpstr>Calibri</vt:lpstr>
      <vt:lpstr>굴림</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340</cp:revision>
  <cp:lastPrinted>2017-05-07T15:48:38Z</cp:lastPrinted>
  <dcterms:created xsi:type="dcterms:W3CDTF">2010-05-15T17:50:32Z</dcterms:created>
  <dcterms:modified xsi:type="dcterms:W3CDTF">2018-03-06T05:41:38Z</dcterms:modified>
</cp:coreProperties>
</file>