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15-18-0117-00-0vat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15-18-0117-00-0vat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HUD Transparent Signage based Image Sensor Communication for Special Service Vehicles </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Soo Young Chang (CSUS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Younkwan Kim (The Catholic </a:t>
            </a:r>
            <a:r>
              <a:rPr lang="en-US" sz="1600" dirty="0" smtClean="0">
                <a:latin typeface="Times New Roman" pitchFamily="18" charset="0"/>
                <a:cs typeface="Times New Roman" pitchFamily="18" charset="0"/>
              </a:rPr>
              <a:t>University </a:t>
            </a:r>
            <a:r>
              <a:rPr lang="en-US" sz="1600" dirty="0">
                <a:latin typeface="Times New Roman" pitchFamily="18" charset="0"/>
                <a:cs typeface="Times New Roman" pitchFamily="18" charset="0"/>
              </a:rPr>
              <a:t>of Korea), Hyoungkyu </a:t>
            </a:r>
            <a:r>
              <a:rPr lang="en-US" sz="1600" dirty="0" smtClean="0">
                <a:latin typeface="Times New Roman" pitchFamily="18" charset="0"/>
                <a:cs typeface="Times New Roman" pitchFamily="18" charset="0"/>
              </a:rPr>
              <a:t>Song (</a:t>
            </a:r>
            <a:r>
              <a:rPr lang="en-US" sz="1600" dirty="0">
                <a:latin typeface="Times New Roman" pitchFamily="18" charset="0"/>
                <a:cs typeface="Times New Roman" pitchFamily="18" charset="0"/>
              </a:rPr>
              <a:t>Sejong Univ</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 Mariappan 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Image Sensor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a:t>
            </a:r>
            <a:r>
              <a:rPr lang="en-US" altLang="ko-KR" sz="1600" dirty="0">
                <a:latin typeface="Times New Roman" pitchFamily="18" charset="0"/>
                <a:cs typeface="Times New Roman" pitchFamily="18" charset="0"/>
              </a:rPr>
              <a:t>HUD transparent signage based Image Sensor Communication </a:t>
            </a:r>
            <a:r>
              <a:rPr lang="en-US" altLang="ko-KR" sz="1600" dirty="0" smtClean="0">
                <a:latin typeface="Times New Roman" pitchFamily="18" charset="0"/>
                <a:cs typeface="Times New Roman" pitchFamily="18" charset="0"/>
              </a:rPr>
              <a:t>solution used for automatic traffic signal control when special service vehicles in the use.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IoT/IoL, LEDIT,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HUD Transparent Signage based Image Sensor Communication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Traffic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 Control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Special Service Vehicles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Transparent Signage Based Image Sensor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Automatic Traffic Signal Control</a:t>
            </a:r>
          </a:p>
        </p:txBody>
      </p:sp>
      <p:sp>
        <p:nvSpPr>
          <p:cNvPr id="10" name="Content Placeholder 2"/>
          <p:cNvSpPr txBox="1">
            <a:spLocks/>
          </p:cNvSpPr>
          <p:nvPr/>
        </p:nvSpPr>
        <p:spPr>
          <a:xfrm>
            <a:off x="5035279" y="1590185"/>
            <a:ext cx="3953933" cy="4582015"/>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Frequent occurrence of Traffic and vehicle accidental conditions may not create to the way to move the Special Service 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Fire Truck, Ambulance, and Polices )</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eed to be in emergency situation spot as quick as possible for AIDs</a:t>
            </a:r>
          </a:p>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Transmit the ID information using Front Mirror HUD Transparent Signage</a:t>
            </a:r>
            <a:endPar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Traffic Light Connected Camera decode the vehicles ID information and connected to the ITS Infrastructure</a:t>
            </a:r>
          </a:p>
          <a:p>
            <a:pPr marL="628650" lvl="1" indent="-171450" algn="just">
              <a:lnSpc>
                <a:spcPct val="150000"/>
              </a:lnSpc>
              <a:buFont typeface="Times New Roman" panose="02020603050405020304" pitchFamily="18" charset="0"/>
              <a:buChar char="˗"/>
            </a:pP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server has the registered </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Special Service 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and approve the automatic traffic signal control till </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Special Service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move on to the signals</a:t>
            </a:r>
          </a:p>
        </p:txBody>
      </p:sp>
      <p:sp>
        <p:nvSpPr>
          <p:cNvPr id="12" name="TextBox 53"/>
          <p:cNvSpPr txBox="1">
            <a:spLocks noChangeArrowheads="1"/>
          </p:cNvSpPr>
          <p:nvPr/>
        </p:nvSpPr>
        <p:spPr bwMode="auto">
          <a:xfrm>
            <a:off x="1655847" y="6048190"/>
            <a:ext cx="1947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Basic Concept</a:t>
            </a:r>
            <a:r>
              <a:rPr kumimoji="0" lang="en-US" altLang="ko-KR" sz="1200" dirty="0" smtClean="0">
                <a:cs typeface="Times New Roman" panose="02020603050405020304" pitchFamily="18" charset="0"/>
              </a:rPr>
              <a:t>&gt;</a:t>
            </a:r>
          </a:p>
        </p:txBody>
      </p:sp>
      <p:sp>
        <p:nvSpPr>
          <p:cNvPr id="23" name="TextBox 53"/>
          <p:cNvSpPr txBox="1">
            <a:spLocks noChangeArrowheads="1"/>
          </p:cNvSpPr>
          <p:nvPr/>
        </p:nvSpPr>
        <p:spPr bwMode="auto">
          <a:xfrm>
            <a:off x="1232022" y="3096538"/>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Ambulance in Traffic Conditions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7" name="Picture 6"/>
          <p:cNvPicPr>
            <a:picLocks noChangeAspect="1"/>
          </p:cNvPicPr>
          <p:nvPr/>
        </p:nvPicPr>
        <p:blipFill>
          <a:blip r:embed="rId3"/>
          <a:stretch>
            <a:fillRect/>
          </a:stretch>
        </p:blipFill>
        <p:spPr>
          <a:xfrm>
            <a:off x="0" y="3420757"/>
            <a:ext cx="5105400" cy="2678538"/>
          </a:xfrm>
          <a:prstGeom prst="rect">
            <a:avLst/>
          </a:prstGeom>
        </p:spPr>
      </p:pic>
      <p:pic>
        <p:nvPicPr>
          <p:cNvPr id="27" name="Picture 16" descr="ambulance in traffic condition에 대한 이미지 검색결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5549" y="1740942"/>
            <a:ext cx="2375536" cy="133623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0" descr="police car in traffic congestion 에 대한 이미지 검색결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403" y="1740941"/>
            <a:ext cx="2396307" cy="134792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395802" y="3024281"/>
            <a:ext cx="557380" cy="215444"/>
          </a:xfrm>
          <a:prstGeom prst="rect">
            <a:avLst/>
          </a:prstGeom>
        </p:spPr>
        <p:txBody>
          <a:bodyPr wrap="square">
            <a:spAutoFit/>
          </a:bodyPr>
          <a:lstStyle/>
          <a:p>
            <a:pPr algn="r"/>
            <a:r>
              <a:rPr lang="en-US" sz="800" dirty="0"/>
              <a:t>GOOGLE</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57200" y="979772"/>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HUD Transparent Signage Based </a:t>
            </a:r>
            <a:r>
              <a:rPr lang="en-US" altLang="ko-KR" sz="3200" b="1" dirty="0" smtClean="0"/>
              <a:t>ISC</a:t>
            </a:r>
            <a:endParaRPr lang="en-US" altLang="ko-KR" sz="3200" b="1" dirty="0"/>
          </a:p>
        </p:txBody>
      </p:sp>
      <p:sp>
        <p:nvSpPr>
          <p:cNvPr id="41" name="Content Placeholder 2"/>
          <p:cNvSpPr txBox="1">
            <a:spLocks/>
          </p:cNvSpPr>
          <p:nvPr/>
        </p:nvSpPr>
        <p:spPr>
          <a:xfrm>
            <a:off x="5656634" y="1927574"/>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Transparent Signage based ISC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HUD Transparent Signage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Traffic Signal Connected CMOS Image Sensor on Traffic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9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5m ~ 100m</a:t>
            </a:r>
          </a:p>
        </p:txBody>
      </p:sp>
      <p:sp>
        <p:nvSpPr>
          <p:cNvPr id="43" name="TextBox 53"/>
          <p:cNvSpPr txBox="1">
            <a:spLocks noChangeArrowheads="1"/>
          </p:cNvSpPr>
          <p:nvPr/>
        </p:nvSpPr>
        <p:spPr bwMode="auto">
          <a:xfrm>
            <a:off x="0" y="4569353"/>
            <a:ext cx="5791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HUD Transparent Signage</a:t>
            </a:r>
            <a:r>
              <a:rPr kumimoji="0" lang="en-US" altLang="ko-KR" sz="1200" dirty="0" smtClean="0">
                <a:cs typeface="Times New Roman" panose="02020603050405020304" pitchFamily="18" charset="0"/>
              </a:rPr>
              <a:t> </a:t>
            </a:r>
            <a:r>
              <a:rPr lang="en-US" altLang="ko-KR" sz="1200" dirty="0" smtClean="0">
                <a:cs typeface="Times New Roman" panose="02020603050405020304" pitchFamily="18" charset="0"/>
              </a:rPr>
              <a:t>based V2I Image Sensor Communication (ISC)  Link Model </a:t>
            </a:r>
            <a:r>
              <a:rPr kumimoji="0" lang="en-US" altLang="ko-KR" sz="1200" dirty="0" smtClean="0">
                <a:cs typeface="Times New Roman" panose="02020603050405020304" pitchFamily="18" charset="0"/>
              </a:rPr>
              <a:t>&gt;</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54" y="1861985"/>
            <a:ext cx="5295326" cy="263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Content Placeholder 2"/>
          <p:cNvSpPr txBox="1">
            <a:spLocks/>
          </p:cNvSpPr>
          <p:nvPr/>
        </p:nvSpPr>
        <p:spPr>
          <a:xfrm>
            <a:off x="381000" y="4890513"/>
            <a:ext cx="5636596" cy="137299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ISC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to Identify special service Vehicle, to organize authorized access to closed sites in case  of emergency. </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road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traffic control camera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systems,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recognize and define position of current special service vehicle.</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200025" y="1828800"/>
            <a:ext cx="8943975" cy="2743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Automatic Traffic Signal Control Using HUD Transparent Signage Based Image Sensor Communication For Special Service </a:t>
            </a:r>
            <a:r>
              <a:rPr lang="en-US" altLang="ko-KR" sz="2000" dirty="0" smtClean="0">
                <a:solidFill>
                  <a:schemeClr val="tx1"/>
                </a:solidFill>
                <a:latin typeface="Times New Roman" panose="02020603050405020304" pitchFamily="18" charset="0"/>
                <a:cs typeface="Times New Roman" panose="02020603050405020304" pitchFamily="18" charset="0"/>
              </a:rPr>
              <a:t>Vehicles</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The </a:t>
            </a:r>
            <a:r>
              <a:rPr lang="en-US" altLang="ko-KR" sz="2000" dirty="0">
                <a:solidFill>
                  <a:schemeClr val="tx1"/>
                </a:solidFill>
                <a:latin typeface="Times New Roman" panose="02020603050405020304" pitchFamily="18" charset="0"/>
                <a:cs typeface="Times New Roman" panose="02020603050405020304" pitchFamily="18" charset="0"/>
              </a:rPr>
              <a:t>existing </a:t>
            </a:r>
            <a:r>
              <a:rPr lang="en-US" altLang="ko-KR" sz="2000" dirty="0" smtClean="0">
                <a:solidFill>
                  <a:schemeClr val="tx1"/>
                </a:solidFill>
                <a:latin typeface="Times New Roman" panose="02020603050405020304" pitchFamily="18" charset="0"/>
                <a:cs typeface="Times New Roman" panose="02020603050405020304" pitchFamily="18" charset="0"/>
              </a:rPr>
              <a:t>CCTV based Traffic signal </a:t>
            </a:r>
            <a:r>
              <a:rPr lang="en-US" altLang="ko-KR" sz="2000" dirty="0">
                <a:solidFill>
                  <a:schemeClr val="tx1"/>
                </a:solidFill>
                <a:latin typeface="Times New Roman" panose="02020603050405020304" pitchFamily="18" charset="0"/>
                <a:cs typeface="Times New Roman" panose="02020603050405020304" pitchFamily="18" charset="0"/>
              </a:rPr>
              <a:t>can be </a:t>
            </a:r>
            <a:r>
              <a:rPr lang="en-US" altLang="ko-KR" sz="2000" dirty="0" smtClean="0">
                <a:solidFill>
                  <a:schemeClr val="tx1"/>
                </a:solidFill>
                <a:latin typeface="Times New Roman" panose="02020603050405020304" pitchFamily="18" charset="0"/>
                <a:cs typeface="Times New Roman" panose="02020603050405020304" pitchFamily="18" charset="0"/>
              </a:rPr>
              <a:t>utilized to make cost effective and easy </a:t>
            </a:r>
            <a:r>
              <a:rPr lang="en-US" altLang="ko-KR" sz="2000" dirty="0">
                <a:solidFill>
                  <a:schemeClr val="tx1"/>
                </a:solidFill>
                <a:latin typeface="Times New Roman" panose="02020603050405020304" pitchFamily="18" charset="0"/>
                <a:cs typeface="Times New Roman" panose="02020603050405020304" pitchFamily="18" charset="0"/>
              </a:rPr>
              <a:t>to </a:t>
            </a:r>
            <a:r>
              <a:rPr lang="en-US" altLang="ko-KR" sz="2000" dirty="0" smtClean="0">
                <a:solidFill>
                  <a:schemeClr val="tx1"/>
                </a:solidFill>
                <a:latin typeface="Times New Roman" panose="02020603050405020304" pitchFamily="18" charset="0"/>
                <a:cs typeface="Times New Roman" panose="02020603050405020304" pitchFamily="18" charset="0"/>
              </a:rPr>
              <a:t>apply the </a:t>
            </a:r>
            <a:r>
              <a:rPr lang="en-US" altLang="ko-KR" sz="2000" dirty="0">
                <a:solidFill>
                  <a:schemeClr val="tx1"/>
                </a:solidFill>
                <a:latin typeface="Times New Roman" panose="02020603050405020304" pitchFamily="18" charset="0"/>
                <a:cs typeface="Times New Roman" panose="02020603050405020304" pitchFamily="18" charset="0"/>
              </a:rPr>
              <a:t>technology in a wide range</a:t>
            </a:r>
            <a:r>
              <a:rPr lang="en-US" altLang="ko-KR" sz="2000" dirty="0" smtClean="0">
                <a:solidFill>
                  <a:schemeClr val="tx1"/>
                </a:solidFill>
                <a:latin typeface="Times New Roman" panose="02020603050405020304" pitchFamily="18" charset="0"/>
                <a:cs typeface="Times New Roman" panose="02020603050405020304" pitchFamily="18" charset="0"/>
              </a:rPr>
              <a:t>.</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All </a:t>
            </a:r>
            <a:r>
              <a:rPr lang="en-US" altLang="ko-KR" sz="2000" dirty="0">
                <a:solidFill>
                  <a:schemeClr val="tx1"/>
                </a:solidFill>
                <a:latin typeface="Times New Roman" panose="02020603050405020304" pitchFamily="18" charset="0"/>
                <a:cs typeface="Times New Roman" panose="02020603050405020304" pitchFamily="18" charset="0"/>
              </a:rPr>
              <a:t>types special services vehicles could be recognized and defined by position on </a:t>
            </a:r>
            <a:r>
              <a:rPr lang="en-US" altLang="ko-KR" sz="2000" dirty="0" smtClean="0">
                <a:solidFill>
                  <a:schemeClr val="tx1"/>
                </a:solidFill>
                <a:latin typeface="Times New Roman" panose="02020603050405020304" pitchFamily="18" charset="0"/>
                <a:cs typeface="Times New Roman" panose="02020603050405020304" pitchFamily="18" charset="0"/>
              </a:rPr>
              <a:t>road and control path way with ITS connected infrastructure </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Special </a:t>
            </a:r>
            <a:r>
              <a:rPr lang="en-US" altLang="ko-KR" sz="2000" dirty="0">
                <a:solidFill>
                  <a:schemeClr val="tx1"/>
                </a:solidFill>
                <a:latin typeface="Times New Roman" panose="02020603050405020304" pitchFamily="18" charset="0"/>
                <a:cs typeface="Times New Roman" panose="02020603050405020304" pitchFamily="18" charset="0"/>
              </a:rPr>
              <a:t>services vehicles </a:t>
            </a:r>
            <a:r>
              <a:rPr lang="en-US" altLang="ko-KR" sz="2000" dirty="0" smtClean="0">
                <a:solidFill>
                  <a:schemeClr val="tx1"/>
                </a:solidFill>
                <a:latin typeface="Times New Roman" panose="02020603050405020304" pitchFamily="18" charset="0"/>
                <a:cs typeface="Times New Roman" panose="02020603050405020304" pitchFamily="18" charset="0"/>
              </a:rPr>
              <a:t>ID </a:t>
            </a:r>
            <a:r>
              <a:rPr lang="en-US" altLang="ko-KR" sz="2000" dirty="0">
                <a:solidFill>
                  <a:schemeClr val="tx1"/>
                </a:solidFill>
                <a:latin typeface="Times New Roman" panose="02020603050405020304" pitchFamily="18" charset="0"/>
                <a:cs typeface="Times New Roman" panose="02020603050405020304" pitchFamily="18" charset="0"/>
              </a:rPr>
              <a:t>information can be used as unique defining system in case of centralized road control system existing</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9041</TotalTime>
  <Words>392</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339</cp:revision>
  <cp:lastPrinted>2017-05-07T15:48:38Z</cp:lastPrinted>
  <dcterms:created xsi:type="dcterms:W3CDTF">2010-05-15T17:50:32Z</dcterms:created>
  <dcterms:modified xsi:type="dcterms:W3CDTF">2018-03-06T05:22:05Z</dcterms:modified>
</cp:coreProperties>
</file>