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30"/>
  </p:notesMasterIdLst>
  <p:handoutMasterIdLst>
    <p:handoutMasterId r:id="rId31"/>
  </p:handoutMasterIdLst>
  <p:sldIdLst>
    <p:sldId id="304" r:id="rId2"/>
    <p:sldId id="305" r:id="rId3"/>
    <p:sldId id="309" r:id="rId4"/>
    <p:sldId id="306" r:id="rId5"/>
    <p:sldId id="286" r:id="rId6"/>
    <p:sldId id="337" r:id="rId7"/>
    <p:sldId id="308" r:id="rId8"/>
    <p:sldId id="287" r:id="rId9"/>
    <p:sldId id="310" r:id="rId10"/>
    <p:sldId id="311" r:id="rId11"/>
    <p:sldId id="312" r:id="rId12"/>
    <p:sldId id="313" r:id="rId13"/>
    <p:sldId id="289" r:id="rId14"/>
    <p:sldId id="314"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3" r:id="rId29"/>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5" autoAdjust="0"/>
    <p:restoredTop sz="89594" autoAdjust="0"/>
  </p:normalViewPr>
  <p:slideViewPr>
    <p:cSldViewPr showGuides="1">
      <p:cViewPr varScale="1">
        <p:scale>
          <a:sx n="64" d="100"/>
          <a:sy n="64" d="100"/>
        </p:scale>
        <p:origin x="1244"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1830" y="-12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endParaRPr lang="en-US" altLang="ja-JP" dirty="0"/>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a:t>Shoichi Kitazawa (ATR)</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1C9E7F0A-1D88-47D1-B7ED-5CA346B4FD43}" type="slidenum">
              <a:rPr lang="en-US" altLang="ja-JP"/>
              <a:pPr/>
              <a:t>‹#›</a:t>
            </a:fld>
            <a:endParaRPr lang="en-US" altLang="ja-JP" dirty="0"/>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079" name="Rectangle 7"/>
          <p:cNvSpPr>
            <a:spLocks noChangeArrowheads="1"/>
          </p:cNvSpPr>
          <p:nvPr/>
        </p:nvSpPr>
        <p:spPr bwMode="auto">
          <a:xfrm>
            <a:off x="487561" y="9549026"/>
            <a:ext cx="8771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defTabSz="933450"/>
            <a:r>
              <a:rPr lang="en-US" altLang="ja-JP" dirty="0"/>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p14="http://schemas.microsoft.com/office/powerpoint/2010/main" val="1842867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802.15-&lt;doc#&gt;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a:t>Shoichi Kitazawa (ATR)</a:t>
            </a:r>
          </a:p>
        </p:txBody>
      </p:sp>
      <p:sp>
        <p:nvSpPr>
          <p:cNvPr id="2056" name="Rectangle 8"/>
          <p:cNvSpPr>
            <a:spLocks noChangeArrowheads="1"/>
          </p:cNvSpPr>
          <p:nvPr/>
        </p:nvSpPr>
        <p:spPr bwMode="auto">
          <a:xfrm>
            <a:off x="487562" y="9552401"/>
            <a:ext cx="90647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 name="ノート プレースホルダー 2"/>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スライド番号プレースホルダー 3"/>
          <p:cNvSpPr>
            <a:spLocks noGrp="1"/>
          </p:cNvSpPr>
          <p:nvPr>
            <p:ph type="sldNum" sz="quarter" idx="5"/>
          </p:nvPr>
        </p:nvSpPr>
        <p:spPr>
          <a:xfrm>
            <a:off x="2863825" y="9552401"/>
            <a:ext cx="1026865" cy="195430"/>
          </a:xfrm>
          <a:prstGeom prst="rect">
            <a:avLst/>
          </a:prstGeom>
        </p:spPr>
        <p:txBody>
          <a:bodyPr vert="horz" lIns="91440" tIns="45720" rIns="91440" bIns="45720" rtlCol="0" anchor="b"/>
          <a:lstStyle>
            <a:lvl1pPr algn="ctr">
              <a:defRPr sz="1200"/>
            </a:lvl1pPr>
          </a:lstStyle>
          <a:p>
            <a:fld id="{CD6D2E3F-5094-4468-9CC9-C689E0F636B7}" type="slidenum">
              <a:rPr kumimoji="1" lang="ja-JP" altLang="en-US" smtClean="0"/>
              <a:pPr/>
              <a:t>‹#›</a:t>
            </a:fld>
            <a:endParaRPr kumimoji="1" lang="ja-JP" altLang="en-US" dirty="0"/>
          </a:p>
        </p:txBody>
      </p:sp>
    </p:spTree>
    <p:extLst>
      <p:ext uri="{BB962C8B-B14F-4D97-AF65-F5344CB8AC3E}">
        <p14:creationId xmlns:p14="http://schemas.microsoft.com/office/powerpoint/2010/main" val="69661814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marL="0" marR="0" lvl="0" indent="0" algn="r" defTabSz="93345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doc.: IEEE 802.15-&lt;doc#&gt;</a:t>
            </a:r>
          </a:p>
        </p:txBody>
      </p:sp>
      <p:sp>
        <p:nvSpPr>
          <p:cNvPr id="5" name="フッター プレースホルダ 4"/>
          <p:cNvSpPr>
            <a:spLocks noGrp="1"/>
          </p:cNvSpPr>
          <p:nvPr>
            <p:ph type="ftr" sz="quarter" idx="11"/>
          </p:nvPr>
        </p:nvSpPr>
        <p:spPr/>
        <p:txBody>
          <a:bodyPr/>
          <a:lstStyle/>
          <a:p>
            <a:pPr marL="457200" marR="0" lvl="4" indent="0" algn="r" defTabSz="93345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rPr>
              <a:t>Shoichi Kitazawa (ATR)</a:t>
            </a:r>
          </a:p>
        </p:txBody>
      </p:sp>
      <p:sp>
        <p:nvSpPr>
          <p:cNvPr id="6" name="スライド番号プレースホルダ 5"/>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D6D2E3F-5094-4468-9CC9-C689E0F636B7}" type="slidenum">
              <a:rPr kumimoji="1" lang="ja-JP" alt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anose="020B0600070205080204" pitchFamily="50"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dirty="0">
              <a:ln>
                <a:noFill/>
              </a:ln>
              <a:solidFill>
                <a:srgbClr val="000000"/>
              </a:solidFill>
              <a:effectLst/>
              <a:uLnTx/>
              <a:uFillTx/>
              <a:latin typeface="Times New Roman"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324440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7" name="Rectangle 4">
            <a:extLst>
              <a:ext uri="{FF2B5EF4-FFF2-40B4-BE49-F238E27FC236}">
                <a16:creationId xmlns:a16="http://schemas.microsoft.com/office/drawing/2014/main" id="{C3F5192A-8198-3B45-A721-B24EA05D511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March 2018</a:t>
            </a:r>
          </a:p>
        </p:txBody>
      </p:sp>
    </p:spTree>
    <p:extLst>
      <p:ext uri="{BB962C8B-B14F-4D97-AF65-F5344CB8AC3E}">
        <p14:creationId xmlns:p14="http://schemas.microsoft.com/office/powerpoint/2010/main" val="330490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March 2018</a:t>
            </a:r>
          </a:p>
        </p:txBody>
      </p:sp>
    </p:spTree>
    <p:extLst>
      <p:ext uri="{BB962C8B-B14F-4D97-AF65-F5344CB8AC3E}">
        <p14:creationId xmlns:p14="http://schemas.microsoft.com/office/powerpoint/2010/main" val="369581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March 2018</a:t>
            </a:r>
          </a:p>
        </p:txBody>
      </p:sp>
    </p:spTree>
    <p:extLst>
      <p:ext uri="{BB962C8B-B14F-4D97-AF65-F5344CB8AC3E}">
        <p14:creationId xmlns:p14="http://schemas.microsoft.com/office/powerpoint/2010/main" val="151322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March 2018</a:t>
            </a:r>
          </a:p>
        </p:txBody>
      </p:sp>
    </p:spTree>
    <p:extLst>
      <p:ext uri="{BB962C8B-B14F-4D97-AF65-F5344CB8AC3E}">
        <p14:creationId xmlns:p14="http://schemas.microsoft.com/office/powerpoint/2010/main" val="312878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March 2018</a:t>
            </a:r>
          </a:p>
        </p:txBody>
      </p:sp>
    </p:spTree>
    <p:extLst>
      <p:ext uri="{BB962C8B-B14F-4D97-AF65-F5344CB8AC3E}">
        <p14:creationId xmlns:p14="http://schemas.microsoft.com/office/powerpoint/2010/main" val="300315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フッター プレースホルダー 4"/>
          <p:cNvSpPr>
            <a:spLocks noGrp="1"/>
          </p:cNvSpPr>
          <p:nvPr>
            <p:ph type="ftr" sz="quarter" idx="11"/>
          </p:nvPr>
        </p:nvSpPr>
        <p:spPr>
          <a:xfrm>
            <a:off x="5486400" y="6475413"/>
            <a:ext cx="3124200" cy="184666"/>
          </a:xfrm>
          <a:prstGeom prst="rect">
            <a:avLst/>
          </a:prstGeom>
        </p:spPr>
        <p:txBody>
          <a:bodyPr/>
          <a:lstStyle>
            <a:lvl1pPr>
              <a:defRPr/>
            </a:lvl1pPr>
          </a:lstStyle>
          <a:p>
            <a:r>
              <a:rPr lang="en-US" altLang="ja-JP" dirty="0"/>
              <a:t>Ryuji Kohno(YNU/CWC-Nippon</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March 2018</a:t>
            </a:r>
          </a:p>
        </p:txBody>
      </p:sp>
    </p:spTree>
    <p:extLst>
      <p:ext uri="{BB962C8B-B14F-4D97-AF65-F5344CB8AC3E}">
        <p14:creationId xmlns:p14="http://schemas.microsoft.com/office/powerpoint/2010/main" val="1637226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EAFD9030-C83D-42D9-9BFB-ADDEB84EB1F4}" type="slidenum">
              <a:rPr lang="en-US" altLang="ja-JP"/>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802.15-18-0115-00-0dep</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a:t>March 2018</a:t>
            </a:r>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043739" y="6469487"/>
            <a:ext cx="4136773" cy="276999"/>
          </a:xfrm>
          <a:prstGeom prst="rect">
            <a:avLst/>
          </a:prstGeom>
        </p:spPr>
        <p:txBody>
          <a:bodyPr wrap="none">
            <a:spAutoFit/>
          </a:bodyPr>
          <a:lstStyle/>
          <a:p>
            <a:r>
              <a:rPr lang="en-US" altLang="ja-JP" dirty="0" err="1"/>
              <a:t>Toshikuni</a:t>
            </a:r>
            <a:r>
              <a:rPr lang="en-US" altLang="ja-JP" dirty="0"/>
              <a:t> Miyazaki(YNU), Ryuji Kohno(YNU/CWC-Nippon)</a:t>
            </a:r>
          </a:p>
        </p:txBody>
      </p:sp>
    </p:spTree>
    <p:extLst>
      <p:ext uri="{BB962C8B-B14F-4D97-AF65-F5344CB8AC3E}">
        <p14:creationId xmlns:p14="http://schemas.microsoft.com/office/powerpoint/2010/main" val="907371434"/>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0" r:id="rId6"/>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42.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2.png"/><Relationship Id="rId2" Type="http://schemas.openxmlformats.org/officeDocument/2006/relationships/image" Target="../media/image43.jpg"/><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7.jpg"/><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8.jpg"/><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image" Target="../media/image60.jpg"/><Relationship Id="rId7" Type="http://schemas.openxmlformats.org/officeDocument/2006/relationships/image" Target="../media/image84.png"/><Relationship Id="rId2" Type="http://schemas.openxmlformats.org/officeDocument/2006/relationships/image" Target="../media/image59.jpg"/><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991600" cy="587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800" b="1" i="0" u="sng"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charset="-128"/>
                <a:cs typeface="+mn-cs"/>
              </a:rPr>
              <a:t>Project: IEEE P802.15 Working Group for Wireless Personal Area Networks (WPANs)</a:t>
            </a:r>
            <a:endPar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lvl="0"/>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Submission Title: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[IG DEP </a:t>
            </a:r>
            <a:r>
              <a:rPr lang="en-US" altLang="ja-JP" sz="1600" dirty="0">
                <a:solidFill>
                  <a:srgbClr val="000000"/>
                </a:solidFill>
                <a:ea typeface="ＭＳ Ｐゴシック" charset="-128"/>
              </a:rPr>
              <a:t>A dependable MAC protocol matched to bi-directional transmission in WBAN</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t>
            </a:r>
            <a:endParaRPr lang="en-US" altLang="ja-JP" sz="1600" dirty="0">
              <a:solidFill>
                <a:srgbClr val="000000"/>
              </a:solidFill>
              <a:ea typeface="ＭＳ Ｐゴシック" charset="-128"/>
            </a:endParaRPr>
          </a:p>
          <a:p>
            <a:pPr lvl="0"/>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Date Submitted: </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[6 March 2018]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Source: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Toshikuni</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Miyazaki1, Ryuji Kohno1,2,3] [1;Yokohama National University, 2;Centre for Wireless Communications(CWC), University of Oulu, 3;University of Oulu Research Institute Japan CWC-Nippon]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Address [1; 79-5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Tokiwadai</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Hodogaya-</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ku</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Yokohama, Japan 240-8501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2; </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Linnanmaa</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P.O. Box 4500, FIN-90570 Oulu, Finland FI-90014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3; Yokohama Mitsui Bldg. 15F, 1-1-2 Takashima, Nishi-</a:t>
            </a:r>
            <a:r>
              <a:rPr kumimoji="0" lang="en-US" altLang="ja-JP" sz="1600" b="0" i="0" u="none" strike="noStrike" kern="1200" cap="none" spc="0" normalizeH="0" baseline="0" noProof="0" dirty="0" err="1">
                <a:ln>
                  <a:noFill/>
                </a:ln>
                <a:solidFill>
                  <a:srgbClr val="000000"/>
                </a:solidFill>
                <a:effectLst/>
                <a:uLnTx/>
                <a:uFillTx/>
                <a:latin typeface="Times New Roman" pitchFamily="18" charset="0"/>
                <a:ea typeface="ＭＳ Ｐゴシック" charset="-128"/>
                <a:cs typeface="+mn-cs"/>
              </a:rPr>
              <a:t>ku,Yokohama</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Japan 220-0011]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Voice:[1; +81-45-339-4115, 2:+358-8-553-2849], FAX: [+81-45-338-1157],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Email:[1: kohno@ynu.ac.jp, 2: Ryuji.Kohno@oulu.fi, 3: ryuji.kohno@cwc-nippon.co.jp] Re: []</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Re: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t>
            </a:r>
          </a:p>
          <a:p>
            <a:pPr marL="0" marR="0" lvl="0" indent="0" algn="l" defTabSz="914400" rtl="0" eaLnBrk="0" fontAlgn="base" latinLnBrk="0" hangingPunct="0">
              <a:lnSpc>
                <a:spcPct val="100000"/>
              </a:lnSpc>
              <a:spcBef>
                <a:spcPts val="100"/>
              </a:spcBef>
              <a:spcAft>
                <a:spcPts val="1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Abstract:</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[As a dependable MAC protocol for bi-directional wireless networks is proposed for remote  feedback sensing and controlling loop is introduced.]</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Purpose: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[information]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Notice: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Release:</a:t>
            </a:r>
            <a:r>
              <a:rPr kumimoji="0" lang="en-US" altLang="ja-JP" sz="16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	The contributor acknowledges and accepts that this contribution becomes the property of IEEE and may be made publicly available by P802.15.	</a:t>
            </a:r>
          </a:p>
        </p:txBody>
      </p:sp>
      <p:sp>
        <p:nvSpPr>
          <p:cNvPr id="9" name="スライド番号プレースホルダー 5">
            <a:extLst>
              <a:ext uri="{FF2B5EF4-FFF2-40B4-BE49-F238E27FC236}">
                <a16:creationId xmlns:a16="http://schemas.microsoft.com/office/drawing/2014/main" id="{7005BE23-7CCB-407B-B130-3B930BDC27A8}"/>
              </a:ext>
            </a:extLst>
          </p:cNvPr>
          <p:cNvSpPr>
            <a:spLocks noGrp="1"/>
          </p:cNvSpPr>
          <p:nvPr>
            <p:ph type="sldNum" sz="quarter" idx="12"/>
          </p:nvPr>
        </p:nvSpPr>
        <p:spPr>
          <a:xfrm>
            <a:off x="4342756" y="6475413"/>
            <a:ext cx="530225" cy="182562"/>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Slide </a:t>
            </a:r>
            <a:fld id="{E1A173A1-C39B-41EB-BCF2-B522BCC141FC}" type="slidenum">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7" name="Rectangle 4"/>
          <p:cNvSpPr>
            <a:spLocks noGrp="1" noChangeArrowheads="1"/>
          </p:cNvSpPr>
          <p:nvPr>
            <p:ph type="dt" sz="half" idx="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March 2018</a:t>
            </a:r>
          </a:p>
        </p:txBody>
      </p:sp>
    </p:spTree>
    <p:extLst>
      <p:ext uri="{BB962C8B-B14F-4D97-AF65-F5344CB8AC3E}">
        <p14:creationId xmlns:p14="http://schemas.microsoft.com/office/powerpoint/2010/main" val="340835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ED721E-3A15-41A3-8F7F-F2D3A4905F19}"/>
              </a:ext>
            </a:extLst>
          </p:cNvPr>
          <p:cNvSpPr>
            <a:spLocks noGrp="1"/>
          </p:cNvSpPr>
          <p:nvPr>
            <p:ph type="title"/>
          </p:nvPr>
        </p:nvSpPr>
        <p:spPr>
          <a:xfrm>
            <a:off x="685800" y="685800"/>
            <a:ext cx="7772400" cy="438944"/>
          </a:xfrm>
        </p:spPr>
        <p:txBody>
          <a:bodyPr/>
          <a:lstStyle/>
          <a:p>
            <a:r>
              <a:rPr kumimoji="1" lang="en-US" altLang="ja-JP" b="1" dirty="0"/>
              <a:t>Aim of this study</a:t>
            </a:r>
            <a:endParaRPr kumimoji="1" lang="ja-JP" altLang="en-US" b="1" dirty="0"/>
          </a:p>
        </p:txBody>
      </p:sp>
      <p:sp>
        <p:nvSpPr>
          <p:cNvPr id="3" name="フッター プレースホルダー 2">
            <a:extLst>
              <a:ext uri="{FF2B5EF4-FFF2-40B4-BE49-F238E27FC236}">
                <a16:creationId xmlns:a16="http://schemas.microsoft.com/office/drawing/2014/main" id="{1715C53B-98EB-4612-B2FA-17842D2C4366}"/>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925B94E9-310C-46DB-BE56-C1027A094828}"/>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10</a:t>
            </a:fld>
            <a:endParaRPr lang="en-US" altLang="ja-JP" dirty="0"/>
          </a:p>
        </p:txBody>
      </p:sp>
      <p:sp>
        <p:nvSpPr>
          <p:cNvPr id="5" name="日付プレースホルダー 4">
            <a:extLst>
              <a:ext uri="{FF2B5EF4-FFF2-40B4-BE49-F238E27FC236}">
                <a16:creationId xmlns:a16="http://schemas.microsoft.com/office/drawing/2014/main" id="{85CAB726-932F-4F7C-AD93-175C9E1C5AA0}"/>
              </a:ext>
            </a:extLst>
          </p:cNvPr>
          <p:cNvSpPr>
            <a:spLocks noGrp="1"/>
          </p:cNvSpPr>
          <p:nvPr>
            <p:ph type="dt" sz="half" idx="2"/>
          </p:nvPr>
        </p:nvSpPr>
        <p:spPr>
          <a:xfrm>
            <a:off x="684483" y="394156"/>
            <a:ext cx="1600200" cy="215444"/>
          </a:xfrm>
        </p:spPr>
        <p:txBody>
          <a:bodyPr/>
          <a:lstStyle/>
          <a:p>
            <a:r>
              <a:rPr lang="en-US" altLang="ja-JP" dirty="0"/>
              <a:t>March 2018</a:t>
            </a: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570EFAE1-CF59-4359-A842-255B2ACC62C6}"/>
                  </a:ext>
                </a:extLst>
              </p:cNvPr>
              <p:cNvSpPr txBox="1"/>
              <p:nvPr/>
            </p:nvSpPr>
            <p:spPr>
              <a:xfrm>
                <a:off x="251519" y="1250604"/>
                <a:ext cx="8553143" cy="861774"/>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Focus on permissible values [1] for each medical and non-medical traffic, and propose the condition of </a:t>
                </a:r>
                <a:r>
                  <a:rPr lang="en-US" altLang="ja-JP" sz="1600" dirty="0"/>
                  <a:t>quantitatively dependable latency performance in MAC layer:</a:t>
                </a:r>
              </a:p>
              <a:p>
                <a:pPr marL="742950" lvl="1" indent="-285750">
                  <a:buFont typeface="Times New Roman" panose="02020603050405020304" pitchFamily="18" charset="0"/>
                  <a:buChar char="−"/>
                </a:pPr>
                <a:r>
                  <a:rPr kumimoji="1" lang="en-US" altLang="ja-JP" sz="1800" b="1" dirty="0">
                    <a:solidFill>
                      <a:srgbClr val="FF0000"/>
                    </a:solidFill>
                  </a:rPr>
                  <a:t>Dependable performance : “</a:t>
                </a:r>
                <a:r>
                  <a:rPr lang="en-US" altLang="ja-JP" sz="1800" b="1" dirty="0">
                    <a:solidFill>
                      <a:srgbClr val="FF0000"/>
                    </a:solidFill>
                  </a:rPr>
                  <a:t>variance of performance </a:t>
                </a:r>
                <a14:m>
                  <m:oMath xmlns:m="http://schemas.openxmlformats.org/officeDocument/2006/math">
                    <m:r>
                      <a:rPr lang="en-US" altLang="ja-JP" sz="1800" b="1" i="1" smtClean="0">
                        <a:solidFill>
                          <a:srgbClr val="FF0000"/>
                        </a:solidFill>
                        <a:latin typeface="Cambria Math" panose="02040503050406030204" pitchFamily="18" charset="0"/>
                        <a:ea typeface="Cambria Math" panose="02040503050406030204" pitchFamily="18" charset="0"/>
                      </a:rPr>
                      <m:t>≤</m:t>
                    </m:r>
                  </m:oMath>
                </a14:m>
                <a:r>
                  <a:rPr kumimoji="1" lang="en-US" altLang="ja-JP" sz="1800" b="1" dirty="0">
                    <a:solidFill>
                      <a:srgbClr val="FF0000"/>
                    </a:solidFill>
                  </a:rPr>
                  <a:t> permissible values ”</a:t>
                </a:r>
                <a:endParaRPr kumimoji="1" lang="en-US" altLang="ja-JP" sz="1800" b="1" dirty="0"/>
              </a:p>
            </p:txBody>
          </p:sp>
        </mc:Choice>
        <mc:Fallback>
          <p:sp>
            <p:nvSpPr>
              <p:cNvPr id="6" name="テキスト ボックス 5">
                <a:extLst>
                  <a:ext uri="{FF2B5EF4-FFF2-40B4-BE49-F238E27FC236}">
                    <a16:creationId xmlns:a16="http://schemas.microsoft.com/office/drawing/2014/main" id="{570EFAE1-CF59-4359-A842-255B2ACC62C6}"/>
                  </a:ext>
                </a:extLst>
              </p:cNvPr>
              <p:cNvSpPr txBox="1">
                <a:spLocks noRot="1" noChangeAspect="1" noMove="1" noResize="1" noEditPoints="1" noAdjustHandles="1" noChangeArrowheads="1" noChangeShapeType="1" noTextEdit="1"/>
              </p:cNvSpPr>
              <p:nvPr/>
            </p:nvSpPr>
            <p:spPr>
              <a:xfrm>
                <a:off x="251519" y="1250604"/>
                <a:ext cx="8553143" cy="861774"/>
              </a:xfrm>
              <a:prstGeom prst="rect">
                <a:avLst/>
              </a:prstGeom>
              <a:blipFill>
                <a:blip r:embed="rId2"/>
                <a:stretch>
                  <a:fillRect l="-285" t="-2113" b="-9859"/>
                </a:stretch>
              </a:blipFill>
            </p:spPr>
            <p:txBody>
              <a:bodyPr/>
              <a:lstStyle/>
              <a:p>
                <a:r>
                  <a:rPr lang="ja-JP" altLang="en-US">
                    <a:noFill/>
                  </a:rPr>
                  <a:t> </a:t>
                </a:r>
              </a:p>
            </p:txBody>
          </p:sp>
        </mc:Fallback>
      </mc:AlternateContent>
      <p:grpSp>
        <p:nvGrpSpPr>
          <p:cNvPr id="7" name="グループ化 6">
            <a:extLst>
              <a:ext uri="{FF2B5EF4-FFF2-40B4-BE49-F238E27FC236}">
                <a16:creationId xmlns:a16="http://schemas.microsoft.com/office/drawing/2014/main" id="{CBA03401-D866-4F6C-BD23-BF11071DD7EB}"/>
              </a:ext>
            </a:extLst>
          </p:cNvPr>
          <p:cNvGrpSpPr/>
          <p:nvPr/>
        </p:nvGrpSpPr>
        <p:grpSpPr>
          <a:xfrm>
            <a:off x="1187623" y="2499260"/>
            <a:ext cx="7617039" cy="1577812"/>
            <a:chOff x="1353601" y="1707704"/>
            <a:chExt cx="7617039" cy="1577812"/>
          </a:xfrm>
        </p:grpSpPr>
        <p:pic>
          <p:nvPicPr>
            <p:cNvPr id="8" name="図 7">
              <a:extLst>
                <a:ext uri="{FF2B5EF4-FFF2-40B4-BE49-F238E27FC236}">
                  <a16:creationId xmlns:a16="http://schemas.microsoft.com/office/drawing/2014/main" id="{00A81D0F-7E02-498C-A297-8794C0DA4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601" y="1707704"/>
              <a:ext cx="4298519" cy="1577812"/>
            </a:xfrm>
            <a:prstGeom prst="rect">
              <a:avLst/>
            </a:prstGeom>
          </p:spPr>
        </p:pic>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BBDA32F7-7448-4D43-A27A-423BBE236E33}"/>
                    </a:ext>
                  </a:extLst>
                </p:cNvPr>
                <p:cNvSpPr txBox="1"/>
                <p:nvPr/>
              </p:nvSpPr>
              <p:spPr>
                <a:xfrm>
                  <a:off x="5652120" y="2136544"/>
                  <a:ext cx="3318520" cy="338554"/>
                </a:xfrm>
                <a:prstGeom prst="rect">
                  <a:avLst/>
                </a:prstGeom>
                <a:noFill/>
              </p:spPr>
              <p:txBody>
                <a:bodyPr wrap="square" rtlCol="0">
                  <a:spAutoFit/>
                </a:bodyPr>
                <a:lstStyle/>
                <a:p>
                  <a:r>
                    <a:rPr kumimoji="1" lang="en-US" altLang="ja-JP" sz="1600" dirty="0">
                      <a:solidFill>
                        <a:srgbClr val="FF0000"/>
                      </a:solidFill>
                    </a:rPr>
                    <a:t>Nonmedical traffic </a:t>
                  </a:r>
                  <a14:m>
                    <m:oMath xmlns:m="http://schemas.openxmlformats.org/officeDocument/2006/math">
                      <m:r>
                        <a:rPr kumimoji="1" lang="en-US" altLang="ja-JP" sz="1600" i="1" smtClean="0">
                          <a:solidFill>
                            <a:srgbClr val="FF0000"/>
                          </a:solidFill>
                          <a:latin typeface="Cambria Math" panose="02040503050406030204" pitchFamily="18" charset="0"/>
                          <a:ea typeface="Cambria Math" panose="02040503050406030204" pitchFamily="18" charset="0"/>
                        </a:rPr>
                        <m:t>≤</m:t>
                      </m:r>
                      <m:r>
                        <a:rPr kumimoji="1" lang="en-US" altLang="ja-JP" sz="1600" b="0" i="1" smtClean="0">
                          <a:solidFill>
                            <a:srgbClr val="FF0000"/>
                          </a:solidFill>
                          <a:latin typeface="Cambria Math" panose="02040503050406030204" pitchFamily="18" charset="0"/>
                          <a:ea typeface="Cambria Math" panose="02040503050406030204" pitchFamily="18" charset="0"/>
                        </a:rPr>
                        <m:t>250 </m:t>
                      </m:r>
                      <m:r>
                        <a:rPr kumimoji="1" lang="en-US" altLang="ja-JP" sz="1600" b="0" i="1" smtClean="0">
                          <a:solidFill>
                            <a:srgbClr val="FF0000"/>
                          </a:solidFill>
                          <a:latin typeface="Cambria Math" panose="02040503050406030204" pitchFamily="18" charset="0"/>
                          <a:ea typeface="Cambria Math" panose="02040503050406030204" pitchFamily="18" charset="0"/>
                        </a:rPr>
                        <m:t>𝑚𝑠</m:t>
                      </m:r>
                    </m:oMath>
                  </a14:m>
                  <a:endParaRPr kumimoji="1" lang="ja-JP" altLang="en-US" sz="1600" dirty="0">
                    <a:solidFill>
                      <a:srgbClr val="FF0000"/>
                    </a:solidFill>
                  </a:endParaRPr>
                </a:p>
              </p:txBody>
            </p:sp>
          </mc:Choice>
          <mc:Fallback>
            <p:sp>
              <p:nvSpPr>
                <p:cNvPr id="9" name="テキスト ボックス 8">
                  <a:extLst>
                    <a:ext uri="{FF2B5EF4-FFF2-40B4-BE49-F238E27FC236}">
                      <a16:creationId xmlns:a16="http://schemas.microsoft.com/office/drawing/2014/main" id="{BBDA32F7-7448-4D43-A27A-423BBE236E33}"/>
                    </a:ext>
                  </a:extLst>
                </p:cNvPr>
                <p:cNvSpPr txBox="1">
                  <a:spLocks noRot="1" noChangeAspect="1" noMove="1" noResize="1" noEditPoints="1" noAdjustHandles="1" noChangeArrowheads="1" noChangeShapeType="1" noTextEdit="1"/>
                </p:cNvSpPr>
                <p:nvPr/>
              </p:nvSpPr>
              <p:spPr>
                <a:xfrm>
                  <a:off x="5652120" y="2136544"/>
                  <a:ext cx="3318520" cy="338554"/>
                </a:xfrm>
                <a:prstGeom prst="rect">
                  <a:avLst/>
                </a:prstGeom>
                <a:blipFill>
                  <a:blip r:embed="rId4"/>
                  <a:stretch>
                    <a:fillRect l="-1103" t="-5357" b="-21429"/>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1DDFD1E0-DDFB-4E22-9A54-B54B89004605}"/>
                    </a:ext>
                  </a:extLst>
                </p:cNvPr>
                <p:cNvSpPr txBox="1"/>
                <p:nvPr/>
              </p:nvSpPr>
              <p:spPr>
                <a:xfrm>
                  <a:off x="5652120" y="2736435"/>
                  <a:ext cx="3318520" cy="338554"/>
                </a:xfrm>
                <a:prstGeom prst="rect">
                  <a:avLst/>
                </a:prstGeom>
                <a:noFill/>
              </p:spPr>
              <p:txBody>
                <a:bodyPr wrap="square" rtlCol="0">
                  <a:spAutoFit/>
                </a:bodyPr>
                <a:lstStyle/>
                <a:p>
                  <a:r>
                    <a:rPr kumimoji="1" lang="en-US" altLang="ja-JP" sz="1600" dirty="0">
                      <a:solidFill>
                        <a:srgbClr val="FF0000"/>
                      </a:solidFill>
                    </a:rPr>
                    <a:t>Medical traffic </a:t>
                  </a:r>
                  <a14:m>
                    <m:oMath xmlns:m="http://schemas.openxmlformats.org/officeDocument/2006/math">
                      <m:r>
                        <a:rPr kumimoji="1" lang="en-US" altLang="ja-JP" sz="1600" i="1" smtClean="0">
                          <a:solidFill>
                            <a:srgbClr val="FF0000"/>
                          </a:solidFill>
                          <a:latin typeface="Cambria Math" panose="02040503050406030204" pitchFamily="18" charset="0"/>
                          <a:ea typeface="Cambria Math" panose="02040503050406030204" pitchFamily="18" charset="0"/>
                        </a:rPr>
                        <m:t>≤</m:t>
                      </m:r>
                      <m:r>
                        <a:rPr kumimoji="1" lang="en-US" altLang="ja-JP" sz="1600" b="0" i="1" smtClean="0">
                          <a:solidFill>
                            <a:srgbClr val="FF0000"/>
                          </a:solidFill>
                          <a:latin typeface="Cambria Math" panose="02040503050406030204" pitchFamily="18" charset="0"/>
                          <a:ea typeface="Cambria Math" panose="02040503050406030204" pitchFamily="18" charset="0"/>
                        </a:rPr>
                        <m:t>125 </m:t>
                      </m:r>
                      <m:r>
                        <a:rPr kumimoji="1" lang="en-US" altLang="ja-JP" sz="1600" b="0" i="1" smtClean="0">
                          <a:solidFill>
                            <a:srgbClr val="FF0000"/>
                          </a:solidFill>
                          <a:latin typeface="Cambria Math" panose="02040503050406030204" pitchFamily="18" charset="0"/>
                          <a:ea typeface="Cambria Math" panose="02040503050406030204" pitchFamily="18" charset="0"/>
                        </a:rPr>
                        <m:t>𝑚𝑠</m:t>
                      </m:r>
                    </m:oMath>
                  </a14:m>
                  <a:endParaRPr kumimoji="1" lang="ja-JP" altLang="en-US" sz="1600" dirty="0">
                    <a:solidFill>
                      <a:srgbClr val="FF0000"/>
                    </a:solidFill>
                  </a:endParaRPr>
                </a:p>
              </p:txBody>
            </p:sp>
          </mc:Choice>
          <mc:Fallback>
            <p:sp>
              <p:nvSpPr>
                <p:cNvPr id="10" name="テキスト ボックス 9">
                  <a:extLst>
                    <a:ext uri="{FF2B5EF4-FFF2-40B4-BE49-F238E27FC236}">
                      <a16:creationId xmlns:a16="http://schemas.microsoft.com/office/drawing/2014/main" id="{1DDFD1E0-DDFB-4E22-9A54-B54B89004605}"/>
                    </a:ext>
                  </a:extLst>
                </p:cNvPr>
                <p:cNvSpPr txBox="1">
                  <a:spLocks noRot="1" noChangeAspect="1" noMove="1" noResize="1" noEditPoints="1" noAdjustHandles="1" noChangeArrowheads="1" noChangeShapeType="1" noTextEdit="1"/>
                </p:cNvSpPr>
                <p:nvPr/>
              </p:nvSpPr>
              <p:spPr>
                <a:xfrm>
                  <a:off x="5652120" y="2736435"/>
                  <a:ext cx="3318520" cy="338554"/>
                </a:xfrm>
                <a:prstGeom prst="rect">
                  <a:avLst/>
                </a:prstGeom>
                <a:blipFill>
                  <a:blip r:embed="rId5"/>
                  <a:stretch>
                    <a:fillRect l="-1103" t="-5455" b="-23636"/>
                  </a:stretch>
                </a:blipFill>
              </p:spPr>
              <p:txBody>
                <a:bodyPr/>
                <a:lstStyle/>
                <a:p>
                  <a:r>
                    <a:rPr lang="ja-JP" altLang="en-US">
                      <a:noFill/>
                    </a:rPr>
                    <a:t> </a:t>
                  </a:r>
                </a:p>
              </p:txBody>
            </p:sp>
          </mc:Fallback>
        </mc:AlternateContent>
      </p:grpSp>
      <p:sp>
        <p:nvSpPr>
          <p:cNvPr id="11" name="正方形/長方形 10">
            <a:extLst>
              <a:ext uri="{FF2B5EF4-FFF2-40B4-BE49-F238E27FC236}">
                <a16:creationId xmlns:a16="http://schemas.microsoft.com/office/drawing/2014/main" id="{135A8AA3-E83B-449F-A00E-7563353A14BB}"/>
              </a:ext>
            </a:extLst>
          </p:cNvPr>
          <p:cNvSpPr/>
          <p:nvPr/>
        </p:nvSpPr>
        <p:spPr>
          <a:xfrm>
            <a:off x="1394420" y="6063679"/>
            <a:ext cx="7714084" cy="461665"/>
          </a:xfrm>
          <a:prstGeom prst="rect">
            <a:avLst/>
          </a:prstGeom>
        </p:spPr>
        <p:txBody>
          <a:bodyPr wrap="square">
            <a:spAutoFit/>
          </a:bodyPr>
          <a:lstStyle/>
          <a:p>
            <a:r>
              <a:rPr kumimoji="1" lang="en-US" altLang="ja-JP" dirty="0"/>
              <a:t>[1] :  IEEE P802.15 Wireless Personal Area Networks, "TG6 Technical Requirements Document (TRD), "IEEE P802.15-08-0644-09-0006, November 2008.</a:t>
            </a:r>
          </a:p>
        </p:txBody>
      </p:sp>
      <mc:AlternateContent xmlns:mc="http://schemas.openxmlformats.org/markup-compatibility/2006">
        <mc:Choice xmlns:a14="http://schemas.microsoft.com/office/drawing/2010/main" Requires="a14">
          <p:sp>
            <p:nvSpPr>
              <p:cNvPr id="12" name="テキスト ボックス 11">
                <a:extLst>
                  <a:ext uri="{FF2B5EF4-FFF2-40B4-BE49-F238E27FC236}">
                    <a16:creationId xmlns:a16="http://schemas.microsoft.com/office/drawing/2014/main" id="{B91260E9-66C7-4FB7-A059-986870F66CE0}"/>
                  </a:ext>
                </a:extLst>
              </p:cNvPr>
              <p:cNvSpPr txBox="1"/>
              <p:nvPr/>
            </p:nvSpPr>
            <p:spPr>
              <a:xfrm>
                <a:off x="5796136" y="2528640"/>
                <a:ext cx="2137024" cy="3606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solidFill>
                                <a:srgbClr val="FF0000"/>
                              </a:solidFill>
                              <a:latin typeface="Cambria Math" panose="02040503050406030204" pitchFamily="18" charset="0"/>
                            </a:rPr>
                          </m:ctrlPr>
                        </m:sSubPr>
                        <m:e>
                          <m:r>
                            <a:rPr kumimoji="1" lang="en-US" altLang="ja-JP" sz="1600" b="0" i="1" smtClean="0">
                              <a:solidFill>
                                <a:srgbClr val="FF0000"/>
                              </a:solidFill>
                              <a:latin typeface="Cambria Math" panose="02040503050406030204" pitchFamily="18" charset="0"/>
                            </a:rPr>
                            <m:t>𝑇</m:t>
                          </m:r>
                        </m:e>
                        <m:sub>
                          <m:r>
                            <a:rPr kumimoji="1" lang="en-US" altLang="ja-JP" sz="1600" b="0" i="1" smtClean="0">
                              <a:solidFill>
                                <a:srgbClr val="FF0000"/>
                              </a:solidFill>
                              <a:latin typeface="Cambria Math" panose="02040503050406030204" pitchFamily="18" charset="0"/>
                            </a:rPr>
                            <m:t>𝑝𝑒𝑟𝑚𝑖𝑠𝑠𝑖𝑜𝑛</m:t>
                          </m:r>
                        </m:sub>
                      </m:sSub>
                    </m:oMath>
                  </m:oMathPara>
                </a14:m>
                <a:endParaRPr kumimoji="1" lang="ja-JP" altLang="en-US" sz="1600" dirty="0">
                  <a:solidFill>
                    <a:srgbClr val="FF0000"/>
                  </a:solidFill>
                </a:endParaRPr>
              </a:p>
            </p:txBody>
          </p:sp>
        </mc:Choice>
        <mc:Fallback>
          <p:sp>
            <p:nvSpPr>
              <p:cNvPr id="12" name="テキスト ボックス 11">
                <a:extLst>
                  <a:ext uri="{FF2B5EF4-FFF2-40B4-BE49-F238E27FC236}">
                    <a16:creationId xmlns:a16="http://schemas.microsoft.com/office/drawing/2014/main" id="{B91260E9-66C7-4FB7-A059-986870F66CE0}"/>
                  </a:ext>
                </a:extLst>
              </p:cNvPr>
              <p:cNvSpPr txBox="1">
                <a:spLocks noRot="1" noChangeAspect="1" noMove="1" noResize="1" noEditPoints="1" noAdjustHandles="1" noChangeArrowheads="1" noChangeShapeType="1" noTextEdit="1"/>
              </p:cNvSpPr>
              <p:nvPr/>
            </p:nvSpPr>
            <p:spPr>
              <a:xfrm>
                <a:off x="5796136" y="2528640"/>
                <a:ext cx="2137024" cy="360612"/>
              </a:xfrm>
              <a:prstGeom prst="rect">
                <a:avLst/>
              </a:prstGeom>
              <a:blipFill>
                <a:blip r:embed="rId6"/>
                <a:stretch>
                  <a:fillRect b="-6780"/>
                </a:stretch>
              </a:blipFill>
            </p:spPr>
            <p:txBody>
              <a:bodyPr/>
              <a:lstStyle/>
              <a:p>
                <a:r>
                  <a:rPr lang="ja-JP" altLang="en-US">
                    <a:noFill/>
                  </a:rPr>
                  <a:t> </a:t>
                </a:r>
              </a:p>
            </p:txBody>
          </p:sp>
        </mc:Fallback>
      </mc:AlternateContent>
      <p:sp>
        <p:nvSpPr>
          <p:cNvPr id="13" name="右中かっこ 12">
            <a:extLst>
              <a:ext uri="{FF2B5EF4-FFF2-40B4-BE49-F238E27FC236}">
                <a16:creationId xmlns:a16="http://schemas.microsoft.com/office/drawing/2014/main" id="{0E139205-FE96-4ED1-B5D8-96DFA2C0376C}"/>
              </a:ext>
            </a:extLst>
          </p:cNvPr>
          <p:cNvSpPr/>
          <p:nvPr/>
        </p:nvSpPr>
        <p:spPr>
          <a:xfrm>
            <a:off x="5416149" y="2760732"/>
            <a:ext cx="69993" cy="74577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3169CFBC-EB56-4664-8FFC-10C410E23A47}"/>
              </a:ext>
            </a:extLst>
          </p:cNvPr>
          <p:cNvSpPr/>
          <p:nvPr/>
        </p:nvSpPr>
        <p:spPr>
          <a:xfrm>
            <a:off x="5416149" y="3545353"/>
            <a:ext cx="69993" cy="2581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D3DD01F-26E5-4D73-B7A7-F5DF424713AE}"/>
              </a:ext>
            </a:extLst>
          </p:cNvPr>
          <p:cNvSpPr txBox="1"/>
          <p:nvPr/>
        </p:nvSpPr>
        <p:spPr>
          <a:xfrm>
            <a:off x="251518" y="4339293"/>
            <a:ext cx="8553143" cy="1569660"/>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Achieve the permissible values which are different between medical and nonmedical traffic, and propose the system which guarantees each value in its network.</a:t>
            </a:r>
          </a:p>
          <a:p>
            <a:pPr marL="285750" indent="-285750">
              <a:buFont typeface="Wingdings" panose="05000000000000000000" pitchFamily="2" charset="2"/>
              <a:buChar char="l"/>
            </a:pPr>
            <a:endParaRPr kumimoji="1" lang="en-US" altLang="ja-JP" sz="1600" dirty="0"/>
          </a:p>
          <a:p>
            <a:pPr marL="285750" indent="-285750">
              <a:buFont typeface="Wingdings" panose="05000000000000000000" pitchFamily="2" charset="2"/>
              <a:buChar char="l"/>
            </a:pPr>
            <a:r>
              <a:rPr kumimoji="1" lang="en-US" altLang="ja-JP" sz="1600" dirty="0"/>
              <a:t>Main technology in this method</a:t>
            </a:r>
          </a:p>
          <a:p>
            <a:pPr marL="742950" lvl="1" indent="-285750">
              <a:buFont typeface="Times New Roman" panose="02020603050405020304" pitchFamily="18" charset="0"/>
              <a:buChar char="–"/>
            </a:pPr>
            <a:r>
              <a:rPr kumimoji="1" lang="en-US" altLang="ja-JP" sz="1600" dirty="0"/>
              <a:t>Contention free protocol in hybrid MAC protocol</a:t>
            </a:r>
          </a:p>
          <a:p>
            <a:pPr marL="742950" lvl="1" indent="-285750">
              <a:buFont typeface="Times New Roman" panose="02020603050405020304" pitchFamily="18" charset="0"/>
              <a:buChar char="–"/>
            </a:pPr>
            <a:r>
              <a:rPr kumimoji="1" lang="en-US" altLang="ja-JP" sz="1600" dirty="0"/>
              <a:t>Adaptive transmission slot assignment to each node</a:t>
            </a:r>
          </a:p>
        </p:txBody>
      </p:sp>
      <p:sp>
        <p:nvSpPr>
          <p:cNvPr id="16" name="テキスト ボックス 15">
            <a:extLst>
              <a:ext uri="{FF2B5EF4-FFF2-40B4-BE49-F238E27FC236}">
                <a16:creationId xmlns:a16="http://schemas.microsoft.com/office/drawing/2014/main" id="{D27C21B1-8DA6-4931-9347-840F6321E207}"/>
              </a:ext>
            </a:extLst>
          </p:cNvPr>
          <p:cNvSpPr txBox="1"/>
          <p:nvPr/>
        </p:nvSpPr>
        <p:spPr>
          <a:xfrm>
            <a:off x="1680698" y="2233720"/>
            <a:ext cx="3312367" cy="261610"/>
          </a:xfrm>
          <a:prstGeom prst="rect">
            <a:avLst/>
          </a:prstGeom>
          <a:noFill/>
        </p:spPr>
        <p:txBody>
          <a:bodyPr wrap="square" rtlCol="0">
            <a:spAutoFit/>
          </a:bodyPr>
          <a:lstStyle/>
          <a:p>
            <a:pPr algn="ctr"/>
            <a:r>
              <a:rPr kumimoji="1" lang="en-US" altLang="ja-JP" sz="1100" dirty="0"/>
              <a:t>Table. UP(User Priority) mapping</a:t>
            </a:r>
            <a:endParaRPr kumimoji="1" lang="ja-JP" altLang="en-US" sz="1100" dirty="0"/>
          </a:p>
        </p:txBody>
      </p:sp>
    </p:spTree>
    <p:extLst>
      <p:ext uri="{BB962C8B-B14F-4D97-AF65-F5344CB8AC3E}">
        <p14:creationId xmlns:p14="http://schemas.microsoft.com/office/powerpoint/2010/main" val="284385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5B7267-F481-4485-BE99-AF01C0F9E33D}"/>
              </a:ext>
            </a:extLst>
          </p:cNvPr>
          <p:cNvSpPr>
            <a:spLocks noGrp="1"/>
          </p:cNvSpPr>
          <p:nvPr>
            <p:ph type="title"/>
          </p:nvPr>
        </p:nvSpPr>
        <p:spPr>
          <a:xfrm>
            <a:off x="251519" y="620688"/>
            <a:ext cx="8553143" cy="582960"/>
          </a:xfrm>
        </p:spPr>
        <p:txBody>
          <a:bodyPr/>
          <a:lstStyle/>
          <a:p>
            <a:r>
              <a:rPr kumimoji="1" lang="en-US" altLang="ja-JP" sz="2800" b="1" dirty="0"/>
              <a:t>Proposal scheme for achieving the permissible values</a:t>
            </a:r>
            <a:endParaRPr kumimoji="1" lang="ja-JP" altLang="en-US" sz="2800" b="1" dirty="0"/>
          </a:p>
        </p:txBody>
      </p:sp>
      <p:sp>
        <p:nvSpPr>
          <p:cNvPr id="3" name="フッター プレースホルダー 2">
            <a:extLst>
              <a:ext uri="{FF2B5EF4-FFF2-40B4-BE49-F238E27FC236}">
                <a16:creationId xmlns:a16="http://schemas.microsoft.com/office/drawing/2014/main" id="{890F8288-B197-48B9-B953-8FAB6D189327}"/>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D2853C9A-17D8-46A1-805F-09CA8E6597A4}"/>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11</a:t>
            </a:fld>
            <a:endParaRPr lang="en-US" altLang="ja-JP" dirty="0"/>
          </a:p>
        </p:txBody>
      </p:sp>
      <p:sp>
        <p:nvSpPr>
          <p:cNvPr id="5" name="日付プレースホルダー 4">
            <a:extLst>
              <a:ext uri="{FF2B5EF4-FFF2-40B4-BE49-F238E27FC236}">
                <a16:creationId xmlns:a16="http://schemas.microsoft.com/office/drawing/2014/main" id="{5A1B60C3-552E-49A3-AA17-136791A3F343}"/>
              </a:ext>
            </a:extLst>
          </p:cNvPr>
          <p:cNvSpPr>
            <a:spLocks noGrp="1"/>
          </p:cNvSpPr>
          <p:nvPr>
            <p:ph type="dt" sz="half" idx="2"/>
          </p:nvPr>
        </p:nvSpPr>
        <p:spPr/>
        <p:txBody>
          <a:bodyPr/>
          <a:lstStyle/>
          <a:p>
            <a:r>
              <a:rPr lang="en-US" altLang="ja-JP" dirty="0"/>
              <a:t>March 2018</a:t>
            </a:r>
          </a:p>
        </p:txBody>
      </p:sp>
      <p:sp>
        <p:nvSpPr>
          <p:cNvPr id="6" name="テキスト ボックス 5">
            <a:extLst>
              <a:ext uri="{FF2B5EF4-FFF2-40B4-BE49-F238E27FC236}">
                <a16:creationId xmlns:a16="http://schemas.microsoft.com/office/drawing/2014/main" id="{A3E92BA5-7676-4872-AD14-571DE91365D6}"/>
              </a:ext>
            </a:extLst>
          </p:cNvPr>
          <p:cNvSpPr txBox="1"/>
          <p:nvPr/>
        </p:nvSpPr>
        <p:spPr>
          <a:xfrm>
            <a:off x="251519" y="1250604"/>
            <a:ext cx="8553143" cy="584775"/>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In order to guarantee each permissible value in MAC layer</a:t>
            </a:r>
            <a:r>
              <a:rPr lang="en-US" altLang="ja-JP" sz="1600" dirty="0"/>
              <a:t>:</a:t>
            </a:r>
          </a:p>
          <a:p>
            <a:pPr marL="742950" lvl="1" indent="-285750">
              <a:buFont typeface="Times New Roman" panose="02020603050405020304" pitchFamily="18" charset="0"/>
              <a:buChar char="−"/>
            </a:pPr>
            <a:r>
              <a:rPr kumimoji="1" lang="en-US" altLang="ja-JP" sz="1600" dirty="0"/>
              <a:t>Update the transmission order for assignment based on </a:t>
            </a:r>
            <a:r>
              <a:rPr kumimoji="1" lang="en-US" altLang="ja-JP" sz="1600" i="1" dirty="0" err="1"/>
              <a:t>T</a:t>
            </a:r>
            <a:r>
              <a:rPr kumimoji="1" lang="en-US" altLang="ja-JP" sz="1600" i="1" baseline="-25000" dirty="0" err="1"/>
              <a:t>permission</a:t>
            </a:r>
            <a:r>
              <a:rPr kumimoji="1" lang="en-US" altLang="ja-JP" sz="1600" dirty="0"/>
              <a:t> in every superframe.</a:t>
            </a:r>
          </a:p>
        </p:txBody>
      </p:sp>
      <p:grpSp>
        <p:nvGrpSpPr>
          <p:cNvPr id="19" name="グループ化 18">
            <a:extLst>
              <a:ext uri="{FF2B5EF4-FFF2-40B4-BE49-F238E27FC236}">
                <a16:creationId xmlns:a16="http://schemas.microsoft.com/office/drawing/2014/main" id="{F8D954F6-C742-4679-8324-5DB5249B5DC9}"/>
              </a:ext>
            </a:extLst>
          </p:cNvPr>
          <p:cNvGrpSpPr/>
          <p:nvPr/>
        </p:nvGrpSpPr>
        <p:grpSpPr>
          <a:xfrm>
            <a:off x="267056" y="2145217"/>
            <a:ext cx="3914105" cy="3416132"/>
            <a:chOff x="5027167" y="2169688"/>
            <a:chExt cx="3914105" cy="3416132"/>
          </a:xfrm>
        </p:grpSpPr>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6BA2C910-5F65-4C0A-B4C6-9CCB01BBEF80}"/>
                    </a:ext>
                  </a:extLst>
                </p:cNvPr>
                <p:cNvSpPr txBox="1"/>
                <p:nvPr/>
              </p:nvSpPr>
              <p:spPr>
                <a:xfrm>
                  <a:off x="6688612" y="2476383"/>
                  <a:ext cx="220386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ja-JP" b="1" i="1" smtClean="0">
                            <a:solidFill>
                              <a:srgbClr val="F76239"/>
                            </a:solidFill>
                            <a:latin typeface="Cambria Math" panose="02040503050406030204" pitchFamily="18" charset="0"/>
                            <a:ea typeface="Cambria Math" panose="02040503050406030204" pitchFamily="18" charset="0"/>
                          </a:rPr>
                          <m:t>Medical</m:t>
                        </m:r>
                        <m:r>
                          <a:rPr lang="ja-JP" altLang="en-US" b="1" i="1" smtClean="0">
                            <a:solidFill>
                              <a:srgbClr val="F76239"/>
                            </a:solidFill>
                            <a:latin typeface="Cambria Math" panose="02040503050406030204" pitchFamily="18" charset="0"/>
                            <a:ea typeface="Cambria Math" panose="02040503050406030204" pitchFamily="18" charset="0"/>
                          </a:rPr>
                          <m:t> </m:t>
                        </m:r>
                        <m:r>
                          <m:rPr>
                            <m:sty m:val="p"/>
                          </m:rPr>
                          <a:rPr lang="en-US" altLang="ja-JP" b="1" i="1" smtClean="0">
                            <a:solidFill>
                              <a:srgbClr val="F76239"/>
                            </a:solidFill>
                            <a:latin typeface="Cambria Math" panose="02040503050406030204" pitchFamily="18" charset="0"/>
                            <a:ea typeface="Cambria Math" panose="02040503050406030204" pitchFamily="18" charset="0"/>
                          </a:rPr>
                          <m:t>Traffic</m:t>
                        </m:r>
                        <m:r>
                          <a:rPr lang="en-US" altLang="ja-JP" b="1" i="1">
                            <a:solidFill>
                              <a:srgbClr val="F76239"/>
                            </a:solidFill>
                            <a:latin typeface="Cambria Math" panose="02040503050406030204" pitchFamily="18" charset="0"/>
                            <a:ea typeface="Cambria Math" panose="02040503050406030204" pitchFamily="18" charset="0"/>
                          </a:rPr>
                          <m:t>≤</m:t>
                        </m:r>
                        <m:r>
                          <a:rPr lang="en-US" altLang="ja-JP" b="1" i="1">
                            <a:solidFill>
                              <a:srgbClr val="F76239"/>
                            </a:solidFill>
                            <a:latin typeface="Cambria Math" panose="02040503050406030204" pitchFamily="18" charset="0"/>
                            <a:ea typeface="Cambria Math" panose="02040503050406030204" pitchFamily="18" charset="0"/>
                          </a:rPr>
                          <m:t>𝟏𝟐𝟓</m:t>
                        </m:r>
                        <m:r>
                          <a:rPr lang="en-US" altLang="ja-JP" b="1" i="1">
                            <a:solidFill>
                              <a:srgbClr val="F76239"/>
                            </a:solidFill>
                            <a:latin typeface="Cambria Math" panose="02040503050406030204" pitchFamily="18" charset="0"/>
                            <a:ea typeface="Cambria Math" panose="02040503050406030204" pitchFamily="18" charset="0"/>
                          </a:rPr>
                          <m:t>𝒎𝒔</m:t>
                        </m:r>
                      </m:oMath>
                    </m:oMathPara>
                  </a14:m>
                  <a:endParaRPr lang="en-US" altLang="ja-JP" b="1" i="1" dirty="0">
                    <a:solidFill>
                      <a:srgbClr val="F76239"/>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altLang="ja-JP" b="1" i="1" smtClean="0">
                            <a:solidFill>
                              <a:srgbClr val="0070C0"/>
                            </a:solidFill>
                            <a:latin typeface="Cambria Math" panose="02040503050406030204" pitchFamily="18" charset="0"/>
                            <a:ea typeface="Cambria Math" panose="02040503050406030204" pitchFamily="18" charset="0"/>
                          </a:rPr>
                          <m:t>Nonm</m:t>
                        </m:r>
                        <m:r>
                          <m:rPr>
                            <m:sty m:val="p"/>
                          </m:rPr>
                          <a:rPr lang="en-US" altLang="ja-JP" b="1" i="1">
                            <a:solidFill>
                              <a:srgbClr val="0070C0"/>
                            </a:solidFill>
                            <a:latin typeface="Cambria Math" panose="02040503050406030204" pitchFamily="18" charset="0"/>
                            <a:ea typeface="Cambria Math" panose="02040503050406030204" pitchFamily="18" charset="0"/>
                          </a:rPr>
                          <m:t>edical</m:t>
                        </m:r>
                        <m:r>
                          <a:rPr lang="ja-JP" altLang="en-US" b="1" i="1">
                            <a:solidFill>
                              <a:srgbClr val="0070C0"/>
                            </a:solidFill>
                            <a:latin typeface="Cambria Math" panose="02040503050406030204" pitchFamily="18" charset="0"/>
                            <a:ea typeface="Cambria Math" panose="02040503050406030204" pitchFamily="18" charset="0"/>
                          </a:rPr>
                          <m:t> </m:t>
                        </m:r>
                        <m:r>
                          <m:rPr>
                            <m:sty m:val="p"/>
                          </m:rPr>
                          <a:rPr lang="en-US" altLang="ja-JP" b="1" i="1">
                            <a:solidFill>
                              <a:srgbClr val="0070C0"/>
                            </a:solidFill>
                            <a:latin typeface="Cambria Math" panose="02040503050406030204" pitchFamily="18" charset="0"/>
                            <a:ea typeface="Cambria Math" panose="02040503050406030204" pitchFamily="18" charset="0"/>
                          </a:rPr>
                          <m:t>Traffic</m:t>
                        </m:r>
                        <m:r>
                          <a:rPr lang="en-US" altLang="ja-JP" b="1" i="1">
                            <a:solidFill>
                              <a:srgbClr val="0070C0"/>
                            </a:solidFill>
                            <a:latin typeface="Cambria Math" panose="02040503050406030204" pitchFamily="18" charset="0"/>
                            <a:ea typeface="Cambria Math" panose="02040503050406030204" pitchFamily="18" charset="0"/>
                          </a:rPr>
                          <m:t>≤</m:t>
                        </m:r>
                        <m:r>
                          <a:rPr lang="en-US" altLang="ja-JP" b="1" i="1">
                            <a:solidFill>
                              <a:srgbClr val="0070C0"/>
                            </a:solidFill>
                            <a:latin typeface="Cambria Math" panose="02040503050406030204" pitchFamily="18" charset="0"/>
                            <a:ea typeface="Cambria Math" panose="02040503050406030204" pitchFamily="18" charset="0"/>
                          </a:rPr>
                          <m:t>𝟐𝟓𝟎</m:t>
                        </m:r>
                        <m:r>
                          <a:rPr lang="en-US" altLang="ja-JP" b="1" i="1">
                            <a:solidFill>
                              <a:srgbClr val="0070C0"/>
                            </a:solidFill>
                            <a:latin typeface="Cambria Math" panose="02040503050406030204" pitchFamily="18" charset="0"/>
                            <a:ea typeface="Cambria Math" panose="02040503050406030204" pitchFamily="18" charset="0"/>
                          </a:rPr>
                          <m:t>𝒎𝒔</m:t>
                        </m:r>
                      </m:oMath>
                    </m:oMathPara>
                  </a14:m>
                  <a:endParaRPr kumimoji="1" lang="ja-JP" altLang="en-US"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6BA2C910-5F65-4C0A-B4C6-9CCB01BBEF80}"/>
                    </a:ext>
                  </a:extLst>
                </p:cNvPr>
                <p:cNvSpPr txBox="1">
                  <a:spLocks noRot="1" noChangeAspect="1" noMove="1" noResize="1" noEditPoints="1" noAdjustHandles="1" noChangeArrowheads="1" noChangeShapeType="1" noTextEdit="1"/>
                </p:cNvSpPr>
                <p:nvPr/>
              </p:nvSpPr>
              <p:spPr>
                <a:xfrm>
                  <a:off x="6688612" y="2476383"/>
                  <a:ext cx="2203868" cy="461665"/>
                </a:xfrm>
                <a:prstGeom prst="rect">
                  <a:avLst/>
                </a:prstGeom>
                <a:blipFill>
                  <a:blip r:embed="rId2"/>
                  <a:stretch>
                    <a:fillRect/>
                  </a:stretch>
                </a:blipFill>
              </p:spPr>
              <p:txBody>
                <a:bodyPr/>
                <a:lstStyle/>
                <a:p>
                  <a:r>
                    <a:rPr lang="ja-JP" altLang="en-US">
                      <a:noFill/>
                    </a:rPr>
                    <a:t> </a:t>
                  </a:r>
                </a:p>
              </p:txBody>
            </p:sp>
          </mc:Fallback>
        </mc:AlternateContent>
        <p:grpSp>
          <p:nvGrpSpPr>
            <p:cNvPr id="21" name="グループ化 20">
              <a:extLst>
                <a:ext uri="{FF2B5EF4-FFF2-40B4-BE49-F238E27FC236}">
                  <a16:creationId xmlns:a16="http://schemas.microsoft.com/office/drawing/2014/main" id="{031AB999-4943-4E7E-BF4B-EFF551526C12}"/>
                </a:ext>
              </a:extLst>
            </p:cNvPr>
            <p:cNvGrpSpPr/>
            <p:nvPr/>
          </p:nvGrpSpPr>
          <p:grpSpPr>
            <a:xfrm>
              <a:off x="5365159" y="2273984"/>
              <a:ext cx="1511097" cy="1319680"/>
              <a:chOff x="4649046" y="2273984"/>
              <a:chExt cx="1511097" cy="1319680"/>
            </a:xfrm>
          </p:grpSpPr>
          <p:pic>
            <p:nvPicPr>
              <p:cNvPr id="9" name="図 8">
                <a:extLst>
                  <a:ext uri="{FF2B5EF4-FFF2-40B4-BE49-F238E27FC236}">
                    <a16:creationId xmlns:a16="http://schemas.microsoft.com/office/drawing/2014/main" id="{21B996FB-774D-42CE-9C2E-A7420DA48CC2}"/>
                  </a:ext>
                </a:extLst>
              </p:cNvPr>
              <p:cNvPicPr>
                <a:picLocks noChangeAspect="1"/>
              </p:cNvPicPr>
              <p:nvPr/>
            </p:nvPicPr>
            <p:blipFill>
              <a:blip r:embed="rId3"/>
              <a:stretch>
                <a:fillRect/>
              </a:stretch>
            </p:blipFill>
            <p:spPr>
              <a:xfrm>
                <a:off x="4649046" y="2606347"/>
                <a:ext cx="1105795" cy="987317"/>
              </a:xfrm>
              <a:prstGeom prst="rect">
                <a:avLst/>
              </a:prstGeom>
            </p:spPr>
          </p:pic>
          <p:sp>
            <p:nvSpPr>
              <p:cNvPr id="10" name="矢印: 右カーブ 9">
                <a:extLst>
                  <a:ext uri="{FF2B5EF4-FFF2-40B4-BE49-F238E27FC236}">
                    <a16:creationId xmlns:a16="http://schemas.microsoft.com/office/drawing/2014/main" id="{7DF5A1AF-62D9-4A1A-B351-9F0D5A91A1B3}"/>
                  </a:ext>
                </a:extLst>
              </p:cNvPr>
              <p:cNvSpPr/>
              <p:nvPr/>
            </p:nvSpPr>
            <p:spPr>
              <a:xfrm rot="5400000">
                <a:off x="5464676" y="1806026"/>
                <a:ext cx="227509" cy="1163425"/>
              </a:xfrm>
              <a:prstGeom prst="curvedRightArrow">
                <a:avLst>
                  <a:gd name="adj1" fmla="val 32941"/>
                  <a:gd name="adj2" fmla="val 82089"/>
                  <a:gd name="adj3" fmla="val 66597"/>
                </a:avLst>
              </a:prstGeom>
              <a:solidFill>
                <a:schemeClr val="tx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矢印: 右カーブ 10">
                <a:extLst>
                  <a:ext uri="{FF2B5EF4-FFF2-40B4-BE49-F238E27FC236}">
                    <a16:creationId xmlns:a16="http://schemas.microsoft.com/office/drawing/2014/main" id="{E828067E-E224-454D-8ACA-916AF352E9CE}"/>
                  </a:ext>
                </a:extLst>
              </p:cNvPr>
              <p:cNvSpPr/>
              <p:nvPr/>
            </p:nvSpPr>
            <p:spPr>
              <a:xfrm rot="3712426">
                <a:off x="5587202" y="2429259"/>
                <a:ext cx="236064" cy="572162"/>
              </a:xfrm>
              <a:prstGeom prst="curvedRightArrow">
                <a:avLst>
                  <a:gd name="adj1" fmla="val 32941"/>
                  <a:gd name="adj2" fmla="val 82089"/>
                  <a:gd name="adj3" fmla="val 66597"/>
                </a:avLst>
              </a:prstGeom>
              <a:solidFill>
                <a:schemeClr val="tx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D910DCBE-2492-43CE-8C86-5366D46A3A7C}"/>
                    </a:ext>
                  </a:extLst>
                </p:cNvPr>
                <p:cNvSpPr txBox="1"/>
                <p:nvPr/>
              </p:nvSpPr>
              <p:spPr>
                <a:xfrm>
                  <a:off x="6804248" y="2169688"/>
                  <a:ext cx="2137024"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𝑻</m:t>
                            </m:r>
                          </m:e>
                          <m:sub>
                            <m:r>
                              <a:rPr kumimoji="1" lang="en-US" altLang="ja-JP" b="1" i="1" smtClean="0">
                                <a:latin typeface="Cambria Math" panose="02040503050406030204" pitchFamily="18" charset="0"/>
                              </a:rPr>
                              <m:t>𝒑𝒆𝒓𝒎𝒊𝒔𝒔𝒊𝒐𝒏</m:t>
                            </m:r>
                          </m:sub>
                        </m:sSub>
                      </m:oMath>
                    </m:oMathPara>
                  </a14:m>
                  <a:endParaRPr kumimoji="1" lang="ja-JP" altLang="en-US" b="1" dirty="0"/>
                </a:p>
              </p:txBody>
            </p:sp>
          </mc:Choice>
          <mc:Fallback xmlns="">
            <p:sp>
              <p:nvSpPr>
                <p:cNvPr id="12" name="テキスト ボックス 11">
                  <a:extLst>
                    <a:ext uri="{FF2B5EF4-FFF2-40B4-BE49-F238E27FC236}">
                      <a16:creationId xmlns:a16="http://schemas.microsoft.com/office/drawing/2014/main" id="{D910DCBE-2492-43CE-8C86-5366D46A3A7C}"/>
                    </a:ext>
                  </a:extLst>
                </p:cNvPr>
                <p:cNvSpPr txBox="1">
                  <a:spLocks noRot="1" noChangeAspect="1" noMove="1" noResize="1" noEditPoints="1" noAdjustHandles="1" noChangeArrowheads="1" noChangeShapeType="1" noTextEdit="1"/>
                </p:cNvSpPr>
                <p:nvPr/>
              </p:nvSpPr>
              <p:spPr>
                <a:xfrm>
                  <a:off x="6804248" y="2169688"/>
                  <a:ext cx="2137024" cy="390748"/>
                </a:xfrm>
                <a:prstGeom prst="rect">
                  <a:avLst/>
                </a:prstGeom>
                <a:blipFill>
                  <a:blip r:embed="rId4"/>
                  <a:stretch>
                    <a:fillRect/>
                  </a:stretch>
                </a:blipFill>
              </p:spPr>
              <p:txBody>
                <a:bodyPr/>
                <a:lstStyle/>
                <a:p>
                  <a:r>
                    <a:rPr lang="ja-JP" altLang="en-US">
                      <a:noFill/>
                    </a:rPr>
                    <a:t> </a:t>
                  </a:r>
                </a:p>
              </p:txBody>
            </p:sp>
          </mc:Fallback>
        </mc:AlternateContent>
        <p:sp>
          <p:nvSpPr>
            <p:cNvPr id="13" name="二等辺三角形 12">
              <a:extLst>
                <a:ext uri="{FF2B5EF4-FFF2-40B4-BE49-F238E27FC236}">
                  <a16:creationId xmlns:a16="http://schemas.microsoft.com/office/drawing/2014/main" id="{69433C08-4C2C-4161-BBC1-3C01CB0A4E65}"/>
                </a:ext>
              </a:extLst>
            </p:cNvPr>
            <p:cNvSpPr/>
            <p:nvPr/>
          </p:nvSpPr>
          <p:spPr>
            <a:xfrm rot="10800000">
              <a:off x="5618416" y="3724133"/>
              <a:ext cx="249728" cy="307654"/>
            </a:xfrm>
            <a:prstGeom prst="triangle">
              <a:avLst/>
            </a:prstGeom>
            <a:solidFill>
              <a:schemeClr val="tx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D12A6073-0F6A-44CC-A15F-072543BBB3EB}"/>
                </a:ext>
              </a:extLst>
            </p:cNvPr>
            <p:cNvGrpSpPr/>
            <p:nvPr/>
          </p:nvGrpSpPr>
          <p:grpSpPr>
            <a:xfrm>
              <a:off x="5027167" y="4125510"/>
              <a:ext cx="3778895" cy="1460310"/>
              <a:chOff x="865884" y="3998007"/>
              <a:chExt cx="3778895" cy="1460310"/>
            </a:xfrm>
          </p:grpSpPr>
          <p:pic>
            <p:nvPicPr>
              <p:cNvPr id="7" name="図 6">
                <a:extLst>
                  <a:ext uri="{FF2B5EF4-FFF2-40B4-BE49-F238E27FC236}">
                    <a16:creationId xmlns:a16="http://schemas.microsoft.com/office/drawing/2014/main" id="{AAF03DD3-2B02-46EB-8BC9-BE0B4222AECB}"/>
                  </a:ext>
                </a:extLst>
              </p:cNvPr>
              <p:cNvPicPr>
                <a:picLocks noChangeAspect="1"/>
              </p:cNvPicPr>
              <p:nvPr/>
            </p:nvPicPr>
            <p:blipFill>
              <a:blip r:embed="rId5"/>
              <a:stretch>
                <a:fillRect/>
              </a:stretch>
            </p:blipFill>
            <p:spPr>
              <a:xfrm>
                <a:off x="865884" y="4049743"/>
                <a:ext cx="3778895" cy="1408574"/>
              </a:xfrm>
              <a:prstGeom prst="rect">
                <a:avLst/>
              </a:prstGeom>
            </p:spPr>
          </p:pic>
          <p:sp>
            <p:nvSpPr>
              <p:cNvPr id="14" name="テキスト ボックス 13">
                <a:extLst>
                  <a:ext uri="{FF2B5EF4-FFF2-40B4-BE49-F238E27FC236}">
                    <a16:creationId xmlns:a16="http://schemas.microsoft.com/office/drawing/2014/main" id="{AC4D6C5E-469F-406B-AB80-3F513AEBAB86}"/>
                  </a:ext>
                </a:extLst>
              </p:cNvPr>
              <p:cNvSpPr txBox="1"/>
              <p:nvPr/>
            </p:nvSpPr>
            <p:spPr>
              <a:xfrm>
                <a:off x="1332411" y="3998007"/>
                <a:ext cx="792088" cy="276999"/>
              </a:xfrm>
              <a:prstGeom prst="rect">
                <a:avLst/>
              </a:prstGeom>
              <a:solidFill>
                <a:schemeClr val="bg1"/>
              </a:solidFill>
            </p:spPr>
            <p:txBody>
              <a:bodyPr wrap="square" rtlCol="0">
                <a:spAutoFit/>
              </a:bodyPr>
              <a:lstStyle/>
              <a:p>
                <a:r>
                  <a:rPr kumimoji="1" lang="en-US" altLang="ja-JP" dirty="0"/>
                  <a:t>addition</a:t>
                </a:r>
                <a:endParaRPr kumimoji="1" lang="ja-JP" altLang="en-US" dirty="0"/>
              </a:p>
            </p:txBody>
          </p:sp>
          <p:sp>
            <p:nvSpPr>
              <p:cNvPr id="15" name="テキスト ボックス 14">
                <a:extLst>
                  <a:ext uri="{FF2B5EF4-FFF2-40B4-BE49-F238E27FC236}">
                    <a16:creationId xmlns:a16="http://schemas.microsoft.com/office/drawing/2014/main" id="{3C1345BB-60DE-4F11-92C7-173A0299923F}"/>
                  </a:ext>
                </a:extLst>
              </p:cNvPr>
              <p:cNvSpPr txBox="1"/>
              <p:nvPr/>
            </p:nvSpPr>
            <p:spPr>
              <a:xfrm>
                <a:off x="3708675" y="3998007"/>
                <a:ext cx="648072" cy="276999"/>
              </a:xfrm>
              <a:prstGeom prst="rect">
                <a:avLst/>
              </a:prstGeom>
              <a:solidFill>
                <a:schemeClr val="bg1"/>
              </a:solidFill>
            </p:spPr>
            <p:txBody>
              <a:bodyPr wrap="square" rtlCol="0">
                <a:spAutoFit/>
              </a:bodyPr>
              <a:lstStyle/>
              <a:p>
                <a:pPr algn="r"/>
                <a:r>
                  <a:rPr kumimoji="1" lang="en-US" altLang="ja-JP" dirty="0"/>
                  <a:t>Update</a:t>
                </a:r>
                <a:endParaRPr kumimoji="1" lang="ja-JP" altLang="en-US" dirty="0"/>
              </a:p>
            </p:txBody>
          </p:sp>
        </p:grpSp>
      </p:grpSp>
      <p:sp>
        <p:nvSpPr>
          <p:cNvPr id="17" name="テキスト ボックス 16">
            <a:extLst>
              <a:ext uri="{FF2B5EF4-FFF2-40B4-BE49-F238E27FC236}">
                <a16:creationId xmlns:a16="http://schemas.microsoft.com/office/drawing/2014/main" id="{210D012D-30EC-4392-94C8-2BCF950CB741}"/>
              </a:ext>
            </a:extLst>
          </p:cNvPr>
          <p:cNvSpPr txBox="1"/>
          <p:nvPr/>
        </p:nvSpPr>
        <p:spPr>
          <a:xfrm>
            <a:off x="373306" y="5623850"/>
            <a:ext cx="3672645" cy="261610"/>
          </a:xfrm>
          <a:prstGeom prst="rect">
            <a:avLst/>
          </a:prstGeom>
          <a:noFill/>
        </p:spPr>
        <p:txBody>
          <a:bodyPr wrap="square" rtlCol="0">
            <a:spAutoFit/>
          </a:bodyPr>
          <a:lstStyle/>
          <a:p>
            <a:pPr algn="ctr"/>
            <a:r>
              <a:rPr kumimoji="1" lang="en-US" altLang="ja-JP" sz="1100" dirty="0"/>
              <a:t>Fig. Algorithm of updating transmission order table</a:t>
            </a:r>
            <a:endParaRPr kumimoji="1" lang="ja-JP" altLang="en-US" sz="1100" dirty="0"/>
          </a:p>
        </p:txBody>
      </p:sp>
      <p:sp>
        <p:nvSpPr>
          <p:cNvPr id="29" name="テキスト ボックス 28">
            <a:extLst>
              <a:ext uri="{FF2B5EF4-FFF2-40B4-BE49-F238E27FC236}">
                <a16:creationId xmlns:a16="http://schemas.microsoft.com/office/drawing/2014/main" id="{1BA3DEE5-C5D2-48FD-A877-FCEC7905ADD2}"/>
              </a:ext>
            </a:extLst>
          </p:cNvPr>
          <p:cNvSpPr txBox="1"/>
          <p:nvPr/>
        </p:nvSpPr>
        <p:spPr>
          <a:xfrm>
            <a:off x="4326634" y="1988840"/>
            <a:ext cx="4817303" cy="3046988"/>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The reason why we focus on MAP:</a:t>
            </a:r>
          </a:p>
          <a:p>
            <a:pPr marL="742950" lvl="1" indent="-285750">
              <a:buFont typeface="Times New Roman" panose="02020603050405020304" pitchFamily="18" charset="0"/>
              <a:buChar char="–"/>
            </a:pPr>
            <a:r>
              <a:rPr kumimoji="1" lang="en-US" altLang="ja-JP" sz="1600" dirty="0"/>
              <a:t>The probability of frame collision, </a:t>
            </a:r>
            <a:r>
              <a:rPr kumimoji="1" lang="en-US" altLang="ja-JP" sz="1600" i="1" dirty="0" err="1"/>
              <a:t>P</a:t>
            </a:r>
            <a:r>
              <a:rPr kumimoji="1" lang="en-US" altLang="ja-JP" sz="1600" i="1" baseline="-25000" dirty="0" err="1"/>
              <a:t>collicion</a:t>
            </a:r>
            <a:r>
              <a:rPr kumimoji="1" lang="en-US" altLang="ja-JP" sz="1600" dirty="0"/>
              <a:t> does not become zero in RAP.</a:t>
            </a:r>
          </a:p>
          <a:p>
            <a:pPr marL="742950" lvl="1" indent="-285750">
              <a:buFont typeface="Times New Roman" panose="02020603050405020304" pitchFamily="18" charset="0"/>
              <a:buChar char="–"/>
            </a:pPr>
            <a:endParaRPr kumimoji="1" lang="en-US" altLang="ja-JP" sz="1600" dirty="0"/>
          </a:p>
          <a:p>
            <a:pPr marL="742950" lvl="1" indent="-285750">
              <a:buFont typeface="Times New Roman" panose="02020603050405020304" pitchFamily="18" charset="0"/>
              <a:buChar char="–"/>
            </a:pPr>
            <a:endParaRPr kumimoji="1" lang="en-US" altLang="ja-JP" sz="1600" dirty="0"/>
          </a:p>
          <a:p>
            <a:pPr marL="742950" lvl="1" indent="-285750">
              <a:buFont typeface="Times New Roman" panose="02020603050405020304" pitchFamily="18" charset="0"/>
              <a:buChar char="–"/>
            </a:pPr>
            <a:endParaRPr kumimoji="1" lang="en-US" altLang="ja-JP" sz="1600" dirty="0"/>
          </a:p>
          <a:p>
            <a:pPr marL="742950" lvl="1" indent="-285750">
              <a:buFont typeface="Times New Roman" panose="02020603050405020304" pitchFamily="18" charset="0"/>
              <a:buChar char="–"/>
            </a:pPr>
            <a:r>
              <a:rPr kumimoji="1" lang="en-US" altLang="ja-JP" sz="1600" dirty="0"/>
              <a:t>Otherwise, </a:t>
            </a:r>
            <a:r>
              <a:rPr kumimoji="1" lang="en-US" altLang="ja-JP" sz="1600" i="1" dirty="0" err="1"/>
              <a:t>P</a:t>
            </a:r>
            <a:r>
              <a:rPr kumimoji="1" lang="en-US" altLang="ja-JP" sz="1600" i="1" baseline="-25000" dirty="0" err="1"/>
              <a:t>collision</a:t>
            </a:r>
            <a:r>
              <a:rPr kumimoji="1" lang="en-US" altLang="ja-JP" sz="1600" dirty="0"/>
              <a:t> in MAP become zero if consider only MAC layer. So, we focus on this phase.</a:t>
            </a:r>
          </a:p>
          <a:p>
            <a:pPr marL="742950" lvl="1" indent="-285750">
              <a:buFont typeface="Times New Roman" panose="02020603050405020304" pitchFamily="18" charset="0"/>
              <a:buChar char="–"/>
            </a:pPr>
            <a:endParaRPr kumimoji="1" lang="en-US" altLang="ja-JP" sz="1600" dirty="0"/>
          </a:p>
          <a:p>
            <a:pPr marL="285750" indent="-285750">
              <a:buFont typeface="Wingdings" panose="05000000000000000000" pitchFamily="2" charset="2"/>
              <a:buChar char="l"/>
            </a:pPr>
            <a:r>
              <a:rPr kumimoji="1" lang="en-US" altLang="ja-JP" sz="1600" dirty="0"/>
              <a:t>But, there is a drawback in the point of superframe structure with hybrid MAC.</a:t>
            </a:r>
            <a:endParaRPr kumimoji="1" lang="ja-JP" altLang="en-US" sz="1600" dirty="0"/>
          </a:p>
        </p:txBody>
      </p:sp>
      <p:sp>
        <p:nvSpPr>
          <p:cNvPr id="30" name="テキスト ボックス 29">
            <a:extLst>
              <a:ext uri="{FF2B5EF4-FFF2-40B4-BE49-F238E27FC236}">
                <a16:creationId xmlns:a16="http://schemas.microsoft.com/office/drawing/2014/main" id="{29A419E5-4A69-4667-A6BC-FF7A780BAADC}"/>
              </a:ext>
            </a:extLst>
          </p:cNvPr>
          <p:cNvSpPr txBox="1"/>
          <p:nvPr/>
        </p:nvSpPr>
        <p:spPr>
          <a:xfrm>
            <a:off x="4934590" y="5836842"/>
            <a:ext cx="3672645" cy="261610"/>
          </a:xfrm>
          <a:prstGeom prst="rect">
            <a:avLst/>
          </a:prstGeom>
          <a:noFill/>
        </p:spPr>
        <p:txBody>
          <a:bodyPr wrap="square" rtlCol="0">
            <a:spAutoFit/>
          </a:bodyPr>
          <a:lstStyle/>
          <a:p>
            <a:pPr algn="ctr"/>
            <a:r>
              <a:rPr kumimoji="1" lang="en-US" altLang="ja-JP" sz="1100" dirty="0"/>
              <a:t>Fig. Constraint of proposal scheme</a:t>
            </a:r>
            <a:endParaRPr kumimoji="1" lang="ja-JP" altLang="en-US" sz="1100" dirty="0"/>
          </a:p>
        </p:txBody>
      </p:sp>
      <p:grpSp>
        <p:nvGrpSpPr>
          <p:cNvPr id="31" name="グループ化 30">
            <a:extLst>
              <a:ext uri="{FF2B5EF4-FFF2-40B4-BE49-F238E27FC236}">
                <a16:creationId xmlns:a16="http://schemas.microsoft.com/office/drawing/2014/main" id="{5F310511-3BB3-496B-A547-E96B79512E9D}"/>
              </a:ext>
            </a:extLst>
          </p:cNvPr>
          <p:cNvGrpSpPr/>
          <p:nvPr/>
        </p:nvGrpSpPr>
        <p:grpSpPr>
          <a:xfrm>
            <a:off x="4657457" y="5027097"/>
            <a:ext cx="4346576" cy="899684"/>
            <a:chOff x="578312" y="5312241"/>
            <a:chExt cx="4346576" cy="899684"/>
          </a:xfrm>
        </p:grpSpPr>
        <p:pic>
          <p:nvPicPr>
            <p:cNvPr id="32" name="図 31">
              <a:extLst>
                <a:ext uri="{FF2B5EF4-FFF2-40B4-BE49-F238E27FC236}">
                  <a16:creationId xmlns:a16="http://schemas.microsoft.com/office/drawing/2014/main" id="{29C01F41-319B-4298-BB90-4CCB909D2C72}"/>
                </a:ext>
              </a:extLst>
            </p:cNvPr>
            <p:cNvPicPr>
              <a:picLocks noChangeAspect="1"/>
            </p:cNvPicPr>
            <p:nvPr/>
          </p:nvPicPr>
          <p:blipFill>
            <a:blip r:embed="rId6"/>
            <a:stretch>
              <a:fillRect/>
            </a:stretch>
          </p:blipFill>
          <p:spPr>
            <a:xfrm>
              <a:off x="578312" y="5361838"/>
              <a:ext cx="4346576" cy="850087"/>
            </a:xfrm>
            <a:prstGeom prst="rect">
              <a:avLst/>
            </a:prstGeom>
          </p:spPr>
        </p:pic>
        <p:sp>
          <p:nvSpPr>
            <p:cNvPr id="33" name="テキスト ボックス 32">
              <a:extLst>
                <a:ext uri="{FF2B5EF4-FFF2-40B4-BE49-F238E27FC236}">
                  <a16:creationId xmlns:a16="http://schemas.microsoft.com/office/drawing/2014/main" id="{E05ED773-01A4-4166-8D49-ED7CF52ACDCB}"/>
                </a:ext>
              </a:extLst>
            </p:cNvPr>
            <p:cNvSpPr txBox="1"/>
            <p:nvPr/>
          </p:nvSpPr>
          <p:spPr>
            <a:xfrm>
              <a:off x="1043608" y="5312241"/>
              <a:ext cx="3301380" cy="276999"/>
            </a:xfrm>
            <a:prstGeom prst="rect">
              <a:avLst/>
            </a:prstGeom>
            <a:solidFill>
              <a:schemeClr val="bg1"/>
            </a:solidFill>
          </p:spPr>
          <p:txBody>
            <a:bodyPr wrap="square" rtlCol="0">
              <a:spAutoFit/>
            </a:bodyPr>
            <a:lstStyle/>
            <a:p>
              <a:r>
                <a:rPr kumimoji="1" lang="en-US" altLang="ja-JP" dirty="0"/>
                <a:t>“Transmission slot interval &lt; permissible values”</a:t>
              </a:r>
              <a:endParaRPr kumimoji="1" lang="ja-JP" altLang="en-US" dirty="0"/>
            </a:p>
          </p:txBody>
        </p:sp>
      </p:grpSp>
      <p:grpSp>
        <p:nvGrpSpPr>
          <p:cNvPr id="34" name="グループ化 33">
            <a:extLst>
              <a:ext uri="{FF2B5EF4-FFF2-40B4-BE49-F238E27FC236}">
                <a16:creationId xmlns:a16="http://schemas.microsoft.com/office/drawing/2014/main" id="{579C9E11-ADA6-4EC2-BCC0-5DB4F0FBB7CC}"/>
              </a:ext>
            </a:extLst>
          </p:cNvPr>
          <p:cNvGrpSpPr/>
          <p:nvPr/>
        </p:nvGrpSpPr>
        <p:grpSpPr>
          <a:xfrm>
            <a:off x="5043593" y="2804338"/>
            <a:ext cx="3960440" cy="638071"/>
            <a:chOff x="964448" y="3089482"/>
            <a:chExt cx="3960440" cy="638071"/>
          </a:xfrm>
        </p:grpSpPr>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773D75A3-34A0-4A10-8301-779B37C8E8B0}"/>
                    </a:ext>
                  </a:extLst>
                </p:cNvPr>
                <p:cNvSpPr txBox="1"/>
                <p:nvPr/>
              </p:nvSpPr>
              <p:spPr>
                <a:xfrm>
                  <a:off x="964448" y="3089482"/>
                  <a:ext cx="396044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600" i="1" smtClean="0">
                                <a:latin typeface="Cambria Math" panose="02040503050406030204" pitchFamily="18" charset="0"/>
                              </a:rPr>
                            </m:ctrlPr>
                          </m:sSubPr>
                          <m:e>
                            <m:r>
                              <a:rPr lang="en-US" altLang="ja-JP" sz="1600" i="1">
                                <a:latin typeface="Cambria Math" panose="02040503050406030204" pitchFamily="18" charset="0"/>
                              </a:rPr>
                              <m:t>𝑃</m:t>
                            </m:r>
                          </m:e>
                          <m:sub>
                            <m:r>
                              <a:rPr lang="en-US" altLang="ja-JP" sz="1600" i="1">
                                <a:latin typeface="Cambria Math" panose="02040503050406030204" pitchFamily="18" charset="0"/>
                              </a:rPr>
                              <m:t>𝑐𝑜𝑙𝑙𝑖𝑠𝑖𝑜𝑛</m:t>
                            </m:r>
                          </m:sub>
                        </m:sSub>
                        <m:r>
                          <a:rPr lang="en-US" altLang="ja-JP" sz="1600" b="0" i="1" smtClean="0">
                            <a:latin typeface="Cambria Math" panose="02040503050406030204" pitchFamily="18" charset="0"/>
                          </a:rPr>
                          <m:t>=</m:t>
                        </m:r>
                        <m:r>
                          <a:rPr lang="en-US" altLang="ja-JP" sz="1600" i="1">
                            <a:latin typeface="Cambria Math" panose="02040503050406030204" pitchFamily="18" charset="0"/>
                          </a:rPr>
                          <m:t>1−</m:t>
                        </m:r>
                        <m:sSup>
                          <m:sSupPr>
                            <m:ctrlPr>
                              <a:rPr lang="en-US" altLang="ja-JP" sz="1600" i="1">
                                <a:latin typeface="Cambria Math" panose="02040503050406030204" pitchFamily="18" charset="0"/>
                              </a:rPr>
                            </m:ctrlPr>
                          </m:sSupPr>
                          <m:e>
                            <m:d>
                              <m:dPr>
                                <m:ctrlPr>
                                  <a:rPr lang="en-US" altLang="ja-JP" sz="1600" i="1">
                                    <a:latin typeface="Cambria Math" panose="02040503050406030204" pitchFamily="18" charset="0"/>
                                  </a:rPr>
                                </m:ctrlPr>
                              </m:dPr>
                              <m:e>
                                <m:r>
                                  <a:rPr lang="en-US" altLang="ja-JP" sz="1600" i="1">
                                    <a:latin typeface="Cambria Math" panose="02040503050406030204" pitchFamily="18" charset="0"/>
                                  </a:rPr>
                                  <m:t>1−</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𝑃</m:t>
                                    </m:r>
                                  </m:e>
                                  <m:sub>
                                    <m:r>
                                      <a:rPr lang="en-US" altLang="ja-JP" sz="1600" i="1">
                                        <a:latin typeface="Cambria Math" panose="02040503050406030204" pitchFamily="18" charset="0"/>
                                      </a:rPr>
                                      <m:t>𝑡𝑟𝑎𝑛𝑠𝑚𝑖𝑠𝑠𝑖𝑜𝑛</m:t>
                                    </m:r>
                                    <m:r>
                                      <a:rPr lang="en-US" altLang="ja-JP" sz="1600" i="1">
                                        <a:latin typeface="Cambria Math" panose="02040503050406030204" pitchFamily="18" charset="0"/>
                                      </a:rPr>
                                      <m:t> </m:t>
                                    </m:r>
                                    <m:r>
                                      <a:rPr lang="en-US" altLang="ja-JP" sz="1600" i="1">
                                        <a:latin typeface="Cambria Math" panose="02040503050406030204" pitchFamily="18" charset="0"/>
                                      </a:rPr>
                                      <m:t>𝑠𝑡𝑎𝑡𝑒</m:t>
                                    </m:r>
                                  </m:sub>
                                </m:sSub>
                              </m:e>
                            </m:d>
                          </m:e>
                          <m:sup>
                            <m:r>
                              <a:rPr lang="en-US" altLang="ja-JP" sz="1600" i="1">
                                <a:latin typeface="Cambria Math" panose="02040503050406030204" pitchFamily="18" charset="0"/>
                              </a:rPr>
                              <m:t>𝑛</m:t>
                            </m:r>
                            <m:r>
                              <a:rPr lang="en-US" altLang="ja-JP" sz="1600" i="1">
                                <a:latin typeface="Cambria Math" panose="02040503050406030204" pitchFamily="18" charset="0"/>
                              </a:rPr>
                              <m:t>−1</m:t>
                            </m:r>
                          </m:sup>
                        </m:sSup>
                      </m:oMath>
                    </m:oMathPara>
                  </a14:m>
                  <a:endParaRPr lang="en-US" altLang="ja-JP" sz="1600" dirty="0"/>
                </a:p>
              </p:txBody>
            </p:sp>
          </mc:Choice>
          <mc:Fallback xmlns="">
            <p:sp>
              <p:nvSpPr>
                <p:cNvPr id="20" name="テキスト ボックス 19">
                  <a:extLst>
                    <a:ext uri="{FF2B5EF4-FFF2-40B4-BE49-F238E27FC236}">
                      <a16:creationId xmlns:a16="http://schemas.microsoft.com/office/drawing/2014/main" id="{F86CBA25-6FDB-45D7-9B54-70DDBB3B228E}"/>
                    </a:ext>
                  </a:extLst>
                </p:cNvPr>
                <p:cNvSpPr txBox="1">
                  <a:spLocks noRot="1" noChangeAspect="1" noMove="1" noResize="1" noEditPoints="1" noAdjustHandles="1" noChangeArrowheads="1" noChangeShapeType="1" noTextEdit="1"/>
                </p:cNvSpPr>
                <p:nvPr/>
              </p:nvSpPr>
              <p:spPr>
                <a:xfrm>
                  <a:off x="964448" y="3089482"/>
                  <a:ext cx="3960440" cy="338554"/>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18FACEED-4F1F-483F-89C8-310AA5DBA668}"/>
                    </a:ext>
                  </a:extLst>
                </p:cNvPr>
                <p:cNvSpPr txBox="1"/>
                <p:nvPr/>
              </p:nvSpPr>
              <p:spPr>
                <a:xfrm>
                  <a:off x="1547664" y="3388999"/>
                  <a:ext cx="101703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1600" i="1" smtClean="0">
                            <a:latin typeface="Cambria Math" panose="02040503050406030204" pitchFamily="18" charset="0"/>
                          </a:rPr>
                          <m:t>≠</m:t>
                        </m:r>
                        <m:r>
                          <a:rPr kumimoji="1" lang="en-US" altLang="ja-JP" sz="1600" b="0" i="1" smtClean="0">
                            <a:latin typeface="Cambria Math" panose="02040503050406030204" pitchFamily="18" charset="0"/>
                          </a:rPr>
                          <m:t>0</m:t>
                        </m:r>
                      </m:oMath>
                    </m:oMathPara>
                  </a14:m>
                  <a:endParaRPr kumimoji="1" lang="ja-JP" altLang="en-US" sz="1600" dirty="0"/>
                </a:p>
              </p:txBody>
            </p:sp>
          </mc:Choice>
          <mc:Fallback xmlns="">
            <p:sp>
              <p:nvSpPr>
                <p:cNvPr id="26" name="テキスト ボックス 25">
                  <a:extLst>
                    <a:ext uri="{FF2B5EF4-FFF2-40B4-BE49-F238E27FC236}">
                      <a16:creationId xmlns:a16="http://schemas.microsoft.com/office/drawing/2014/main" id="{712BEB3E-2825-4735-A009-042C98480019}"/>
                    </a:ext>
                  </a:extLst>
                </p:cNvPr>
                <p:cNvSpPr txBox="1">
                  <a:spLocks noRot="1" noChangeAspect="1" noMove="1" noResize="1" noEditPoints="1" noAdjustHandles="1" noChangeArrowheads="1" noChangeShapeType="1" noTextEdit="1"/>
                </p:cNvSpPr>
                <p:nvPr/>
              </p:nvSpPr>
              <p:spPr>
                <a:xfrm>
                  <a:off x="1547664" y="3388999"/>
                  <a:ext cx="1017039" cy="338554"/>
                </a:xfrm>
                <a:prstGeom prst="rect">
                  <a:avLst/>
                </a:prstGeom>
                <a:blipFill>
                  <a:blip r:embed="rId8"/>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177026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36457-925E-4FB7-B2FE-4D4F5E4D8438}"/>
              </a:ext>
            </a:extLst>
          </p:cNvPr>
          <p:cNvSpPr>
            <a:spLocks noGrp="1"/>
          </p:cNvSpPr>
          <p:nvPr>
            <p:ph type="title"/>
          </p:nvPr>
        </p:nvSpPr>
        <p:spPr>
          <a:xfrm>
            <a:off x="685800" y="620688"/>
            <a:ext cx="7772400" cy="654968"/>
          </a:xfrm>
        </p:spPr>
        <p:txBody>
          <a:bodyPr/>
          <a:lstStyle/>
          <a:p>
            <a:r>
              <a:rPr kumimoji="1" lang="en-US" altLang="ja-JP" b="1" dirty="0"/>
              <a:t>Definition of evaluation index</a:t>
            </a:r>
            <a:endParaRPr kumimoji="1" lang="ja-JP" altLang="en-US" b="1" dirty="0"/>
          </a:p>
        </p:txBody>
      </p:sp>
      <p:sp>
        <p:nvSpPr>
          <p:cNvPr id="3" name="フッター プレースホルダー 2">
            <a:extLst>
              <a:ext uri="{FF2B5EF4-FFF2-40B4-BE49-F238E27FC236}">
                <a16:creationId xmlns:a16="http://schemas.microsoft.com/office/drawing/2014/main" id="{3632475F-238B-4D84-BA56-DAC008FD9C70}"/>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3BA758AB-9F1A-4777-9EDD-B3227371E496}"/>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12</a:t>
            </a:fld>
            <a:endParaRPr lang="en-US" altLang="ja-JP" dirty="0"/>
          </a:p>
        </p:txBody>
      </p:sp>
      <p:sp>
        <p:nvSpPr>
          <p:cNvPr id="5" name="日付プレースホルダー 4">
            <a:extLst>
              <a:ext uri="{FF2B5EF4-FFF2-40B4-BE49-F238E27FC236}">
                <a16:creationId xmlns:a16="http://schemas.microsoft.com/office/drawing/2014/main" id="{E19FB505-C37A-4ADB-83F8-A04C7235DA5F}"/>
              </a:ext>
            </a:extLst>
          </p:cNvPr>
          <p:cNvSpPr>
            <a:spLocks noGrp="1"/>
          </p:cNvSpPr>
          <p:nvPr>
            <p:ph type="dt" sz="half" idx="2"/>
          </p:nvPr>
        </p:nvSpPr>
        <p:spPr>
          <a:xfrm>
            <a:off x="684483" y="394156"/>
            <a:ext cx="1600200" cy="215444"/>
          </a:xfrm>
        </p:spPr>
        <p:txBody>
          <a:bodyPr/>
          <a:lstStyle/>
          <a:p>
            <a:r>
              <a:rPr lang="en-US" altLang="ja-JP" dirty="0"/>
              <a:t>March 2018</a:t>
            </a:r>
          </a:p>
        </p:txBody>
      </p:sp>
      <p:pic>
        <p:nvPicPr>
          <p:cNvPr id="6" name="図 5">
            <a:extLst>
              <a:ext uri="{FF2B5EF4-FFF2-40B4-BE49-F238E27FC236}">
                <a16:creationId xmlns:a16="http://schemas.microsoft.com/office/drawing/2014/main" id="{0D13B7D0-FBA6-4ABD-873E-EDB213DBB883}"/>
              </a:ext>
            </a:extLst>
          </p:cNvPr>
          <p:cNvPicPr>
            <a:picLocks noChangeAspect="1"/>
          </p:cNvPicPr>
          <p:nvPr/>
        </p:nvPicPr>
        <p:blipFill>
          <a:blip r:embed="rId2"/>
          <a:stretch>
            <a:fillRect/>
          </a:stretch>
        </p:blipFill>
        <p:spPr>
          <a:xfrm>
            <a:off x="1183816" y="1363200"/>
            <a:ext cx="3036071" cy="1231499"/>
          </a:xfrm>
          <a:prstGeom prst="rect">
            <a:avLst/>
          </a:prstGeom>
        </p:spPr>
      </p:pic>
      <p:pic>
        <p:nvPicPr>
          <p:cNvPr id="8" name="図 7">
            <a:extLst>
              <a:ext uri="{FF2B5EF4-FFF2-40B4-BE49-F238E27FC236}">
                <a16:creationId xmlns:a16="http://schemas.microsoft.com/office/drawing/2014/main" id="{FB0BA3D1-32B3-4078-B0DB-1695A878404F}"/>
              </a:ext>
            </a:extLst>
          </p:cNvPr>
          <p:cNvPicPr>
            <a:picLocks noChangeAspect="1"/>
          </p:cNvPicPr>
          <p:nvPr/>
        </p:nvPicPr>
        <p:blipFill>
          <a:blip r:embed="rId3"/>
          <a:stretch>
            <a:fillRect/>
          </a:stretch>
        </p:blipFill>
        <p:spPr>
          <a:xfrm>
            <a:off x="4588639" y="1454904"/>
            <a:ext cx="4371243" cy="1095278"/>
          </a:xfrm>
          <a:prstGeom prst="rect">
            <a:avLst/>
          </a:prstGeom>
        </p:spPr>
      </p:pic>
      <p:sp>
        <p:nvSpPr>
          <p:cNvPr id="9" name="テキスト ボックス 8">
            <a:extLst>
              <a:ext uri="{FF2B5EF4-FFF2-40B4-BE49-F238E27FC236}">
                <a16:creationId xmlns:a16="http://schemas.microsoft.com/office/drawing/2014/main" id="{02A5994D-D6A7-40F1-840E-B7375F7D6945}"/>
              </a:ext>
            </a:extLst>
          </p:cNvPr>
          <p:cNvSpPr txBox="1"/>
          <p:nvPr/>
        </p:nvSpPr>
        <p:spPr>
          <a:xfrm>
            <a:off x="4918722" y="2486543"/>
            <a:ext cx="3672408" cy="261610"/>
          </a:xfrm>
          <a:prstGeom prst="rect">
            <a:avLst/>
          </a:prstGeom>
          <a:noFill/>
        </p:spPr>
        <p:txBody>
          <a:bodyPr wrap="square" rtlCol="0">
            <a:spAutoFit/>
          </a:bodyPr>
          <a:lstStyle/>
          <a:p>
            <a:pPr algn="ctr"/>
            <a:r>
              <a:rPr kumimoji="1" lang="en-US" altLang="ja-JP" sz="1100" dirty="0"/>
              <a:t>Fig. Superframe structure in this performance evaluation</a:t>
            </a:r>
            <a:endParaRPr kumimoji="1" lang="ja-JP" altLang="en-US" sz="1100" dirty="0"/>
          </a:p>
        </p:txBody>
      </p:sp>
      <p:sp>
        <p:nvSpPr>
          <p:cNvPr id="10" name="テキスト ボックス 9">
            <a:extLst>
              <a:ext uri="{FF2B5EF4-FFF2-40B4-BE49-F238E27FC236}">
                <a16:creationId xmlns:a16="http://schemas.microsoft.com/office/drawing/2014/main" id="{1C3B629B-E1EA-4091-B47C-3F22F3B1BF48}"/>
              </a:ext>
            </a:extLst>
          </p:cNvPr>
          <p:cNvSpPr txBox="1"/>
          <p:nvPr/>
        </p:nvSpPr>
        <p:spPr>
          <a:xfrm>
            <a:off x="638788" y="2594699"/>
            <a:ext cx="3672408" cy="261610"/>
          </a:xfrm>
          <a:prstGeom prst="rect">
            <a:avLst/>
          </a:prstGeom>
          <a:noFill/>
        </p:spPr>
        <p:txBody>
          <a:bodyPr wrap="square" rtlCol="0">
            <a:spAutoFit/>
          </a:bodyPr>
          <a:lstStyle/>
          <a:p>
            <a:pPr algn="ctr"/>
            <a:r>
              <a:rPr kumimoji="1" lang="en-US" altLang="ja-JP" sz="1100" dirty="0"/>
              <a:t>Fig. Polling method in response to time axis</a:t>
            </a:r>
            <a:endParaRPr kumimoji="1" lang="ja-JP" altLang="en-US" sz="1100" dirty="0"/>
          </a:p>
        </p:txBody>
      </p:sp>
      <p:sp>
        <p:nvSpPr>
          <p:cNvPr id="13" name="テキスト ボックス 12">
            <a:extLst>
              <a:ext uri="{FF2B5EF4-FFF2-40B4-BE49-F238E27FC236}">
                <a16:creationId xmlns:a16="http://schemas.microsoft.com/office/drawing/2014/main" id="{C5C4FE71-AD71-4AF4-A5F3-57A8EDEA3494}"/>
              </a:ext>
            </a:extLst>
          </p:cNvPr>
          <p:cNvSpPr txBox="1"/>
          <p:nvPr/>
        </p:nvSpPr>
        <p:spPr>
          <a:xfrm>
            <a:off x="312067" y="2852936"/>
            <a:ext cx="8553143" cy="3600986"/>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In this performance evaluation, we use polling access for MAP in hybrid MAC protocol.</a:t>
            </a:r>
          </a:p>
          <a:p>
            <a:pPr marL="742950" lvl="1" indent="-285750">
              <a:buFont typeface="Times New Roman" panose="02020603050405020304" pitchFamily="18" charset="0"/>
              <a:buChar char="–"/>
            </a:pPr>
            <a:r>
              <a:rPr kumimoji="1" lang="en-US" altLang="ja-JP" sz="1600" dirty="0"/>
              <a:t>Latency performance can not express the factor caused by MAP because we use hybrid MAC:</a:t>
            </a:r>
          </a:p>
          <a:p>
            <a:pPr marL="742950" lvl="1" indent="-285750">
              <a:buFont typeface="Times New Roman" panose="02020603050405020304" pitchFamily="18" charset="0"/>
              <a:buChar char="–"/>
            </a:pPr>
            <a:r>
              <a:rPr lang="en-US" altLang="ja-JP" sz="1600" dirty="0"/>
              <a:t>Let </a:t>
            </a:r>
            <a:r>
              <a:rPr lang="en-US" altLang="ja-JP" sz="1600" dirty="0" err="1"/>
              <a:t>T</a:t>
            </a:r>
            <a:r>
              <a:rPr lang="en-US" altLang="ja-JP" sz="1000" i="1" dirty="0" err="1"/>
              <a:t>Busy</a:t>
            </a:r>
            <a:r>
              <a:rPr lang="en-US" altLang="ja-JP" sz="1600" dirty="0"/>
              <a:t>, </a:t>
            </a:r>
            <a:r>
              <a:rPr lang="en-US" altLang="ja-JP" sz="1600" dirty="0" err="1"/>
              <a:t>T</a:t>
            </a:r>
            <a:r>
              <a:rPr lang="en-US" altLang="ja-JP" sz="1000" i="1" dirty="0" err="1"/>
              <a:t>Backoff</a:t>
            </a:r>
            <a:r>
              <a:rPr lang="en-US" altLang="ja-JP" sz="1000" i="1" dirty="0"/>
              <a:t> </a:t>
            </a:r>
            <a:r>
              <a:rPr lang="en-US" altLang="ja-JP" sz="1600" dirty="0"/>
              <a:t>, </a:t>
            </a:r>
            <a:r>
              <a:rPr lang="en-US" altLang="ja-JP" sz="1600" dirty="0" err="1"/>
              <a:t>T</a:t>
            </a:r>
            <a:r>
              <a:rPr lang="en-US" altLang="ja-JP" sz="1000" i="1" dirty="0" err="1"/>
              <a:t>Collision</a:t>
            </a:r>
            <a:r>
              <a:rPr lang="en-US" altLang="ja-JP" sz="1600" dirty="0"/>
              <a:t>, </a:t>
            </a:r>
            <a:r>
              <a:rPr lang="en-US" altLang="ja-JP" sz="1600" dirty="0" err="1"/>
              <a:t>T</a:t>
            </a:r>
            <a:r>
              <a:rPr lang="en-US" altLang="ja-JP" sz="1000" i="1" dirty="0" err="1"/>
              <a:t>Poll</a:t>
            </a:r>
            <a:r>
              <a:rPr lang="en-US" altLang="ja-JP" sz="1600" dirty="0"/>
              <a:t>, and </a:t>
            </a:r>
            <a:r>
              <a:rPr lang="en-US" altLang="ja-JP" sz="1600" dirty="0" err="1"/>
              <a:t>T</a:t>
            </a:r>
            <a:r>
              <a:rPr lang="en-US" altLang="ja-JP" sz="1000" i="1" dirty="0" err="1"/>
              <a:t>pSIFS</a:t>
            </a:r>
            <a:r>
              <a:rPr lang="en-US" altLang="ja-JP" sz="1000" i="1" dirty="0"/>
              <a:t> </a:t>
            </a:r>
            <a:r>
              <a:rPr lang="en-US" altLang="ja-JP" sz="1600" dirty="0"/>
              <a:t>denote the waiting time for channel busy, backoff time, collision, poll frame, and pSIFS respectively, the latency per frame </a:t>
            </a:r>
            <a:r>
              <a:rPr lang="en-US" altLang="ja-JP" sz="1600" dirty="0" err="1"/>
              <a:t>T</a:t>
            </a:r>
            <a:r>
              <a:rPr lang="en-US" altLang="ja-JP" sz="1000" i="1" dirty="0" err="1"/>
              <a:t>Latency</a:t>
            </a:r>
            <a:r>
              <a:rPr lang="en-US" altLang="ja-JP" sz="1000" i="1" dirty="0"/>
              <a:t> </a:t>
            </a:r>
            <a:r>
              <a:rPr lang="en-US" altLang="ja-JP" sz="1600" dirty="0"/>
              <a:t>is given as follows:</a:t>
            </a:r>
          </a:p>
          <a:p>
            <a:pPr marL="742950" lvl="1" indent="-285750">
              <a:buFont typeface="Times New Roman" panose="02020603050405020304" pitchFamily="18" charset="0"/>
              <a:buChar char="–"/>
            </a:pPr>
            <a:endParaRPr lang="en-US" altLang="ja-JP" sz="1600" dirty="0"/>
          </a:p>
          <a:p>
            <a:pPr marL="742950" lvl="1" indent="-285750">
              <a:buFont typeface="Times New Roman" panose="02020603050405020304" pitchFamily="18" charset="0"/>
              <a:buChar char="–"/>
            </a:pPr>
            <a:endParaRPr lang="en-US" altLang="ja-JP" sz="1600" dirty="0"/>
          </a:p>
          <a:p>
            <a:pPr marL="742950" lvl="1" indent="-285750">
              <a:buFont typeface="Times New Roman" panose="02020603050405020304" pitchFamily="18" charset="0"/>
              <a:buChar char="–"/>
            </a:pPr>
            <a:endParaRPr lang="en-US" altLang="ja-JP" sz="1600" dirty="0"/>
          </a:p>
          <a:p>
            <a:pPr marL="742950" lvl="1" indent="-285750">
              <a:buFont typeface="Times New Roman" panose="02020603050405020304" pitchFamily="18" charset="0"/>
              <a:buChar char="–"/>
            </a:pPr>
            <a:endParaRPr lang="en-US" altLang="ja-JP" sz="1600" dirty="0"/>
          </a:p>
          <a:p>
            <a:pPr marL="742950" lvl="1" indent="-285750">
              <a:buFont typeface="Times New Roman" panose="02020603050405020304" pitchFamily="18" charset="0"/>
              <a:buChar char="–"/>
            </a:pPr>
            <a:endParaRPr lang="en-US" altLang="ja-JP" sz="1600" dirty="0"/>
          </a:p>
          <a:p>
            <a:pPr marL="742950" lvl="1" indent="-285750">
              <a:buFont typeface="Times New Roman" panose="02020603050405020304" pitchFamily="18" charset="0"/>
              <a:buChar char="–"/>
            </a:pPr>
            <a:endParaRPr kumimoji="1" lang="en-US" altLang="ja-JP" sz="1600" dirty="0"/>
          </a:p>
          <a:p>
            <a:pPr lvl="1"/>
            <a:endParaRPr kumimoji="1" lang="en-US" altLang="ja-JP" sz="1600" dirty="0"/>
          </a:p>
          <a:p>
            <a:pPr marL="342900" indent="-342900">
              <a:buFont typeface="Wingdings" panose="05000000000000000000" pitchFamily="2" charset="2"/>
              <a:buChar char="l"/>
            </a:pPr>
            <a:r>
              <a:rPr kumimoji="1" lang="en-US" altLang="ja-JP" sz="1600" dirty="0"/>
              <a:t>Propose the system in order to achieve this equation</a:t>
            </a:r>
            <a:endParaRPr lang="en-US" altLang="ja-JP" sz="1600" dirty="0"/>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5715CFD-FB77-4E1D-9E14-67109B8159B4}"/>
                  </a:ext>
                </a:extLst>
              </p:cNvPr>
              <p:cNvSpPr txBox="1"/>
              <p:nvPr/>
            </p:nvSpPr>
            <p:spPr>
              <a:xfrm>
                <a:off x="838438" y="5517232"/>
                <a:ext cx="7773717" cy="3618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𝑻</m:t>
                          </m:r>
                        </m:e>
                        <m:sub>
                          <m:r>
                            <a:rPr kumimoji="1" lang="en-US" altLang="ja-JP" sz="1600" b="1" i="1" smtClean="0">
                              <a:latin typeface="Cambria Math" panose="02040503050406030204" pitchFamily="18" charset="0"/>
                            </a:rPr>
                            <m:t>𝒍𝒂𝒕𝒆𝒏𝒄𝒚</m:t>
                          </m:r>
                        </m:sub>
                      </m:sSub>
                      <m:r>
                        <a:rPr kumimoji="1" lang="en-US" altLang="ja-JP" sz="1600" b="1" i="1" smtClean="0">
                          <a:latin typeface="Cambria Math" panose="02040503050406030204" pitchFamily="18" charset="0"/>
                        </a:rPr>
                        <m:t>=</m:t>
                      </m:r>
                      <m:sSub>
                        <m:sSubPr>
                          <m:ctrlPr>
                            <a:rPr kumimoji="1" lang="en-US" altLang="ja-JP" sz="1600" b="1" i="1" smtClean="0">
                              <a:solidFill>
                                <a:srgbClr val="0070C0"/>
                              </a:solidFill>
                              <a:latin typeface="Cambria Math" panose="02040503050406030204" pitchFamily="18" charset="0"/>
                            </a:rPr>
                          </m:ctrlPr>
                        </m:sSubPr>
                        <m:e>
                          <m:r>
                            <a:rPr kumimoji="1" lang="en-US" altLang="ja-JP" sz="1600" b="1" i="1" smtClean="0">
                              <a:solidFill>
                                <a:srgbClr val="0070C0"/>
                              </a:solidFill>
                              <a:latin typeface="Cambria Math" panose="02040503050406030204" pitchFamily="18" charset="0"/>
                            </a:rPr>
                            <m:t>𝑻</m:t>
                          </m:r>
                        </m:e>
                        <m:sub>
                          <m:r>
                            <a:rPr kumimoji="1" lang="en-US" altLang="ja-JP" sz="1600" b="1" i="1" smtClean="0">
                              <a:solidFill>
                                <a:srgbClr val="0070C0"/>
                              </a:solidFill>
                              <a:latin typeface="Cambria Math" panose="02040503050406030204" pitchFamily="18" charset="0"/>
                            </a:rPr>
                            <m:t>𝒃𝒖𝒔𝒚</m:t>
                          </m:r>
                        </m:sub>
                      </m:sSub>
                      <m:r>
                        <a:rPr kumimoji="1" lang="en-US" altLang="ja-JP" sz="1600" b="1" i="1" smtClean="0">
                          <a:latin typeface="Cambria Math" panose="02040503050406030204" pitchFamily="18" charset="0"/>
                        </a:rPr>
                        <m:t>+</m:t>
                      </m:r>
                      <m:sSub>
                        <m:sSubPr>
                          <m:ctrlPr>
                            <a:rPr kumimoji="1" lang="en-US" altLang="ja-JP" sz="1600" b="1" i="1" smtClean="0">
                              <a:solidFill>
                                <a:srgbClr val="0070C0"/>
                              </a:solidFill>
                              <a:latin typeface="Cambria Math" panose="02040503050406030204" pitchFamily="18" charset="0"/>
                            </a:rPr>
                          </m:ctrlPr>
                        </m:sSubPr>
                        <m:e>
                          <m:r>
                            <a:rPr kumimoji="1" lang="en-US" altLang="ja-JP" sz="1600" b="1" i="1" smtClean="0">
                              <a:solidFill>
                                <a:srgbClr val="0070C0"/>
                              </a:solidFill>
                              <a:latin typeface="Cambria Math" panose="02040503050406030204" pitchFamily="18" charset="0"/>
                            </a:rPr>
                            <m:t>𝑻</m:t>
                          </m:r>
                        </m:e>
                        <m:sub>
                          <m:r>
                            <a:rPr kumimoji="1" lang="en-US" altLang="ja-JP" sz="1600" b="1" i="1" smtClean="0">
                              <a:solidFill>
                                <a:srgbClr val="0070C0"/>
                              </a:solidFill>
                              <a:latin typeface="Cambria Math" panose="02040503050406030204" pitchFamily="18" charset="0"/>
                            </a:rPr>
                            <m:t>𝒃𝒂𝒄𝒌𝒐𝒇𝒇</m:t>
                          </m:r>
                        </m:sub>
                      </m:sSub>
                      <m:r>
                        <a:rPr kumimoji="1" lang="en-US" altLang="ja-JP" sz="1600" b="1" i="1" smtClean="0">
                          <a:latin typeface="Cambria Math" panose="02040503050406030204" pitchFamily="18" charset="0"/>
                        </a:rPr>
                        <m:t>+</m:t>
                      </m:r>
                      <m:sSub>
                        <m:sSubPr>
                          <m:ctrlPr>
                            <a:rPr kumimoji="1" lang="en-US" altLang="ja-JP" sz="1600" b="1" i="1" smtClean="0">
                              <a:solidFill>
                                <a:srgbClr val="0070C0"/>
                              </a:solidFill>
                              <a:latin typeface="Cambria Math" panose="02040503050406030204" pitchFamily="18" charset="0"/>
                            </a:rPr>
                          </m:ctrlPr>
                        </m:sSubPr>
                        <m:e>
                          <m:r>
                            <a:rPr kumimoji="1" lang="en-US" altLang="ja-JP" sz="1600" b="1" i="1" smtClean="0">
                              <a:solidFill>
                                <a:srgbClr val="0070C0"/>
                              </a:solidFill>
                              <a:latin typeface="Cambria Math" panose="02040503050406030204" pitchFamily="18" charset="0"/>
                            </a:rPr>
                            <m:t>𝑻</m:t>
                          </m:r>
                        </m:e>
                        <m:sub>
                          <m:r>
                            <a:rPr kumimoji="1" lang="en-US" altLang="ja-JP" sz="1600" b="1" i="1" smtClean="0">
                              <a:solidFill>
                                <a:srgbClr val="0070C0"/>
                              </a:solidFill>
                              <a:latin typeface="Cambria Math" panose="02040503050406030204" pitchFamily="18" charset="0"/>
                            </a:rPr>
                            <m:t>𝒄𝒐𝒍𝒍𝒊𝒔𝒊𝒐𝒏</m:t>
                          </m:r>
                        </m:sub>
                      </m:sSub>
                      <m:r>
                        <a:rPr kumimoji="1" lang="en-US" altLang="ja-JP" sz="1600" b="1" i="1" smtClean="0">
                          <a:latin typeface="Cambria Math" panose="02040503050406030204" pitchFamily="18" charset="0"/>
                        </a:rPr>
                        <m:t>+</m:t>
                      </m:r>
                      <m:sSub>
                        <m:sSubPr>
                          <m:ctrlPr>
                            <a:rPr kumimoji="1" lang="en-US" altLang="ja-JP" sz="1600" b="1" i="1" smtClean="0">
                              <a:solidFill>
                                <a:srgbClr val="DC501D"/>
                              </a:solidFill>
                              <a:latin typeface="Cambria Math" panose="02040503050406030204" pitchFamily="18" charset="0"/>
                            </a:rPr>
                          </m:ctrlPr>
                        </m:sSubPr>
                        <m:e>
                          <m:r>
                            <a:rPr kumimoji="1" lang="en-US" altLang="ja-JP" sz="1600" b="1" i="1" smtClean="0">
                              <a:solidFill>
                                <a:srgbClr val="DC501D"/>
                              </a:solidFill>
                              <a:latin typeface="Cambria Math" panose="02040503050406030204" pitchFamily="18" charset="0"/>
                            </a:rPr>
                            <m:t>𝑻</m:t>
                          </m:r>
                        </m:e>
                        <m:sub>
                          <m:r>
                            <a:rPr kumimoji="1" lang="en-US" altLang="ja-JP" sz="1600" b="1" i="1" smtClean="0">
                              <a:solidFill>
                                <a:srgbClr val="DC501D"/>
                              </a:solidFill>
                              <a:latin typeface="Cambria Math" panose="02040503050406030204" pitchFamily="18" charset="0"/>
                            </a:rPr>
                            <m:t>𝒑𝒐𝒍𝒍</m:t>
                          </m:r>
                        </m:sub>
                      </m:sSub>
                      <m:r>
                        <a:rPr kumimoji="1" lang="en-US" altLang="ja-JP" sz="1600" b="1" i="1" smtClean="0">
                          <a:latin typeface="Cambria Math" panose="02040503050406030204" pitchFamily="18" charset="0"/>
                        </a:rPr>
                        <m:t>+</m:t>
                      </m:r>
                      <m:sSub>
                        <m:sSubPr>
                          <m:ctrlPr>
                            <a:rPr kumimoji="1" lang="en-US" altLang="ja-JP" sz="1600" b="1" i="1" smtClean="0">
                              <a:latin typeface="Cambria Math" panose="02040503050406030204" pitchFamily="18" charset="0"/>
                            </a:rPr>
                          </m:ctrlPr>
                        </m:sSubPr>
                        <m:e>
                          <m:r>
                            <a:rPr kumimoji="1" lang="en-US" altLang="ja-JP" sz="1600" b="1" i="1" smtClean="0">
                              <a:latin typeface="Cambria Math" panose="02040503050406030204" pitchFamily="18" charset="0"/>
                            </a:rPr>
                            <m:t>𝑻</m:t>
                          </m:r>
                        </m:e>
                        <m:sub>
                          <m:r>
                            <a:rPr kumimoji="1" lang="en-US" altLang="ja-JP" sz="1600" b="1" i="1" smtClean="0">
                              <a:latin typeface="Cambria Math" panose="02040503050406030204" pitchFamily="18" charset="0"/>
                            </a:rPr>
                            <m:t>𝒊𝒏𝒕𝒆𝒓𝒗𝒂𝒍</m:t>
                          </m:r>
                        </m:sub>
                      </m:sSub>
                      <m:r>
                        <a:rPr lang="en-US" altLang="ja-JP" sz="1600" b="1" i="1">
                          <a:latin typeface="Cambria Math" panose="02040503050406030204" pitchFamily="18" charset="0"/>
                          <a:ea typeface="Cambria Math" panose="02040503050406030204" pitchFamily="18" charset="0"/>
                        </a:rPr>
                        <m:t>≤</m:t>
                      </m:r>
                      <m:sSub>
                        <m:sSubPr>
                          <m:ctrlPr>
                            <a:rPr lang="en-US" altLang="ja-JP" sz="1600" b="1" i="1" smtClean="0">
                              <a:latin typeface="Cambria Math" panose="02040503050406030204" pitchFamily="18" charset="0"/>
                              <a:ea typeface="Cambria Math" panose="02040503050406030204" pitchFamily="18" charset="0"/>
                            </a:rPr>
                          </m:ctrlPr>
                        </m:sSubPr>
                        <m:e>
                          <m:r>
                            <a:rPr lang="en-US" altLang="ja-JP" sz="1600" b="1" i="1" smtClean="0">
                              <a:latin typeface="Cambria Math" panose="02040503050406030204" pitchFamily="18" charset="0"/>
                              <a:ea typeface="Cambria Math" panose="02040503050406030204" pitchFamily="18" charset="0"/>
                            </a:rPr>
                            <m:t>𝑻</m:t>
                          </m:r>
                        </m:e>
                        <m:sub>
                          <m:r>
                            <a:rPr lang="en-US" altLang="ja-JP" sz="1600" b="1" i="1" smtClean="0">
                              <a:latin typeface="Cambria Math" panose="02040503050406030204" pitchFamily="18" charset="0"/>
                              <a:ea typeface="Cambria Math" panose="02040503050406030204" pitchFamily="18" charset="0"/>
                            </a:rPr>
                            <m:t>𝒘𝒐𝒓𝒔𝒕</m:t>
                          </m:r>
                        </m:sub>
                      </m:sSub>
                      <m:r>
                        <a:rPr lang="en-US" altLang="ja-JP" sz="1600" b="1" i="1" smtClean="0">
                          <a:latin typeface="Cambria Math" panose="02040503050406030204" pitchFamily="18" charset="0"/>
                          <a:ea typeface="Cambria Math" panose="02040503050406030204" pitchFamily="18" charset="0"/>
                        </a:rPr>
                        <m:t>≤</m:t>
                      </m:r>
                      <m:sSub>
                        <m:sSubPr>
                          <m:ctrlPr>
                            <a:rPr lang="en-US" altLang="ja-JP" sz="1600" b="1" i="1" smtClean="0">
                              <a:latin typeface="Cambria Math" panose="02040503050406030204" pitchFamily="18" charset="0"/>
                              <a:ea typeface="Cambria Math" panose="02040503050406030204" pitchFamily="18" charset="0"/>
                            </a:rPr>
                          </m:ctrlPr>
                        </m:sSubPr>
                        <m:e>
                          <m:r>
                            <a:rPr lang="en-US" altLang="ja-JP" sz="1600" b="1" i="1" smtClean="0">
                              <a:latin typeface="Cambria Math" panose="02040503050406030204" pitchFamily="18" charset="0"/>
                              <a:ea typeface="Cambria Math" panose="02040503050406030204" pitchFamily="18" charset="0"/>
                            </a:rPr>
                            <m:t>𝑻</m:t>
                          </m:r>
                        </m:e>
                        <m:sub>
                          <m:r>
                            <a:rPr lang="en-US" altLang="ja-JP" sz="1600" b="1" i="1" smtClean="0">
                              <a:latin typeface="Cambria Math" panose="02040503050406030204" pitchFamily="18" charset="0"/>
                              <a:ea typeface="Cambria Math" panose="02040503050406030204" pitchFamily="18" charset="0"/>
                            </a:rPr>
                            <m:t>𝒑𝒆𝒓𝒎𝒊𝒔𝒔𝒊𝒐𝒏</m:t>
                          </m:r>
                        </m:sub>
                      </m:sSub>
                    </m:oMath>
                  </m:oMathPara>
                </a14:m>
                <a:endParaRPr kumimoji="1" lang="ja-JP" altLang="en-US" sz="1600" b="1" dirty="0"/>
              </a:p>
            </p:txBody>
          </p:sp>
        </mc:Choice>
        <mc:Fallback xmlns="">
          <p:sp>
            <p:nvSpPr>
              <p:cNvPr id="14" name="テキスト ボックス 13">
                <a:extLst>
                  <a:ext uri="{FF2B5EF4-FFF2-40B4-BE49-F238E27FC236}">
                    <a16:creationId xmlns:a16="http://schemas.microsoft.com/office/drawing/2014/main" id="{E5715CFD-FB77-4E1D-9E14-67109B8159B4}"/>
                  </a:ext>
                </a:extLst>
              </p:cNvPr>
              <p:cNvSpPr txBox="1">
                <a:spLocks noRot="1" noChangeAspect="1" noMove="1" noResize="1" noEditPoints="1" noAdjustHandles="1" noChangeArrowheads="1" noChangeShapeType="1" noTextEdit="1"/>
              </p:cNvSpPr>
              <p:nvPr/>
            </p:nvSpPr>
            <p:spPr>
              <a:xfrm>
                <a:off x="838438" y="5517232"/>
                <a:ext cx="7773717" cy="361894"/>
              </a:xfrm>
              <a:prstGeom prst="rect">
                <a:avLst/>
              </a:prstGeom>
              <a:blipFill>
                <a:blip r:embed="rId4"/>
                <a:stretch>
                  <a:fillRect b="-84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C1BC4A0C-C6FE-4192-87A9-3BE3A7A0D9CE}"/>
                  </a:ext>
                </a:extLst>
              </p:cNvPr>
              <p:cNvSpPr txBox="1"/>
              <p:nvPr/>
            </p:nvSpPr>
            <p:spPr>
              <a:xfrm>
                <a:off x="1145897" y="4477350"/>
                <a:ext cx="5874375" cy="325025"/>
              </a:xfrm>
              <a:prstGeom prst="rect">
                <a:avLst/>
              </a:prstGeom>
              <a:noFill/>
            </p:spPr>
            <p:txBody>
              <a:bodyPr wrap="square" rtlCol="0">
                <a:spAutoFit/>
              </a:bodyPr>
              <a:lstStyle/>
              <a:p>
                <a14:m>
                  <m:oMath xmlns:m="http://schemas.openxmlformats.org/officeDocument/2006/math">
                    <m:sSub>
                      <m:sSubPr>
                        <m:ctrlPr>
                          <a:rPr kumimoji="1" lang="en-US" altLang="ja-JP" sz="1400" b="1" i="1" smtClean="0">
                            <a:solidFill>
                              <a:srgbClr val="0070C0"/>
                            </a:solidFill>
                            <a:latin typeface="Cambria Math" panose="02040503050406030204" pitchFamily="18" charset="0"/>
                          </a:rPr>
                        </m:ctrlPr>
                      </m:sSubPr>
                      <m:e>
                        <m:r>
                          <a:rPr kumimoji="1" lang="en-US" altLang="ja-JP" sz="1400" b="1" i="1" smtClean="0">
                            <a:solidFill>
                              <a:srgbClr val="0070C0"/>
                            </a:solidFill>
                            <a:latin typeface="Cambria Math" panose="02040503050406030204" pitchFamily="18" charset="0"/>
                          </a:rPr>
                          <m:t>𝑻</m:t>
                        </m:r>
                      </m:e>
                      <m:sub>
                        <m:r>
                          <a:rPr kumimoji="1" lang="en-US" altLang="ja-JP" sz="1400" b="1" i="1" smtClean="0">
                            <a:solidFill>
                              <a:srgbClr val="0070C0"/>
                            </a:solidFill>
                            <a:latin typeface="Cambria Math" panose="02040503050406030204" pitchFamily="18" charset="0"/>
                          </a:rPr>
                          <m:t>𝒃𝒖𝒔𝒚</m:t>
                        </m:r>
                      </m:sub>
                    </m:sSub>
                  </m:oMath>
                </a14:m>
                <a:r>
                  <a:rPr kumimoji="1" lang="en-US" altLang="ja-JP" sz="1400" b="1" dirty="0"/>
                  <a:t>, </a:t>
                </a:r>
                <a14:m>
                  <m:oMath xmlns:m="http://schemas.openxmlformats.org/officeDocument/2006/math">
                    <m:sSub>
                      <m:sSubPr>
                        <m:ctrlPr>
                          <a:rPr kumimoji="1" lang="en-US" altLang="ja-JP" sz="1400" b="1" i="1" smtClean="0">
                            <a:solidFill>
                              <a:srgbClr val="0070C0"/>
                            </a:solidFill>
                            <a:latin typeface="Cambria Math" panose="02040503050406030204" pitchFamily="18" charset="0"/>
                          </a:rPr>
                        </m:ctrlPr>
                      </m:sSubPr>
                      <m:e>
                        <m:r>
                          <a:rPr kumimoji="1" lang="en-US" altLang="ja-JP" sz="1400" b="1" i="1" smtClean="0">
                            <a:solidFill>
                              <a:srgbClr val="0070C0"/>
                            </a:solidFill>
                            <a:latin typeface="Cambria Math" panose="02040503050406030204" pitchFamily="18" charset="0"/>
                          </a:rPr>
                          <m:t>𝑻</m:t>
                        </m:r>
                      </m:e>
                      <m:sub>
                        <m:r>
                          <a:rPr kumimoji="1" lang="en-US" altLang="ja-JP" sz="1400" b="1" i="1" smtClean="0">
                            <a:solidFill>
                              <a:srgbClr val="0070C0"/>
                            </a:solidFill>
                            <a:latin typeface="Cambria Math" panose="02040503050406030204" pitchFamily="18" charset="0"/>
                          </a:rPr>
                          <m:t>𝒃𝒂𝒄𝒌𝒐𝒇𝒇</m:t>
                        </m:r>
                      </m:sub>
                    </m:sSub>
                  </m:oMath>
                </a14:m>
                <a:r>
                  <a:rPr kumimoji="1" lang="en-US" altLang="ja-JP" sz="1400" b="1" dirty="0"/>
                  <a:t>, </a:t>
                </a:r>
                <a14:m>
                  <m:oMath xmlns:m="http://schemas.openxmlformats.org/officeDocument/2006/math">
                    <m:sSub>
                      <m:sSubPr>
                        <m:ctrlPr>
                          <a:rPr kumimoji="1" lang="en-US" altLang="ja-JP" sz="1400" b="1" i="1" smtClean="0">
                            <a:solidFill>
                              <a:srgbClr val="0070C0"/>
                            </a:solidFill>
                            <a:latin typeface="Cambria Math" panose="02040503050406030204" pitchFamily="18" charset="0"/>
                          </a:rPr>
                        </m:ctrlPr>
                      </m:sSubPr>
                      <m:e>
                        <m:r>
                          <a:rPr kumimoji="1" lang="en-US" altLang="ja-JP" sz="1400" b="1" i="1" smtClean="0">
                            <a:solidFill>
                              <a:srgbClr val="0070C0"/>
                            </a:solidFill>
                            <a:latin typeface="Cambria Math" panose="02040503050406030204" pitchFamily="18" charset="0"/>
                          </a:rPr>
                          <m:t>𝑻</m:t>
                        </m:r>
                      </m:e>
                      <m:sub>
                        <m:r>
                          <a:rPr kumimoji="1" lang="en-US" altLang="ja-JP" sz="1400" b="1" i="1" smtClean="0">
                            <a:solidFill>
                              <a:srgbClr val="0070C0"/>
                            </a:solidFill>
                            <a:latin typeface="Cambria Math" panose="02040503050406030204" pitchFamily="18" charset="0"/>
                          </a:rPr>
                          <m:t>𝒄𝒐𝒍𝒍𝒊𝒔𝒊𝒐𝒏</m:t>
                        </m:r>
                      </m:sub>
                    </m:sSub>
                  </m:oMath>
                </a14:m>
                <a:r>
                  <a:rPr kumimoji="1" lang="ja-JP" altLang="en-US" sz="1400" b="1" dirty="0"/>
                  <a:t> </a:t>
                </a:r>
                <a:r>
                  <a:rPr kumimoji="1" lang="en-US" altLang="ja-JP" sz="1400" dirty="0"/>
                  <a:t>: Latency caused by contention base</a:t>
                </a:r>
              </a:p>
            </p:txBody>
          </p:sp>
        </mc:Choice>
        <mc:Fallback xmlns="">
          <p:sp>
            <p:nvSpPr>
              <p:cNvPr id="15" name="テキスト ボックス 14">
                <a:extLst>
                  <a:ext uri="{FF2B5EF4-FFF2-40B4-BE49-F238E27FC236}">
                    <a16:creationId xmlns:a16="http://schemas.microsoft.com/office/drawing/2014/main" id="{C1BC4A0C-C6FE-4192-87A9-3BE3A7A0D9CE}"/>
                  </a:ext>
                </a:extLst>
              </p:cNvPr>
              <p:cNvSpPr txBox="1">
                <a:spLocks noRot="1" noChangeAspect="1" noMove="1" noResize="1" noEditPoints="1" noAdjustHandles="1" noChangeArrowheads="1" noChangeShapeType="1" noTextEdit="1"/>
              </p:cNvSpPr>
              <p:nvPr/>
            </p:nvSpPr>
            <p:spPr>
              <a:xfrm>
                <a:off x="1145897" y="4477350"/>
                <a:ext cx="5874375" cy="325025"/>
              </a:xfrm>
              <a:prstGeom prst="rect">
                <a:avLst/>
              </a:prstGeom>
              <a:blipFill>
                <a:blip r:embed="rId5"/>
                <a:stretch>
                  <a:fillRect t="-1852" b="-129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F7C7575D-3BE2-4FFD-AACF-3955FE2DF1E7}"/>
                  </a:ext>
                </a:extLst>
              </p:cNvPr>
              <p:cNvSpPr txBox="1"/>
              <p:nvPr/>
            </p:nvSpPr>
            <p:spPr>
              <a:xfrm>
                <a:off x="2707821" y="4744955"/>
                <a:ext cx="3816071" cy="324384"/>
              </a:xfrm>
              <a:prstGeom prst="rect">
                <a:avLst/>
              </a:prstGeom>
              <a:noFill/>
            </p:spPr>
            <p:txBody>
              <a:bodyPr wrap="square" rtlCol="0">
                <a:spAutoFit/>
              </a:bodyPr>
              <a:lstStyle/>
              <a:p>
                <a14:m>
                  <m:oMath xmlns:m="http://schemas.openxmlformats.org/officeDocument/2006/math">
                    <m:sSub>
                      <m:sSubPr>
                        <m:ctrlPr>
                          <a:rPr lang="en-US" altLang="ja-JP" sz="1400" b="1" i="1" smtClean="0">
                            <a:solidFill>
                              <a:srgbClr val="DC501D"/>
                            </a:solidFill>
                            <a:latin typeface="Cambria Math" panose="02040503050406030204" pitchFamily="18" charset="0"/>
                          </a:rPr>
                        </m:ctrlPr>
                      </m:sSubPr>
                      <m:e>
                        <m:r>
                          <a:rPr lang="en-US" altLang="ja-JP" sz="1400" b="1" i="1">
                            <a:solidFill>
                              <a:srgbClr val="DC501D"/>
                            </a:solidFill>
                            <a:latin typeface="Cambria Math" panose="02040503050406030204" pitchFamily="18" charset="0"/>
                          </a:rPr>
                          <m:t>𝑻</m:t>
                        </m:r>
                      </m:e>
                      <m:sub>
                        <m:r>
                          <a:rPr lang="en-US" altLang="ja-JP" sz="1400" b="1" i="1">
                            <a:solidFill>
                              <a:srgbClr val="DC501D"/>
                            </a:solidFill>
                            <a:latin typeface="Cambria Math" panose="02040503050406030204" pitchFamily="18" charset="0"/>
                          </a:rPr>
                          <m:t>𝒑𝒐𝒍𝒍</m:t>
                        </m:r>
                      </m:sub>
                    </m:sSub>
                  </m:oMath>
                </a14:m>
                <a:r>
                  <a:rPr lang="en-US" altLang="ja-JP" sz="1400" b="1" dirty="0"/>
                  <a:t> </a:t>
                </a:r>
                <a:r>
                  <a:rPr lang="en-US" altLang="ja-JP" sz="1400" dirty="0"/>
                  <a:t>: Latency caused by contention free</a:t>
                </a:r>
                <a:endParaRPr kumimoji="1" lang="ja-JP" altLang="en-US" sz="1400" dirty="0"/>
              </a:p>
            </p:txBody>
          </p:sp>
        </mc:Choice>
        <mc:Fallback xmlns="">
          <p:sp>
            <p:nvSpPr>
              <p:cNvPr id="16" name="テキスト ボックス 15">
                <a:extLst>
                  <a:ext uri="{FF2B5EF4-FFF2-40B4-BE49-F238E27FC236}">
                    <a16:creationId xmlns:a16="http://schemas.microsoft.com/office/drawing/2014/main" id="{F7C7575D-3BE2-4FFD-AACF-3955FE2DF1E7}"/>
                  </a:ext>
                </a:extLst>
              </p:cNvPr>
              <p:cNvSpPr txBox="1">
                <a:spLocks noRot="1" noChangeAspect="1" noMove="1" noResize="1" noEditPoints="1" noAdjustHandles="1" noChangeArrowheads="1" noChangeShapeType="1" noTextEdit="1"/>
              </p:cNvSpPr>
              <p:nvPr/>
            </p:nvSpPr>
            <p:spPr>
              <a:xfrm>
                <a:off x="2707821" y="4744955"/>
                <a:ext cx="3816071" cy="324384"/>
              </a:xfrm>
              <a:prstGeom prst="rect">
                <a:avLst/>
              </a:prstGeom>
              <a:blipFill>
                <a:blip r:embed="rId6"/>
                <a:stretch>
                  <a:fillRect t="-1852" b="-129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D06D6E98-E625-401C-999B-C8D789C181A5}"/>
                  </a:ext>
                </a:extLst>
              </p:cNvPr>
              <p:cNvSpPr txBox="1"/>
              <p:nvPr/>
            </p:nvSpPr>
            <p:spPr>
              <a:xfrm>
                <a:off x="2426349" y="5003111"/>
                <a:ext cx="4442911" cy="307777"/>
              </a:xfrm>
              <a:prstGeom prst="rect">
                <a:avLst/>
              </a:prstGeom>
              <a:noFill/>
            </p:spPr>
            <p:txBody>
              <a:bodyPr wrap="square" rtlCol="0">
                <a:spAutoFit/>
              </a:bodyPr>
              <a:lstStyle/>
              <a:p>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𝑻</m:t>
                        </m:r>
                      </m:e>
                      <m:sub>
                        <m:r>
                          <a:rPr kumimoji="1" lang="en-US" altLang="ja-JP" sz="1400" b="1" i="1" smtClean="0">
                            <a:latin typeface="Cambria Math" panose="02040503050406030204" pitchFamily="18" charset="0"/>
                          </a:rPr>
                          <m:t>𝒊𝒏𝒕𝒆𝒓𝒗𝒂𝒍</m:t>
                        </m:r>
                      </m:sub>
                    </m:sSub>
                  </m:oMath>
                </a14:m>
                <a:r>
                  <a:rPr kumimoji="1" lang="ja-JP" altLang="en-US" sz="1400" b="1" dirty="0"/>
                  <a:t> </a:t>
                </a:r>
                <a:r>
                  <a:rPr kumimoji="1" lang="en-US" altLang="ja-JP" sz="1400" dirty="0"/>
                  <a:t>: Latency caused by interval of MAC</a:t>
                </a:r>
                <a:endParaRPr kumimoji="1" lang="ja-JP" altLang="en-US" sz="1400" b="1" dirty="0"/>
              </a:p>
            </p:txBody>
          </p:sp>
        </mc:Choice>
        <mc:Fallback xmlns="">
          <p:sp>
            <p:nvSpPr>
              <p:cNvPr id="17" name="テキスト ボックス 16">
                <a:extLst>
                  <a:ext uri="{FF2B5EF4-FFF2-40B4-BE49-F238E27FC236}">
                    <a16:creationId xmlns:a16="http://schemas.microsoft.com/office/drawing/2014/main" id="{D06D6E98-E625-401C-999B-C8D789C181A5}"/>
                  </a:ext>
                </a:extLst>
              </p:cNvPr>
              <p:cNvSpPr txBox="1">
                <a:spLocks noRot="1" noChangeAspect="1" noMove="1" noResize="1" noEditPoints="1" noAdjustHandles="1" noChangeArrowheads="1" noChangeShapeType="1" noTextEdit="1"/>
              </p:cNvSpPr>
              <p:nvPr/>
            </p:nvSpPr>
            <p:spPr>
              <a:xfrm>
                <a:off x="2426349" y="5003111"/>
                <a:ext cx="4442911" cy="307777"/>
              </a:xfrm>
              <a:prstGeom prst="rect">
                <a:avLst/>
              </a:prstGeom>
              <a:blipFill>
                <a:blip r:embed="rId7"/>
                <a:stretch>
                  <a:fillRect t="-4000" b="-20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99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E89E7D-D2D4-48BE-BCE9-1FC79E397127}"/>
              </a:ext>
            </a:extLst>
          </p:cNvPr>
          <p:cNvSpPr>
            <a:spLocks noGrp="1"/>
          </p:cNvSpPr>
          <p:nvPr>
            <p:ph type="title"/>
          </p:nvPr>
        </p:nvSpPr>
        <p:spPr>
          <a:xfrm>
            <a:off x="685800" y="685800"/>
            <a:ext cx="7772400" cy="582960"/>
          </a:xfrm>
        </p:spPr>
        <p:txBody>
          <a:bodyPr/>
          <a:lstStyle/>
          <a:p>
            <a:r>
              <a:rPr kumimoji="1" lang="en-US" altLang="ja-JP" sz="3200" b="1" dirty="0"/>
              <a:t>Evaluations considering permissible values</a:t>
            </a:r>
            <a:endParaRPr kumimoji="1" lang="ja-JP" altLang="en-US" sz="3200" b="1" dirty="0"/>
          </a:p>
        </p:txBody>
      </p:sp>
      <p:sp>
        <p:nvSpPr>
          <p:cNvPr id="4" name="スライド番号プレースホルダー 3">
            <a:extLst>
              <a:ext uri="{FF2B5EF4-FFF2-40B4-BE49-F238E27FC236}">
                <a16:creationId xmlns:a16="http://schemas.microsoft.com/office/drawing/2014/main" id="{11A1FB22-5A9A-44FA-8DEF-619A3B3046DF}"/>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13</a:t>
            </a:fld>
            <a:endParaRPr lang="en-US" altLang="ja-JP" dirty="0"/>
          </a:p>
        </p:txBody>
      </p:sp>
      <p:pic>
        <p:nvPicPr>
          <p:cNvPr id="6" name="図 5">
            <a:extLst>
              <a:ext uri="{FF2B5EF4-FFF2-40B4-BE49-F238E27FC236}">
                <a16:creationId xmlns:a16="http://schemas.microsoft.com/office/drawing/2014/main" id="{282C9572-3C6C-4017-875C-1071E5EDB0A7}"/>
              </a:ext>
            </a:extLst>
          </p:cNvPr>
          <p:cNvPicPr>
            <a:picLocks noChangeAspect="1"/>
          </p:cNvPicPr>
          <p:nvPr/>
        </p:nvPicPr>
        <p:blipFill>
          <a:blip r:embed="rId2"/>
          <a:stretch>
            <a:fillRect/>
          </a:stretch>
        </p:blipFill>
        <p:spPr>
          <a:xfrm>
            <a:off x="819360" y="1460783"/>
            <a:ext cx="3361360" cy="1856976"/>
          </a:xfrm>
          <a:prstGeom prst="rect">
            <a:avLst/>
          </a:prstGeom>
        </p:spPr>
      </p:pic>
      <p:graphicFrame>
        <p:nvGraphicFramePr>
          <p:cNvPr id="7" name="表 6">
            <a:extLst>
              <a:ext uri="{FF2B5EF4-FFF2-40B4-BE49-F238E27FC236}">
                <a16:creationId xmlns:a16="http://schemas.microsoft.com/office/drawing/2014/main" id="{E2399C19-88D9-495C-AA68-717064900FD7}"/>
              </a:ext>
            </a:extLst>
          </p:cNvPr>
          <p:cNvGraphicFramePr>
            <a:graphicFrameLocks noGrp="1"/>
          </p:cNvGraphicFramePr>
          <p:nvPr>
            <p:extLst>
              <p:ext uri="{D42A27DB-BD31-4B8C-83A1-F6EECF244321}">
                <p14:modId xmlns:p14="http://schemas.microsoft.com/office/powerpoint/2010/main" val="4202382704"/>
              </p:ext>
            </p:extLst>
          </p:nvPr>
        </p:nvGraphicFramePr>
        <p:xfrm>
          <a:off x="4893484" y="2060848"/>
          <a:ext cx="3882638" cy="2331720"/>
        </p:xfrm>
        <a:graphic>
          <a:graphicData uri="http://schemas.openxmlformats.org/drawingml/2006/table">
            <a:tbl>
              <a:tblPr firstRow="1" bandRow="1">
                <a:tableStyleId>{C083E6E3-FA7D-4D7B-A595-EF9225AFEA82}</a:tableStyleId>
              </a:tblPr>
              <a:tblGrid>
                <a:gridCol w="2466814">
                  <a:extLst>
                    <a:ext uri="{9D8B030D-6E8A-4147-A177-3AD203B41FA5}">
                      <a16:colId xmlns:a16="http://schemas.microsoft.com/office/drawing/2014/main" val="467953850"/>
                    </a:ext>
                  </a:extLst>
                </a:gridCol>
                <a:gridCol w="1415824">
                  <a:extLst>
                    <a:ext uri="{9D8B030D-6E8A-4147-A177-3AD203B41FA5}">
                      <a16:colId xmlns:a16="http://schemas.microsoft.com/office/drawing/2014/main" val="3647543029"/>
                    </a:ext>
                  </a:extLst>
                </a:gridCol>
              </a:tblGrid>
              <a:tr h="228284">
                <a:tc>
                  <a:txBody>
                    <a:bodyPr/>
                    <a:lstStyle/>
                    <a:p>
                      <a:pPr algn="ctr"/>
                      <a:r>
                        <a:rPr kumimoji="1" lang="en-US" altLang="ja-JP" sz="1100" b="1" dirty="0"/>
                        <a:t>Data rate</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kumimoji="1" lang="en-US" altLang="ja-JP" sz="1100" b="1" dirty="0"/>
                        <a:t>242.9 kbps</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1893763"/>
                  </a:ext>
                </a:extLst>
              </a:tr>
              <a:tr h="228284">
                <a:tc>
                  <a:txBody>
                    <a:bodyPr/>
                    <a:lstStyle/>
                    <a:p>
                      <a:pPr algn="ctr"/>
                      <a:r>
                        <a:rPr kumimoji="1" lang="en-US" altLang="ja-JP" sz="1100" b="1" dirty="0"/>
                        <a:t>Payload length of frames</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pPr algn="ctr"/>
                      <a:r>
                        <a:rPr kumimoji="1" lang="en-US" altLang="ja-JP" sz="1100" b="1" dirty="0"/>
                        <a:t>128 octets</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46875717"/>
                  </a:ext>
                </a:extLst>
              </a:tr>
              <a:tr h="228284">
                <a:tc>
                  <a:txBody>
                    <a:bodyPr/>
                    <a:lstStyle/>
                    <a:p>
                      <a:pPr algn="ctr"/>
                      <a:r>
                        <a:rPr kumimoji="1" lang="en-US" altLang="ja-JP" sz="1100" b="1" dirty="0"/>
                        <a:t>Size of transmission slot in MAP</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100" b="1" dirty="0"/>
                        <a:t>6 msec.</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67105630"/>
                  </a:ext>
                </a:extLst>
              </a:tr>
              <a:tr h="228284">
                <a:tc>
                  <a:txBody>
                    <a:bodyPr/>
                    <a:lstStyle/>
                    <a:p>
                      <a:pPr algn="ctr"/>
                      <a:r>
                        <a:rPr kumimoji="1" lang="en-US" altLang="ja-JP" sz="1100" b="1" dirty="0"/>
                        <a:t>Superframe</a:t>
                      </a:r>
                      <a:r>
                        <a:rPr kumimoji="1" lang="ja-JP" altLang="en-US" sz="1100" b="1" dirty="0"/>
                        <a:t> </a:t>
                      </a:r>
                      <a:r>
                        <a:rPr kumimoji="1" lang="en-US" altLang="ja-JP" sz="1100" b="1" dirty="0"/>
                        <a:t>length</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100" b="1" dirty="0"/>
                        <a:t>124.5 msec.</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34700225"/>
                  </a:ext>
                </a:extLst>
              </a:tr>
              <a:tr h="228284">
                <a:tc>
                  <a:txBody>
                    <a:bodyPr/>
                    <a:lstStyle/>
                    <a:p>
                      <a:pPr algn="ctr"/>
                      <a:r>
                        <a:rPr kumimoji="1" lang="en-US" altLang="ja-JP" sz="1100" b="1" dirty="0"/>
                        <a:t>Beacon</a:t>
                      </a:r>
                      <a:r>
                        <a:rPr kumimoji="1" lang="ja-JP" altLang="en-US" sz="1100" b="1" dirty="0"/>
                        <a:t> </a:t>
                      </a:r>
                      <a:r>
                        <a:rPr kumimoji="1" lang="en-US" altLang="ja-JP" sz="1100" b="1" dirty="0"/>
                        <a:t>length </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100" b="1" dirty="0"/>
                        <a:t>1 msec.</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82327730"/>
                  </a:ext>
                </a:extLst>
              </a:tr>
              <a:tr h="228284">
                <a:tc>
                  <a:txBody>
                    <a:bodyPr/>
                    <a:lstStyle/>
                    <a:p>
                      <a:pPr algn="ctr"/>
                      <a:r>
                        <a:rPr kumimoji="1" lang="en-US" altLang="ja-JP" sz="1100" b="1" dirty="0"/>
                        <a:t>EAP</a:t>
                      </a:r>
                      <a:r>
                        <a:rPr kumimoji="1" lang="ja-JP" altLang="en-US" sz="1100" b="1" dirty="0"/>
                        <a:t> </a:t>
                      </a:r>
                      <a:r>
                        <a:rPr kumimoji="1" lang="en-US" altLang="ja-JP" sz="1100" b="1" dirty="0"/>
                        <a:t>length</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100" b="1" dirty="0"/>
                        <a:t>9.5 msec.</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38101340"/>
                  </a:ext>
                </a:extLst>
              </a:tr>
              <a:tr h="228284">
                <a:tc>
                  <a:txBody>
                    <a:bodyPr/>
                    <a:lstStyle/>
                    <a:p>
                      <a:pPr algn="ctr"/>
                      <a:r>
                        <a:rPr kumimoji="1" lang="en-US" altLang="ja-JP" sz="1100" b="1" dirty="0"/>
                        <a:t>RAP-MAP</a:t>
                      </a:r>
                      <a:r>
                        <a:rPr kumimoji="1" lang="ja-JP" altLang="en-US" sz="1100" b="1" dirty="0"/>
                        <a:t> </a:t>
                      </a:r>
                      <a:r>
                        <a:rPr kumimoji="1" lang="en-US" altLang="ja-JP" sz="1100" b="1" dirty="0"/>
                        <a:t>length</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100" b="1" dirty="0"/>
                        <a:t>114 msec.</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43729473"/>
                  </a:ext>
                </a:extLst>
              </a:tr>
              <a:tr h="228284">
                <a:tc>
                  <a:txBody>
                    <a:bodyPr/>
                    <a:lstStyle/>
                    <a:p>
                      <a:pPr algn="ctr"/>
                      <a:r>
                        <a:rPr kumimoji="1" lang="en-US" altLang="ja-JP" sz="1100" b="1" dirty="0"/>
                        <a:t>Simulation time </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100" b="1" dirty="0"/>
                        <a:t>60 sec.</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3465896"/>
                  </a:ext>
                </a:extLst>
              </a:tr>
              <a:tr h="228284">
                <a:tc>
                  <a:txBody>
                    <a:bodyPr/>
                    <a:lstStyle/>
                    <a:p>
                      <a:pPr algn="ctr"/>
                      <a:r>
                        <a:rPr kumimoji="1" lang="en-US" altLang="ja-JP" sz="1100" b="1" dirty="0"/>
                        <a:t>Trial times</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en-US" altLang="ja-JP" sz="1100" b="1" dirty="0"/>
                        <a:t>1000</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458443"/>
                  </a:ext>
                </a:extLst>
              </a:tr>
            </a:tbl>
          </a:graphicData>
        </a:graphic>
      </p:graphicFrame>
      <p:pic>
        <p:nvPicPr>
          <p:cNvPr id="8" name="図 7">
            <a:extLst>
              <a:ext uri="{FF2B5EF4-FFF2-40B4-BE49-F238E27FC236}">
                <a16:creationId xmlns:a16="http://schemas.microsoft.com/office/drawing/2014/main" id="{B1D25ED9-D773-42DB-921E-A6842B048C6C}"/>
              </a:ext>
            </a:extLst>
          </p:cNvPr>
          <p:cNvPicPr>
            <a:picLocks noChangeAspect="1"/>
          </p:cNvPicPr>
          <p:nvPr/>
        </p:nvPicPr>
        <p:blipFill>
          <a:blip r:embed="rId3"/>
          <a:stretch>
            <a:fillRect/>
          </a:stretch>
        </p:blipFill>
        <p:spPr>
          <a:xfrm>
            <a:off x="683737" y="3834578"/>
            <a:ext cx="3824185" cy="958205"/>
          </a:xfrm>
          <a:prstGeom prst="rect">
            <a:avLst/>
          </a:prstGeom>
        </p:spPr>
      </p:pic>
      <p:sp>
        <p:nvSpPr>
          <p:cNvPr id="9" name="テキスト ボックス 8">
            <a:extLst>
              <a:ext uri="{FF2B5EF4-FFF2-40B4-BE49-F238E27FC236}">
                <a16:creationId xmlns:a16="http://schemas.microsoft.com/office/drawing/2014/main" id="{5794B468-2B34-4590-9945-214071D7F289}"/>
              </a:ext>
            </a:extLst>
          </p:cNvPr>
          <p:cNvSpPr txBox="1"/>
          <p:nvPr/>
        </p:nvSpPr>
        <p:spPr>
          <a:xfrm>
            <a:off x="722798" y="3314558"/>
            <a:ext cx="3672645" cy="261610"/>
          </a:xfrm>
          <a:prstGeom prst="rect">
            <a:avLst/>
          </a:prstGeom>
          <a:noFill/>
        </p:spPr>
        <p:txBody>
          <a:bodyPr wrap="square" rtlCol="0">
            <a:spAutoFit/>
          </a:bodyPr>
          <a:lstStyle/>
          <a:p>
            <a:pPr algn="ctr"/>
            <a:r>
              <a:rPr kumimoji="1" lang="en-US" altLang="ja-JP" sz="1100" dirty="0"/>
              <a:t>Fig. Network structure in this performance evaluation</a:t>
            </a:r>
            <a:endParaRPr kumimoji="1" lang="ja-JP" altLang="en-US" sz="1100" dirty="0"/>
          </a:p>
        </p:txBody>
      </p:sp>
      <p:sp>
        <p:nvSpPr>
          <p:cNvPr id="10" name="テキスト ボックス 9">
            <a:extLst>
              <a:ext uri="{FF2B5EF4-FFF2-40B4-BE49-F238E27FC236}">
                <a16:creationId xmlns:a16="http://schemas.microsoft.com/office/drawing/2014/main" id="{E11E12F4-EB4C-48E8-BD0C-0D9B00340955}"/>
              </a:ext>
            </a:extLst>
          </p:cNvPr>
          <p:cNvSpPr txBox="1"/>
          <p:nvPr/>
        </p:nvSpPr>
        <p:spPr>
          <a:xfrm>
            <a:off x="663836" y="4661978"/>
            <a:ext cx="3672408" cy="261610"/>
          </a:xfrm>
          <a:prstGeom prst="rect">
            <a:avLst/>
          </a:prstGeom>
          <a:noFill/>
        </p:spPr>
        <p:txBody>
          <a:bodyPr wrap="square" rtlCol="0">
            <a:spAutoFit/>
          </a:bodyPr>
          <a:lstStyle/>
          <a:p>
            <a:pPr algn="ctr"/>
            <a:r>
              <a:rPr kumimoji="1" lang="en-US" altLang="ja-JP" sz="1100" dirty="0"/>
              <a:t>Fig. Superframe structure in this performance evaluation</a:t>
            </a:r>
            <a:endParaRPr kumimoji="1" lang="ja-JP" altLang="en-US" sz="1100" dirty="0"/>
          </a:p>
        </p:txBody>
      </p:sp>
      <p:sp>
        <p:nvSpPr>
          <p:cNvPr id="11" name="テキスト ボックス 10">
            <a:extLst>
              <a:ext uri="{FF2B5EF4-FFF2-40B4-BE49-F238E27FC236}">
                <a16:creationId xmlns:a16="http://schemas.microsoft.com/office/drawing/2014/main" id="{E66328D3-60C0-45AE-BB5A-6952CC4DD935}"/>
              </a:ext>
            </a:extLst>
          </p:cNvPr>
          <p:cNvSpPr txBox="1"/>
          <p:nvPr/>
        </p:nvSpPr>
        <p:spPr>
          <a:xfrm>
            <a:off x="4998599" y="1791870"/>
            <a:ext cx="3672408" cy="261610"/>
          </a:xfrm>
          <a:prstGeom prst="rect">
            <a:avLst/>
          </a:prstGeom>
          <a:noFill/>
        </p:spPr>
        <p:txBody>
          <a:bodyPr wrap="square" rtlCol="0">
            <a:spAutoFit/>
          </a:bodyPr>
          <a:lstStyle/>
          <a:p>
            <a:pPr algn="ctr"/>
            <a:r>
              <a:rPr kumimoji="1" lang="en-US" altLang="ja-JP" sz="1100" dirty="0"/>
              <a:t>Table. Simulation parameters</a:t>
            </a:r>
            <a:endParaRPr kumimoji="1" lang="ja-JP" altLang="en-US" sz="1100" dirty="0"/>
          </a:p>
        </p:txBody>
      </p:sp>
      <p:sp>
        <p:nvSpPr>
          <p:cNvPr id="13" name="テキスト ボックス 12">
            <a:extLst>
              <a:ext uri="{FF2B5EF4-FFF2-40B4-BE49-F238E27FC236}">
                <a16:creationId xmlns:a16="http://schemas.microsoft.com/office/drawing/2014/main" id="{410A4A55-6B14-4C9D-9871-9B2E24C371A6}"/>
              </a:ext>
            </a:extLst>
          </p:cNvPr>
          <p:cNvSpPr txBox="1"/>
          <p:nvPr/>
        </p:nvSpPr>
        <p:spPr>
          <a:xfrm>
            <a:off x="626741" y="5089920"/>
            <a:ext cx="8193731" cy="738664"/>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400" dirty="0"/>
              <a:t>Considering only sensing frame(uplink traffic), and downlink traffic is considered only acknowledge</a:t>
            </a:r>
          </a:p>
          <a:p>
            <a:pPr marL="285750" indent="-285750">
              <a:buFont typeface="Wingdings" panose="05000000000000000000" pitchFamily="2" charset="2"/>
              <a:buChar char="l"/>
            </a:pPr>
            <a:r>
              <a:rPr kumimoji="1" lang="en-US" altLang="ja-JP" sz="1400" dirty="0"/>
              <a:t>The probability of transmitting UP</a:t>
            </a:r>
            <a:r>
              <a:rPr kumimoji="1" lang="en-US" altLang="ja-JP" sz="1400" baseline="-25000" dirty="0"/>
              <a:t>7</a:t>
            </a:r>
            <a:r>
              <a:rPr kumimoji="1" lang="en-US" altLang="ja-JP" sz="1400" dirty="0"/>
              <a:t> frames in each node is one hundredth</a:t>
            </a:r>
          </a:p>
          <a:p>
            <a:pPr marL="285750" indent="-285750">
              <a:buFont typeface="Wingdings" panose="05000000000000000000" pitchFamily="2" charset="2"/>
              <a:buChar char="l"/>
            </a:pPr>
            <a:r>
              <a:rPr kumimoji="1" lang="en-US" altLang="ja-JP" sz="1400" dirty="0"/>
              <a:t>For the simplicity, offered load of each node is the same, but UP</a:t>
            </a:r>
            <a:r>
              <a:rPr kumimoji="1" lang="en-US" altLang="ja-JP" sz="1400" baseline="-25000" dirty="0"/>
              <a:t>5-6</a:t>
            </a:r>
            <a:r>
              <a:rPr kumimoji="1" lang="en-US" altLang="ja-JP" sz="1400" dirty="0"/>
              <a:t> node in Figure is valuable.</a:t>
            </a:r>
            <a:endParaRPr kumimoji="1" lang="ja-JP" altLang="en-US" sz="1400" dirty="0"/>
          </a:p>
        </p:txBody>
      </p:sp>
      <p:sp>
        <p:nvSpPr>
          <p:cNvPr id="14" name="日付プレースホルダー 5">
            <a:extLst>
              <a:ext uri="{FF2B5EF4-FFF2-40B4-BE49-F238E27FC236}">
                <a16:creationId xmlns:a16="http://schemas.microsoft.com/office/drawing/2014/main" id="{2BE64140-21C5-4F3B-8821-31B40EE3B0CF}"/>
              </a:ext>
            </a:extLst>
          </p:cNvPr>
          <p:cNvSpPr>
            <a:spLocks noGrp="1"/>
          </p:cNvSpPr>
          <p:nvPr>
            <p:ph type="dt" sz="half" idx="2"/>
          </p:nvPr>
        </p:nvSpPr>
        <p:spPr>
          <a:xfrm>
            <a:off x="684483" y="394156"/>
            <a:ext cx="1600200" cy="215444"/>
          </a:xfrm>
        </p:spPr>
        <p:txBody>
          <a:bodyPr/>
          <a:lstStyle/>
          <a:p>
            <a:r>
              <a:rPr lang="en-US" altLang="ja-JP" dirty="0"/>
              <a:t>March 2018</a:t>
            </a:r>
          </a:p>
        </p:txBody>
      </p:sp>
    </p:spTree>
    <p:extLst>
      <p:ext uri="{BB962C8B-B14F-4D97-AF65-F5344CB8AC3E}">
        <p14:creationId xmlns:p14="http://schemas.microsoft.com/office/powerpoint/2010/main" val="1705396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838030-F3AB-4144-85C5-E48B7220C2FD}"/>
              </a:ext>
            </a:extLst>
          </p:cNvPr>
          <p:cNvSpPr>
            <a:spLocks noGrp="1"/>
          </p:cNvSpPr>
          <p:nvPr>
            <p:ph type="title"/>
          </p:nvPr>
        </p:nvSpPr>
        <p:spPr>
          <a:xfrm>
            <a:off x="685800" y="620688"/>
            <a:ext cx="7772400" cy="571694"/>
          </a:xfrm>
        </p:spPr>
        <p:txBody>
          <a:bodyPr/>
          <a:lstStyle/>
          <a:p>
            <a:r>
              <a:rPr kumimoji="1" lang="en-US" altLang="ja-JP" b="1" dirty="0"/>
              <a:t>Results </a:t>
            </a:r>
            <a:r>
              <a:rPr lang="en-US" altLang="ja-JP" b="1" dirty="0"/>
              <a:t>of worst latency</a:t>
            </a:r>
            <a:endParaRPr kumimoji="1" lang="ja-JP" altLang="en-US" b="1" dirty="0"/>
          </a:p>
        </p:txBody>
      </p:sp>
      <p:sp>
        <p:nvSpPr>
          <p:cNvPr id="3" name="フッター プレースホルダー 2">
            <a:extLst>
              <a:ext uri="{FF2B5EF4-FFF2-40B4-BE49-F238E27FC236}">
                <a16:creationId xmlns:a16="http://schemas.microsoft.com/office/drawing/2014/main" id="{B1EA0C78-4ED5-4A5A-81E8-9753C87BEDF2}"/>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FD87D915-A430-4658-8940-51C94B491EFC}"/>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14</a:t>
            </a:fld>
            <a:endParaRPr lang="en-US" altLang="ja-JP" dirty="0"/>
          </a:p>
        </p:txBody>
      </p:sp>
      <p:sp>
        <p:nvSpPr>
          <p:cNvPr id="5" name="日付プレースホルダー 4">
            <a:extLst>
              <a:ext uri="{FF2B5EF4-FFF2-40B4-BE49-F238E27FC236}">
                <a16:creationId xmlns:a16="http://schemas.microsoft.com/office/drawing/2014/main" id="{2D32048F-08FD-4017-84B4-CEB650D4BAE7}"/>
              </a:ext>
            </a:extLst>
          </p:cNvPr>
          <p:cNvSpPr>
            <a:spLocks noGrp="1"/>
          </p:cNvSpPr>
          <p:nvPr>
            <p:ph type="dt" sz="half" idx="2"/>
          </p:nvPr>
        </p:nvSpPr>
        <p:spPr>
          <a:xfrm>
            <a:off x="684483" y="394156"/>
            <a:ext cx="1600200" cy="215444"/>
          </a:xfrm>
        </p:spPr>
        <p:txBody>
          <a:bodyPr/>
          <a:lstStyle/>
          <a:p>
            <a:r>
              <a:rPr lang="en-US" altLang="ja-JP" dirty="0"/>
              <a:t>March 2018</a:t>
            </a:r>
          </a:p>
        </p:txBody>
      </p:sp>
      <p:grpSp>
        <p:nvGrpSpPr>
          <p:cNvPr id="6" name="グループ化 5">
            <a:extLst>
              <a:ext uri="{FF2B5EF4-FFF2-40B4-BE49-F238E27FC236}">
                <a16:creationId xmlns:a16="http://schemas.microsoft.com/office/drawing/2014/main" id="{469B368F-BCD6-40AD-A09B-C35E18EF96AF}"/>
              </a:ext>
            </a:extLst>
          </p:cNvPr>
          <p:cNvGrpSpPr/>
          <p:nvPr/>
        </p:nvGrpSpPr>
        <p:grpSpPr>
          <a:xfrm>
            <a:off x="395536" y="1196752"/>
            <a:ext cx="8364434" cy="2664296"/>
            <a:chOff x="732483" y="1329999"/>
            <a:chExt cx="7755153" cy="2549021"/>
          </a:xfrm>
        </p:grpSpPr>
        <p:pic>
          <p:nvPicPr>
            <p:cNvPr id="7" name="図 6">
              <a:extLst>
                <a:ext uri="{FF2B5EF4-FFF2-40B4-BE49-F238E27FC236}">
                  <a16:creationId xmlns:a16="http://schemas.microsoft.com/office/drawing/2014/main" id="{60158839-F726-4EF7-97B0-288532D54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483" y="1338791"/>
              <a:ext cx="3591064" cy="2540229"/>
            </a:xfrm>
            <a:prstGeom prst="rect">
              <a:avLst/>
            </a:prstGeom>
          </p:spPr>
        </p:pic>
        <p:pic>
          <p:nvPicPr>
            <p:cNvPr id="8" name="図 7">
              <a:extLst>
                <a:ext uri="{FF2B5EF4-FFF2-40B4-BE49-F238E27FC236}">
                  <a16:creationId xmlns:a16="http://schemas.microsoft.com/office/drawing/2014/main" id="{8DDCF5BB-ACB8-4848-8ABA-628327094D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526" y="1329999"/>
              <a:ext cx="3599110" cy="2545921"/>
            </a:xfrm>
            <a:prstGeom prst="rect">
              <a:avLst/>
            </a:prstGeom>
          </p:spPr>
        </p:pic>
        <p:sp>
          <p:nvSpPr>
            <p:cNvPr id="9" name="正方形/長方形 8">
              <a:extLst>
                <a:ext uri="{FF2B5EF4-FFF2-40B4-BE49-F238E27FC236}">
                  <a16:creationId xmlns:a16="http://schemas.microsoft.com/office/drawing/2014/main" id="{303F60ED-B091-46B4-87AF-484921D71C3C}"/>
                </a:ext>
              </a:extLst>
            </p:cNvPr>
            <p:cNvSpPr/>
            <p:nvPr/>
          </p:nvSpPr>
          <p:spPr>
            <a:xfrm>
              <a:off x="1186962" y="2816469"/>
              <a:ext cx="2789714" cy="770793"/>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7BD02A4-7689-4934-93B0-129DEE29DC81}"/>
                </a:ext>
              </a:extLst>
            </p:cNvPr>
            <p:cNvSpPr/>
            <p:nvPr/>
          </p:nvSpPr>
          <p:spPr>
            <a:xfrm>
              <a:off x="5351963" y="1532444"/>
              <a:ext cx="2789714" cy="2054817"/>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1BC53934-31EB-4EE5-8BEE-DF541EE00D2A}"/>
                </a:ext>
              </a:extLst>
            </p:cNvPr>
            <p:cNvCxnSpPr/>
            <p:nvPr/>
          </p:nvCxnSpPr>
          <p:spPr>
            <a:xfrm>
              <a:off x="1186962" y="3587262"/>
              <a:ext cx="695471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5873D0B-0316-4388-A478-6936E48CAC17}"/>
                </a:ext>
              </a:extLst>
            </p:cNvPr>
            <p:cNvCxnSpPr>
              <a:cxnSpLocks/>
            </p:cNvCxnSpPr>
            <p:nvPr/>
          </p:nvCxnSpPr>
          <p:spPr>
            <a:xfrm>
              <a:off x="1186962" y="2816469"/>
              <a:ext cx="278971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831AF0E-963B-4CD3-8E88-93387D82A721}"/>
                </a:ext>
              </a:extLst>
            </p:cNvPr>
            <p:cNvCxnSpPr>
              <a:cxnSpLocks/>
            </p:cNvCxnSpPr>
            <p:nvPr/>
          </p:nvCxnSpPr>
          <p:spPr>
            <a:xfrm>
              <a:off x="5351963" y="1518138"/>
              <a:ext cx="278971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B3F1367-3C8E-4802-9622-EB466544BFE4}"/>
                </a:ext>
              </a:extLst>
            </p:cNvPr>
            <p:cNvCxnSpPr>
              <a:cxnSpLocks/>
            </p:cNvCxnSpPr>
            <p:nvPr/>
          </p:nvCxnSpPr>
          <p:spPr>
            <a:xfrm flipV="1">
              <a:off x="3976676" y="1518138"/>
              <a:ext cx="1375287" cy="129833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4E960F10-2A24-40F1-B6FE-A48DA9446262}"/>
              </a:ext>
            </a:extLst>
          </p:cNvPr>
          <p:cNvSpPr txBox="1"/>
          <p:nvPr/>
        </p:nvSpPr>
        <p:spPr>
          <a:xfrm>
            <a:off x="1369624" y="3789040"/>
            <a:ext cx="6601240" cy="261610"/>
          </a:xfrm>
          <a:prstGeom prst="rect">
            <a:avLst/>
          </a:prstGeom>
          <a:noFill/>
        </p:spPr>
        <p:txBody>
          <a:bodyPr wrap="square" rtlCol="0">
            <a:spAutoFit/>
          </a:bodyPr>
          <a:lstStyle/>
          <a:p>
            <a:pPr algn="ctr"/>
            <a:r>
              <a:rPr kumimoji="1" lang="en-US" altLang="ja-JP" sz="1100" dirty="0"/>
              <a:t>Fig. Worst latency performance between IEEE 15.6(left) and proposal scheme(right) with permissible values</a:t>
            </a:r>
            <a:endParaRPr kumimoji="1" lang="ja-JP" altLang="en-US" sz="1100" dirty="0"/>
          </a:p>
        </p:txBody>
      </p:sp>
      <p:sp>
        <p:nvSpPr>
          <p:cNvPr id="18" name="テキスト ボックス 17">
            <a:extLst>
              <a:ext uri="{FF2B5EF4-FFF2-40B4-BE49-F238E27FC236}">
                <a16:creationId xmlns:a16="http://schemas.microsoft.com/office/drawing/2014/main" id="{811696AE-EDA8-452D-9582-9B1EFA00711B}"/>
              </a:ext>
            </a:extLst>
          </p:cNvPr>
          <p:cNvSpPr txBox="1"/>
          <p:nvPr/>
        </p:nvSpPr>
        <p:spPr>
          <a:xfrm>
            <a:off x="312022" y="4145012"/>
            <a:ext cx="8596156" cy="2308324"/>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Conventional method cannot adaptively assign the transmission slots to each node under permissible values, so its worst latency is over limitation, permissible values.</a:t>
            </a:r>
          </a:p>
          <a:p>
            <a:pPr marL="285750" indent="-285750">
              <a:buFont typeface="Wingdings" panose="05000000000000000000" pitchFamily="2" charset="2"/>
              <a:buChar char="l"/>
            </a:pPr>
            <a:r>
              <a:rPr kumimoji="1" lang="en-US" altLang="ja-JP" sz="1600" dirty="0"/>
              <a:t>Proposal</a:t>
            </a:r>
            <a:r>
              <a:rPr kumimoji="1" lang="ja-JP" altLang="en-US" sz="1600" dirty="0"/>
              <a:t> </a:t>
            </a:r>
            <a:r>
              <a:rPr kumimoji="1" lang="en-US" altLang="ja-JP" sz="1600" dirty="0"/>
              <a:t>method</a:t>
            </a:r>
            <a:r>
              <a:rPr kumimoji="1" lang="ja-JP" altLang="en-US" sz="1600" dirty="0"/>
              <a:t> </a:t>
            </a:r>
            <a:r>
              <a:rPr kumimoji="1" lang="en-US" altLang="ja-JP" sz="1600" dirty="0"/>
              <a:t>can</a:t>
            </a:r>
            <a:r>
              <a:rPr kumimoji="1" lang="ja-JP" altLang="en-US" sz="1600" dirty="0"/>
              <a:t> </a:t>
            </a:r>
            <a:r>
              <a:rPr kumimoji="1" lang="en-US" altLang="ja-JP" sz="1600" dirty="0"/>
              <a:t>assign the transmission slot to each node in superframe adaptively, therefore, achieve the limitation.</a:t>
            </a:r>
          </a:p>
          <a:p>
            <a:pPr marL="285750" indent="-285750">
              <a:buFont typeface="Wingdings" panose="05000000000000000000" pitchFamily="2" charset="2"/>
              <a:buChar char="l"/>
            </a:pPr>
            <a:r>
              <a:rPr kumimoji="1" lang="en-US" altLang="ja-JP" sz="1600" dirty="0"/>
              <a:t>In this simulation, superframe size and structure is stable, and trial times is large, so worst latency became the same values in each type of node.</a:t>
            </a:r>
          </a:p>
          <a:p>
            <a:pPr marL="285750" indent="-285750">
              <a:buFont typeface="Wingdings" panose="05000000000000000000" pitchFamily="2" charset="2"/>
              <a:buChar char="l"/>
            </a:pPr>
            <a:endParaRPr kumimoji="1" lang="en-US" altLang="ja-JP" sz="1600" dirty="0"/>
          </a:p>
          <a:p>
            <a:pPr marL="285750" indent="-285750">
              <a:buFont typeface="Wingdings" panose="05000000000000000000" pitchFamily="2" charset="2"/>
              <a:buChar char="l"/>
            </a:pPr>
            <a:r>
              <a:rPr kumimoji="1" lang="en-US" altLang="ja-JP" sz="1600" dirty="0"/>
              <a:t>From the results, </a:t>
            </a:r>
            <a:r>
              <a:rPr kumimoji="1" lang="en-US" altLang="ja-JP" sz="1600" i="1" dirty="0" err="1"/>
              <a:t>T</a:t>
            </a:r>
            <a:r>
              <a:rPr kumimoji="1" lang="en-US" altLang="ja-JP" sz="1600" i="1" baseline="-25000" dirty="0" err="1"/>
              <a:t>permission</a:t>
            </a:r>
            <a:r>
              <a:rPr kumimoji="1" lang="en-US" altLang="ja-JP" sz="1600" dirty="0"/>
              <a:t> is proved valid as expressing </a:t>
            </a:r>
            <a:r>
              <a:rPr lang="en-US" altLang="ja-JP" sz="1600" dirty="0"/>
              <a:t>quantitatively dependable latency performance</a:t>
            </a:r>
            <a:endParaRPr kumimoji="1" lang="en-US" altLang="ja-JP" sz="1600" dirty="0"/>
          </a:p>
        </p:txBody>
      </p:sp>
    </p:spTree>
    <p:extLst>
      <p:ext uri="{BB962C8B-B14F-4D97-AF65-F5344CB8AC3E}">
        <p14:creationId xmlns:p14="http://schemas.microsoft.com/office/powerpoint/2010/main" val="4268208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45D112F2-32F2-4916-AFC7-9808D39223BD}"/>
              </a:ext>
            </a:extLst>
          </p:cNvPr>
          <p:cNvSpPr>
            <a:spLocks noGrp="1"/>
          </p:cNvSpPr>
          <p:nvPr>
            <p:ph type="ctrTitle"/>
          </p:nvPr>
        </p:nvSpPr>
        <p:spPr>
          <a:xfrm>
            <a:off x="757808" y="2130425"/>
            <a:ext cx="7558608" cy="1470025"/>
          </a:xfrm>
        </p:spPr>
        <p:txBody>
          <a:bodyPr/>
          <a:lstStyle/>
          <a:p>
            <a:r>
              <a:rPr kumimoji="1" lang="en-US" altLang="ja-JP" b="1" dirty="0"/>
              <a:t>WBAN MAC protocol considering bi-directional transmission model</a:t>
            </a:r>
            <a:endParaRPr kumimoji="1" lang="ja-JP" altLang="en-US" b="1" dirty="0"/>
          </a:p>
        </p:txBody>
      </p:sp>
      <p:sp>
        <p:nvSpPr>
          <p:cNvPr id="4" name="フッター プレースホルダー 3">
            <a:extLst>
              <a:ext uri="{FF2B5EF4-FFF2-40B4-BE49-F238E27FC236}">
                <a16:creationId xmlns:a16="http://schemas.microsoft.com/office/drawing/2014/main" id="{11666F80-203A-44FA-A093-C3884C5031EA}"/>
              </a:ext>
            </a:extLst>
          </p:cNvPr>
          <p:cNvSpPr>
            <a:spLocks noGrp="1"/>
          </p:cNvSpPr>
          <p:nvPr>
            <p:ph type="ftr" sz="quarter" idx="11"/>
          </p:nvPr>
        </p:nvSpPr>
        <p:spPr/>
        <p:txBody>
          <a:bodyPr/>
          <a:lstStyle/>
          <a:p>
            <a:endParaRPr lang="en-US" altLang="ja-JP" dirty="0"/>
          </a:p>
        </p:txBody>
      </p:sp>
      <p:sp>
        <p:nvSpPr>
          <p:cNvPr id="5" name="スライド番号プレースホルダー 4">
            <a:extLst>
              <a:ext uri="{FF2B5EF4-FFF2-40B4-BE49-F238E27FC236}">
                <a16:creationId xmlns:a16="http://schemas.microsoft.com/office/drawing/2014/main" id="{E67B9CEF-2534-4BF6-9854-89A545EBDDE0}"/>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15</a:t>
            </a:fld>
            <a:endParaRPr lang="en-US" altLang="ja-JP" dirty="0"/>
          </a:p>
        </p:txBody>
      </p:sp>
      <p:sp>
        <p:nvSpPr>
          <p:cNvPr id="6" name="日付プレースホルダー 5">
            <a:extLst>
              <a:ext uri="{FF2B5EF4-FFF2-40B4-BE49-F238E27FC236}">
                <a16:creationId xmlns:a16="http://schemas.microsoft.com/office/drawing/2014/main" id="{A6C94A08-FB2B-411A-A819-EB33D848EF8B}"/>
              </a:ext>
            </a:extLst>
          </p:cNvPr>
          <p:cNvSpPr>
            <a:spLocks noGrp="1"/>
          </p:cNvSpPr>
          <p:nvPr>
            <p:ph type="dt" sz="half" idx="2"/>
          </p:nvPr>
        </p:nvSpPr>
        <p:spPr>
          <a:xfrm>
            <a:off x="684483" y="394156"/>
            <a:ext cx="1600200" cy="215444"/>
          </a:xfrm>
        </p:spPr>
        <p:txBody>
          <a:bodyPr/>
          <a:lstStyle/>
          <a:p>
            <a:r>
              <a:rPr lang="en-US" altLang="ja-JP" dirty="0"/>
              <a:t>March 2018</a:t>
            </a:r>
          </a:p>
        </p:txBody>
      </p:sp>
    </p:spTree>
    <p:extLst>
      <p:ext uri="{BB962C8B-B14F-4D97-AF65-F5344CB8AC3E}">
        <p14:creationId xmlns:p14="http://schemas.microsoft.com/office/powerpoint/2010/main" val="3969053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26DB48-2DE8-41D7-9B1B-97049A03FFF6}"/>
              </a:ext>
            </a:extLst>
          </p:cNvPr>
          <p:cNvSpPr>
            <a:spLocks noGrp="1"/>
          </p:cNvSpPr>
          <p:nvPr>
            <p:ph type="title"/>
          </p:nvPr>
        </p:nvSpPr>
        <p:spPr>
          <a:xfrm>
            <a:off x="685800" y="685800"/>
            <a:ext cx="7772400" cy="510952"/>
          </a:xfrm>
        </p:spPr>
        <p:txBody>
          <a:bodyPr/>
          <a:lstStyle/>
          <a:p>
            <a:r>
              <a:rPr kumimoji="1" lang="en-US" altLang="ja-JP" b="1" dirty="0"/>
              <a:t>Bi-directional transmission model</a:t>
            </a:r>
            <a:endParaRPr kumimoji="1" lang="ja-JP" altLang="en-US" b="1" dirty="0"/>
          </a:p>
        </p:txBody>
      </p:sp>
      <p:sp>
        <p:nvSpPr>
          <p:cNvPr id="3" name="フッター プレースホルダー 2">
            <a:extLst>
              <a:ext uri="{FF2B5EF4-FFF2-40B4-BE49-F238E27FC236}">
                <a16:creationId xmlns:a16="http://schemas.microsoft.com/office/drawing/2014/main" id="{8AD79C1C-5AAD-4E78-96E0-4E829EB0511D}"/>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732AF42F-DD66-45F0-8FF3-9A236ABDA64D}"/>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16</a:t>
            </a:fld>
            <a:endParaRPr lang="en-US" altLang="ja-JP" dirty="0"/>
          </a:p>
        </p:txBody>
      </p:sp>
      <p:sp>
        <p:nvSpPr>
          <p:cNvPr id="5" name="日付プレースホルダー 4">
            <a:extLst>
              <a:ext uri="{FF2B5EF4-FFF2-40B4-BE49-F238E27FC236}">
                <a16:creationId xmlns:a16="http://schemas.microsoft.com/office/drawing/2014/main" id="{C4885D91-006D-483A-A028-1CA7454E8D0F}"/>
              </a:ext>
            </a:extLst>
          </p:cNvPr>
          <p:cNvSpPr>
            <a:spLocks noGrp="1"/>
          </p:cNvSpPr>
          <p:nvPr>
            <p:ph type="dt" sz="half" idx="2"/>
          </p:nvPr>
        </p:nvSpPr>
        <p:spPr>
          <a:xfrm>
            <a:off x="684483" y="394156"/>
            <a:ext cx="1600200" cy="215444"/>
          </a:xfrm>
        </p:spPr>
        <p:txBody>
          <a:bodyPr/>
          <a:lstStyle/>
          <a:p>
            <a:r>
              <a:rPr lang="en-US" altLang="ja-JP" dirty="0"/>
              <a:t>March 2018</a:t>
            </a:r>
          </a:p>
        </p:txBody>
      </p:sp>
      <p:grpSp>
        <p:nvGrpSpPr>
          <p:cNvPr id="16" name="グループ化 15">
            <a:extLst>
              <a:ext uri="{FF2B5EF4-FFF2-40B4-BE49-F238E27FC236}">
                <a16:creationId xmlns:a16="http://schemas.microsoft.com/office/drawing/2014/main" id="{BDF670C3-41C8-4CC9-A536-757944A82BF4}"/>
              </a:ext>
            </a:extLst>
          </p:cNvPr>
          <p:cNvGrpSpPr/>
          <p:nvPr/>
        </p:nvGrpSpPr>
        <p:grpSpPr>
          <a:xfrm>
            <a:off x="307954" y="1394879"/>
            <a:ext cx="4567259" cy="2304389"/>
            <a:chOff x="467544" y="1412643"/>
            <a:chExt cx="4567259" cy="2304389"/>
          </a:xfrm>
        </p:grpSpPr>
        <p:pic>
          <p:nvPicPr>
            <p:cNvPr id="6" name="図 5">
              <a:extLst>
                <a:ext uri="{FF2B5EF4-FFF2-40B4-BE49-F238E27FC236}">
                  <a16:creationId xmlns:a16="http://schemas.microsoft.com/office/drawing/2014/main" id="{8773A87F-8042-4644-927C-96F5EBD6D949}"/>
                </a:ext>
              </a:extLst>
            </p:cNvPr>
            <p:cNvPicPr>
              <a:picLocks noChangeAspect="1"/>
            </p:cNvPicPr>
            <p:nvPr/>
          </p:nvPicPr>
          <p:blipFill>
            <a:blip r:embed="rId2"/>
            <a:stretch>
              <a:fillRect/>
            </a:stretch>
          </p:blipFill>
          <p:spPr>
            <a:xfrm>
              <a:off x="467544" y="1556792"/>
              <a:ext cx="4567259" cy="2160240"/>
            </a:xfrm>
            <a:prstGeom prst="rect">
              <a:avLst/>
            </a:prstGeom>
          </p:spPr>
        </p:pic>
        <p:sp>
          <p:nvSpPr>
            <p:cNvPr id="7" name="吹き出し: 四角形 6">
              <a:extLst>
                <a:ext uri="{FF2B5EF4-FFF2-40B4-BE49-F238E27FC236}">
                  <a16:creationId xmlns:a16="http://schemas.microsoft.com/office/drawing/2014/main" id="{51E0ED57-056E-4CA9-BD10-645C9BAB37EB}"/>
                </a:ext>
              </a:extLst>
            </p:cNvPr>
            <p:cNvSpPr/>
            <p:nvPr/>
          </p:nvSpPr>
          <p:spPr>
            <a:xfrm>
              <a:off x="2124494" y="1412643"/>
              <a:ext cx="2304256" cy="288298"/>
            </a:xfrm>
            <a:prstGeom prst="wedgeRectCallout">
              <a:avLst>
                <a:gd name="adj1" fmla="val -19716"/>
                <a:gd name="adj2" fmla="val 137592"/>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409A6F5-BD24-4900-A06D-EA98DF3ADD90}"/>
                </a:ext>
              </a:extLst>
            </p:cNvPr>
            <p:cNvSpPr txBox="1"/>
            <p:nvPr/>
          </p:nvSpPr>
          <p:spPr>
            <a:xfrm>
              <a:off x="2195736" y="1425987"/>
              <a:ext cx="2233014" cy="261610"/>
            </a:xfrm>
            <a:prstGeom prst="rect">
              <a:avLst/>
            </a:prstGeom>
            <a:noFill/>
          </p:spPr>
          <p:txBody>
            <a:bodyPr wrap="square" rtlCol="0">
              <a:spAutoFit/>
            </a:bodyPr>
            <a:lstStyle/>
            <a:p>
              <a:r>
                <a:rPr kumimoji="1" lang="en-US" altLang="ja-JP" sz="1100" b="1" dirty="0"/>
                <a:t>Including emergency frame(UP</a:t>
              </a:r>
              <a:r>
                <a:rPr kumimoji="1" lang="en-US" altLang="ja-JP" sz="1100" b="1" baseline="-25000" dirty="0"/>
                <a:t>7</a:t>
              </a:r>
              <a:r>
                <a:rPr kumimoji="1" lang="en-US" altLang="ja-JP" sz="1100" b="1" dirty="0"/>
                <a:t>)</a:t>
              </a:r>
              <a:endParaRPr kumimoji="1" lang="ja-JP" altLang="en-US" sz="1100" b="1" dirty="0"/>
            </a:p>
          </p:txBody>
        </p:sp>
      </p:grpSp>
      <p:sp>
        <p:nvSpPr>
          <p:cNvPr id="9" name="テキスト ボックス 8">
            <a:extLst>
              <a:ext uri="{FF2B5EF4-FFF2-40B4-BE49-F238E27FC236}">
                <a16:creationId xmlns:a16="http://schemas.microsoft.com/office/drawing/2014/main" id="{9411CF35-C888-4F65-86E7-DA9978CA54D1}"/>
              </a:ext>
            </a:extLst>
          </p:cNvPr>
          <p:cNvSpPr txBox="1"/>
          <p:nvPr/>
        </p:nvSpPr>
        <p:spPr>
          <a:xfrm>
            <a:off x="918584" y="3847837"/>
            <a:ext cx="3850448" cy="261610"/>
          </a:xfrm>
          <a:prstGeom prst="rect">
            <a:avLst/>
          </a:prstGeom>
          <a:noFill/>
        </p:spPr>
        <p:txBody>
          <a:bodyPr wrap="square" rtlCol="0">
            <a:spAutoFit/>
          </a:bodyPr>
          <a:lstStyle/>
          <a:p>
            <a:pPr algn="ctr"/>
            <a:r>
              <a:rPr kumimoji="1" lang="en-US" altLang="ja-JP" sz="1100" dirty="0"/>
              <a:t>Fig. A example of feedback model</a:t>
            </a:r>
            <a:endParaRPr kumimoji="1" lang="ja-JP" altLang="en-US" sz="1100" dirty="0"/>
          </a:p>
        </p:txBody>
      </p:sp>
      <p:grpSp>
        <p:nvGrpSpPr>
          <p:cNvPr id="17" name="グループ化 16">
            <a:extLst>
              <a:ext uri="{FF2B5EF4-FFF2-40B4-BE49-F238E27FC236}">
                <a16:creationId xmlns:a16="http://schemas.microsoft.com/office/drawing/2014/main" id="{C3838CC8-625A-4DD4-9AD7-3EBFC324B820}"/>
              </a:ext>
            </a:extLst>
          </p:cNvPr>
          <p:cNvGrpSpPr/>
          <p:nvPr/>
        </p:nvGrpSpPr>
        <p:grpSpPr>
          <a:xfrm>
            <a:off x="5047653" y="3251606"/>
            <a:ext cx="4001693" cy="1329522"/>
            <a:chOff x="5034803" y="2111097"/>
            <a:chExt cx="4001693" cy="1329522"/>
          </a:xfrm>
        </p:grpSpPr>
        <p:pic>
          <p:nvPicPr>
            <p:cNvPr id="11" name="図 10">
              <a:extLst>
                <a:ext uri="{FF2B5EF4-FFF2-40B4-BE49-F238E27FC236}">
                  <a16:creationId xmlns:a16="http://schemas.microsoft.com/office/drawing/2014/main" id="{EF2D4BAB-C839-4C95-90D9-96DE96BE0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803" y="2111097"/>
              <a:ext cx="3622089" cy="1329522"/>
            </a:xfrm>
            <a:prstGeom prst="rect">
              <a:avLst/>
            </a:prstGeom>
          </p:spPr>
        </p:pic>
        <p:sp>
          <p:nvSpPr>
            <p:cNvPr id="14" name="右中かっこ 13">
              <a:extLst>
                <a:ext uri="{FF2B5EF4-FFF2-40B4-BE49-F238E27FC236}">
                  <a16:creationId xmlns:a16="http://schemas.microsoft.com/office/drawing/2014/main" id="{5188AFE1-CE36-474C-B70C-D744DFDBD3E7}"/>
                </a:ext>
              </a:extLst>
            </p:cNvPr>
            <p:cNvSpPr/>
            <p:nvPr/>
          </p:nvSpPr>
          <p:spPr>
            <a:xfrm>
              <a:off x="7668344" y="2348880"/>
              <a:ext cx="69993" cy="1042720"/>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AE3C782-C61F-4110-9037-C2F0046E7593}"/>
                </a:ext>
              </a:extLst>
            </p:cNvPr>
            <p:cNvSpPr txBox="1"/>
            <p:nvPr/>
          </p:nvSpPr>
          <p:spPr>
            <a:xfrm>
              <a:off x="7812360" y="2547074"/>
              <a:ext cx="1224136" cy="646331"/>
            </a:xfrm>
            <a:prstGeom prst="rect">
              <a:avLst/>
            </a:prstGeom>
            <a:solidFill>
              <a:schemeClr val="bg1"/>
            </a:solidFill>
            <a:ln w="28575">
              <a:solidFill>
                <a:srgbClr val="00B050"/>
              </a:solidFill>
              <a:prstDash val="sysDot"/>
            </a:ln>
          </p:spPr>
          <p:txBody>
            <a:bodyPr wrap="square" rtlCol="0">
              <a:spAutoFit/>
            </a:bodyPr>
            <a:lstStyle/>
            <a:p>
              <a:pPr algn="ctr"/>
              <a:r>
                <a:rPr kumimoji="1" lang="en-US" altLang="ja-JP" sz="1200" b="1" dirty="0"/>
                <a:t>Downlink frame  based on all levels</a:t>
              </a:r>
              <a:endParaRPr kumimoji="1" lang="ja-JP" altLang="en-US" sz="1200" b="1" dirty="0"/>
            </a:p>
          </p:txBody>
        </p:sp>
      </p:grpSp>
      <mc:AlternateContent xmlns:mc="http://schemas.openxmlformats.org/markup-compatibility/2006">
        <mc:Choice xmlns:a14="http://schemas.microsoft.com/office/drawing/2010/main" Requires="a14">
          <p:sp>
            <p:nvSpPr>
              <p:cNvPr id="18" name="テキスト ボックス 17">
                <a:extLst>
                  <a:ext uri="{FF2B5EF4-FFF2-40B4-BE49-F238E27FC236}">
                    <a16:creationId xmlns:a16="http://schemas.microsoft.com/office/drawing/2014/main" id="{69DE398F-7257-44EB-8D06-6E1DE63FBFFF}"/>
                  </a:ext>
                </a:extLst>
              </p:cNvPr>
              <p:cNvSpPr txBox="1"/>
              <p:nvPr/>
            </p:nvSpPr>
            <p:spPr>
              <a:xfrm>
                <a:off x="307954" y="4644716"/>
                <a:ext cx="8656534" cy="1846659"/>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b="1" dirty="0"/>
                  <a:t>Issues of bi-directional WBAN system in MAC layer</a:t>
                </a:r>
              </a:p>
              <a:p>
                <a:pPr marL="742950" lvl="1" indent="-285750">
                  <a:buFont typeface="Wingdings" panose="05000000000000000000" pitchFamily="2" charset="2"/>
                  <a:buChar char=""/>
                </a:pPr>
                <a:r>
                  <a:rPr kumimoji="1" lang="en-US" altLang="ja-JP" sz="1600" dirty="0"/>
                  <a:t>Priority order become like this sign of inequality, but standard is not considered</a:t>
                </a:r>
                <a:br>
                  <a:rPr kumimoji="1" lang="en-US" altLang="ja-JP" sz="1600" dirty="0"/>
                </a:br>
                <a:r>
                  <a:rPr kumimoji="1" lang="en-US" altLang="ja-JP" sz="1600" i="1" dirty="0"/>
                  <a:t> </a:t>
                </a:r>
                <a:r>
                  <a:rPr kumimoji="1" lang="en-US" altLang="ja-JP" sz="1800" b="1" i="1" dirty="0">
                    <a:solidFill>
                      <a:srgbClr val="FF0000"/>
                    </a:solidFill>
                  </a:rPr>
                  <a:t>medical </a:t>
                </a:r>
                <a14:m>
                  <m:oMath xmlns:m="http://schemas.openxmlformats.org/officeDocument/2006/math">
                    <m:r>
                      <a:rPr kumimoji="1" lang="en-US" altLang="ja-JP" sz="1800" b="1" i="1" smtClean="0">
                        <a:solidFill>
                          <a:srgbClr val="FF0000"/>
                        </a:solidFill>
                        <a:latin typeface="Cambria Math" panose="02040503050406030204" pitchFamily="18" charset="0"/>
                        <a:ea typeface="Cambria Math" panose="02040503050406030204" pitchFamily="18" charset="0"/>
                      </a:rPr>
                      <m:t>&lt;</m:t>
                    </m:r>
                  </m:oMath>
                </a14:m>
                <a:r>
                  <a:rPr kumimoji="1" lang="en-US" altLang="ja-JP" sz="1800" b="1" i="1" dirty="0">
                    <a:solidFill>
                      <a:srgbClr val="FF0000"/>
                    </a:solidFill>
                  </a:rPr>
                  <a:t> emergency </a:t>
                </a:r>
                <a14:m>
                  <m:oMath xmlns:m="http://schemas.openxmlformats.org/officeDocument/2006/math">
                    <m:r>
                      <a:rPr kumimoji="1" lang="en-US" altLang="ja-JP" sz="1800" b="1" i="1" smtClean="0">
                        <a:solidFill>
                          <a:srgbClr val="FF0000"/>
                        </a:solidFill>
                        <a:latin typeface="Cambria Math" panose="02040503050406030204" pitchFamily="18" charset="0"/>
                        <a:ea typeface="Cambria Math" panose="02040503050406030204" pitchFamily="18" charset="0"/>
                      </a:rPr>
                      <m:t>&lt;</m:t>
                    </m:r>
                  </m:oMath>
                </a14:m>
                <a:r>
                  <a:rPr kumimoji="1" lang="en-US" altLang="ja-JP" sz="1800" b="1" i="1" dirty="0">
                    <a:solidFill>
                      <a:srgbClr val="FF0000"/>
                    </a:solidFill>
                  </a:rPr>
                  <a:t> control(downlink)</a:t>
                </a:r>
              </a:p>
              <a:p>
                <a:pPr marL="1200150" lvl="2" indent="-285750">
                  <a:buFont typeface="Times New Roman" panose="02020603050405020304" pitchFamily="18" charset="0"/>
                  <a:buChar char="−"/>
                </a:pPr>
                <a:r>
                  <a:rPr kumimoji="1" lang="en-US" altLang="ja-JP" sz="1600" dirty="0"/>
                  <a:t>Change a part of conventional UP mapping and EAP</a:t>
                </a:r>
              </a:p>
              <a:p>
                <a:pPr marL="742950" lvl="1" indent="-285750">
                  <a:buFont typeface="Wingdings" panose="05000000000000000000" pitchFamily="2" charset="2"/>
                  <a:buChar char=""/>
                </a:pPr>
                <a:r>
                  <a:rPr kumimoji="1" lang="en-US" altLang="ja-JP" sz="1600" dirty="0"/>
                  <a:t>In order to consider the quantitatively dependable performance</a:t>
                </a:r>
              </a:p>
              <a:p>
                <a:pPr marL="285750" indent="-285750">
                  <a:buFont typeface="Wingdings" panose="05000000000000000000" pitchFamily="2" charset="2"/>
                  <a:buChar char="l"/>
                </a:pPr>
                <a:r>
                  <a:rPr kumimoji="1" lang="en-US" altLang="ja-JP" sz="1600" b="1" dirty="0"/>
                  <a:t>Focus on these features, we propose a MAC protocol for WBAN bi-directional transmission model</a:t>
                </a:r>
              </a:p>
            </p:txBody>
          </p:sp>
        </mc:Choice>
        <mc:Fallback>
          <p:sp>
            <p:nvSpPr>
              <p:cNvPr id="18" name="テキスト ボックス 17">
                <a:extLst>
                  <a:ext uri="{FF2B5EF4-FFF2-40B4-BE49-F238E27FC236}">
                    <a16:creationId xmlns:a16="http://schemas.microsoft.com/office/drawing/2014/main" id="{69DE398F-7257-44EB-8D06-6E1DE63FBFFF}"/>
                  </a:ext>
                </a:extLst>
              </p:cNvPr>
              <p:cNvSpPr txBox="1">
                <a:spLocks noRot="1" noChangeAspect="1" noMove="1" noResize="1" noEditPoints="1" noAdjustHandles="1" noChangeArrowheads="1" noChangeShapeType="1" noTextEdit="1"/>
              </p:cNvSpPr>
              <p:nvPr/>
            </p:nvSpPr>
            <p:spPr>
              <a:xfrm>
                <a:off x="307954" y="4644716"/>
                <a:ext cx="8656534" cy="1846659"/>
              </a:xfrm>
              <a:prstGeom prst="rect">
                <a:avLst/>
              </a:prstGeom>
              <a:blipFill>
                <a:blip r:embed="rId4"/>
                <a:stretch>
                  <a:fillRect l="-282" t="-990" b="-3300"/>
                </a:stretch>
              </a:blipFill>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786E5A26-5A0C-4EF8-9392-7A7F5F8AFEF0}"/>
              </a:ext>
            </a:extLst>
          </p:cNvPr>
          <p:cNvSpPr txBox="1"/>
          <p:nvPr/>
        </p:nvSpPr>
        <p:spPr>
          <a:xfrm>
            <a:off x="5047653" y="2872856"/>
            <a:ext cx="3672645" cy="430887"/>
          </a:xfrm>
          <a:prstGeom prst="rect">
            <a:avLst/>
          </a:prstGeom>
          <a:noFill/>
        </p:spPr>
        <p:txBody>
          <a:bodyPr wrap="square" rtlCol="0">
            <a:spAutoFit/>
          </a:bodyPr>
          <a:lstStyle/>
          <a:p>
            <a:pPr algn="ctr"/>
            <a:r>
              <a:rPr kumimoji="1" lang="en-US" altLang="ja-JP" sz="1100" dirty="0"/>
              <a:t>Table. Relation between UP(User Priority) mapping and control frame(Downlink)</a:t>
            </a:r>
            <a:endParaRPr kumimoji="1" lang="ja-JP" altLang="en-US" sz="1100" dirty="0"/>
          </a:p>
        </p:txBody>
      </p:sp>
      <p:graphicFrame>
        <p:nvGraphicFramePr>
          <p:cNvPr id="20" name="表 19">
            <a:extLst>
              <a:ext uri="{FF2B5EF4-FFF2-40B4-BE49-F238E27FC236}">
                <a16:creationId xmlns:a16="http://schemas.microsoft.com/office/drawing/2014/main" id="{BDAC8F7D-BE19-47CB-B348-B060B3FBEF21}"/>
              </a:ext>
            </a:extLst>
          </p:cNvPr>
          <p:cNvGraphicFramePr>
            <a:graphicFrameLocks noGrp="1"/>
          </p:cNvGraphicFramePr>
          <p:nvPr>
            <p:extLst/>
          </p:nvPr>
        </p:nvGraphicFramePr>
        <p:xfrm>
          <a:off x="4875212" y="1510864"/>
          <a:ext cx="4174133" cy="1036320"/>
        </p:xfrm>
        <a:graphic>
          <a:graphicData uri="http://schemas.openxmlformats.org/drawingml/2006/table">
            <a:tbl>
              <a:tblPr firstRow="1" bandRow="1">
                <a:tableStyleId>{C083E6E3-FA7D-4D7B-A595-EF9225AFEA82}</a:tableStyleId>
              </a:tblPr>
              <a:tblGrid>
                <a:gridCol w="2217068">
                  <a:extLst>
                    <a:ext uri="{9D8B030D-6E8A-4147-A177-3AD203B41FA5}">
                      <a16:colId xmlns:a16="http://schemas.microsoft.com/office/drawing/2014/main" val="467953850"/>
                    </a:ext>
                  </a:extLst>
                </a:gridCol>
                <a:gridCol w="1080120">
                  <a:extLst>
                    <a:ext uri="{9D8B030D-6E8A-4147-A177-3AD203B41FA5}">
                      <a16:colId xmlns:a16="http://schemas.microsoft.com/office/drawing/2014/main" val="3647543029"/>
                    </a:ext>
                  </a:extLst>
                </a:gridCol>
                <a:gridCol w="876945">
                  <a:extLst>
                    <a:ext uri="{9D8B030D-6E8A-4147-A177-3AD203B41FA5}">
                      <a16:colId xmlns:a16="http://schemas.microsoft.com/office/drawing/2014/main" val="1082094766"/>
                    </a:ext>
                  </a:extLst>
                </a:gridCol>
              </a:tblGrid>
              <a:tr h="228284">
                <a:tc>
                  <a:txBody>
                    <a:bodyPr/>
                    <a:lstStyle/>
                    <a:p>
                      <a:pPr algn="ctr"/>
                      <a:r>
                        <a:rPr kumimoji="1" lang="en-US" altLang="ja-JP" sz="1100" b="1" dirty="0"/>
                        <a:t>Parameters </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b="1" dirty="0"/>
                        <a:t>Uplink</a:t>
                      </a:r>
                      <a:endParaRPr kumimoji="1" lang="ja-JP" altLang="en-US" sz="11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b="1" dirty="0"/>
                        <a:t>Downlink</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893763"/>
                  </a:ext>
                </a:extLst>
              </a:tr>
              <a:tr h="228284">
                <a:tc>
                  <a:txBody>
                    <a:bodyPr/>
                    <a:lstStyle/>
                    <a:p>
                      <a:pPr algn="ctr"/>
                      <a:r>
                        <a:rPr kumimoji="1" lang="en-US" altLang="ja-JP" sz="1100" b="1" dirty="0"/>
                        <a:t>Payload</a:t>
                      </a:r>
                      <a:r>
                        <a:rPr kumimoji="1" lang="ja-JP" altLang="en-US" sz="1100" b="1" dirty="0"/>
                        <a:t> </a:t>
                      </a:r>
                      <a:r>
                        <a:rPr kumimoji="1" lang="en-US" altLang="ja-JP" sz="1100" b="1" dirty="0"/>
                        <a:t>length</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sz="1100" b="1" dirty="0" err="1"/>
                        <a:t>Short~Long</a:t>
                      </a:r>
                      <a:r>
                        <a:rPr kumimoji="1" lang="en-US" altLang="ja-JP" sz="1100" b="1" dirty="0"/>
                        <a:t>*</a:t>
                      </a:r>
                      <a:endParaRPr kumimoji="1" lang="ja-JP" altLang="en-US" sz="11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kumimoji="1" lang="en-US" altLang="ja-JP" sz="1100" b="1" dirty="0"/>
                        <a:t>Short</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646875717"/>
                  </a:ext>
                </a:extLst>
              </a:tr>
              <a:tr h="228284">
                <a:tc>
                  <a:txBody>
                    <a:bodyPr/>
                    <a:lstStyle/>
                    <a:p>
                      <a:pPr algn="ctr"/>
                      <a:r>
                        <a:rPr kumimoji="1" lang="en-US" altLang="ja-JP" sz="1100" b="1" dirty="0"/>
                        <a:t>Interval</a:t>
                      </a:r>
                      <a:r>
                        <a:rPr kumimoji="1" lang="ja-JP" altLang="en-US" sz="1100" b="1" dirty="0"/>
                        <a:t> </a:t>
                      </a:r>
                      <a:r>
                        <a:rPr kumimoji="1" lang="en-US" altLang="ja-JP" sz="1100" b="1" dirty="0"/>
                        <a:t>of frame generation</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kumimoji="1" lang="en-US" altLang="ja-JP" sz="1100" b="1" dirty="0" err="1"/>
                        <a:t>Low~High</a:t>
                      </a:r>
                      <a:r>
                        <a:rPr kumimoji="1" lang="en-US" altLang="ja-JP" sz="1100" b="1" dirty="0"/>
                        <a:t>*</a:t>
                      </a:r>
                      <a:endParaRPr kumimoji="1" lang="ja-JP" altLang="en-US" sz="11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kumimoji="1" lang="en-US" altLang="ja-JP" sz="1100" b="1" dirty="0"/>
                        <a:t>Low</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67105630"/>
                  </a:ext>
                </a:extLst>
              </a:tr>
              <a:tr h="228284">
                <a:tc>
                  <a:txBody>
                    <a:bodyPr/>
                    <a:lstStyle/>
                    <a:p>
                      <a:pPr algn="ctr"/>
                      <a:r>
                        <a:rPr kumimoji="1" lang="en-US" altLang="ja-JP" sz="1100" b="1" dirty="0"/>
                        <a:t>Priority</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b="1" dirty="0" err="1"/>
                        <a:t>Low~High</a:t>
                      </a:r>
                      <a:r>
                        <a:rPr kumimoji="1" lang="en-US" altLang="ja-JP" sz="1100" b="1" dirty="0"/>
                        <a:t>*</a:t>
                      </a:r>
                      <a:endParaRPr kumimoji="1" lang="ja-JP" altLang="en-US" sz="11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b="1" dirty="0"/>
                        <a:t>Highest</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4700225"/>
                  </a:ext>
                </a:extLst>
              </a:tr>
            </a:tbl>
          </a:graphicData>
        </a:graphic>
      </p:graphicFrame>
      <p:sp>
        <p:nvSpPr>
          <p:cNvPr id="21" name="テキスト ボックス 20">
            <a:extLst>
              <a:ext uri="{FF2B5EF4-FFF2-40B4-BE49-F238E27FC236}">
                <a16:creationId xmlns:a16="http://schemas.microsoft.com/office/drawing/2014/main" id="{6C31B1B0-D238-4E79-AF8C-C6B718092142}"/>
              </a:ext>
            </a:extLst>
          </p:cNvPr>
          <p:cNvSpPr txBox="1"/>
          <p:nvPr/>
        </p:nvSpPr>
        <p:spPr>
          <a:xfrm>
            <a:off x="5202140" y="2522491"/>
            <a:ext cx="2418348" cy="261610"/>
          </a:xfrm>
          <a:prstGeom prst="rect">
            <a:avLst/>
          </a:prstGeom>
          <a:noFill/>
        </p:spPr>
        <p:txBody>
          <a:bodyPr wrap="square" rtlCol="0">
            <a:spAutoFit/>
          </a:bodyPr>
          <a:lstStyle/>
          <a:p>
            <a:r>
              <a:rPr kumimoji="1" lang="en-US" altLang="ja-JP" sz="1050" dirty="0"/>
              <a:t>* : Depends on the types of node</a:t>
            </a:r>
            <a:endParaRPr kumimoji="1" lang="ja-JP" altLang="en-US" sz="1050" dirty="0"/>
          </a:p>
        </p:txBody>
      </p:sp>
      <p:sp>
        <p:nvSpPr>
          <p:cNvPr id="22" name="テキスト ボックス 21">
            <a:extLst>
              <a:ext uri="{FF2B5EF4-FFF2-40B4-BE49-F238E27FC236}">
                <a16:creationId xmlns:a16="http://schemas.microsoft.com/office/drawing/2014/main" id="{F97751EA-A5F9-427C-8585-2AAD23DE7DE9}"/>
              </a:ext>
            </a:extLst>
          </p:cNvPr>
          <p:cNvSpPr txBox="1"/>
          <p:nvPr/>
        </p:nvSpPr>
        <p:spPr>
          <a:xfrm>
            <a:off x="5167598" y="1280605"/>
            <a:ext cx="3672645" cy="261610"/>
          </a:xfrm>
          <a:prstGeom prst="rect">
            <a:avLst/>
          </a:prstGeom>
          <a:noFill/>
        </p:spPr>
        <p:txBody>
          <a:bodyPr wrap="square" rtlCol="0">
            <a:spAutoFit/>
          </a:bodyPr>
          <a:lstStyle/>
          <a:p>
            <a:pPr algn="ctr"/>
            <a:r>
              <a:rPr kumimoji="1" lang="en-US" altLang="ja-JP" sz="1100" dirty="0"/>
              <a:t>Table. Benchmark of bi-directional model</a:t>
            </a:r>
            <a:endParaRPr kumimoji="1" lang="ja-JP" altLang="en-US" sz="1100" dirty="0"/>
          </a:p>
        </p:txBody>
      </p:sp>
    </p:spTree>
    <p:extLst>
      <p:ext uri="{BB962C8B-B14F-4D97-AF65-F5344CB8AC3E}">
        <p14:creationId xmlns:p14="http://schemas.microsoft.com/office/powerpoint/2010/main" val="279794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4ED2C80F-8142-41E8-AF22-5FE6BBC07946}"/>
              </a:ext>
            </a:extLst>
          </p:cNvPr>
          <p:cNvGrpSpPr/>
          <p:nvPr/>
        </p:nvGrpSpPr>
        <p:grpSpPr>
          <a:xfrm>
            <a:off x="467544" y="1328117"/>
            <a:ext cx="4161507" cy="1782056"/>
            <a:chOff x="601846" y="1725483"/>
            <a:chExt cx="4161507" cy="1782056"/>
          </a:xfrm>
        </p:grpSpPr>
        <p:pic>
          <p:nvPicPr>
            <p:cNvPr id="16" name="図 15">
              <a:extLst>
                <a:ext uri="{FF2B5EF4-FFF2-40B4-BE49-F238E27FC236}">
                  <a16:creationId xmlns:a16="http://schemas.microsoft.com/office/drawing/2014/main" id="{5A436268-1FBD-4DB6-80F5-B5BC62AB9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46" y="1725483"/>
              <a:ext cx="4161507" cy="1782056"/>
            </a:xfrm>
            <a:prstGeom prst="rect">
              <a:avLst/>
            </a:prstGeom>
          </p:spPr>
        </p:pic>
        <p:sp>
          <p:nvSpPr>
            <p:cNvPr id="17" name="正方形/長方形 16">
              <a:extLst>
                <a:ext uri="{FF2B5EF4-FFF2-40B4-BE49-F238E27FC236}">
                  <a16:creationId xmlns:a16="http://schemas.microsoft.com/office/drawing/2014/main" id="{3DDB7C27-BA4A-4B05-BF39-9606F842C538}"/>
                </a:ext>
              </a:extLst>
            </p:cNvPr>
            <p:cNvSpPr/>
            <p:nvPr/>
          </p:nvSpPr>
          <p:spPr>
            <a:xfrm>
              <a:off x="1779185" y="3196244"/>
              <a:ext cx="1435011" cy="1779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0E5E62E6-88C3-4CAE-B97E-AF8EE61833AE}"/>
              </a:ext>
            </a:extLst>
          </p:cNvPr>
          <p:cNvSpPr txBox="1"/>
          <p:nvPr/>
        </p:nvSpPr>
        <p:spPr>
          <a:xfrm>
            <a:off x="395536" y="1124744"/>
            <a:ext cx="4315430" cy="276999"/>
          </a:xfrm>
          <a:prstGeom prst="rect">
            <a:avLst/>
          </a:prstGeom>
          <a:noFill/>
        </p:spPr>
        <p:txBody>
          <a:bodyPr wrap="square" rtlCol="0">
            <a:spAutoFit/>
          </a:bodyPr>
          <a:lstStyle/>
          <a:p>
            <a:pPr algn="ctr"/>
            <a:r>
              <a:rPr kumimoji="1" lang="en-US" altLang="ja-JP" b="1" dirty="0"/>
              <a:t>Table. Modified UP mapping for bi-directional transmission</a:t>
            </a:r>
            <a:endParaRPr kumimoji="1" lang="ja-JP" altLang="en-US" b="1" dirty="0"/>
          </a:p>
        </p:txBody>
      </p:sp>
      <p:sp>
        <p:nvSpPr>
          <p:cNvPr id="2" name="タイトル 1">
            <a:extLst>
              <a:ext uri="{FF2B5EF4-FFF2-40B4-BE49-F238E27FC236}">
                <a16:creationId xmlns:a16="http://schemas.microsoft.com/office/drawing/2014/main" id="{8D847CE8-460C-4AA6-B56D-7127DF29C29F}"/>
              </a:ext>
            </a:extLst>
          </p:cNvPr>
          <p:cNvSpPr>
            <a:spLocks noGrp="1"/>
          </p:cNvSpPr>
          <p:nvPr>
            <p:ph type="title"/>
          </p:nvPr>
        </p:nvSpPr>
        <p:spPr>
          <a:xfrm>
            <a:off x="685800" y="620688"/>
            <a:ext cx="7772400" cy="582960"/>
          </a:xfrm>
        </p:spPr>
        <p:txBody>
          <a:bodyPr/>
          <a:lstStyle/>
          <a:p>
            <a:r>
              <a:rPr lang="en-US" altLang="ja-JP" b="1" dirty="0"/>
              <a:t>Modified methods of IEEE 802.15.6</a:t>
            </a:r>
            <a:endParaRPr kumimoji="1" lang="ja-JP" altLang="en-US" b="1" dirty="0"/>
          </a:p>
        </p:txBody>
      </p:sp>
      <p:sp>
        <p:nvSpPr>
          <p:cNvPr id="3" name="フッター プレースホルダー 2">
            <a:extLst>
              <a:ext uri="{FF2B5EF4-FFF2-40B4-BE49-F238E27FC236}">
                <a16:creationId xmlns:a16="http://schemas.microsoft.com/office/drawing/2014/main" id="{FF8FFE91-B03D-4CF4-A1DA-2B9B4CFAE10F}"/>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C926AA20-8DF8-4C36-B416-83B1D8B40275}"/>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17</a:t>
            </a:fld>
            <a:endParaRPr lang="en-US" altLang="ja-JP" dirty="0"/>
          </a:p>
        </p:txBody>
      </p:sp>
      <p:sp>
        <p:nvSpPr>
          <p:cNvPr id="5" name="日付プレースホルダー 4">
            <a:extLst>
              <a:ext uri="{FF2B5EF4-FFF2-40B4-BE49-F238E27FC236}">
                <a16:creationId xmlns:a16="http://schemas.microsoft.com/office/drawing/2014/main" id="{DDD40C08-7283-4FD2-AD65-282E0E827834}"/>
              </a:ext>
            </a:extLst>
          </p:cNvPr>
          <p:cNvSpPr>
            <a:spLocks noGrp="1"/>
          </p:cNvSpPr>
          <p:nvPr>
            <p:ph type="dt" sz="half" idx="2"/>
          </p:nvPr>
        </p:nvSpPr>
        <p:spPr>
          <a:xfrm>
            <a:off x="684483" y="394156"/>
            <a:ext cx="1600200" cy="215444"/>
          </a:xfrm>
        </p:spPr>
        <p:txBody>
          <a:bodyPr/>
          <a:lstStyle/>
          <a:p>
            <a:r>
              <a:rPr lang="en-US" altLang="ja-JP" dirty="0"/>
              <a:t>March 2018</a:t>
            </a:r>
          </a:p>
        </p:txBody>
      </p:sp>
      <p:sp>
        <p:nvSpPr>
          <p:cNvPr id="13" name="テキスト ボックス 12">
            <a:extLst>
              <a:ext uri="{FF2B5EF4-FFF2-40B4-BE49-F238E27FC236}">
                <a16:creationId xmlns:a16="http://schemas.microsoft.com/office/drawing/2014/main" id="{3E271FD0-5F01-41EF-ACB1-CCDAF9CB8939}"/>
              </a:ext>
            </a:extLst>
          </p:cNvPr>
          <p:cNvSpPr txBox="1"/>
          <p:nvPr/>
        </p:nvSpPr>
        <p:spPr>
          <a:xfrm>
            <a:off x="4572000" y="1372593"/>
            <a:ext cx="4474631" cy="1077218"/>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Control frame is calculated and transmitted based on sensing frames which include medical and emergency traffic</a:t>
            </a:r>
          </a:p>
          <a:p>
            <a:pPr marL="742950" lvl="1" indent="-285750">
              <a:buFont typeface="Times New Roman" panose="02020603050405020304" pitchFamily="18" charset="0"/>
              <a:buChar char="−"/>
            </a:pPr>
            <a:r>
              <a:rPr kumimoji="1" lang="en-US" altLang="ja-JP" sz="1600" dirty="0"/>
              <a:t>Change the UP class like table</a:t>
            </a:r>
          </a:p>
        </p:txBody>
      </p:sp>
      <p:sp>
        <p:nvSpPr>
          <p:cNvPr id="14" name="テキスト ボックス 13">
            <a:extLst>
              <a:ext uri="{FF2B5EF4-FFF2-40B4-BE49-F238E27FC236}">
                <a16:creationId xmlns:a16="http://schemas.microsoft.com/office/drawing/2014/main" id="{29A85955-916E-4910-B585-50B2EF8A449C}"/>
              </a:ext>
            </a:extLst>
          </p:cNvPr>
          <p:cNvSpPr txBox="1"/>
          <p:nvPr/>
        </p:nvSpPr>
        <p:spPr>
          <a:xfrm>
            <a:off x="422226" y="2996952"/>
            <a:ext cx="8401287" cy="3539430"/>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EAP is set in hybrid superframe structure in IEEE 802.15.6 based on UP mapping and allow to transmit only emergency frames(or implant event report)</a:t>
            </a:r>
            <a:endParaRPr kumimoji="1" lang="ja-JP" altLang="en-US" sz="1600" dirty="0"/>
          </a:p>
          <a:p>
            <a:pPr marL="742950" lvl="1" indent="-285750">
              <a:buFont typeface="Times New Roman" panose="02020603050405020304" pitchFamily="18" charset="0"/>
              <a:buChar char="−"/>
            </a:pPr>
            <a:r>
              <a:rPr kumimoji="1" lang="en-US" altLang="ja-JP" sz="1600" dirty="0"/>
              <a:t>For this reason, in general, this phase becomes like a reserve field and performance in MAC layer(i.e. latency, throughput) decrease </a:t>
            </a:r>
          </a:p>
          <a:p>
            <a:pPr marL="742950" lvl="1" indent="-285750">
              <a:buFont typeface="Times New Roman" panose="02020603050405020304" pitchFamily="18" charset="0"/>
              <a:buChar char="−"/>
            </a:pPr>
            <a:endParaRPr kumimoji="1" lang="en-US" altLang="ja-JP" sz="1600" dirty="0"/>
          </a:p>
          <a:p>
            <a:pPr marL="285750" indent="-285750">
              <a:buFont typeface="Wingdings" panose="05000000000000000000" pitchFamily="2" charset="2"/>
              <a:buChar char="l"/>
            </a:pPr>
            <a:r>
              <a:rPr kumimoji="1" lang="en-US" altLang="ja-JP" sz="1600" dirty="0"/>
              <a:t>We proposed </a:t>
            </a:r>
            <a:r>
              <a:rPr kumimoji="1" lang="en-US" altLang="ja-JP" sz="1600" b="1" dirty="0"/>
              <a:t>M-EAP(Modified-EAP), </a:t>
            </a:r>
            <a:r>
              <a:rPr kumimoji="1" lang="en-US" altLang="ja-JP" sz="1600" dirty="0"/>
              <a:t>which is allowed to transmit both emergency and control frame of downlink. </a:t>
            </a:r>
          </a:p>
          <a:p>
            <a:pPr marL="742950" lvl="1" indent="-285750">
              <a:buFont typeface="Times New Roman" panose="02020603050405020304" pitchFamily="18" charset="0"/>
              <a:buChar char="−"/>
            </a:pPr>
            <a:r>
              <a:rPr kumimoji="1" lang="en-US" altLang="ja-JP" sz="1600" dirty="0"/>
              <a:t>Become more busy phase than EAP, so the performance can be improved</a:t>
            </a:r>
          </a:p>
          <a:p>
            <a:pPr marL="742950" lvl="1" indent="-285750">
              <a:buFont typeface="Times New Roman" panose="02020603050405020304" pitchFamily="18" charset="0"/>
              <a:buChar char="−"/>
            </a:pPr>
            <a:r>
              <a:rPr kumimoji="1" lang="en-US" altLang="ja-JP" sz="1600" dirty="0"/>
              <a:t>Adapt to priority control based on modified UP mapping</a:t>
            </a:r>
          </a:p>
          <a:p>
            <a:pPr marL="742950" lvl="1" indent="-285750">
              <a:buFont typeface="Times New Roman" panose="02020603050405020304" pitchFamily="18" charset="0"/>
              <a:buChar char="−"/>
            </a:pPr>
            <a:r>
              <a:rPr kumimoji="1" lang="en-US" altLang="ja-JP" sz="1600" dirty="0"/>
              <a:t>In case, if frame collision occurred between uplink and downlink traffic, coordinator node can find the frame collision based on the feature of acknowledge</a:t>
            </a:r>
          </a:p>
          <a:p>
            <a:pPr marL="742950" lvl="1" indent="-285750">
              <a:buFont typeface="Times New Roman" panose="02020603050405020304" pitchFamily="18" charset="0"/>
              <a:buChar char="−"/>
            </a:pPr>
            <a:endParaRPr kumimoji="1" lang="en-US" altLang="ja-JP" sz="1600" dirty="0"/>
          </a:p>
          <a:p>
            <a:pPr marL="285750" indent="-285750">
              <a:buFont typeface="Wingdings" panose="05000000000000000000" pitchFamily="2" charset="2"/>
              <a:buChar char="l"/>
            </a:pPr>
            <a:r>
              <a:rPr kumimoji="1" lang="en-US" altLang="ja-JP" sz="1600" dirty="0"/>
              <a:t>This proposal scheme, M-EAP, is based on contention base, therefore it cannot guarantee the permissible values based on </a:t>
            </a:r>
            <a:r>
              <a:rPr lang="en-US" altLang="ja-JP" sz="1400" i="1" dirty="0" err="1">
                <a:solidFill>
                  <a:srgbClr val="000000"/>
                </a:solidFill>
              </a:rPr>
              <a:t>P</a:t>
            </a:r>
            <a:r>
              <a:rPr lang="en-US" altLang="ja-JP" sz="900" i="1" dirty="0" err="1">
                <a:solidFill>
                  <a:srgbClr val="000000"/>
                </a:solidFill>
              </a:rPr>
              <a:t>collision</a:t>
            </a:r>
            <a:endParaRPr kumimoji="1" lang="ja-JP" altLang="en-US" sz="1600" dirty="0"/>
          </a:p>
        </p:txBody>
      </p:sp>
    </p:spTree>
    <p:extLst>
      <p:ext uri="{BB962C8B-B14F-4D97-AF65-F5344CB8AC3E}">
        <p14:creationId xmlns:p14="http://schemas.microsoft.com/office/powerpoint/2010/main" val="250972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C62E1-AF16-487D-83CA-2C876CF04E2B}"/>
              </a:ext>
            </a:extLst>
          </p:cNvPr>
          <p:cNvSpPr>
            <a:spLocks noGrp="1"/>
          </p:cNvSpPr>
          <p:nvPr>
            <p:ph type="title"/>
          </p:nvPr>
        </p:nvSpPr>
        <p:spPr>
          <a:xfrm>
            <a:off x="323528" y="620688"/>
            <a:ext cx="8458200" cy="582960"/>
          </a:xfrm>
        </p:spPr>
        <p:txBody>
          <a:bodyPr/>
          <a:lstStyle/>
          <a:p>
            <a:r>
              <a:rPr kumimoji="1" lang="en-US" altLang="ja-JP" sz="2800" b="1" dirty="0"/>
              <a:t>G-Slot algorithm in order to achieve the dependability</a:t>
            </a:r>
            <a:endParaRPr kumimoji="1" lang="ja-JP" altLang="en-US" sz="2800" b="1" dirty="0"/>
          </a:p>
        </p:txBody>
      </p:sp>
      <p:sp>
        <p:nvSpPr>
          <p:cNvPr id="3" name="フッター プレースホルダー 2">
            <a:extLst>
              <a:ext uri="{FF2B5EF4-FFF2-40B4-BE49-F238E27FC236}">
                <a16:creationId xmlns:a16="http://schemas.microsoft.com/office/drawing/2014/main" id="{59627188-3501-48C7-B720-1FD7E8A103E6}"/>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FEAEB933-376E-4BF1-A23F-33DF63BF1187}"/>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18</a:t>
            </a:fld>
            <a:endParaRPr lang="en-US" altLang="ja-JP" dirty="0"/>
          </a:p>
        </p:txBody>
      </p:sp>
      <p:sp>
        <p:nvSpPr>
          <p:cNvPr id="5" name="日付プレースホルダー 4">
            <a:extLst>
              <a:ext uri="{FF2B5EF4-FFF2-40B4-BE49-F238E27FC236}">
                <a16:creationId xmlns:a16="http://schemas.microsoft.com/office/drawing/2014/main" id="{5B431874-A4ED-470D-9CA5-C16DF4348C09}"/>
              </a:ext>
            </a:extLst>
          </p:cNvPr>
          <p:cNvSpPr>
            <a:spLocks noGrp="1"/>
          </p:cNvSpPr>
          <p:nvPr>
            <p:ph type="dt" sz="half" idx="2"/>
          </p:nvPr>
        </p:nvSpPr>
        <p:spPr>
          <a:xfrm>
            <a:off x="684483" y="394156"/>
            <a:ext cx="1600200" cy="215444"/>
          </a:xfrm>
        </p:spPr>
        <p:txBody>
          <a:bodyPr/>
          <a:lstStyle/>
          <a:p>
            <a:r>
              <a:rPr lang="en-US" altLang="ja-JP" dirty="0"/>
              <a:t>March 2018</a:t>
            </a:r>
          </a:p>
        </p:txBody>
      </p:sp>
      <p:sp>
        <p:nvSpPr>
          <p:cNvPr id="8" name="テキスト ボックス 7">
            <a:extLst>
              <a:ext uri="{FF2B5EF4-FFF2-40B4-BE49-F238E27FC236}">
                <a16:creationId xmlns:a16="http://schemas.microsoft.com/office/drawing/2014/main" id="{56737EA0-D43F-4D58-A5A1-69155F6C9565}"/>
              </a:ext>
            </a:extLst>
          </p:cNvPr>
          <p:cNvSpPr txBox="1"/>
          <p:nvPr/>
        </p:nvSpPr>
        <p:spPr>
          <a:xfrm>
            <a:off x="107504" y="1226354"/>
            <a:ext cx="6264696" cy="830997"/>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Proposal scheme, </a:t>
            </a:r>
            <a:r>
              <a:rPr kumimoji="1" lang="en-US" altLang="ja-JP" sz="1600" b="1" dirty="0">
                <a:solidFill>
                  <a:srgbClr val="FF0000"/>
                </a:solidFill>
              </a:rPr>
              <a:t>G-Slot(Guaranteed Slot), </a:t>
            </a:r>
            <a:r>
              <a:rPr kumimoji="1" lang="en-US" altLang="ja-JP" sz="1600" dirty="0"/>
              <a:t>is based on scheduled access and considered </a:t>
            </a:r>
            <a:r>
              <a:rPr kumimoji="1" lang="en-US" altLang="ja-JP" sz="1600" b="1" dirty="0"/>
              <a:t>GTS(Guaranteed Time Slot: IEEE 802.15.4) </a:t>
            </a:r>
            <a:r>
              <a:rPr kumimoji="1" lang="en-US" altLang="ja-JP" sz="1600" dirty="0"/>
              <a:t>method as reference in order to adapt to WBAN MAC protocol.</a:t>
            </a:r>
            <a:endParaRPr kumimoji="1" lang="ja-JP" altLang="en-US" sz="1600" dirty="0"/>
          </a:p>
        </p:txBody>
      </p:sp>
      <p:pic>
        <p:nvPicPr>
          <p:cNvPr id="9" name="図 8">
            <a:extLst>
              <a:ext uri="{FF2B5EF4-FFF2-40B4-BE49-F238E27FC236}">
                <a16:creationId xmlns:a16="http://schemas.microsoft.com/office/drawing/2014/main" id="{2D2EB54A-6655-41C0-B3F9-58F8351E5FB9}"/>
              </a:ext>
            </a:extLst>
          </p:cNvPr>
          <p:cNvPicPr>
            <a:picLocks noChangeAspect="1"/>
          </p:cNvPicPr>
          <p:nvPr/>
        </p:nvPicPr>
        <p:blipFill>
          <a:blip r:embed="rId2"/>
          <a:stretch>
            <a:fillRect/>
          </a:stretch>
        </p:blipFill>
        <p:spPr>
          <a:xfrm>
            <a:off x="442857" y="2004994"/>
            <a:ext cx="3814213" cy="1105634"/>
          </a:xfrm>
          <a:prstGeom prst="rect">
            <a:avLst/>
          </a:prstGeom>
        </p:spPr>
      </p:pic>
      <p:pic>
        <p:nvPicPr>
          <p:cNvPr id="10" name="図 9">
            <a:extLst>
              <a:ext uri="{FF2B5EF4-FFF2-40B4-BE49-F238E27FC236}">
                <a16:creationId xmlns:a16="http://schemas.microsoft.com/office/drawing/2014/main" id="{ED663F8F-2848-4696-B81C-396C4094A7FA}"/>
              </a:ext>
            </a:extLst>
          </p:cNvPr>
          <p:cNvPicPr>
            <a:picLocks noChangeAspect="1"/>
          </p:cNvPicPr>
          <p:nvPr/>
        </p:nvPicPr>
        <p:blipFill>
          <a:blip r:embed="rId3"/>
          <a:stretch>
            <a:fillRect/>
          </a:stretch>
        </p:blipFill>
        <p:spPr>
          <a:xfrm>
            <a:off x="6300192" y="3140968"/>
            <a:ext cx="2736304" cy="3053045"/>
          </a:xfrm>
          <a:prstGeom prst="rect">
            <a:avLst/>
          </a:prstGeom>
        </p:spPr>
      </p:pic>
      <p:sp>
        <p:nvSpPr>
          <p:cNvPr id="11" name="テキスト ボックス 10">
            <a:extLst>
              <a:ext uri="{FF2B5EF4-FFF2-40B4-BE49-F238E27FC236}">
                <a16:creationId xmlns:a16="http://schemas.microsoft.com/office/drawing/2014/main" id="{DDEFCFE1-2206-4968-9921-4E9C46BD0401}"/>
              </a:ext>
            </a:extLst>
          </p:cNvPr>
          <p:cNvSpPr txBox="1"/>
          <p:nvPr/>
        </p:nvSpPr>
        <p:spPr>
          <a:xfrm>
            <a:off x="107504" y="3046308"/>
            <a:ext cx="6064672" cy="3046988"/>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b="1" dirty="0"/>
              <a:t>Branch condition in Figure is as follows;</a:t>
            </a:r>
          </a:p>
          <a:p>
            <a:pPr marL="742950" lvl="1" indent="-285750">
              <a:buFont typeface="Arial" panose="020B0604020202020204" pitchFamily="34" charset="0"/>
              <a:buChar char="•"/>
            </a:pPr>
            <a:r>
              <a:rPr kumimoji="1" lang="en-US" altLang="ja-JP" sz="1600" dirty="0"/>
              <a:t>If control frame (downlink traffic) is or not</a:t>
            </a:r>
          </a:p>
          <a:p>
            <a:pPr marL="742950" lvl="1" indent="-285750">
              <a:buFont typeface="Arial" panose="020B0604020202020204" pitchFamily="34" charset="0"/>
              <a:buChar char="•"/>
            </a:pPr>
            <a:r>
              <a:rPr kumimoji="1" lang="en-US" altLang="ja-JP" sz="1600" dirty="0"/>
              <a:t>Emergency frame is or not</a:t>
            </a:r>
          </a:p>
          <a:p>
            <a:pPr marL="1200150" lvl="2" indent="-285750">
              <a:buFont typeface="Times New Roman" panose="02020603050405020304" pitchFamily="18" charset="0"/>
              <a:buChar char="−"/>
            </a:pPr>
            <a:r>
              <a:rPr kumimoji="1" lang="en-US" altLang="ja-JP" sz="1600" dirty="0"/>
              <a:t>Especially, when a node transmits frame with emergency, the others also transmits frames with emergency because human behavior is consist of a lot of parameters.</a:t>
            </a:r>
          </a:p>
          <a:p>
            <a:pPr marL="742950" lvl="1" indent="-285750">
              <a:buFont typeface="Arial" panose="020B0604020202020204" pitchFamily="34" charset="0"/>
              <a:buChar char="•"/>
            </a:pPr>
            <a:r>
              <a:rPr kumimoji="1" lang="en-US" altLang="ja-JP" sz="1600" dirty="0"/>
              <a:t>Superframe number is odd or even</a:t>
            </a:r>
          </a:p>
          <a:p>
            <a:pPr marL="1200150" lvl="2" indent="-285750">
              <a:buFont typeface="Times New Roman" panose="02020603050405020304" pitchFamily="18" charset="0"/>
              <a:buChar char="−"/>
            </a:pPr>
            <a:r>
              <a:rPr kumimoji="1" lang="en-US" altLang="ja-JP" sz="1600" dirty="0"/>
              <a:t>In order to achieve the permissible value certainly, the transmission slot assignment interval becomes less than 125 ms or 250 </a:t>
            </a:r>
            <a:r>
              <a:rPr kumimoji="1" lang="en-US" altLang="ja-JP" sz="1600" dirty="0" err="1"/>
              <a:t>ms.</a:t>
            </a:r>
            <a:r>
              <a:rPr kumimoji="1" lang="en-US" altLang="ja-JP" sz="1600" dirty="0"/>
              <a:t> In this method, we set the superframe length less than 125 ms, so this branch condition is.</a:t>
            </a:r>
          </a:p>
        </p:txBody>
      </p:sp>
      <p:sp>
        <p:nvSpPr>
          <p:cNvPr id="12" name="テキスト ボックス 11">
            <a:extLst>
              <a:ext uri="{FF2B5EF4-FFF2-40B4-BE49-F238E27FC236}">
                <a16:creationId xmlns:a16="http://schemas.microsoft.com/office/drawing/2014/main" id="{AD087D9F-85E4-4122-8328-C401D7EADFD8}"/>
              </a:ext>
            </a:extLst>
          </p:cNvPr>
          <p:cNvSpPr txBox="1"/>
          <p:nvPr/>
        </p:nvSpPr>
        <p:spPr>
          <a:xfrm>
            <a:off x="5940152" y="6124005"/>
            <a:ext cx="3168352" cy="261610"/>
          </a:xfrm>
          <a:prstGeom prst="rect">
            <a:avLst/>
          </a:prstGeom>
          <a:noFill/>
        </p:spPr>
        <p:txBody>
          <a:bodyPr wrap="square" rtlCol="0">
            <a:spAutoFit/>
          </a:bodyPr>
          <a:lstStyle/>
          <a:p>
            <a:pPr algn="ctr"/>
            <a:r>
              <a:rPr kumimoji="1" lang="en-US" altLang="ja-JP" sz="1100" dirty="0"/>
              <a:t>Fig. G-Slot algorithm in MAP</a:t>
            </a:r>
            <a:endParaRPr kumimoji="1" lang="ja-JP" altLang="en-US" sz="1100" dirty="0"/>
          </a:p>
        </p:txBody>
      </p:sp>
      <p:pic>
        <p:nvPicPr>
          <p:cNvPr id="13" name="図 12">
            <a:extLst>
              <a:ext uri="{FF2B5EF4-FFF2-40B4-BE49-F238E27FC236}">
                <a16:creationId xmlns:a16="http://schemas.microsoft.com/office/drawing/2014/main" id="{6F62D121-5179-49B7-9556-3B6515DD4B83}"/>
              </a:ext>
            </a:extLst>
          </p:cNvPr>
          <p:cNvPicPr>
            <a:picLocks noChangeAspect="1"/>
          </p:cNvPicPr>
          <p:nvPr/>
        </p:nvPicPr>
        <p:blipFill>
          <a:blip r:embed="rId4"/>
          <a:stretch>
            <a:fillRect/>
          </a:stretch>
        </p:blipFill>
        <p:spPr>
          <a:xfrm>
            <a:off x="6021837" y="1196752"/>
            <a:ext cx="3086667" cy="1508184"/>
          </a:xfrm>
          <a:prstGeom prst="rect">
            <a:avLst/>
          </a:prstGeom>
        </p:spPr>
      </p:pic>
      <p:sp>
        <p:nvSpPr>
          <p:cNvPr id="14" name="テキスト ボックス 13">
            <a:extLst>
              <a:ext uri="{FF2B5EF4-FFF2-40B4-BE49-F238E27FC236}">
                <a16:creationId xmlns:a16="http://schemas.microsoft.com/office/drawing/2014/main" id="{E9FE9743-9206-4387-8753-0537BCAED046}"/>
              </a:ext>
            </a:extLst>
          </p:cNvPr>
          <p:cNvSpPr txBox="1"/>
          <p:nvPr/>
        </p:nvSpPr>
        <p:spPr>
          <a:xfrm>
            <a:off x="6194358" y="2600569"/>
            <a:ext cx="2670448" cy="261610"/>
          </a:xfrm>
          <a:prstGeom prst="rect">
            <a:avLst/>
          </a:prstGeom>
          <a:noFill/>
        </p:spPr>
        <p:txBody>
          <a:bodyPr wrap="square" rtlCol="0">
            <a:spAutoFit/>
          </a:bodyPr>
          <a:lstStyle/>
          <a:p>
            <a:pPr algn="ctr"/>
            <a:r>
              <a:rPr kumimoji="1" lang="en-US" altLang="ja-JP" sz="1100" dirty="0"/>
              <a:t>Fig. GTS algorithm in IEEE 802.15.4</a:t>
            </a:r>
            <a:endParaRPr kumimoji="1" lang="ja-JP" altLang="en-US" sz="1100" dirty="0"/>
          </a:p>
        </p:txBody>
      </p:sp>
      <p:sp>
        <p:nvSpPr>
          <p:cNvPr id="15" name="テキスト ボックス 14">
            <a:extLst>
              <a:ext uri="{FF2B5EF4-FFF2-40B4-BE49-F238E27FC236}">
                <a16:creationId xmlns:a16="http://schemas.microsoft.com/office/drawing/2014/main" id="{7E9F1736-1D16-476E-B2F1-DF8AB0494E9F}"/>
              </a:ext>
            </a:extLst>
          </p:cNvPr>
          <p:cNvSpPr txBox="1"/>
          <p:nvPr/>
        </p:nvSpPr>
        <p:spPr>
          <a:xfrm>
            <a:off x="3080458" y="2800403"/>
            <a:ext cx="3168352" cy="261610"/>
          </a:xfrm>
          <a:prstGeom prst="rect">
            <a:avLst/>
          </a:prstGeom>
          <a:noFill/>
        </p:spPr>
        <p:txBody>
          <a:bodyPr wrap="square" rtlCol="0">
            <a:spAutoFit/>
          </a:bodyPr>
          <a:lstStyle/>
          <a:p>
            <a:pPr algn="ctr"/>
            <a:r>
              <a:rPr kumimoji="1" lang="en-US" altLang="ja-JP" sz="1100" dirty="0"/>
              <a:t>Fig. Relation between G-Slot and MAP</a:t>
            </a:r>
            <a:endParaRPr kumimoji="1" lang="ja-JP" altLang="en-US" sz="1100" dirty="0"/>
          </a:p>
        </p:txBody>
      </p:sp>
      <p:sp>
        <p:nvSpPr>
          <p:cNvPr id="16" name="テキスト ボックス 15">
            <a:extLst>
              <a:ext uri="{FF2B5EF4-FFF2-40B4-BE49-F238E27FC236}">
                <a16:creationId xmlns:a16="http://schemas.microsoft.com/office/drawing/2014/main" id="{9A5A1AB6-3296-41D4-8A39-2B71D104C320}"/>
              </a:ext>
            </a:extLst>
          </p:cNvPr>
          <p:cNvSpPr txBox="1"/>
          <p:nvPr/>
        </p:nvSpPr>
        <p:spPr>
          <a:xfrm>
            <a:off x="107504" y="6165304"/>
            <a:ext cx="5992664" cy="338554"/>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We propose from the sight of both contention base and free </a:t>
            </a:r>
            <a:endParaRPr kumimoji="1" lang="ja-JP" altLang="en-US" sz="1600" dirty="0"/>
          </a:p>
        </p:txBody>
      </p:sp>
    </p:spTree>
    <p:extLst>
      <p:ext uri="{BB962C8B-B14F-4D97-AF65-F5344CB8AC3E}">
        <p14:creationId xmlns:p14="http://schemas.microsoft.com/office/powerpoint/2010/main" val="2986446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76BB-7B3F-48E3-BF39-03E7D8AF16D9}"/>
              </a:ext>
            </a:extLst>
          </p:cNvPr>
          <p:cNvSpPr>
            <a:spLocks noGrp="1"/>
          </p:cNvSpPr>
          <p:nvPr>
            <p:ph type="title"/>
          </p:nvPr>
        </p:nvSpPr>
        <p:spPr>
          <a:xfrm>
            <a:off x="685800" y="685800"/>
            <a:ext cx="7772400" cy="582960"/>
          </a:xfrm>
        </p:spPr>
        <p:txBody>
          <a:bodyPr/>
          <a:lstStyle/>
          <a:p>
            <a:r>
              <a:rPr kumimoji="1" lang="en-US" altLang="ja-JP" b="1" dirty="0"/>
              <a:t>Evaluations using M-EAP and G-Slot</a:t>
            </a:r>
            <a:endParaRPr kumimoji="1" lang="ja-JP" altLang="en-US" b="1" dirty="0"/>
          </a:p>
        </p:txBody>
      </p:sp>
      <p:sp>
        <p:nvSpPr>
          <p:cNvPr id="3" name="フッター プレースホルダー 2">
            <a:extLst>
              <a:ext uri="{FF2B5EF4-FFF2-40B4-BE49-F238E27FC236}">
                <a16:creationId xmlns:a16="http://schemas.microsoft.com/office/drawing/2014/main" id="{BC234E8D-DBBB-483F-867D-D4BFD6953F38}"/>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B2248B7D-CA8E-40AD-8246-B5A5156C789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19</a:t>
            </a:fld>
            <a:endParaRPr lang="en-US" altLang="ja-JP" dirty="0"/>
          </a:p>
        </p:txBody>
      </p:sp>
      <p:sp>
        <p:nvSpPr>
          <p:cNvPr id="5" name="日付プレースホルダー 4">
            <a:extLst>
              <a:ext uri="{FF2B5EF4-FFF2-40B4-BE49-F238E27FC236}">
                <a16:creationId xmlns:a16="http://schemas.microsoft.com/office/drawing/2014/main" id="{51908069-20F1-4601-9658-C2AD9701DA44}"/>
              </a:ext>
            </a:extLst>
          </p:cNvPr>
          <p:cNvSpPr>
            <a:spLocks noGrp="1"/>
          </p:cNvSpPr>
          <p:nvPr>
            <p:ph type="dt" sz="half" idx="2"/>
          </p:nvPr>
        </p:nvSpPr>
        <p:spPr>
          <a:xfrm>
            <a:off x="684483" y="394156"/>
            <a:ext cx="1600200" cy="215444"/>
          </a:xfrm>
        </p:spPr>
        <p:txBody>
          <a:bodyPr/>
          <a:lstStyle/>
          <a:p>
            <a:r>
              <a:rPr lang="en-US" altLang="ja-JP" dirty="0"/>
              <a:t>March 2018</a:t>
            </a:r>
          </a:p>
        </p:txBody>
      </p:sp>
      <p:pic>
        <p:nvPicPr>
          <p:cNvPr id="11" name="図 10">
            <a:extLst>
              <a:ext uri="{FF2B5EF4-FFF2-40B4-BE49-F238E27FC236}">
                <a16:creationId xmlns:a16="http://schemas.microsoft.com/office/drawing/2014/main" id="{B1ED9277-8F2C-410D-B13E-54914F222AB3}"/>
              </a:ext>
            </a:extLst>
          </p:cNvPr>
          <p:cNvPicPr>
            <a:picLocks noChangeAspect="1"/>
          </p:cNvPicPr>
          <p:nvPr/>
        </p:nvPicPr>
        <p:blipFill>
          <a:blip r:embed="rId2"/>
          <a:stretch>
            <a:fillRect/>
          </a:stretch>
        </p:blipFill>
        <p:spPr>
          <a:xfrm>
            <a:off x="939999" y="2309863"/>
            <a:ext cx="2409702" cy="2172033"/>
          </a:xfrm>
          <a:prstGeom prst="rect">
            <a:avLst/>
          </a:prstGeom>
        </p:spPr>
      </p:pic>
      <p:pic>
        <p:nvPicPr>
          <p:cNvPr id="12" name="図 11">
            <a:extLst>
              <a:ext uri="{FF2B5EF4-FFF2-40B4-BE49-F238E27FC236}">
                <a16:creationId xmlns:a16="http://schemas.microsoft.com/office/drawing/2014/main" id="{D2C3A3F1-0B93-43B8-B3F5-1C38A32786BF}"/>
              </a:ext>
            </a:extLst>
          </p:cNvPr>
          <p:cNvPicPr>
            <a:picLocks noChangeAspect="1"/>
          </p:cNvPicPr>
          <p:nvPr/>
        </p:nvPicPr>
        <p:blipFill>
          <a:blip r:embed="rId3"/>
          <a:stretch>
            <a:fillRect/>
          </a:stretch>
        </p:blipFill>
        <p:spPr>
          <a:xfrm>
            <a:off x="3484628" y="2921877"/>
            <a:ext cx="5452751" cy="917650"/>
          </a:xfrm>
          <a:prstGeom prst="rect">
            <a:avLst/>
          </a:prstGeom>
        </p:spPr>
      </p:pic>
      <p:sp>
        <p:nvSpPr>
          <p:cNvPr id="14" name="テキスト ボックス 13">
            <a:extLst>
              <a:ext uri="{FF2B5EF4-FFF2-40B4-BE49-F238E27FC236}">
                <a16:creationId xmlns:a16="http://schemas.microsoft.com/office/drawing/2014/main" id="{BA82080B-420A-4E2B-8CBD-68F577CC7FA2}"/>
              </a:ext>
            </a:extLst>
          </p:cNvPr>
          <p:cNvSpPr txBox="1"/>
          <p:nvPr/>
        </p:nvSpPr>
        <p:spPr>
          <a:xfrm>
            <a:off x="302376" y="4491189"/>
            <a:ext cx="3950109" cy="276999"/>
          </a:xfrm>
          <a:prstGeom prst="rect">
            <a:avLst/>
          </a:prstGeom>
          <a:noFill/>
        </p:spPr>
        <p:txBody>
          <a:bodyPr wrap="square" rtlCol="0">
            <a:spAutoFit/>
          </a:bodyPr>
          <a:lstStyle/>
          <a:p>
            <a:r>
              <a:rPr kumimoji="1" lang="en-US" altLang="ja-JP" dirty="0"/>
              <a:t>Fig. Network structure for bi-directional transmission model</a:t>
            </a:r>
            <a:endParaRPr kumimoji="1" lang="ja-JP" altLang="en-US" dirty="0"/>
          </a:p>
        </p:txBody>
      </p:sp>
      <p:sp>
        <p:nvSpPr>
          <p:cNvPr id="15" name="テキスト ボックス 14">
            <a:extLst>
              <a:ext uri="{FF2B5EF4-FFF2-40B4-BE49-F238E27FC236}">
                <a16:creationId xmlns:a16="http://schemas.microsoft.com/office/drawing/2014/main" id="{FD862566-5A10-4021-9186-0E107C22BD38}"/>
              </a:ext>
            </a:extLst>
          </p:cNvPr>
          <p:cNvSpPr txBox="1"/>
          <p:nvPr/>
        </p:nvSpPr>
        <p:spPr>
          <a:xfrm>
            <a:off x="3887291" y="3801221"/>
            <a:ext cx="4300956" cy="276999"/>
          </a:xfrm>
          <a:prstGeom prst="rect">
            <a:avLst/>
          </a:prstGeom>
          <a:noFill/>
        </p:spPr>
        <p:txBody>
          <a:bodyPr wrap="square" rtlCol="0">
            <a:spAutoFit/>
          </a:bodyPr>
          <a:lstStyle/>
          <a:p>
            <a:r>
              <a:rPr kumimoji="1" lang="en-US" altLang="ja-JP" dirty="0"/>
              <a:t>Fig. Superframe structure for bi-directional transmission model</a:t>
            </a:r>
            <a:endParaRPr kumimoji="1" lang="ja-JP" altLang="en-US" dirty="0"/>
          </a:p>
        </p:txBody>
      </p:sp>
      <p:sp>
        <p:nvSpPr>
          <p:cNvPr id="16" name="吹き出し: 四角形 15">
            <a:extLst>
              <a:ext uri="{FF2B5EF4-FFF2-40B4-BE49-F238E27FC236}">
                <a16:creationId xmlns:a16="http://schemas.microsoft.com/office/drawing/2014/main" id="{596BA897-91A2-49A5-8B80-B870D8125923}"/>
              </a:ext>
            </a:extLst>
          </p:cNvPr>
          <p:cNvSpPr/>
          <p:nvPr/>
        </p:nvSpPr>
        <p:spPr>
          <a:xfrm>
            <a:off x="5076056" y="2636912"/>
            <a:ext cx="3007197" cy="288298"/>
          </a:xfrm>
          <a:prstGeom prst="wedgeRectCallout">
            <a:avLst>
              <a:gd name="adj1" fmla="val -33951"/>
              <a:gd name="adj2" fmla="val 95045"/>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2AB00A3-2DF9-46F8-A428-E6411D8E1A86}"/>
              </a:ext>
            </a:extLst>
          </p:cNvPr>
          <p:cNvSpPr txBox="1"/>
          <p:nvPr/>
        </p:nvSpPr>
        <p:spPr>
          <a:xfrm>
            <a:off x="5068804" y="2660267"/>
            <a:ext cx="3014450" cy="261610"/>
          </a:xfrm>
          <a:prstGeom prst="rect">
            <a:avLst/>
          </a:prstGeom>
          <a:noFill/>
        </p:spPr>
        <p:txBody>
          <a:bodyPr wrap="square" rtlCol="0">
            <a:spAutoFit/>
          </a:bodyPr>
          <a:lstStyle/>
          <a:p>
            <a:r>
              <a:rPr kumimoji="1" lang="en-US" altLang="ja-JP" sz="1100" b="1" dirty="0"/>
              <a:t>This phase is defined inactive in this simulation</a:t>
            </a:r>
            <a:endParaRPr kumimoji="1" lang="ja-JP" altLang="en-US" sz="1100" b="1" dirty="0"/>
          </a:p>
        </p:txBody>
      </p:sp>
      <p:graphicFrame>
        <p:nvGraphicFramePr>
          <p:cNvPr id="21" name="表 20">
            <a:extLst>
              <a:ext uri="{FF2B5EF4-FFF2-40B4-BE49-F238E27FC236}">
                <a16:creationId xmlns:a16="http://schemas.microsoft.com/office/drawing/2014/main" id="{BA7435CD-EDDE-45F0-8A08-EE078C0D7B51}"/>
              </a:ext>
            </a:extLst>
          </p:cNvPr>
          <p:cNvGraphicFramePr>
            <a:graphicFrameLocks noGrp="1"/>
          </p:cNvGraphicFramePr>
          <p:nvPr>
            <p:extLst/>
          </p:nvPr>
        </p:nvGraphicFramePr>
        <p:xfrm>
          <a:off x="225655" y="5014861"/>
          <a:ext cx="4118055" cy="1203960"/>
        </p:xfrm>
        <a:graphic>
          <a:graphicData uri="http://schemas.openxmlformats.org/drawingml/2006/table">
            <a:tbl>
              <a:tblPr firstRow="1" bandRow="1">
                <a:tableStyleId>{C083E6E3-FA7D-4D7B-A595-EF9225AFEA82}</a:tableStyleId>
              </a:tblPr>
              <a:tblGrid>
                <a:gridCol w="2423620">
                  <a:extLst>
                    <a:ext uri="{9D8B030D-6E8A-4147-A177-3AD203B41FA5}">
                      <a16:colId xmlns:a16="http://schemas.microsoft.com/office/drawing/2014/main" val="467953850"/>
                    </a:ext>
                  </a:extLst>
                </a:gridCol>
                <a:gridCol w="1694435">
                  <a:extLst>
                    <a:ext uri="{9D8B030D-6E8A-4147-A177-3AD203B41FA5}">
                      <a16:colId xmlns:a16="http://schemas.microsoft.com/office/drawing/2014/main" val="3647543029"/>
                    </a:ext>
                  </a:extLst>
                </a:gridCol>
              </a:tblGrid>
              <a:tr h="228284">
                <a:tc>
                  <a:txBody>
                    <a:bodyPr/>
                    <a:lstStyle/>
                    <a:p>
                      <a:pPr algn="ctr"/>
                      <a:r>
                        <a:rPr kumimoji="1" lang="en-US" altLang="ja-JP" sz="1100" b="1" dirty="0"/>
                        <a:t>The number of node</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kumimoji="1" lang="en-US" altLang="ja-JP" sz="1100" b="1" dirty="0"/>
                        <a:t>Sensor nodes</a:t>
                      </a:r>
                      <a:r>
                        <a:rPr kumimoji="1" lang="ja-JP" altLang="en-US" sz="1100" b="1" dirty="0"/>
                        <a:t>：</a:t>
                      </a:r>
                      <a:r>
                        <a:rPr kumimoji="1" lang="en-US" altLang="ja-JP" sz="1100" b="1" dirty="0"/>
                        <a:t>6</a:t>
                      </a:r>
                    </a:p>
                    <a:p>
                      <a:pPr algn="ctr"/>
                      <a:r>
                        <a:rPr kumimoji="1" lang="en-US" altLang="ja-JP" sz="1100" b="1" dirty="0"/>
                        <a:t>Coordinator node</a:t>
                      </a:r>
                      <a:r>
                        <a:rPr kumimoji="1" lang="ja-JP" altLang="en-US" sz="1100" b="1" dirty="0"/>
                        <a:t>：</a:t>
                      </a:r>
                      <a:r>
                        <a:rPr kumimoji="1" lang="en-US" altLang="ja-JP" sz="1100" b="1" dirty="0"/>
                        <a:t>1</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81893763"/>
                  </a:ext>
                </a:extLst>
              </a:tr>
              <a:tr h="228284">
                <a:tc>
                  <a:txBody>
                    <a:bodyPr/>
                    <a:lstStyle/>
                    <a:p>
                      <a:pPr algn="ctr"/>
                      <a:r>
                        <a:rPr kumimoji="1" lang="en-US" altLang="ja-JP" sz="1100" b="1" dirty="0"/>
                        <a:t>Payload length of control frame</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algn="ctr"/>
                      <a:r>
                        <a:rPr kumimoji="1" lang="en-US" altLang="ja-JP" sz="1100" b="1" dirty="0"/>
                        <a:t>8 octets</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46875717"/>
                  </a:ext>
                </a:extLst>
              </a:tr>
              <a:tr h="228284">
                <a:tc>
                  <a:txBody>
                    <a:bodyPr/>
                    <a:lstStyle/>
                    <a:p>
                      <a:pPr algn="ctr"/>
                      <a:r>
                        <a:rPr kumimoji="1" lang="en-US" altLang="ja-JP" sz="1100" b="1" dirty="0"/>
                        <a:t>Size of transmission slot in MAP</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kumimoji="1" lang="en-US" altLang="ja-JP" sz="1100" b="1" dirty="0"/>
                        <a:t>5.5 msec.</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67105630"/>
                  </a:ext>
                </a:extLst>
              </a:tr>
              <a:tr h="228284">
                <a:tc>
                  <a:txBody>
                    <a:bodyPr/>
                    <a:lstStyle/>
                    <a:p>
                      <a:pPr algn="ctr"/>
                      <a:r>
                        <a:rPr kumimoji="1" lang="en-US" altLang="ja-JP" sz="1100" b="1" dirty="0"/>
                        <a:t>Superframe</a:t>
                      </a:r>
                      <a:r>
                        <a:rPr kumimoji="1" lang="ja-JP" altLang="en-US" sz="1100" b="1" dirty="0"/>
                        <a:t> </a:t>
                      </a:r>
                      <a:r>
                        <a:rPr kumimoji="1" lang="en-US" altLang="ja-JP" sz="1100" b="1" dirty="0"/>
                        <a:t>length</a:t>
                      </a:r>
                      <a:endParaRPr kumimoji="1" lang="ja-JP" altLang="en-US" sz="11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100" b="1" dirty="0"/>
                        <a:t>120.5 msec.</a:t>
                      </a:r>
                      <a:endParaRPr kumimoji="1" lang="ja-JP" altLang="en-US" sz="11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4700225"/>
                  </a:ext>
                </a:extLst>
              </a:tr>
            </a:tbl>
          </a:graphicData>
        </a:graphic>
      </p:graphicFrame>
      <p:sp>
        <p:nvSpPr>
          <p:cNvPr id="22" name="テキスト ボックス 21">
            <a:extLst>
              <a:ext uri="{FF2B5EF4-FFF2-40B4-BE49-F238E27FC236}">
                <a16:creationId xmlns:a16="http://schemas.microsoft.com/office/drawing/2014/main" id="{1B180FAE-2440-4FE1-8279-1368973ED31A}"/>
              </a:ext>
            </a:extLst>
          </p:cNvPr>
          <p:cNvSpPr txBox="1"/>
          <p:nvPr/>
        </p:nvSpPr>
        <p:spPr>
          <a:xfrm>
            <a:off x="639525" y="4753251"/>
            <a:ext cx="3672408" cy="261610"/>
          </a:xfrm>
          <a:prstGeom prst="rect">
            <a:avLst/>
          </a:prstGeom>
          <a:noFill/>
        </p:spPr>
        <p:txBody>
          <a:bodyPr wrap="square" rtlCol="0">
            <a:spAutoFit/>
          </a:bodyPr>
          <a:lstStyle/>
          <a:p>
            <a:pPr algn="ctr"/>
            <a:r>
              <a:rPr kumimoji="1" lang="en-US" altLang="ja-JP" sz="1100" dirty="0"/>
              <a:t>Table. Simulation parameters</a:t>
            </a:r>
            <a:endParaRPr kumimoji="1" lang="ja-JP" altLang="en-US" sz="1100" dirty="0"/>
          </a:p>
        </p:txBody>
      </p:sp>
      <p:sp>
        <p:nvSpPr>
          <p:cNvPr id="24" name="テキスト ボックス 23">
            <a:extLst>
              <a:ext uri="{FF2B5EF4-FFF2-40B4-BE49-F238E27FC236}">
                <a16:creationId xmlns:a16="http://schemas.microsoft.com/office/drawing/2014/main" id="{8B1B2343-D386-42F1-9D7D-B2F829800DBF}"/>
              </a:ext>
            </a:extLst>
          </p:cNvPr>
          <p:cNvSpPr txBox="1"/>
          <p:nvPr/>
        </p:nvSpPr>
        <p:spPr>
          <a:xfrm>
            <a:off x="302376" y="1238562"/>
            <a:ext cx="8510844" cy="1077218"/>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Condition in this simulation</a:t>
            </a:r>
          </a:p>
          <a:p>
            <a:pPr marL="628650" lvl="1" indent="-171450">
              <a:buFont typeface="Arial" panose="020B0604020202020204" pitchFamily="34" charset="0"/>
              <a:buChar char="•"/>
            </a:pPr>
            <a:r>
              <a:rPr kumimoji="1" lang="en-US" altLang="ja-JP" sz="1600" dirty="0"/>
              <a:t>Control frames are calculated and transmitted when coordinator node received 10 frames by each node(No.4~6)</a:t>
            </a:r>
          </a:p>
          <a:p>
            <a:pPr marL="628650" lvl="1" indent="-171450">
              <a:buFont typeface="Arial" panose="020B0604020202020204" pitchFamily="34" charset="0"/>
              <a:buChar char="•"/>
            </a:pPr>
            <a:r>
              <a:rPr kumimoji="1" lang="en-US" altLang="ja-JP" sz="1600" dirty="0"/>
              <a:t>Control frame can transmit in only M-EAP and G-Slot</a:t>
            </a:r>
            <a:endParaRPr kumimoji="1" lang="ja-JP" altLang="en-US" sz="1600" dirty="0"/>
          </a:p>
        </p:txBody>
      </p:sp>
      <p:grpSp>
        <p:nvGrpSpPr>
          <p:cNvPr id="18" name="グループ化 17">
            <a:extLst>
              <a:ext uri="{FF2B5EF4-FFF2-40B4-BE49-F238E27FC236}">
                <a16:creationId xmlns:a16="http://schemas.microsoft.com/office/drawing/2014/main" id="{8A7100B6-75DA-41E4-AC14-82815F40E38A}"/>
              </a:ext>
            </a:extLst>
          </p:cNvPr>
          <p:cNvGrpSpPr/>
          <p:nvPr/>
        </p:nvGrpSpPr>
        <p:grpSpPr>
          <a:xfrm>
            <a:off x="4770438" y="4824549"/>
            <a:ext cx="3611182" cy="1484771"/>
            <a:chOff x="4211960" y="2780928"/>
            <a:chExt cx="3611182" cy="1484771"/>
          </a:xfrm>
        </p:grpSpPr>
        <p:pic>
          <p:nvPicPr>
            <p:cNvPr id="19" name="図 18">
              <a:extLst>
                <a:ext uri="{FF2B5EF4-FFF2-40B4-BE49-F238E27FC236}">
                  <a16:creationId xmlns:a16="http://schemas.microsoft.com/office/drawing/2014/main" id="{F6B0B2D3-0282-49D9-8D56-E50F731B8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780928"/>
              <a:ext cx="3611182" cy="1484771"/>
            </a:xfrm>
            <a:prstGeom prst="rect">
              <a:avLst/>
            </a:prstGeom>
          </p:spPr>
        </p:pic>
        <p:sp>
          <p:nvSpPr>
            <p:cNvPr id="20" name="正方形/長方形 19">
              <a:extLst>
                <a:ext uri="{FF2B5EF4-FFF2-40B4-BE49-F238E27FC236}">
                  <a16:creationId xmlns:a16="http://schemas.microsoft.com/office/drawing/2014/main" id="{D806EBB6-0262-4F80-B101-E7B8793E6C45}"/>
                </a:ext>
              </a:extLst>
            </p:cNvPr>
            <p:cNvSpPr/>
            <p:nvPr/>
          </p:nvSpPr>
          <p:spPr>
            <a:xfrm>
              <a:off x="5233606" y="4006335"/>
              <a:ext cx="1245243" cy="14826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a:extLst>
              <a:ext uri="{FF2B5EF4-FFF2-40B4-BE49-F238E27FC236}">
                <a16:creationId xmlns:a16="http://schemas.microsoft.com/office/drawing/2014/main" id="{31DE70AF-A107-4502-8993-202CB14DAB0B}"/>
              </a:ext>
            </a:extLst>
          </p:cNvPr>
          <p:cNvSpPr txBox="1"/>
          <p:nvPr/>
        </p:nvSpPr>
        <p:spPr>
          <a:xfrm>
            <a:off x="4785792" y="4565448"/>
            <a:ext cx="3672408" cy="261610"/>
          </a:xfrm>
          <a:prstGeom prst="rect">
            <a:avLst/>
          </a:prstGeom>
          <a:noFill/>
        </p:spPr>
        <p:txBody>
          <a:bodyPr wrap="square" rtlCol="0">
            <a:spAutoFit/>
          </a:bodyPr>
          <a:lstStyle/>
          <a:p>
            <a:pPr algn="ctr"/>
            <a:r>
              <a:rPr kumimoji="1" lang="en-US" altLang="ja-JP" sz="1100" dirty="0"/>
              <a:t>Table. Modified UP mapping for bi-directional transmission</a:t>
            </a:r>
            <a:endParaRPr kumimoji="1" lang="ja-JP" altLang="en-US" sz="1100" dirty="0"/>
          </a:p>
        </p:txBody>
      </p:sp>
    </p:spTree>
    <p:extLst>
      <p:ext uri="{BB962C8B-B14F-4D97-AF65-F5344CB8AC3E}">
        <p14:creationId xmlns:p14="http://schemas.microsoft.com/office/powerpoint/2010/main" val="101899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29DE4D-D70F-3A43-9DE5-EEC3A9148AAB}"/>
              </a:ext>
            </a:extLst>
          </p:cNvPr>
          <p:cNvSpPr>
            <a:spLocks noGrp="1"/>
          </p:cNvSpPr>
          <p:nvPr>
            <p:ph type="ctrTitle"/>
          </p:nvPr>
        </p:nvSpPr>
        <p:spPr>
          <a:xfrm>
            <a:off x="684483" y="1412776"/>
            <a:ext cx="7773717" cy="2691730"/>
          </a:xfrm>
        </p:spPr>
        <p:txBody>
          <a:bodyPr/>
          <a:lstStyle/>
          <a:p>
            <a:r>
              <a:rPr lang="en-US" altLang="ja-JP" b="1" dirty="0"/>
              <a:t>A dependable MAC protocol matched to bi-directional transmission in Wireless Body Area Network (WBAN)</a:t>
            </a:r>
            <a:endParaRPr kumimoji="1" lang="ja-JP" altLang="en-US" b="1" dirty="0"/>
          </a:p>
        </p:txBody>
      </p:sp>
      <p:sp>
        <p:nvSpPr>
          <p:cNvPr id="5" name="スライド番号プレースホルダー 4">
            <a:extLst>
              <a:ext uri="{FF2B5EF4-FFF2-40B4-BE49-F238E27FC236}">
                <a16:creationId xmlns:a16="http://schemas.microsoft.com/office/drawing/2014/main" id="{12D2F2AC-3F49-3646-AF57-E897F5189B12}"/>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Slide </a:t>
            </a:r>
            <a:fld id="{018E0977-DC1B-42DD-B45E-59C02A783531}" type="slidenum">
              <a:rPr kumimoji="0"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6" name="日付プレースホルダー 5">
            <a:extLst>
              <a:ext uri="{FF2B5EF4-FFF2-40B4-BE49-F238E27FC236}">
                <a16:creationId xmlns:a16="http://schemas.microsoft.com/office/drawing/2014/main" id="{46D18D98-48FA-CE43-B057-7075966EA01A}"/>
              </a:ext>
            </a:extLst>
          </p:cNvPr>
          <p:cNvSpPr>
            <a:spLocks noGrp="1"/>
          </p:cNvSpPr>
          <p:nvPr>
            <p:ph type="dt" sz="half" idx="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March 2018</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7" name="テキスト ボックス 5">
            <a:extLst>
              <a:ext uri="{FF2B5EF4-FFF2-40B4-BE49-F238E27FC236}">
                <a16:creationId xmlns:a16="http://schemas.microsoft.com/office/drawing/2014/main" id="{45B30508-C4EA-4ADB-9C7F-E08BA6BBE49D}"/>
              </a:ext>
            </a:extLst>
          </p:cNvPr>
          <p:cNvSpPr txBox="1"/>
          <p:nvPr/>
        </p:nvSpPr>
        <p:spPr>
          <a:xfrm>
            <a:off x="107504" y="4481829"/>
            <a:ext cx="8928992" cy="132343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en-US" altLang="ja-JP" sz="2000" b="1" i="0" u="none" strike="noStrike" kern="1200" cap="none" spc="0" normalizeH="0" baseline="0" noProof="0" dirty="0" err="1">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Toshikuni</a:t>
            </a:r>
            <a:r>
              <a:rPr kumimoji="0" lang="en-US" altLang="ja-JP" sz="2000" b="1"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 Miyazaki*, Ryuji Kohno*†</a:t>
            </a: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endParaRPr kumimoji="0" lang="en-US" altLang="ja-JP" sz="2000" b="1"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ja-JP" altLang="en-US" sz="2000" b="1"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a:t>
            </a:r>
            <a:r>
              <a:rPr kumimoji="0" lang="en-US" altLang="ja-JP" sz="2000" b="1"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Graduate School of Engineering  Yokohama National University</a:t>
            </a:r>
          </a:p>
          <a:p>
            <a:pPr marL="0" marR="0" lvl="0" indent="0" algn="ctr" defTabSz="914400" rtl="0" eaLnBrk="0" fontAlgn="base" latinLnBrk="0" hangingPunct="0">
              <a:lnSpc>
                <a:spcPct val="100000"/>
              </a:lnSpc>
              <a:spcBef>
                <a:spcPct val="0"/>
              </a:spcBef>
              <a:spcAft>
                <a:spcPct val="0"/>
              </a:spcAft>
              <a:buClrTx/>
              <a:buSzTx/>
              <a:buFontTx/>
              <a:buNone/>
              <a:tabLst/>
              <a:defRPr sz="2400">
                <a:latin typeface="Times New Roman"/>
                <a:ea typeface="Times New Roman"/>
                <a:cs typeface="Times New Roman"/>
                <a:sym typeface="Times New Roman"/>
              </a:defRPr>
            </a:pPr>
            <a:r>
              <a:rPr kumimoji="0" lang="en-US" altLang="ja-JP" sz="2000" b="1" i="0" u="none" strike="noStrike" kern="1200" cap="none" spc="0" normalizeH="0" baseline="0" noProof="0" dirty="0">
                <a:ln>
                  <a:noFill/>
                </a:ln>
                <a:solidFill>
                  <a:srgbClr val="000000"/>
                </a:solidFill>
                <a:effectLst/>
                <a:uLnTx/>
                <a:uFillTx/>
                <a:latin typeface="Hiragino Sans W5" panose="020B0400000000000000" pitchFamily="34" charset="-128"/>
                <a:ea typeface="Hiragino Sans W5" panose="020B0400000000000000" pitchFamily="34" charset="-128"/>
                <a:cs typeface="Times New Roman"/>
                <a:sym typeface="Times New Roman"/>
              </a:rPr>
              <a:t>† University of Oulu Research Institute Japan – CWC-Nippon, Co. Ltd.</a:t>
            </a:r>
          </a:p>
        </p:txBody>
      </p:sp>
    </p:spTree>
    <p:extLst>
      <p:ext uri="{BB962C8B-B14F-4D97-AF65-F5344CB8AC3E}">
        <p14:creationId xmlns:p14="http://schemas.microsoft.com/office/powerpoint/2010/main" val="109554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3154A6-3E1D-436E-ADA7-11A118B6A6F7}"/>
              </a:ext>
            </a:extLst>
          </p:cNvPr>
          <p:cNvSpPr>
            <a:spLocks noGrp="1"/>
          </p:cNvSpPr>
          <p:nvPr>
            <p:ph type="title"/>
          </p:nvPr>
        </p:nvSpPr>
        <p:spPr>
          <a:xfrm>
            <a:off x="611560" y="620688"/>
            <a:ext cx="8134672" cy="588477"/>
          </a:xfrm>
        </p:spPr>
        <p:txBody>
          <a:bodyPr/>
          <a:lstStyle/>
          <a:p>
            <a:r>
              <a:rPr kumimoji="1" lang="en-US" altLang="ja-JP" b="1" dirty="0"/>
              <a:t>Results of worst latency and throughput</a:t>
            </a:r>
            <a:endParaRPr kumimoji="1" lang="ja-JP" altLang="en-US" b="1" dirty="0"/>
          </a:p>
        </p:txBody>
      </p:sp>
      <p:sp>
        <p:nvSpPr>
          <p:cNvPr id="3" name="フッター プレースホルダー 2">
            <a:extLst>
              <a:ext uri="{FF2B5EF4-FFF2-40B4-BE49-F238E27FC236}">
                <a16:creationId xmlns:a16="http://schemas.microsoft.com/office/drawing/2014/main" id="{D74BBA85-0CDA-4381-98A6-8876D922294E}"/>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AB512244-9FB1-4717-8D81-9AD68847957C}"/>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20</a:t>
            </a:fld>
            <a:endParaRPr lang="en-US" altLang="ja-JP" dirty="0"/>
          </a:p>
        </p:txBody>
      </p:sp>
      <p:sp>
        <p:nvSpPr>
          <p:cNvPr id="5" name="日付プレースホルダー 4">
            <a:extLst>
              <a:ext uri="{FF2B5EF4-FFF2-40B4-BE49-F238E27FC236}">
                <a16:creationId xmlns:a16="http://schemas.microsoft.com/office/drawing/2014/main" id="{B7C2FC05-7A6B-403A-A223-4BFF5A53A98B}"/>
              </a:ext>
            </a:extLst>
          </p:cNvPr>
          <p:cNvSpPr>
            <a:spLocks noGrp="1"/>
          </p:cNvSpPr>
          <p:nvPr>
            <p:ph type="dt" sz="half" idx="2"/>
          </p:nvPr>
        </p:nvSpPr>
        <p:spPr>
          <a:xfrm>
            <a:off x="684483" y="394156"/>
            <a:ext cx="1600200" cy="215444"/>
          </a:xfrm>
        </p:spPr>
        <p:txBody>
          <a:bodyPr/>
          <a:lstStyle/>
          <a:p>
            <a:r>
              <a:rPr lang="en-US" altLang="ja-JP" dirty="0"/>
              <a:t>March 2018</a:t>
            </a:r>
          </a:p>
        </p:txBody>
      </p:sp>
      <p:pic>
        <p:nvPicPr>
          <p:cNvPr id="6" name="図 5">
            <a:extLst>
              <a:ext uri="{FF2B5EF4-FFF2-40B4-BE49-F238E27FC236}">
                <a16:creationId xmlns:a16="http://schemas.microsoft.com/office/drawing/2014/main" id="{5C5D2775-9631-4C1C-9400-EDC8451C1FA2}"/>
              </a:ext>
            </a:extLst>
          </p:cNvPr>
          <p:cNvPicPr>
            <a:picLocks noChangeAspect="1"/>
          </p:cNvPicPr>
          <p:nvPr/>
        </p:nvPicPr>
        <p:blipFill>
          <a:blip r:embed="rId2"/>
          <a:stretch>
            <a:fillRect/>
          </a:stretch>
        </p:blipFill>
        <p:spPr>
          <a:xfrm>
            <a:off x="35496" y="1412776"/>
            <a:ext cx="4243606" cy="2016241"/>
          </a:xfrm>
          <a:prstGeom prst="rect">
            <a:avLst/>
          </a:prstGeom>
        </p:spPr>
      </p:pic>
      <p:pic>
        <p:nvPicPr>
          <p:cNvPr id="7" name="図 6">
            <a:extLst>
              <a:ext uri="{FF2B5EF4-FFF2-40B4-BE49-F238E27FC236}">
                <a16:creationId xmlns:a16="http://schemas.microsoft.com/office/drawing/2014/main" id="{744D26CF-C0B2-4B26-A4F9-A3E7E42C816C}"/>
              </a:ext>
            </a:extLst>
          </p:cNvPr>
          <p:cNvPicPr>
            <a:picLocks noChangeAspect="1"/>
          </p:cNvPicPr>
          <p:nvPr/>
        </p:nvPicPr>
        <p:blipFill>
          <a:blip r:embed="rId3"/>
          <a:stretch>
            <a:fillRect/>
          </a:stretch>
        </p:blipFill>
        <p:spPr>
          <a:xfrm>
            <a:off x="529802" y="3905220"/>
            <a:ext cx="3460933" cy="2301627"/>
          </a:xfrm>
          <a:prstGeom prst="rect">
            <a:avLst/>
          </a:prstGeom>
        </p:spPr>
      </p:pic>
      <p:sp>
        <p:nvSpPr>
          <p:cNvPr id="10" name="テキスト ボックス 9">
            <a:extLst>
              <a:ext uri="{FF2B5EF4-FFF2-40B4-BE49-F238E27FC236}">
                <a16:creationId xmlns:a16="http://schemas.microsoft.com/office/drawing/2014/main" id="{A07545D5-9F9B-43AB-B4D8-49C644D08577}"/>
              </a:ext>
            </a:extLst>
          </p:cNvPr>
          <p:cNvSpPr txBox="1"/>
          <p:nvPr/>
        </p:nvSpPr>
        <p:spPr>
          <a:xfrm>
            <a:off x="427469" y="3420584"/>
            <a:ext cx="3737006" cy="276999"/>
          </a:xfrm>
          <a:prstGeom prst="rect">
            <a:avLst/>
          </a:prstGeom>
          <a:noFill/>
        </p:spPr>
        <p:txBody>
          <a:bodyPr wrap="square" rtlCol="0">
            <a:spAutoFit/>
          </a:bodyPr>
          <a:lstStyle/>
          <a:p>
            <a:r>
              <a:rPr kumimoji="1" lang="en-US" altLang="ja-JP" dirty="0"/>
              <a:t>Fig. Worst latency in bi-directional transmission model</a:t>
            </a:r>
            <a:endParaRPr kumimoji="1" lang="ja-JP" altLang="en-US" dirty="0"/>
          </a:p>
        </p:txBody>
      </p:sp>
      <p:sp>
        <p:nvSpPr>
          <p:cNvPr id="11" name="テキスト ボックス 10">
            <a:extLst>
              <a:ext uri="{FF2B5EF4-FFF2-40B4-BE49-F238E27FC236}">
                <a16:creationId xmlns:a16="http://schemas.microsoft.com/office/drawing/2014/main" id="{AA96A980-A462-4D19-91D6-EE55F5BD7A2D}"/>
              </a:ext>
            </a:extLst>
          </p:cNvPr>
          <p:cNvSpPr txBox="1"/>
          <p:nvPr/>
        </p:nvSpPr>
        <p:spPr>
          <a:xfrm>
            <a:off x="836205" y="6068347"/>
            <a:ext cx="3324837" cy="276999"/>
          </a:xfrm>
          <a:prstGeom prst="rect">
            <a:avLst/>
          </a:prstGeom>
          <a:noFill/>
        </p:spPr>
        <p:txBody>
          <a:bodyPr wrap="square" rtlCol="0">
            <a:spAutoFit/>
          </a:bodyPr>
          <a:lstStyle/>
          <a:p>
            <a:r>
              <a:rPr kumimoji="1" lang="en-US" altLang="ja-JP" dirty="0"/>
              <a:t>Fig. Throughput evaluation in active condition</a:t>
            </a:r>
            <a:endParaRPr kumimoji="1" lang="ja-JP" altLang="en-US" dirty="0"/>
          </a:p>
        </p:txBody>
      </p:sp>
      <p:sp>
        <p:nvSpPr>
          <p:cNvPr id="12" name="テキスト ボックス 11">
            <a:extLst>
              <a:ext uri="{FF2B5EF4-FFF2-40B4-BE49-F238E27FC236}">
                <a16:creationId xmlns:a16="http://schemas.microsoft.com/office/drawing/2014/main" id="{335D316F-4F23-4DAC-81CE-A61CC1637761}"/>
              </a:ext>
            </a:extLst>
          </p:cNvPr>
          <p:cNvSpPr txBox="1"/>
          <p:nvPr/>
        </p:nvSpPr>
        <p:spPr>
          <a:xfrm>
            <a:off x="4067944" y="1169318"/>
            <a:ext cx="4968552" cy="5262979"/>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b="1" dirty="0"/>
              <a:t>Latency performance</a:t>
            </a:r>
          </a:p>
          <a:p>
            <a:pPr marL="742950" lvl="1" indent="-285750">
              <a:buFont typeface="Times New Roman" panose="02020603050405020304" pitchFamily="18" charset="0"/>
              <a:buChar char="−"/>
            </a:pPr>
            <a:r>
              <a:rPr kumimoji="1" lang="en-US" altLang="ja-JP" sz="1600" dirty="0"/>
              <a:t>Proposal</a:t>
            </a:r>
            <a:r>
              <a:rPr kumimoji="1" lang="ja-JP" altLang="en-US" sz="1600" dirty="0"/>
              <a:t> </a:t>
            </a:r>
            <a:r>
              <a:rPr kumimoji="1" lang="en-US" altLang="ja-JP" sz="1600" dirty="0"/>
              <a:t>method</a:t>
            </a:r>
            <a:r>
              <a:rPr kumimoji="1" lang="ja-JP" altLang="en-US" sz="1600" dirty="0"/>
              <a:t> </a:t>
            </a:r>
            <a:r>
              <a:rPr kumimoji="1" lang="en-US" altLang="ja-JP" sz="1600" dirty="0"/>
              <a:t>can</a:t>
            </a:r>
            <a:r>
              <a:rPr kumimoji="1" lang="ja-JP" altLang="en-US" sz="1600" dirty="0"/>
              <a:t> </a:t>
            </a:r>
            <a:r>
              <a:rPr kumimoji="1" lang="en-US" altLang="ja-JP" sz="1600" dirty="0"/>
              <a:t>assign the transmission slot to each node in every superframe adaptively by using G-Slot, therefore, achieve the permissible values. This algorithm is based on TDMA:</a:t>
            </a:r>
          </a:p>
          <a:p>
            <a:endParaRPr kumimoji="1" lang="en-US" altLang="ja-JP" sz="1600" dirty="0"/>
          </a:p>
          <a:p>
            <a:endParaRPr kumimoji="1" lang="en-US" altLang="ja-JP" sz="1600" dirty="0"/>
          </a:p>
          <a:p>
            <a:pPr marL="285750" indent="-285750">
              <a:buFont typeface="Wingdings" panose="05000000000000000000" pitchFamily="2" charset="2"/>
              <a:buChar char="l"/>
            </a:pPr>
            <a:r>
              <a:rPr kumimoji="1" lang="en-US" altLang="ja-JP" sz="1600" b="1" dirty="0"/>
              <a:t>Throughput performance</a:t>
            </a:r>
          </a:p>
          <a:p>
            <a:pPr marL="742950" lvl="1" indent="-285750">
              <a:buFont typeface="Times New Roman" panose="02020603050405020304" pitchFamily="18" charset="0"/>
              <a:buChar char="−"/>
            </a:pPr>
            <a:r>
              <a:rPr kumimoji="1" lang="en-US" altLang="ja-JP" sz="1600" dirty="0"/>
              <a:t>In this study, throughout is evaluated by using MAC payload length</a:t>
            </a:r>
          </a:p>
          <a:p>
            <a:pPr marL="742950" lvl="1" indent="-285750">
              <a:buFont typeface="Times New Roman" panose="02020603050405020304" pitchFamily="18" charset="0"/>
              <a:buChar char="−"/>
            </a:pPr>
            <a:r>
              <a:rPr kumimoji="1" lang="en-US" altLang="ja-JP" sz="1600" dirty="0"/>
              <a:t>G-Slot algorithm set the transmission slot in MAP as needed. In other words, this algorithm decreases the waste slots.</a:t>
            </a:r>
          </a:p>
          <a:p>
            <a:pPr marL="742950" lvl="1" indent="-285750">
              <a:buFont typeface="Times New Roman" panose="02020603050405020304" pitchFamily="18" charset="0"/>
              <a:buChar char="−"/>
            </a:pPr>
            <a:r>
              <a:rPr kumimoji="1" lang="en-US" altLang="ja-JP" sz="1600" dirty="0"/>
              <a:t>For fairness comparison, except the inactive phase to calculate the throughput, called active condition.</a:t>
            </a:r>
          </a:p>
          <a:p>
            <a:pPr marL="742950" lvl="1" indent="-285750">
              <a:buFont typeface="Times New Roman" panose="02020603050405020304" pitchFamily="18" charset="0"/>
              <a:buChar char="−"/>
            </a:pPr>
            <a:r>
              <a:rPr kumimoji="1" lang="en-US" altLang="ja-JP" sz="1600" dirty="0"/>
              <a:t>Proposal scheme becomes busier than standard by using M-EAP, and decreases the waste slot by using G-Slot. It means that efficiency of transmission channel utilization of proposal scheme became higher than standard.</a:t>
            </a:r>
            <a:endParaRPr kumimoji="1" lang="ja-JP" altLang="en-US" sz="1600" dirty="0"/>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DF3BEBAF-FEE5-4BA0-9E57-2DF02716B034}"/>
                  </a:ext>
                </a:extLst>
              </p:cNvPr>
              <p:cNvSpPr txBox="1"/>
              <p:nvPr/>
            </p:nvSpPr>
            <p:spPr>
              <a:xfrm>
                <a:off x="5004049" y="2420896"/>
                <a:ext cx="3934594" cy="543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𝑻</m:t>
                          </m:r>
                        </m:e>
                        <m:sub>
                          <m:r>
                            <a:rPr kumimoji="1" lang="en-US" altLang="ja-JP" sz="1400" b="1" i="1" smtClean="0">
                              <a:latin typeface="Cambria Math" panose="02040503050406030204" pitchFamily="18" charset="0"/>
                            </a:rPr>
                            <m:t>𝒍𝒂𝒕𝒆𝒏𝒄𝒚</m:t>
                          </m:r>
                        </m:sub>
                      </m:sSub>
                      <m:r>
                        <a:rPr kumimoji="1" lang="en-US" altLang="ja-JP" sz="1400" b="1" i="1" smtClean="0">
                          <a:latin typeface="Cambria Math" panose="02040503050406030204" pitchFamily="18" charset="0"/>
                        </a:rPr>
                        <m:t>=</m:t>
                      </m:r>
                      <m:sSub>
                        <m:sSubPr>
                          <m:ctrlPr>
                            <a:rPr kumimoji="1" lang="en-US" altLang="ja-JP" sz="1400" b="1" i="1" smtClean="0">
                              <a:solidFill>
                                <a:srgbClr val="0070C0"/>
                              </a:solidFill>
                              <a:latin typeface="Cambria Math" panose="02040503050406030204" pitchFamily="18" charset="0"/>
                            </a:rPr>
                          </m:ctrlPr>
                        </m:sSubPr>
                        <m:e>
                          <m:r>
                            <a:rPr kumimoji="1" lang="en-US" altLang="ja-JP" sz="1400" b="1" i="1" smtClean="0">
                              <a:solidFill>
                                <a:srgbClr val="0070C0"/>
                              </a:solidFill>
                              <a:latin typeface="Cambria Math" panose="02040503050406030204" pitchFamily="18" charset="0"/>
                            </a:rPr>
                            <m:t>𝑻</m:t>
                          </m:r>
                        </m:e>
                        <m:sub>
                          <m:r>
                            <a:rPr kumimoji="1" lang="en-US" altLang="ja-JP" sz="1400" b="1" i="1" smtClean="0">
                              <a:solidFill>
                                <a:srgbClr val="0070C0"/>
                              </a:solidFill>
                              <a:latin typeface="Cambria Math" panose="02040503050406030204" pitchFamily="18" charset="0"/>
                            </a:rPr>
                            <m:t>𝒃𝒖𝒔𝒚</m:t>
                          </m:r>
                        </m:sub>
                      </m:sSub>
                      <m:r>
                        <a:rPr kumimoji="1" lang="en-US" altLang="ja-JP" sz="1400" b="1" i="1" smtClean="0">
                          <a:latin typeface="Cambria Math" panose="02040503050406030204" pitchFamily="18" charset="0"/>
                        </a:rPr>
                        <m:t>+</m:t>
                      </m:r>
                      <m:sSub>
                        <m:sSubPr>
                          <m:ctrlPr>
                            <a:rPr kumimoji="1" lang="en-US" altLang="ja-JP" sz="1400" b="1" i="1" smtClean="0">
                              <a:solidFill>
                                <a:srgbClr val="0070C0"/>
                              </a:solidFill>
                              <a:latin typeface="Cambria Math" panose="02040503050406030204" pitchFamily="18" charset="0"/>
                            </a:rPr>
                          </m:ctrlPr>
                        </m:sSubPr>
                        <m:e>
                          <m:r>
                            <a:rPr kumimoji="1" lang="en-US" altLang="ja-JP" sz="1400" b="1" i="1" smtClean="0">
                              <a:solidFill>
                                <a:srgbClr val="0070C0"/>
                              </a:solidFill>
                              <a:latin typeface="Cambria Math" panose="02040503050406030204" pitchFamily="18" charset="0"/>
                            </a:rPr>
                            <m:t>𝑻</m:t>
                          </m:r>
                        </m:e>
                        <m:sub>
                          <m:r>
                            <a:rPr kumimoji="1" lang="en-US" altLang="ja-JP" sz="1400" b="1" i="1" smtClean="0">
                              <a:solidFill>
                                <a:srgbClr val="0070C0"/>
                              </a:solidFill>
                              <a:latin typeface="Cambria Math" panose="02040503050406030204" pitchFamily="18" charset="0"/>
                            </a:rPr>
                            <m:t>𝒃𝒂𝒄𝒌𝒐𝒇𝒇</m:t>
                          </m:r>
                        </m:sub>
                      </m:sSub>
                      <m:r>
                        <a:rPr kumimoji="1" lang="en-US" altLang="ja-JP" sz="1400" b="1" i="1" smtClean="0">
                          <a:latin typeface="Cambria Math" panose="02040503050406030204" pitchFamily="18" charset="0"/>
                        </a:rPr>
                        <m:t>+</m:t>
                      </m:r>
                      <m:sSub>
                        <m:sSubPr>
                          <m:ctrlPr>
                            <a:rPr kumimoji="1" lang="en-US" altLang="ja-JP" sz="1400" b="1" i="1" smtClean="0">
                              <a:solidFill>
                                <a:srgbClr val="0070C0"/>
                              </a:solidFill>
                              <a:latin typeface="Cambria Math" panose="02040503050406030204" pitchFamily="18" charset="0"/>
                            </a:rPr>
                          </m:ctrlPr>
                        </m:sSubPr>
                        <m:e>
                          <m:r>
                            <a:rPr kumimoji="1" lang="en-US" altLang="ja-JP" sz="1400" b="1" i="1" smtClean="0">
                              <a:solidFill>
                                <a:srgbClr val="0070C0"/>
                              </a:solidFill>
                              <a:latin typeface="Cambria Math" panose="02040503050406030204" pitchFamily="18" charset="0"/>
                            </a:rPr>
                            <m:t>𝑻</m:t>
                          </m:r>
                        </m:e>
                        <m:sub>
                          <m:r>
                            <a:rPr kumimoji="1" lang="en-US" altLang="ja-JP" sz="1400" b="1" i="1" smtClean="0">
                              <a:solidFill>
                                <a:srgbClr val="0070C0"/>
                              </a:solidFill>
                              <a:latin typeface="Cambria Math" panose="02040503050406030204" pitchFamily="18" charset="0"/>
                            </a:rPr>
                            <m:t>𝒄𝒐𝒍𝒍𝒊𝒔𝒊𝒐𝒏</m:t>
                          </m:r>
                        </m:sub>
                      </m:sSub>
                    </m:oMath>
                  </m:oMathPara>
                </a14:m>
                <a:endParaRPr kumimoji="1" lang="en-US" altLang="ja-JP" sz="1400" b="1" i="1" dirty="0">
                  <a:solidFill>
                    <a:srgbClr val="0070C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1400" b="1" i="1" smtClean="0">
                          <a:latin typeface="Cambria Math" panose="02040503050406030204" pitchFamily="18" charset="0"/>
                        </a:rPr>
                        <m:t>+</m:t>
                      </m:r>
                      <m:sSub>
                        <m:sSubPr>
                          <m:ctrlPr>
                            <a:rPr kumimoji="1" lang="en-US" altLang="ja-JP" sz="1400" b="1" i="1" smtClean="0">
                              <a:solidFill>
                                <a:srgbClr val="DC501D"/>
                              </a:solidFill>
                              <a:latin typeface="Cambria Math" panose="02040503050406030204" pitchFamily="18" charset="0"/>
                            </a:rPr>
                          </m:ctrlPr>
                        </m:sSubPr>
                        <m:e>
                          <m:r>
                            <a:rPr kumimoji="1" lang="en-US" altLang="ja-JP" sz="1400" b="1" i="1" smtClean="0">
                              <a:solidFill>
                                <a:srgbClr val="DC501D"/>
                              </a:solidFill>
                              <a:latin typeface="Cambria Math" panose="02040503050406030204" pitchFamily="18" charset="0"/>
                            </a:rPr>
                            <m:t>𝑻</m:t>
                          </m:r>
                        </m:e>
                        <m:sub>
                          <m:r>
                            <a:rPr kumimoji="1" lang="en-US" altLang="ja-JP" sz="1400" b="1" i="1" smtClean="0">
                              <a:solidFill>
                                <a:srgbClr val="DC501D"/>
                              </a:solidFill>
                              <a:latin typeface="Cambria Math" panose="02040503050406030204" pitchFamily="18" charset="0"/>
                            </a:rPr>
                            <m:t>𝒔𝒍𝒐𝒕</m:t>
                          </m:r>
                          <m:r>
                            <a:rPr kumimoji="1" lang="en-US" altLang="ja-JP" sz="1400" b="1" i="1" smtClean="0">
                              <a:solidFill>
                                <a:srgbClr val="DC501D"/>
                              </a:solidFill>
                              <a:latin typeface="Cambria Math" panose="02040503050406030204" pitchFamily="18" charset="0"/>
                            </a:rPr>
                            <m:t> </m:t>
                          </m:r>
                          <m:r>
                            <a:rPr kumimoji="1" lang="en-US" altLang="ja-JP" sz="1400" b="1" i="1" smtClean="0">
                              <a:solidFill>
                                <a:srgbClr val="DC501D"/>
                              </a:solidFill>
                              <a:latin typeface="Cambria Math" panose="02040503050406030204" pitchFamily="18" charset="0"/>
                            </a:rPr>
                            <m:t>𝒊𝒏𝒕𝒆𝒓𝒗𝒂𝒍</m:t>
                          </m:r>
                        </m:sub>
                      </m:sSub>
                      <m:r>
                        <a:rPr kumimoji="1" lang="en-US" altLang="ja-JP" sz="1400" b="1" i="1" smtClean="0">
                          <a:latin typeface="Cambria Math" panose="02040503050406030204" pitchFamily="18" charset="0"/>
                        </a:rPr>
                        <m:t>+</m:t>
                      </m:r>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𝑻</m:t>
                          </m:r>
                        </m:e>
                        <m:sub>
                          <m:r>
                            <a:rPr kumimoji="1" lang="en-US" altLang="ja-JP" sz="1400" b="1" i="1" smtClean="0">
                              <a:latin typeface="Cambria Math" panose="02040503050406030204" pitchFamily="18" charset="0"/>
                            </a:rPr>
                            <m:t>𝒊𝒏𝒕𝒆𝒓𝒗𝒂𝒍</m:t>
                          </m:r>
                        </m:sub>
                      </m:sSub>
                      <m:r>
                        <a:rPr lang="en-US" altLang="ja-JP" sz="1400" b="1" i="1">
                          <a:latin typeface="Cambria Math" panose="02040503050406030204" pitchFamily="18" charset="0"/>
                          <a:ea typeface="Cambria Math" panose="02040503050406030204" pitchFamily="18" charset="0"/>
                        </a:rPr>
                        <m:t>≤</m:t>
                      </m:r>
                      <m:sSub>
                        <m:sSubPr>
                          <m:ctrlPr>
                            <a:rPr lang="en-US" altLang="ja-JP" sz="1400" b="1" i="1" smtClean="0">
                              <a:latin typeface="Cambria Math" panose="02040503050406030204" pitchFamily="18" charset="0"/>
                              <a:ea typeface="Cambria Math" panose="02040503050406030204" pitchFamily="18" charset="0"/>
                            </a:rPr>
                          </m:ctrlPr>
                        </m:sSubPr>
                        <m:e>
                          <m:r>
                            <a:rPr lang="en-US" altLang="ja-JP" sz="1400" b="1" i="1" smtClean="0">
                              <a:latin typeface="Cambria Math" panose="02040503050406030204" pitchFamily="18" charset="0"/>
                              <a:ea typeface="Cambria Math" panose="02040503050406030204" pitchFamily="18" charset="0"/>
                            </a:rPr>
                            <m:t>𝑻</m:t>
                          </m:r>
                        </m:e>
                        <m:sub>
                          <m:r>
                            <a:rPr lang="en-US" altLang="ja-JP" sz="1400" b="1" i="1" smtClean="0">
                              <a:latin typeface="Cambria Math" panose="02040503050406030204" pitchFamily="18" charset="0"/>
                              <a:ea typeface="Cambria Math" panose="02040503050406030204" pitchFamily="18" charset="0"/>
                            </a:rPr>
                            <m:t>𝒘𝒐𝒓𝒔𝒕</m:t>
                          </m:r>
                        </m:sub>
                      </m:sSub>
                    </m:oMath>
                  </m:oMathPara>
                </a14:m>
                <a:endParaRPr kumimoji="1" lang="ja-JP" altLang="en-US" sz="1400" b="1" dirty="0"/>
              </a:p>
            </p:txBody>
          </p:sp>
        </mc:Choice>
        <mc:Fallback xmlns="">
          <p:sp>
            <p:nvSpPr>
              <p:cNvPr id="13" name="テキスト ボックス 12">
                <a:extLst>
                  <a:ext uri="{FF2B5EF4-FFF2-40B4-BE49-F238E27FC236}">
                    <a16:creationId xmlns:a16="http://schemas.microsoft.com/office/drawing/2014/main" id="{DF3BEBAF-FEE5-4BA0-9E57-2DF02716B034}"/>
                  </a:ext>
                </a:extLst>
              </p:cNvPr>
              <p:cNvSpPr txBox="1">
                <a:spLocks noRot="1" noChangeAspect="1" noMove="1" noResize="1" noEditPoints="1" noAdjustHandles="1" noChangeArrowheads="1" noChangeShapeType="1" noTextEdit="1"/>
              </p:cNvSpPr>
              <p:nvPr/>
            </p:nvSpPr>
            <p:spPr>
              <a:xfrm>
                <a:off x="5004049" y="2420896"/>
                <a:ext cx="3934594" cy="543610"/>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204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588ED6-0206-41C1-A38C-81D75F07746E}"/>
              </a:ext>
            </a:extLst>
          </p:cNvPr>
          <p:cNvSpPr>
            <a:spLocks noGrp="1"/>
          </p:cNvSpPr>
          <p:nvPr>
            <p:ph type="title"/>
          </p:nvPr>
        </p:nvSpPr>
        <p:spPr>
          <a:xfrm>
            <a:off x="685800" y="685800"/>
            <a:ext cx="7772400" cy="582960"/>
          </a:xfrm>
        </p:spPr>
        <p:txBody>
          <a:bodyPr/>
          <a:lstStyle/>
          <a:p>
            <a:r>
              <a:rPr kumimoji="1" lang="en-US" altLang="ja-JP" b="1" dirty="0"/>
              <a:t>Considering the superframe ratio</a:t>
            </a:r>
            <a:endParaRPr kumimoji="1" lang="ja-JP" altLang="en-US" b="1" dirty="0"/>
          </a:p>
        </p:txBody>
      </p:sp>
      <p:sp>
        <p:nvSpPr>
          <p:cNvPr id="3" name="フッター プレースホルダー 2">
            <a:extLst>
              <a:ext uri="{FF2B5EF4-FFF2-40B4-BE49-F238E27FC236}">
                <a16:creationId xmlns:a16="http://schemas.microsoft.com/office/drawing/2014/main" id="{FC631DA7-A85D-4E08-B9DD-3300C7C38BA4}"/>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119B378E-7B30-4819-ABCF-5ECA709510A2}"/>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21</a:t>
            </a:fld>
            <a:endParaRPr lang="en-US" altLang="ja-JP" dirty="0"/>
          </a:p>
        </p:txBody>
      </p:sp>
      <p:sp>
        <p:nvSpPr>
          <p:cNvPr id="5" name="日付プレースホルダー 4">
            <a:extLst>
              <a:ext uri="{FF2B5EF4-FFF2-40B4-BE49-F238E27FC236}">
                <a16:creationId xmlns:a16="http://schemas.microsoft.com/office/drawing/2014/main" id="{6A07C47F-7EE4-4080-82B2-01D1A79B502D}"/>
              </a:ext>
            </a:extLst>
          </p:cNvPr>
          <p:cNvSpPr>
            <a:spLocks noGrp="1"/>
          </p:cNvSpPr>
          <p:nvPr>
            <p:ph type="dt" sz="half" idx="2"/>
          </p:nvPr>
        </p:nvSpPr>
        <p:spPr>
          <a:xfrm>
            <a:off x="684483" y="394156"/>
            <a:ext cx="1600200" cy="215444"/>
          </a:xfrm>
        </p:spPr>
        <p:txBody>
          <a:bodyPr/>
          <a:lstStyle/>
          <a:p>
            <a:r>
              <a:rPr lang="en-US" altLang="ja-JP" dirty="0"/>
              <a:t>March 2018</a:t>
            </a:r>
          </a:p>
        </p:txBody>
      </p:sp>
      <p:sp>
        <p:nvSpPr>
          <p:cNvPr id="6" name="テキスト ボックス 5">
            <a:extLst>
              <a:ext uri="{FF2B5EF4-FFF2-40B4-BE49-F238E27FC236}">
                <a16:creationId xmlns:a16="http://schemas.microsoft.com/office/drawing/2014/main" id="{1FEF4820-F42C-4A2C-835F-1236C5A81C5F}"/>
              </a:ext>
            </a:extLst>
          </p:cNvPr>
          <p:cNvSpPr txBox="1"/>
          <p:nvPr/>
        </p:nvSpPr>
        <p:spPr>
          <a:xfrm>
            <a:off x="415784" y="1312053"/>
            <a:ext cx="8064896" cy="584775"/>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Both proposal methods, M-EAP and G-Slot will not be good performance in some cases. One of the big factor is network offered load like Figure.</a:t>
            </a:r>
            <a:endParaRPr kumimoji="1" lang="ja-JP" altLang="en-US" sz="1600" dirty="0"/>
          </a:p>
        </p:txBody>
      </p:sp>
      <p:pic>
        <p:nvPicPr>
          <p:cNvPr id="8" name="図 7">
            <a:extLst>
              <a:ext uri="{FF2B5EF4-FFF2-40B4-BE49-F238E27FC236}">
                <a16:creationId xmlns:a16="http://schemas.microsoft.com/office/drawing/2014/main" id="{3B131302-01E2-4F40-9563-8D6CE8270A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9255" y="1868131"/>
            <a:ext cx="4093225" cy="2766228"/>
          </a:xfrm>
          <a:prstGeom prst="rect">
            <a:avLst/>
          </a:prstGeom>
        </p:spPr>
      </p:pic>
      <p:sp>
        <p:nvSpPr>
          <p:cNvPr id="9" name="楕円 8">
            <a:extLst>
              <a:ext uri="{FF2B5EF4-FFF2-40B4-BE49-F238E27FC236}">
                <a16:creationId xmlns:a16="http://schemas.microsoft.com/office/drawing/2014/main" id="{FFCA890D-B0B5-4C8D-810B-54A0B9EAF4A6}"/>
              </a:ext>
            </a:extLst>
          </p:cNvPr>
          <p:cNvSpPr/>
          <p:nvPr/>
        </p:nvSpPr>
        <p:spPr>
          <a:xfrm>
            <a:off x="4818238" y="3395500"/>
            <a:ext cx="4174242" cy="1068477"/>
          </a:xfrm>
          <a:prstGeom prst="ellipse">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3EE8C9B-C699-46CC-AA45-5F35B504618F}"/>
              </a:ext>
            </a:extLst>
          </p:cNvPr>
          <p:cNvSpPr txBox="1"/>
          <p:nvPr/>
        </p:nvSpPr>
        <p:spPr>
          <a:xfrm>
            <a:off x="5246488" y="4634359"/>
            <a:ext cx="3737006" cy="276999"/>
          </a:xfrm>
          <a:prstGeom prst="rect">
            <a:avLst/>
          </a:prstGeom>
          <a:noFill/>
        </p:spPr>
        <p:txBody>
          <a:bodyPr wrap="square" rtlCol="0">
            <a:spAutoFit/>
          </a:bodyPr>
          <a:lstStyle/>
          <a:p>
            <a:r>
              <a:rPr kumimoji="1" lang="en-US" altLang="ja-JP" dirty="0"/>
              <a:t>Fig. Drawback of proposal scheme vs. offered load</a:t>
            </a:r>
            <a:endParaRPr kumimoji="1" lang="ja-JP" altLang="en-US" dirty="0"/>
          </a:p>
        </p:txBody>
      </p:sp>
      <p:sp>
        <p:nvSpPr>
          <p:cNvPr id="11" name="テキスト ボックス 10">
            <a:extLst>
              <a:ext uri="{FF2B5EF4-FFF2-40B4-BE49-F238E27FC236}">
                <a16:creationId xmlns:a16="http://schemas.microsoft.com/office/drawing/2014/main" id="{0407961A-F02A-418B-9CE6-7AE4F9E4D2A3}"/>
              </a:ext>
            </a:extLst>
          </p:cNvPr>
          <p:cNvSpPr txBox="1"/>
          <p:nvPr/>
        </p:nvSpPr>
        <p:spPr>
          <a:xfrm>
            <a:off x="411665" y="2348880"/>
            <a:ext cx="4392488" cy="2554545"/>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G-Slot algorithm can decrease the waste slot, but the number of assignable transmission slot is limited if the MAP length is fixed. Therefore, its performance in high offered load condition become worse.</a:t>
            </a:r>
          </a:p>
          <a:p>
            <a:pPr marL="742950" lvl="1" indent="-285750">
              <a:buFont typeface="Times New Roman" panose="02020603050405020304" pitchFamily="18" charset="0"/>
              <a:buChar char="−"/>
            </a:pPr>
            <a:r>
              <a:rPr kumimoji="1" lang="en-US" altLang="ja-JP" sz="1600" dirty="0"/>
              <a:t>In order to improve its performance, </a:t>
            </a:r>
            <a:r>
              <a:rPr kumimoji="1" lang="en-US" altLang="ja-JP" sz="1600" b="1" dirty="0"/>
              <a:t>consider the superframe ratio </a:t>
            </a:r>
            <a:r>
              <a:rPr kumimoji="1" lang="en-US" altLang="ja-JP" sz="1600" dirty="0"/>
              <a:t>which is specific issue in hybrid MAC protocol and not considered in IEEE 802.15.6 about.</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FC6F51A7-7FE6-48D8-A571-EFC9DECC91B3}"/>
                  </a:ext>
                </a:extLst>
              </p:cNvPr>
              <p:cNvSpPr txBox="1"/>
              <p:nvPr/>
            </p:nvSpPr>
            <p:spPr>
              <a:xfrm>
                <a:off x="411664" y="5324367"/>
                <a:ext cx="8624831" cy="1077218"/>
              </a:xfrm>
              <a:prstGeom prst="rect">
                <a:avLst/>
              </a:prstGeom>
              <a:noFill/>
            </p:spPr>
            <p:txBody>
              <a:bodyPr wrap="square" rtlCol="0">
                <a:spAutoFit/>
              </a:bodyPr>
              <a:lstStyle/>
              <a:p>
                <a:pPr marL="285750" indent="-285750">
                  <a:buFont typeface="Wingdings" panose="05000000000000000000" pitchFamily="2" charset="2"/>
                  <a:buChar char="l"/>
                </a:pPr>
                <a:r>
                  <a:rPr lang="en-US" altLang="ja-JP" sz="1600" dirty="0">
                    <a:latin typeface="Cambria Math" panose="02040503050406030204" pitchFamily="18" charset="0"/>
                  </a:rPr>
                  <a:t>For the simplicity, the superframe components are expressed by MAP, RAP, and inactive;  </a:t>
                </a:r>
              </a:p>
              <a:p>
                <a:pPr algn="r"/>
                <a14:m>
                  <m:oMathPara xmlns:m="http://schemas.openxmlformats.org/officeDocument/2006/math">
                    <m:oMathParaPr>
                      <m:jc m:val="center"/>
                    </m:oMathParaPr>
                    <m:oMath xmlns:m="http://schemas.openxmlformats.org/officeDocument/2006/math">
                      <m:r>
                        <m:rPr>
                          <m:sty m:val="p"/>
                        </m:rPr>
                        <a:rPr lang="en-US" altLang="ja-JP" sz="1600" b="1" i="1" smtClean="0">
                          <a:latin typeface="Cambria Math" panose="02040503050406030204" pitchFamily="18" charset="0"/>
                        </a:rPr>
                        <m:t>Superframe</m:t>
                      </m:r>
                      <m:r>
                        <a:rPr kumimoji="1" lang="en-US" altLang="ja-JP" sz="1600" b="1" i="1" smtClean="0">
                          <a:latin typeface="Cambria Math" panose="02040503050406030204" pitchFamily="18" charset="0"/>
                        </a:rPr>
                        <m:t>= </m:t>
                      </m:r>
                      <m:r>
                        <m:rPr>
                          <m:sty m:val="p"/>
                        </m:rPr>
                        <a:rPr lang="en-US" altLang="ja-JP" sz="1600" b="1" i="1" smtClean="0">
                          <a:latin typeface="Cambria Math" panose="02040503050406030204" pitchFamily="18" charset="0"/>
                        </a:rPr>
                        <m:t>M</m:t>
                      </m:r>
                      <m:r>
                        <m:rPr>
                          <m:sty m:val="p"/>
                        </m:rPr>
                        <a:rPr lang="en-US" altLang="ja-JP" sz="1600" b="1" i="1">
                          <a:latin typeface="Cambria Math" panose="02040503050406030204" pitchFamily="18" charset="0"/>
                        </a:rPr>
                        <m:t>AP</m:t>
                      </m:r>
                      <m:r>
                        <a:rPr lang="en-US" altLang="ja-JP" sz="1600" b="1" i="1" smtClean="0">
                          <a:latin typeface="Cambria Math" panose="02040503050406030204" pitchFamily="18" charset="0"/>
                        </a:rPr>
                        <m:t> </m:t>
                      </m:r>
                      <m:r>
                        <a:rPr kumimoji="1" lang="en-US" altLang="ja-JP" sz="1600" b="1" i="1" smtClean="0">
                          <a:latin typeface="Cambria Math" panose="02040503050406030204" pitchFamily="18" charset="0"/>
                        </a:rPr>
                        <m:t>: </m:t>
                      </m:r>
                      <m:r>
                        <m:rPr>
                          <m:sty m:val="p"/>
                        </m:rPr>
                        <a:rPr lang="en-US" altLang="ja-JP" sz="1600" b="1" i="1" smtClean="0">
                          <a:latin typeface="Cambria Math" panose="02040503050406030204" pitchFamily="18" charset="0"/>
                        </a:rPr>
                        <m:t>R</m:t>
                      </m:r>
                      <m:r>
                        <m:rPr>
                          <m:sty m:val="p"/>
                        </m:rPr>
                        <a:rPr lang="en-US" altLang="ja-JP" sz="1600" b="1" i="1">
                          <a:latin typeface="Cambria Math" panose="02040503050406030204" pitchFamily="18" charset="0"/>
                        </a:rPr>
                        <m:t>AP</m:t>
                      </m:r>
                      <m:r>
                        <a:rPr lang="en-US" altLang="ja-JP" sz="1600" b="1" i="1" smtClean="0">
                          <a:latin typeface="Cambria Math" panose="02040503050406030204" pitchFamily="18" charset="0"/>
                        </a:rPr>
                        <m:t> </m:t>
                      </m:r>
                      <m:r>
                        <a:rPr kumimoji="1" lang="en-US" altLang="ja-JP" sz="1600" b="1" i="1" smtClean="0">
                          <a:latin typeface="Cambria Math" panose="02040503050406030204" pitchFamily="18" charset="0"/>
                        </a:rPr>
                        <m:t>:</m:t>
                      </m:r>
                      <m:r>
                        <m:rPr>
                          <m:sty m:val="p"/>
                        </m:rPr>
                        <a:rPr lang="en-US" altLang="ja-JP" sz="1600" b="1" i="1">
                          <a:latin typeface="Cambria Math" panose="02040503050406030204" pitchFamily="18" charset="0"/>
                        </a:rPr>
                        <m:t>inactive</m:t>
                      </m:r>
                      <m:r>
                        <a:rPr lang="en-US" altLang="ja-JP" sz="1600" b="1" i="1">
                          <a:latin typeface="Cambria Math" panose="02040503050406030204" pitchFamily="18" charset="0"/>
                          <a:ea typeface="Cambria Math" panose="02040503050406030204" pitchFamily="18" charset="0"/>
                        </a:rPr>
                        <m:t>=</m:t>
                      </m:r>
                      <m:r>
                        <a:rPr lang="en-US" altLang="ja-JP" sz="1600" b="0" i="1">
                          <a:latin typeface="Cambria Math" panose="02040503050406030204" pitchFamily="18" charset="0"/>
                          <a:ea typeface="Cambria Math" panose="02040503050406030204" pitchFamily="18" charset="0"/>
                        </a:rPr>
                        <m:t>𝑎</m:t>
                      </m:r>
                      <m:r>
                        <a:rPr lang="en-US" altLang="ja-JP" sz="1600" b="0" i="1">
                          <a:latin typeface="Cambria Math" panose="02040503050406030204" pitchFamily="18" charset="0"/>
                          <a:ea typeface="Cambria Math" panose="02040503050406030204" pitchFamily="18" charset="0"/>
                        </a:rPr>
                        <m:t> :</m:t>
                      </m:r>
                      <m:r>
                        <a:rPr lang="en-US" altLang="ja-JP" sz="1600" b="0" i="1">
                          <a:latin typeface="Cambria Math" panose="02040503050406030204" pitchFamily="18" charset="0"/>
                          <a:ea typeface="Cambria Math" panose="02040503050406030204" pitchFamily="18" charset="0"/>
                        </a:rPr>
                        <m:t>𝑏</m:t>
                      </m:r>
                      <m:r>
                        <a:rPr lang="en-US" altLang="ja-JP" sz="1600" b="0" i="1">
                          <a:latin typeface="Cambria Math" panose="02040503050406030204" pitchFamily="18" charset="0"/>
                          <a:ea typeface="Cambria Math" panose="02040503050406030204" pitchFamily="18" charset="0"/>
                        </a:rPr>
                        <m:t> : </m:t>
                      </m:r>
                      <m:d>
                        <m:dPr>
                          <m:ctrlPr>
                            <a:rPr lang="en-US" altLang="ja-JP" sz="1600" i="1">
                              <a:latin typeface="Cambria Math" panose="02040503050406030204" pitchFamily="18" charset="0"/>
                              <a:ea typeface="Cambria Math" panose="02040503050406030204" pitchFamily="18" charset="0"/>
                            </a:rPr>
                          </m:ctrlPr>
                        </m:dPr>
                        <m:e>
                          <m:r>
                            <a:rPr lang="en-US" altLang="ja-JP" sz="1600" b="0" i="1">
                              <a:latin typeface="Cambria Math" panose="02040503050406030204" pitchFamily="18" charset="0"/>
                              <a:ea typeface="Cambria Math" panose="02040503050406030204" pitchFamily="18" charset="0"/>
                            </a:rPr>
                            <m:t>1−</m:t>
                          </m:r>
                          <m:r>
                            <a:rPr lang="en-US" altLang="ja-JP" sz="1600" b="0" i="1">
                              <a:latin typeface="Cambria Math" panose="02040503050406030204" pitchFamily="18" charset="0"/>
                              <a:ea typeface="Cambria Math" panose="02040503050406030204" pitchFamily="18" charset="0"/>
                            </a:rPr>
                            <m:t>𝑎</m:t>
                          </m:r>
                          <m:r>
                            <a:rPr lang="en-US" altLang="ja-JP" sz="1600" b="0" i="1">
                              <a:latin typeface="Cambria Math" panose="02040503050406030204" pitchFamily="18" charset="0"/>
                              <a:ea typeface="Cambria Math" panose="02040503050406030204" pitchFamily="18" charset="0"/>
                            </a:rPr>
                            <m:t>−</m:t>
                          </m:r>
                          <m:r>
                            <a:rPr lang="en-US" altLang="ja-JP" sz="1600" b="0" i="1">
                              <a:latin typeface="Cambria Math" panose="02040503050406030204" pitchFamily="18" charset="0"/>
                              <a:ea typeface="Cambria Math" panose="02040503050406030204" pitchFamily="18" charset="0"/>
                            </a:rPr>
                            <m:t>𝑏</m:t>
                          </m:r>
                        </m:e>
                      </m:d>
                    </m:oMath>
                  </m:oMathPara>
                </a14:m>
                <a:endParaRPr lang="en-US" altLang="ja-JP" sz="1600" dirty="0"/>
              </a:p>
              <a:p>
                <a:pPr algn="r"/>
                <a:endParaRPr lang="en-US" altLang="ja-JP" sz="1600" dirty="0"/>
              </a:p>
              <a:p>
                <a:pPr marL="285750" indent="-285750">
                  <a:buFont typeface="Wingdings" panose="05000000000000000000" pitchFamily="2" charset="2"/>
                  <a:buChar char="l"/>
                </a:pPr>
                <a:r>
                  <a:rPr lang="en-US" altLang="ja-JP" sz="1600" dirty="0"/>
                  <a:t>We focus on the ratio of superframe structure and propose the more dependable MAC protocol.</a:t>
                </a:r>
                <a:endParaRPr lang="ja-JP" altLang="en-US" sz="1600" dirty="0"/>
              </a:p>
            </p:txBody>
          </p:sp>
        </mc:Choice>
        <mc:Fallback xmlns="">
          <p:sp>
            <p:nvSpPr>
              <p:cNvPr id="13" name="テキスト ボックス 12">
                <a:extLst>
                  <a:ext uri="{FF2B5EF4-FFF2-40B4-BE49-F238E27FC236}">
                    <a16:creationId xmlns:a16="http://schemas.microsoft.com/office/drawing/2014/main" id="{FC6F51A7-7FE6-48D8-A571-EFC9DECC91B3}"/>
                  </a:ext>
                </a:extLst>
              </p:cNvPr>
              <p:cNvSpPr txBox="1">
                <a:spLocks noRot="1" noChangeAspect="1" noMove="1" noResize="1" noEditPoints="1" noAdjustHandles="1" noChangeArrowheads="1" noChangeShapeType="1" noTextEdit="1"/>
              </p:cNvSpPr>
              <p:nvPr/>
            </p:nvSpPr>
            <p:spPr>
              <a:xfrm>
                <a:off x="411664" y="5324367"/>
                <a:ext cx="8624831" cy="1077218"/>
              </a:xfrm>
              <a:prstGeom prst="rect">
                <a:avLst/>
              </a:prstGeom>
              <a:blipFill>
                <a:blip r:embed="rId3"/>
                <a:stretch>
                  <a:fillRect l="-283" t="-2260" b="-62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1297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521B46-F2F9-4A78-AAC0-ABDAEB6F3635}"/>
              </a:ext>
            </a:extLst>
          </p:cNvPr>
          <p:cNvSpPr>
            <a:spLocks noGrp="1"/>
          </p:cNvSpPr>
          <p:nvPr>
            <p:ph type="title"/>
          </p:nvPr>
        </p:nvSpPr>
        <p:spPr>
          <a:xfrm>
            <a:off x="395536" y="620688"/>
            <a:ext cx="8361240" cy="582960"/>
          </a:xfrm>
        </p:spPr>
        <p:txBody>
          <a:bodyPr/>
          <a:lstStyle/>
          <a:p>
            <a:r>
              <a:rPr kumimoji="1" lang="en-US" altLang="ja-JP" b="1" dirty="0"/>
              <a:t>Defines the borders of extreme conditions</a:t>
            </a:r>
            <a:endParaRPr kumimoji="1" lang="ja-JP" altLang="en-US" b="1" dirty="0"/>
          </a:p>
        </p:txBody>
      </p:sp>
      <p:sp>
        <p:nvSpPr>
          <p:cNvPr id="3" name="フッター プレースホルダー 2">
            <a:extLst>
              <a:ext uri="{FF2B5EF4-FFF2-40B4-BE49-F238E27FC236}">
                <a16:creationId xmlns:a16="http://schemas.microsoft.com/office/drawing/2014/main" id="{8BD7F239-CB43-4033-8BE5-B073B1C343B6}"/>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29B2D04E-C2E8-4912-838D-4B1C30273C55}"/>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22</a:t>
            </a:fld>
            <a:endParaRPr lang="en-US" altLang="ja-JP" dirty="0"/>
          </a:p>
        </p:txBody>
      </p:sp>
      <p:sp>
        <p:nvSpPr>
          <p:cNvPr id="5" name="日付プレースホルダー 4">
            <a:extLst>
              <a:ext uri="{FF2B5EF4-FFF2-40B4-BE49-F238E27FC236}">
                <a16:creationId xmlns:a16="http://schemas.microsoft.com/office/drawing/2014/main" id="{BD07D710-AB5E-4339-A101-14055C905636}"/>
              </a:ext>
            </a:extLst>
          </p:cNvPr>
          <p:cNvSpPr>
            <a:spLocks noGrp="1"/>
          </p:cNvSpPr>
          <p:nvPr>
            <p:ph type="dt" sz="half" idx="2"/>
          </p:nvPr>
        </p:nvSpPr>
        <p:spPr>
          <a:xfrm>
            <a:off x="684483" y="394156"/>
            <a:ext cx="1600200" cy="215444"/>
          </a:xfrm>
        </p:spPr>
        <p:txBody>
          <a:bodyPr/>
          <a:lstStyle/>
          <a:p>
            <a:r>
              <a:rPr lang="en-US" altLang="ja-JP" dirty="0"/>
              <a:t>March 2018</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28D891D-8CF4-4A53-A5D7-96A58B76D990}"/>
                  </a:ext>
                </a:extLst>
              </p:cNvPr>
              <p:cNvSpPr txBox="1"/>
              <p:nvPr/>
            </p:nvSpPr>
            <p:spPr>
              <a:xfrm>
                <a:off x="347427" y="3249281"/>
                <a:ext cx="269903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𝐶</m:t>
                          </m:r>
                        </m:e>
                        <m:sub>
                          <m:r>
                            <a:rPr kumimoji="1" lang="en-US" altLang="ja-JP" sz="1600" b="0" i="1" smtClean="0">
                              <a:latin typeface="Cambria Math" panose="02040503050406030204" pitchFamily="18" charset="0"/>
                            </a:rPr>
                            <m:t>𝑐h</m:t>
                          </m:r>
                        </m:sub>
                      </m:sSub>
                      <m:r>
                        <a:rPr lang="en-US" altLang="ja-JP" sz="1600" b="0" i="1" smtClean="0">
                          <a:latin typeface="Cambria Math" panose="02040503050406030204" pitchFamily="18" charset="0"/>
                          <a:ea typeface="Cambria Math" panose="02040503050406030204" pitchFamily="18" charset="0"/>
                        </a:rPr>
                        <m:t>≅</m:t>
                      </m:r>
                      <m:sSub>
                        <m:sSubPr>
                          <m:ctrlPr>
                            <a:rPr lang="en-US" altLang="ja-JP" sz="1600" i="1" smtClean="0">
                              <a:latin typeface="Cambria Math" panose="02040503050406030204" pitchFamily="18" charset="0"/>
                              <a:ea typeface="Cambria Math" panose="02040503050406030204" pitchFamily="18" charset="0"/>
                            </a:rPr>
                          </m:ctrlPr>
                        </m:sSubPr>
                        <m:e>
                          <m:r>
                            <a:rPr lang="en-US" altLang="ja-JP" sz="1600" b="0" i="1" smtClean="0">
                              <a:latin typeface="Cambria Math" panose="02040503050406030204" pitchFamily="18" charset="0"/>
                              <a:ea typeface="Cambria Math" panose="02040503050406030204" pitchFamily="18" charset="0"/>
                            </a:rPr>
                            <m:t>𝑅</m:t>
                          </m:r>
                        </m:e>
                        <m:sub>
                          <m:r>
                            <a:rPr lang="en-US" altLang="ja-JP" sz="1600" b="0" i="1" smtClean="0">
                              <a:latin typeface="Cambria Math" panose="02040503050406030204" pitchFamily="18" charset="0"/>
                              <a:ea typeface="Cambria Math" panose="02040503050406030204" pitchFamily="18" charset="0"/>
                            </a:rPr>
                            <m:t>𝑑𝑎𝑡𝑎</m:t>
                          </m:r>
                        </m:sub>
                      </m:sSub>
                    </m:oMath>
                  </m:oMathPara>
                </a14:m>
                <a:endParaRPr kumimoji="1" lang="ja-JP" altLang="en-US" sz="1600" dirty="0"/>
              </a:p>
            </p:txBody>
          </p:sp>
        </mc:Choice>
        <mc:Fallback xmlns="">
          <p:sp>
            <p:nvSpPr>
              <p:cNvPr id="6" name="テキスト ボックス 5">
                <a:extLst>
                  <a:ext uri="{FF2B5EF4-FFF2-40B4-BE49-F238E27FC236}">
                    <a16:creationId xmlns:a16="http://schemas.microsoft.com/office/drawing/2014/main" id="{728D891D-8CF4-4A53-A5D7-96A58B76D990}"/>
                  </a:ext>
                </a:extLst>
              </p:cNvPr>
              <p:cNvSpPr txBox="1">
                <a:spLocks noRot="1" noChangeAspect="1" noMove="1" noResize="1" noEditPoints="1" noAdjustHandles="1" noChangeArrowheads="1" noChangeShapeType="1" noTextEdit="1"/>
              </p:cNvSpPr>
              <p:nvPr/>
            </p:nvSpPr>
            <p:spPr>
              <a:xfrm>
                <a:off x="347427" y="3249281"/>
                <a:ext cx="2699030" cy="338554"/>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955EBE9A-B0F6-4634-9BCE-7BBF1F04E33B}"/>
                  </a:ext>
                </a:extLst>
              </p:cNvPr>
              <p:cNvSpPr txBox="1"/>
              <p:nvPr/>
            </p:nvSpPr>
            <p:spPr>
              <a:xfrm>
                <a:off x="857738" y="3568476"/>
                <a:ext cx="3189249" cy="5964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𝐸</m:t>
                          </m:r>
                        </m:e>
                        <m:sub>
                          <m:r>
                            <a:rPr kumimoji="1" lang="en-US" altLang="ja-JP" sz="1600" b="0" i="1" smtClean="0">
                              <a:latin typeface="Cambria Math" panose="02040503050406030204" pitchFamily="18" charset="0"/>
                            </a:rPr>
                            <m:t>𝑖𝑑𝑒𝑎𝑙</m:t>
                          </m:r>
                        </m:sub>
                      </m:sSub>
                      <m:r>
                        <a:rPr lang="en-US" altLang="ja-JP" sz="1600" b="0" i="1">
                          <a:latin typeface="Cambria Math" panose="02040503050406030204" pitchFamily="18" charset="0"/>
                          <a:ea typeface="Cambria Math" panose="02040503050406030204" pitchFamily="18" charset="0"/>
                        </a:rPr>
                        <m:t>≅</m:t>
                      </m:r>
                      <m:sSub>
                        <m:sSubPr>
                          <m:ctrlPr>
                            <a:rPr kumimoji="1" lang="en-US" altLang="ja-JP" sz="160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𝐿</m:t>
                          </m:r>
                        </m:e>
                        <m:sub>
                          <m:r>
                            <a:rPr kumimoji="1" lang="en-US" altLang="ja-JP" sz="1600" b="0" i="1" smtClean="0">
                              <a:latin typeface="Cambria Math" panose="02040503050406030204" pitchFamily="18" charset="0"/>
                              <a:ea typeface="Cambria Math" panose="02040503050406030204" pitchFamily="18" charset="0"/>
                            </a:rPr>
                            <m:t>𝑝𝑎𝑦𝑙𝑜𝑎𝑑</m:t>
                          </m:r>
                        </m:sub>
                      </m:sSub>
                      <m:f>
                        <m:fPr>
                          <m:ctrlPr>
                            <a:rPr kumimoji="1" lang="en-US" altLang="ja-JP" sz="1600" i="1" smtClean="0">
                              <a:latin typeface="Cambria Math" panose="02040503050406030204" pitchFamily="18" charset="0"/>
                              <a:ea typeface="Cambria Math" panose="02040503050406030204" pitchFamily="18" charset="0"/>
                            </a:rPr>
                          </m:ctrlPr>
                        </m:fPr>
                        <m:num>
                          <m:r>
                            <a:rPr kumimoji="1" lang="en-US" altLang="ja-JP" sz="1600" b="0" i="1" smtClean="0">
                              <a:latin typeface="Cambria Math" panose="02040503050406030204" pitchFamily="18" charset="0"/>
                              <a:ea typeface="Cambria Math" panose="02040503050406030204" pitchFamily="18" charset="0"/>
                            </a:rPr>
                            <m:t>1</m:t>
                          </m:r>
                        </m:num>
                        <m:den>
                          <m:sSub>
                            <m:sSubPr>
                              <m:ctrlPr>
                                <a:rPr kumimoji="1" lang="en-US" altLang="ja-JP" sz="160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𝑇</m:t>
                              </m:r>
                            </m:e>
                            <m:sub>
                              <m:r>
                                <a:rPr kumimoji="1" lang="en-US" altLang="ja-JP" sz="1600" b="0" i="1" smtClean="0">
                                  <a:latin typeface="Cambria Math" panose="02040503050406030204" pitchFamily="18" charset="0"/>
                                  <a:ea typeface="Cambria Math" panose="02040503050406030204" pitchFamily="18" charset="0"/>
                                </a:rPr>
                                <m:t>𝑡𝑟𝑎𝑛𝑠𝑚𝑖𝑠𝑠𝑖𝑜𝑛</m:t>
                              </m:r>
                              <m:r>
                                <a:rPr kumimoji="1" lang="en-US" altLang="ja-JP" sz="1600" b="0" i="1" smtClean="0">
                                  <a:latin typeface="Cambria Math" panose="02040503050406030204" pitchFamily="18" charset="0"/>
                                  <a:ea typeface="Cambria Math" panose="02040503050406030204" pitchFamily="18" charset="0"/>
                                </a:rPr>
                                <m:t> </m:t>
                              </m:r>
                              <m:r>
                                <a:rPr kumimoji="1" lang="en-US" altLang="ja-JP" sz="1600" b="0" i="1" smtClean="0">
                                  <a:latin typeface="Cambria Math" panose="02040503050406030204" pitchFamily="18" charset="0"/>
                                  <a:ea typeface="Cambria Math" panose="02040503050406030204" pitchFamily="18" charset="0"/>
                                </a:rPr>
                                <m:t>𝑠𝑙𝑜𝑡</m:t>
                              </m:r>
                            </m:sub>
                          </m:sSub>
                        </m:den>
                      </m:f>
                    </m:oMath>
                  </m:oMathPara>
                </a14:m>
                <a:endParaRPr kumimoji="1" lang="ja-JP" altLang="en-US" sz="1600" dirty="0"/>
              </a:p>
            </p:txBody>
          </p:sp>
        </mc:Choice>
        <mc:Fallback xmlns="">
          <p:sp>
            <p:nvSpPr>
              <p:cNvPr id="7" name="テキスト ボックス 6">
                <a:extLst>
                  <a:ext uri="{FF2B5EF4-FFF2-40B4-BE49-F238E27FC236}">
                    <a16:creationId xmlns:a16="http://schemas.microsoft.com/office/drawing/2014/main" id="{955EBE9A-B0F6-4634-9BCE-7BBF1F04E33B}"/>
                  </a:ext>
                </a:extLst>
              </p:cNvPr>
              <p:cNvSpPr txBox="1">
                <a:spLocks noRot="1" noChangeAspect="1" noMove="1" noResize="1" noEditPoints="1" noAdjustHandles="1" noChangeArrowheads="1" noChangeShapeType="1" noTextEdit="1"/>
              </p:cNvSpPr>
              <p:nvPr/>
            </p:nvSpPr>
            <p:spPr>
              <a:xfrm>
                <a:off x="857738" y="3568476"/>
                <a:ext cx="3189249" cy="59644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D4E431D7-A4A3-4F58-B889-A2CA9850EB65}"/>
                  </a:ext>
                </a:extLst>
              </p:cNvPr>
              <p:cNvSpPr txBox="1"/>
              <p:nvPr/>
            </p:nvSpPr>
            <p:spPr>
              <a:xfrm>
                <a:off x="1180948" y="4193651"/>
                <a:ext cx="195089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1600" b="0" i="1" smtClean="0">
                          <a:latin typeface="Cambria Math" panose="02040503050406030204" pitchFamily="18" charset="0"/>
                        </a:rPr>
                        <m:t>≅</m:t>
                      </m:r>
                      <m:r>
                        <a:rPr kumimoji="1" lang="en-US" altLang="ja-JP" sz="1600" b="0" i="1" smtClean="0">
                          <a:latin typeface="Cambria Math" panose="02040503050406030204" pitchFamily="18" charset="0"/>
                        </a:rPr>
                        <m:t>185.3 </m:t>
                      </m:r>
                      <m:r>
                        <a:rPr kumimoji="1" lang="en-US" altLang="ja-JP" sz="1600" b="0" i="1" smtClean="0">
                          <a:latin typeface="Cambria Math" panose="02040503050406030204" pitchFamily="18" charset="0"/>
                        </a:rPr>
                        <m:t>𝑘𝑏𝑝𝑠</m:t>
                      </m:r>
                    </m:oMath>
                  </m:oMathPara>
                </a14:m>
                <a:endParaRPr kumimoji="1" lang="ja-JP" altLang="en-US" sz="1600" dirty="0"/>
              </a:p>
            </p:txBody>
          </p:sp>
        </mc:Choice>
        <mc:Fallback xmlns="">
          <p:sp>
            <p:nvSpPr>
              <p:cNvPr id="13" name="テキスト ボックス 12">
                <a:extLst>
                  <a:ext uri="{FF2B5EF4-FFF2-40B4-BE49-F238E27FC236}">
                    <a16:creationId xmlns:a16="http://schemas.microsoft.com/office/drawing/2014/main" id="{D4E431D7-A4A3-4F58-B889-A2CA9850EB65}"/>
                  </a:ext>
                </a:extLst>
              </p:cNvPr>
              <p:cNvSpPr txBox="1">
                <a:spLocks noRot="1" noChangeAspect="1" noMove="1" noResize="1" noEditPoints="1" noAdjustHandles="1" noChangeArrowheads="1" noChangeShapeType="1" noTextEdit="1"/>
              </p:cNvSpPr>
              <p:nvPr/>
            </p:nvSpPr>
            <p:spPr>
              <a:xfrm>
                <a:off x="1180948" y="4193651"/>
                <a:ext cx="1950892" cy="338554"/>
              </a:xfrm>
              <a:prstGeom prst="rect">
                <a:avLst/>
              </a:prstGeom>
              <a:blipFill>
                <a:blip r:embed="rId4"/>
                <a:stretch>
                  <a:fillRect b="-1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7EF2F441-B74A-4BDD-B080-0B38EA3B0D0B}"/>
                  </a:ext>
                </a:extLst>
              </p:cNvPr>
              <p:cNvSpPr txBox="1"/>
              <p:nvPr/>
            </p:nvSpPr>
            <p:spPr>
              <a:xfrm>
                <a:off x="4557736" y="1232788"/>
                <a:ext cx="4451204" cy="830997"/>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It is indeed that </a:t>
                </a:r>
                <a14:m>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𝑃</m:t>
                        </m:r>
                      </m:e>
                      <m:sub>
                        <m:r>
                          <a:rPr kumimoji="1" lang="en-US" altLang="ja-JP" sz="1600" b="0" i="1" smtClean="0">
                            <a:latin typeface="Cambria Math" panose="02040503050406030204" pitchFamily="18" charset="0"/>
                          </a:rPr>
                          <m:t>𝑐𝑜𝑙𝑙𝑖𝑠𝑖𝑜𝑛</m:t>
                        </m:r>
                      </m:sub>
                    </m:sSub>
                    <m:r>
                      <a:rPr kumimoji="1" lang="en-US" altLang="ja-JP" sz="1600" b="0" i="1" smtClean="0">
                        <a:latin typeface="Cambria Math" panose="02040503050406030204" pitchFamily="18" charset="0"/>
                        <a:ea typeface="Cambria Math" panose="02040503050406030204" pitchFamily="18" charset="0"/>
                      </a:rPr>
                      <m:t>≠0</m:t>
                    </m:r>
                  </m:oMath>
                </a14:m>
                <a:r>
                  <a:rPr kumimoji="1" lang="ja-JP" altLang="en-US" sz="1600" dirty="0"/>
                  <a:t> </a:t>
                </a:r>
                <a:r>
                  <a:rPr kumimoji="1" lang="en-US" altLang="ja-JP" sz="1600" dirty="0"/>
                  <a:t>in RAP, but permissible values can be achieved if network offered load is low;</a:t>
                </a:r>
                <a:endParaRPr kumimoji="1" lang="ja-JP" altLang="en-US" sz="1600" dirty="0"/>
              </a:p>
            </p:txBody>
          </p:sp>
        </mc:Choice>
        <mc:Fallback xmlns="">
          <p:sp>
            <p:nvSpPr>
              <p:cNvPr id="16" name="テキスト ボックス 15">
                <a:extLst>
                  <a:ext uri="{FF2B5EF4-FFF2-40B4-BE49-F238E27FC236}">
                    <a16:creationId xmlns:a16="http://schemas.microsoft.com/office/drawing/2014/main" id="{7EF2F441-B74A-4BDD-B080-0B38EA3B0D0B}"/>
                  </a:ext>
                </a:extLst>
              </p:cNvPr>
              <p:cNvSpPr txBox="1">
                <a:spLocks noRot="1" noChangeAspect="1" noMove="1" noResize="1" noEditPoints="1" noAdjustHandles="1" noChangeArrowheads="1" noChangeShapeType="1" noTextEdit="1"/>
              </p:cNvSpPr>
              <p:nvPr/>
            </p:nvSpPr>
            <p:spPr>
              <a:xfrm>
                <a:off x="4557736" y="1232788"/>
                <a:ext cx="4451204" cy="830997"/>
              </a:xfrm>
              <a:prstGeom prst="rect">
                <a:avLst/>
              </a:prstGeom>
              <a:blipFill>
                <a:blip r:embed="rId5"/>
                <a:stretch>
                  <a:fillRect l="-548" t="-2190" b="-80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CFE30C50-5021-4D2C-985E-2DF3678BB0EF}"/>
                  </a:ext>
                </a:extLst>
              </p:cNvPr>
              <p:cNvSpPr txBox="1"/>
              <p:nvPr/>
            </p:nvSpPr>
            <p:spPr>
              <a:xfrm>
                <a:off x="4916156" y="2090497"/>
                <a:ext cx="3471848"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𝑇</m:t>
                          </m:r>
                        </m:e>
                        <m:sub>
                          <m:r>
                            <a:rPr kumimoji="1" lang="en-US" altLang="ja-JP" sz="1600" b="0" i="1" smtClean="0">
                              <a:latin typeface="Cambria Math" panose="02040503050406030204" pitchFamily="18" charset="0"/>
                            </a:rPr>
                            <m:t>𝑝𝑒𝑟𝑚𝑖𝑠𝑠𝑖𝑜𝑛</m:t>
                          </m:r>
                        </m:sub>
                      </m:sSub>
                      <m:r>
                        <a:rPr kumimoji="1" lang="en-US" altLang="ja-JP" sz="1600" b="0" i="1" smtClean="0">
                          <a:latin typeface="Cambria Math" panose="02040503050406030204" pitchFamily="18" charset="0"/>
                          <a:ea typeface="Cambria Math" panose="02040503050406030204" pitchFamily="18" charset="0"/>
                        </a:rPr>
                        <m:t>≥</m:t>
                      </m:r>
                      <m:r>
                        <a:rPr kumimoji="1" lang="en-US" altLang="ja-JP" sz="1600" b="0" i="1" smtClean="0">
                          <a:latin typeface="Cambria Math" panose="02040503050406030204" pitchFamily="18" charset="0"/>
                          <a:ea typeface="Cambria Math" panose="02040503050406030204" pitchFamily="18" charset="0"/>
                        </a:rPr>
                        <m:t>𝑁</m:t>
                      </m:r>
                      <m:r>
                        <a:rPr kumimoji="1" lang="en-US" altLang="ja-JP" sz="1600" b="0" i="1" smtClean="0">
                          <a:latin typeface="Cambria Math" panose="02040503050406030204" pitchFamily="18" charset="0"/>
                          <a:ea typeface="Cambria Math" panose="02040503050406030204" pitchFamily="18" charset="0"/>
                        </a:rPr>
                        <m:t>×</m:t>
                      </m:r>
                      <m:d>
                        <m:dPr>
                          <m:ctrlPr>
                            <a:rPr kumimoji="1" lang="en-US" altLang="ja-JP" sz="1600" i="1" smtClean="0">
                              <a:latin typeface="Cambria Math" panose="02040503050406030204" pitchFamily="18" charset="0"/>
                              <a:ea typeface="Cambria Math" panose="02040503050406030204" pitchFamily="18" charset="0"/>
                            </a:rPr>
                          </m:ctrlPr>
                        </m:dPr>
                        <m:e>
                          <m:sSub>
                            <m:sSubPr>
                              <m:ctrlPr>
                                <a:rPr kumimoji="1" lang="en-US" altLang="ja-JP" sz="160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𝑇</m:t>
                              </m:r>
                            </m:e>
                            <m:sub>
                              <m:r>
                                <a:rPr kumimoji="1" lang="en-US" altLang="ja-JP" sz="1600" b="0" i="1" smtClean="0">
                                  <a:latin typeface="Cambria Math" panose="02040503050406030204" pitchFamily="18" charset="0"/>
                                  <a:ea typeface="Cambria Math" panose="02040503050406030204" pitchFamily="18" charset="0"/>
                                </a:rPr>
                                <m:t>𝑐𝑜𝑙𝑙𝑖𝑠𝑖𝑜𝑛</m:t>
                              </m:r>
                            </m:sub>
                          </m:sSub>
                          <m:r>
                            <a:rPr kumimoji="1" lang="en-US" altLang="ja-JP" sz="1600" b="0" i="1" smtClean="0">
                              <a:latin typeface="Cambria Math" panose="02040503050406030204" pitchFamily="18" charset="0"/>
                              <a:ea typeface="Cambria Math" panose="02040503050406030204" pitchFamily="18" charset="0"/>
                            </a:rPr>
                            <m:t> | </m:t>
                          </m:r>
                          <m:sSub>
                            <m:sSubPr>
                              <m:ctrlPr>
                                <a:rPr kumimoji="1" lang="en-US" altLang="ja-JP" sz="160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𝑃</m:t>
                              </m:r>
                            </m:e>
                            <m:sub>
                              <m:r>
                                <a:rPr kumimoji="1" lang="en-US" altLang="ja-JP" sz="1600" b="0" i="1" smtClean="0">
                                  <a:latin typeface="Cambria Math" panose="02040503050406030204" pitchFamily="18" charset="0"/>
                                  <a:ea typeface="Cambria Math" panose="02040503050406030204" pitchFamily="18" charset="0"/>
                                </a:rPr>
                                <m:t>𝑐𝑜𝑙𝑙𝑖𝑠𝑖𝑜𝑛</m:t>
                              </m:r>
                            </m:sub>
                          </m:sSub>
                        </m:e>
                      </m:d>
                    </m:oMath>
                  </m:oMathPara>
                </a14:m>
                <a:endParaRPr kumimoji="1" lang="ja-JP" altLang="en-US" sz="1600" dirty="0"/>
              </a:p>
            </p:txBody>
          </p:sp>
        </mc:Choice>
        <mc:Fallback xmlns="">
          <p:sp>
            <p:nvSpPr>
              <p:cNvPr id="20" name="テキスト ボックス 19">
                <a:extLst>
                  <a:ext uri="{FF2B5EF4-FFF2-40B4-BE49-F238E27FC236}">
                    <a16:creationId xmlns:a16="http://schemas.microsoft.com/office/drawing/2014/main" id="{CFE30C50-5021-4D2C-985E-2DF3678BB0EF}"/>
                  </a:ext>
                </a:extLst>
              </p:cNvPr>
              <p:cNvSpPr txBox="1">
                <a:spLocks noRot="1" noChangeAspect="1" noMove="1" noResize="1" noEditPoints="1" noAdjustHandles="1" noChangeArrowheads="1" noChangeShapeType="1" noTextEdit="1"/>
              </p:cNvSpPr>
              <p:nvPr/>
            </p:nvSpPr>
            <p:spPr>
              <a:xfrm>
                <a:off x="4916156" y="2090497"/>
                <a:ext cx="3471848" cy="265201"/>
              </a:xfrm>
              <a:prstGeom prst="rect">
                <a:avLst/>
              </a:prstGeom>
              <a:blipFill>
                <a:blip r:embed="rId6"/>
                <a:stretch>
                  <a:fillRect l="-702" b="-2790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1883D62F-31AC-4505-AB00-E2227384984C}"/>
                  </a:ext>
                </a:extLst>
              </p:cNvPr>
              <p:cNvSpPr txBox="1"/>
              <p:nvPr/>
            </p:nvSpPr>
            <p:spPr>
              <a:xfrm>
                <a:off x="6638629" y="2343531"/>
                <a:ext cx="2228338" cy="261610"/>
              </a:xfrm>
              <a:prstGeom prst="rect">
                <a:avLst/>
              </a:prstGeom>
              <a:noFill/>
            </p:spPr>
            <p:txBody>
              <a:bodyPr wrap="square" rtlCol="0">
                <a:spAutoFit/>
              </a:bodyPr>
              <a:lstStyle/>
              <a:p>
                <a14:m>
                  <m:oMath xmlns:m="http://schemas.openxmlformats.org/officeDocument/2006/math">
                    <m:r>
                      <a:rPr kumimoji="1" lang="en-US" altLang="ja-JP" sz="1100" b="0" i="1" smtClean="0">
                        <a:latin typeface="Cambria Math" panose="02040503050406030204" pitchFamily="18" charset="0"/>
                      </a:rPr>
                      <m:t>𝑁</m:t>
                    </m:r>
                  </m:oMath>
                </a14:m>
                <a:r>
                  <a:rPr kumimoji="1" lang="en-US" altLang="ja-JP" sz="1100" dirty="0"/>
                  <a:t> : The number of retransmission</a:t>
                </a:r>
                <a:endParaRPr kumimoji="1" lang="ja-JP" altLang="en-US" sz="1100" dirty="0"/>
              </a:p>
            </p:txBody>
          </p:sp>
        </mc:Choice>
        <mc:Fallback xmlns="">
          <p:sp>
            <p:nvSpPr>
              <p:cNvPr id="21" name="テキスト ボックス 20">
                <a:extLst>
                  <a:ext uri="{FF2B5EF4-FFF2-40B4-BE49-F238E27FC236}">
                    <a16:creationId xmlns:a16="http://schemas.microsoft.com/office/drawing/2014/main" id="{1883D62F-31AC-4505-AB00-E2227384984C}"/>
                  </a:ext>
                </a:extLst>
              </p:cNvPr>
              <p:cNvSpPr txBox="1">
                <a:spLocks noRot="1" noChangeAspect="1" noMove="1" noResize="1" noEditPoints="1" noAdjustHandles="1" noChangeArrowheads="1" noChangeShapeType="1" noTextEdit="1"/>
              </p:cNvSpPr>
              <p:nvPr/>
            </p:nvSpPr>
            <p:spPr>
              <a:xfrm>
                <a:off x="6638629" y="2343531"/>
                <a:ext cx="2228338" cy="261610"/>
              </a:xfrm>
              <a:prstGeom prst="rect">
                <a:avLst/>
              </a:prstGeom>
              <a:blipFill>
                <a:blip r:embed="rId7"/>
                <a:stretch>
                  <a:fillRect b="-162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D7C526B7-7F5D-4D35-B870-7C601513B3DB}"/>
                  </a:ext>
                </a:extLst>
              </p:cNvPr>
              <p:cNvSpPr txBox="1"/>
              <p:nvPr/>
            </p:nvSpPr>
            <p:spPr>
              <a:xfrm>
                <a:off x="1192208" y="1377135"/>
                <a:ext cx="2854779" cy="307777"/>
              </a:xfrm>
              <a:prstGeom prst="rect">
                <a:avLst/>
              </a:prstGeom>
              <a:noFill/>
            </p:spPr>
            <p:txBody>
              <a:bodyPr wrap="square" rtlCol="0">
                <a:spAutoFit/>
              </a:bodyPr>
              <a:lstStyle/>
              <a:p>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𝑪</m:t>
                        </m:r>
                      </m:e>
                      <m:sub>
                        <m:r>
                          <a:rPr kumimoji="1" lang="en-US" altLang="ja-JP" sz="1400" b="1" i="1" smtClean="0">
                            <a:latin typeface="Cambria Math" panose="02040503050406030204" pitchFamily="18" charset="0"/>
                          </a:rPr>
                          <m:t>𝒄𝒉</m:t>
                        </m:r>
                      </m:sub>
                    </m:sSub>
                  </m:oMath>
                </a14:m>
                <a:r>
                  <a:rPr kumimoji="1" lang="ja-JP" altLang="en-US" sz="1400" b="1" dirty="0"/>
                  <a:t> </a:t>
                </a:r>
                <a:r>
                  <a:rPr kumimoji="1" lang="en-US" altLang="ja-JP" sz="1400" b="1" dirty="0"/>
                  <a:t>: </a:t>
                </a:r>
                <a:r>
                  <a:rPr kumimoji="1" lang="en-US" altLang="ja-JP" sz="1400" dirty="0"/>
                  <a:t>Channel capacity</a:t>
                </a:r>
              </a:p>
            </p:txBody>
          </p:sp>
        </mc:Choice>
        <mc:Fallback xmlns="">
          <p:sp>
            <p:nvSpPr>
              <p:cNvPr id="26" name="テキスト ボックス 25">
                <a:extLst>
                  <a:ext uri="{FF2B5EF4-FFF2-40B4-BE49-F238E27FC236}">
                    <a16:creationId xmlns:a16="http://schemas.microsoft.com/office/drawing/2014/main" id="{D7C526B7-7F5D-4D35-B870-7C601513B3DB}"/>
                  </a:ext>
                </a:extLst>
              </p:cNvPr>
              <p:cNvSpPr txBox="1">
                <a:spLocks noRot="1" noChangeAspect="1" noMove="1" noResize="1" noEditPoints="1" noAdjustHandles="1" noChangeArrowheads="1" noChangeShapeType="1" noTextEdit="1"/>
              </p:cNvSpPr>
              <p:nvPr/>
            </p:nvSpPr>
            <p:spPr>
              <a:xfrm>
                <a:off x="1192208" y="1377135"/>
                <a:ext cx="2854779" cy="307777"/>
              </a:xfrm>
              <a:prstGeom prst="rect">
                <a:avLst/>
              </a:prstGeom>
              <a:blipFill>
                <a:blip r:embed="rId8"/>
                <a:stretch>
                  <a:fillRect t="-4000"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3D542CD6-5163-48FD-BA98-6F60BDA852E7}"/>
                  </a:ext>
                </a:extLst>
              </p:cNvPr>
              <p:cNvSpPr txBox="1"/>
              <p:nvPr/>
            </p:nvSpPr>
            <p:spPr>
              <a:xfrm>
                <a:off x="1030863" y="1648287"/>
                <a:ext cx="2854779" cy="307777"/>
              </a:xfrm>
              <a:prstGeom prst="rect">
                <a:avLst/>
              </a:prstGeom>
              <a:noFill/>
            </p:spPr>
            <p:txBody>
              <a:bodyPr wrap="square" rtlCol="0">
                <a:spAutoFit/>
              </a:bodyPr>
              <a:lstStyle/>
              <a:p>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𝑹</m:t>
                        </m:r>
                      </m:e>
                      <m:sub>
                        <m:r>
                          <a:rPr kumimoji="1" lang="en-US" altLang="ja-JP" sz="1400" b="1" i="1" smtClean="0">
                            <a:latin typeface="Cambria Math" panose="02040503050406030204" pitchFamily="18" charset="0"/>
                          </a:rPr>
                          <m:t>𝒅𝒂𝒕𝒂</m:t>
                        </m:r>
                      </m:sub>
                    </m:sSub>
                  </m:oMath>
                </a14:m>
                <a:r>
                  <a:rPr kumimoji="1" lang="ja-JP" altLang="en-US" sz="1400" b="1" dirty="0"/>
                  <a:t> </a:t>
                </a:r>
                <a:r>
                  <a:rPr kumimoji="1" lang="en-US" altLang="ja-JP" sz="1400" b="1" dirty="0"/>
                  <a:t>: </a:t>
                </a:r>
                <a:r>
                  <a:rPr kumimoji="1" lang="en-US" altLang="ja-JP" sz="1400" dirty="0"/>
                  <a:t>data rate</a:t>
                </a:r>
              </a:p>
            </p:txBody>
          </p:sp>
        </mc:Choice>
        <mc:Fallback xmlns="">
          <p:sp>
            <p:nvSpPr>
              <p:cNvPr id="27" name="テキスト ボックス 26">
                <a:extLst>
                  <a:ext uri="{FF2B5EF4-FFF2-40B4-BE49-F238E27FC236}">
                    <a16:creationId xmlns:a16="http://schemas.microsoft.com/office/drawing/2014/main" id="{3D542CD6-5163-48FD-BA98-6F60BDA852E7}"/>
                  </a:ext>
                </a:extLst>
              </p:cNvPr>
              <p:cNvSpPr txBox="1">
                <a:spLocks noRot="1" noChangeAspect="1" noMove="1" noResize="1" noEditPoints="1" noAdjustHandles="1" noChangeArrowheads="1" noChangeShapeType="1" noTextEdit="1"/>
              </p:cNvSpPr>
              <p:nvPr/>
            </p:nvSpPr>
            <p:spPr>
              <a:xfrm>
                <a:off x="1030863" y="1648287"/>
                <a:ext cx="2854779" cy="307777"/>
              </a:xfrm>
              <a:prstGeom prst="rect">
                <a:avLst/>
              </a:prstGeom>
              <a:blipFill>
                <a:blip r:embed="rId9"/>
                <a:stretch>
                  <a:fillRect t="-1961" b="-196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4C98CE07-CB2D-487E-AC0C-42A5756E4FA2}"/>
                  </a:ext>
                </a:extLst>
              </p:cNvPr>
              <p:cNvSpPr txBox="1"/>
              <p:nvPr/>
            </p:nvSpPr>
            <p:spPr>
              <a:xfrm>
                <a:off x="1008003" y="1956064"/>
                <a:ext cx="2215258" cy="307777"/>
              </a:xfrm>
              <a:prstGeom prst="rect">
                <a:avLst/>
              </a:prstGeom>
              <a:noFill/>
            </p:spPr>
            <p:txBody>
              <a:bodyPr wrap="square" rtlCol="0">
                <a:spAutoFit/>
              </a:bodyPr>
              <a:lstStyle/>
              <a:p>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𝑬</m:t>
                        </m:r>
                      </m:e>
                      <m:sub>
                        <m:r>
                          <a:rPr kumimoji="1" lang="en-US" altLang="ja-JP" sz="1400" b="1" i="1" smtClean="0">
                            <a:latin typeface="Cambria Math" panose="02040503050406030204" pitchFamily="18" charset="0"/>
                          </a:rPr>
                          <m:t>𝒊𝒅𝒆𝒂𝒍</m:t>
                        </m:r>
                      </m:sub>
                    </m:sSub>
                  </m:oMath>
                </a14:m>
                <a:r>
                  <a:rPr kumimoji="1" lang="ja-JP" altLang="en-US" sz="1400" b="1" dirty="0"/>
                  <a:t> </a:t>
                </a:r>
                <a:r>
                  <a:rPr kumimoji="1" lang="en-US" altLang="ja-JP" sz="1400" b="1" dirty="0"/>
                  <a:t>: </a:t>
                </a:r>
                <a:r>
                  <a:rPr lang="en-US" altLang="ja-JP" sz="1400" dirty="0"/>
                  <a:t>Ideal throughput </a:t>
                </a:r>
                <a:endParaRPr kumimoji="1" lang="en-US" altLang="ja-JP" sz="1400" dirty="0"/>
              </a:p>
            </p:txBody>
          </p:sp>
        </mc:Choice>
        <mc:Fallback xmlns="">
          <p:sp>
            <p:nvSpPr>
              <p:cNvPr id="28" name="テキスト ボックス 27">
                <a:extLst>
                  <a:ext uri="{FF2B5EF4-FFF2-40B4-BE49-F238E27FC236}">
                    <a16:creationId xmlns:a16="http://schemas.microsoft.com/office/drawing/2014/main" id="{4C98CE07-CB2D-487E-AC0C-42A5756E4FA2}"/>
                  </a:ext>
                </a:extLst>
              </p:cNvPr>
              <p:cNvSpPr txBox="1">
                <a:spLocks noRot="1" noChangeAspect="1" noMove="1" noResize="1" noEditPoints="1" noAdjustHandles="1" noChangeArrowheads="1" noChangeShapeType="1" noTextEdit="1"/>
              </p:cNvSpPr>
              <p:nvPr/>
            </p:nvSpPr>
            <p:spPr>
              <a:xfrm>
                <a:off x="1008003" y="1956064"/>
                <a:ext cx="2215258" cy="307777"/>
              </a:xfrm>
              <a:prstGeom prst="rect">
                <a:avLst/>
              </a:prstGeom>
              <a:blipFill>
                <a:blip r:embed="rId10"/>
                <a:stretch>
                  <a:fillRect t="-4000" b="-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72964C56-0B86-42A5-B72B-518FFA133407}"/>
                  </a:ext>
                </a:extLst>
              </p:cNvPr>
              <p:cNvSpPr txBox="1"/>
              <p:nvPr/>
            </p:nvSpPr>
            <p:spPr>
              <a:xfrm>
                <a:off x="829433" y="2436859"/>
                <a:ext cx="2854779" cy="327077"/>
              </a:xfrm>
              <a:prstGeom prst="rect">
                <a:avLst/>
              </a:prstGeom>
              <a:noFill/>
            </p:spPr>
            <p:txBody>
              <a:bodyPr wrap="square" rtlCol="0">
                <a:spAutoFit/>
              </a:bodyPr>
              <a:lstStyle/>
              <a:p>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𝑳</m:t>
                        </m:r>
                      </m:e>
                      <m:sub>
                        <m:r>
                          <a:rPr kumimoji="1" lang="en-US" altLang="ja-JP" sz="1400" b="1" i="1" smtClean="0">
                            <a:latin typeface="Cambria Math" panose="02040503050406030204" pitchFamily="18" charset="0"/>
                          </a:rPr>
                          <m:t>𝒑𝒂𝒚𝒍𝒐𝒂𝒅</m:t>
                        </m:r>
                      </m:sub>
                    </m:sSub>
                  </m:oMath>
                </a14:m>
                <a:r>
                  <a:rPr kumimoji="1" lang="ja-JP" altLang="en-US" sz="1400" b="1" dirty="0"/>
                  <a:t> </a:t>
                </a:r>
                <a:r>
                  <a:rPr kumimoji="1" lang="en-US" altLang="ja-JP" sz="1400" b="1" dirty="0"/>
                  <a:t>: </a:t>
                </a:r>
                <a:r>
                  <a:rPr kumimoji="1" lang="en-US" altLang="ja-JP" sz="1400" dirty="0"/>
                  <a:t>MAC payload length</a:t>
                </a:r>
              </a:p>
            </p:txBody>
          </p:sp>
        </mc:Choice>
        <mc:Fallback xmlns="">
          <p:sp>
            <p:nvSpPr>
              <p:cNvPr id="29" name="テキスト ボックス 28">
                <a:extLst>
                  <a:ext uri="{FF2B5EF4-FFF2-40B4-BE49-F238E27FC236}">
                    <a16:creationId xmlns:a16="http://schemas.microsoft.com/office/drawing/2014/main" id="{72964C56-0B86-42A5-B72B-518FFA133407}"/>
                  </a:ext>
                </a:extLst>
              </p:cNvPr>
              <p:cNvSpPr txBox="1">
                <a:spLocks noRot="1" noChangeAspect="1" noMove="1" noResize="1" noEditPoints="1" noAdjustHandles="1" noChangeArrowheads="1" noChangeShapeType="1" noTextEdit="1"/>
              </p:cNvSpPr>
              <p:nvPr/>
            </p:nvSpPr>
            <p:spPr>
              <a:xfrm>
                <a:off x="829433" y="2436859"/>
                <a:ext cx="2854779" cy="327077"/>
              </a:xfrm>
              <a:prstGeom prst="rect">
                <a:avLst/>
              </a:prstGeom>
              <a:blipFill>
                <a:blip r:embed="rId11"/>
                <a:stretch>
                  <a:fillRect t="-3774" b="-132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77216A7E-6BB4-46FA-B43E-2AA1F6903B2C}"/>
                  </a:ext>
                </a:extLst>
              </p:cNvPr>
              <p:cNvSpPr txBox="1"/>
              <p:nvPr/>
            </p:nvSpPr>
            <p:spPr>
              <a:xfrm>
                <a:off x="215803" y="2713858"/>
                <a:ext cx="3799658" cy="307777"/>
              </a:xfrm>
              <a:prstGeom prst="rect">
                <a:avLst/>
              </a:prstGeom>
              <a:noFill/>
            </p:spPr>
            <p:txBody>
              <a:bodyPr wrap="square" rtlCol="0">
                <a:spAutoFit/>
              </a:bodyPr>
              <a:lstStyle/>
              <a:p>
                <a14:m>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𝑻</m:t>
                        </m:r>
                      </m:e>
                      <m:sub>
                        <m:r>
                          <a:rPr kumimoji="1" lang="en-US" altLang="ja-JP" sz="1400" b="1" i="1" smtClean="0">
                            <a:latin typeface="Cambria Math" panose="02040503050406030204" pitchFamily="18" charset="0"/>
                          </a:rPr>
                          <m:t>𝒕𝒓𝒂𝒏𝒔𝒎𝒊𝒔𝒔𝒊𝒐𝒏</m:t>
                        </m:r>
                        <m:r>
                          <a:rPr kumimoji="1" lang="en-US" altLang="ja-JP" sz="1400" b="1" i="1" smtClean="0">
                            <a:latin typeface="Cambria Math" panose="02040503050406030204" pitchFamily="18" charset="0"/>
                          </a:rPr>
                          <m:t> </m:t>
                        </m:r>
                        <m:r>
                          <a:rPr kumimoji="1" lang="en-US" altLang="ja-JP" sz="1400" b="1" i="1" smtClean="0">
                            <a:latin typeface="Cambria Math" panose="02040503050406030204" pitchFamily="18" charset="0"/>
                          </a:rPr>
                          <m:t>𝒔𝒍𝒐𝒕</m:t>
                        </m:r>
                      </m:sub>
                    </m:sSub>
                  </m:oMath>
                </a14:m>
                <a:r>
                  <a:rPr kumimoji="1" lang="ja-JP" altLang="en-US" sz="1400" b="1" dirty="0"/>
                  <a:t> </a:t>
                </a:r>
                <a:r>
                  <a:rPr kumimoji="1" lang="en-US" altLang="ja-JP" sz="1400" b="1" dirty="0"/>
                  <a:t>: </a:t>
                </a:r>
                <a:r>
                  <a:rPr lang="en-US" altLang="ja-JP" sz="1400" dirty="0"/>
                  <a:t>Transmission slot in MAP</a:t>
                </a:r>
                <a:endParaRPr kumimoji="1" lang="en-US" altLang="ja-JP" sz="1400" dirty="0"/>
              </a:p>
            </p:txBody>
          </p:sp>
        </mc:Choice>
        <mc:Fallback xmlns="">
          <p:sp>
            <p:nvSpPr>
              <p:cNvPr id="30" name="テキスト ボックス 29">
                <a:extLst>
                  <a:ext uri="{FF2B5EF4-FFF2-40B4-BE49-F238E27FC236}">
                    <a16:creationId xmlns:a16="http://schemas.microsoft.com/office/drawing/2014/main" id="{77216A7E-6BB4-46FA-B43E-2AA1F6903B2C}"/>
                  </a:ext>
                </a:extLst>
              </p:cNvPr>
              <p:cNvSpPr txBox="1">
                <a:spLocks noRot="1" noChangeAspect="1" noMove="1" noResize="1" noEditPoints="1" noAdjustHandles="1" noChangeArrowheads="1" noChangeShapeType="1" noTextEdit="1"/>
              </p:cNvSpPr>
              <p:nvPr/>
            </p:nvSpPr>
            <p:spPr>
              <a:xfrm>
                <a:off x="215803" y="2713858"/>
                <a:ext cx="3799658" cy="307777"/>
              </a:xfrm>
              <a:prstGeom prst="rect">
                <a:avLst/>
              </a:prstGeom>
              <a:blipFill>
                <a:blip r:embed="rId12"/>
                <a:stretch>
                  <a:fillRect t="-3922" b="-19608"/>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9F3B8FE5-6FF9-420B-A5DC-17FDFBD18990}"/>
              </a:ext>
            </a:extLst>
          </p:cNvPr>
          <p:cNvSpPr txBox="1"/>
          <p:nvPr/>
        </p:nvSpPr>
        <p:spPr>
          <a:xfrm>
            <a:off x="1143969" y="2227216"/>
            <a:ext cx="3926005" cy="276999"/>
          </a:xfrm>
          <a:prstGeom prst="rect">
            <a:avLst/>
          </a:prstGeom>
          <a:noFill/>
        </p:spPr>
        <p:txBody>
          <a:bodyPr wrap="square" rtlCol="0">
            <a:spAutoFit/>
          </a:bodyPr>
          <a:lstStyle/>
          <a:p>
            <a:r>
              <a:rPr kumimoji="1" lang="en-US" altLang="ja-JP" sz="1200" dirty="0"/>
              <a:t>(using superframe which is composed of only MAP</a:t>
            </a:r>
            <a:r>
              <a:rPr lang="en-US" altLang="ja-JP" sz="1200" dirty="0"/>
              <a:t>)</a:t>
            </a:r>
            <a:endParaRPr kumimoji="1" lang="ja-JP" altLang="en-US" sz="1200" dirty="0"/>
          </a:p>
        </p:txBody>
      </p:sp>
      <p:cxnSp>
        <p:nvCxnSpPr>
          <p:cNvPr id="33" name="直線コネクタ 32">
            <a:extLst>
              <a:ext uri="{FF2B5EF4-FFF2-40B4-BE49-F238E27FC236}">
                <a16:creationId xmlns:a16="http://schemas.microsoft.com/office/drawing/2014/main" id="{CC57FEA0-AF74-4870-B21F-15F6B300AA45}"/>
              </a:ext>
            </a:extLst>
          </p:cNvPr>
          <p:cNvCxnSpPr>
            <a:cxnSpLocks/>
          </p:cNvCxnSpPr>
          <p:nvPr/>
        </p:nvCxnSpPr>
        <p:spPr>
          <a:xfrm flipV="1">
            <a:off x="4499992" y="1196752"/>
            <a:ext cx="0" cy="3922145"/>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7D3A3609-7F6F-4F73-A9D6-AE6756094F0D}"/>
              </a:ext>
            </a:extLst>
          </p:cNvPr>
          <p:cNvSpPr txBox="1"/>
          <p:nvPr/>
        </p:nvSpPr>
        <p:spPr>
          <a:xfrm>
            <a:off x="5470488" y="4869160"/>
            <a:ext cx="2941181" cy="276999"/>
          </a:xfrm>
          <a:prstGeom prst="rect">
            <a:avLst/>
          </a:prstGeom>
          <a:noFill/>
        </p:spPr>
        <p:txBody>
          <a:bodyPr wrap="square" rtlCol="0">
            <a:spAutoFit/>
          </a:bodyPr>
          <a:lstStyle/>
          <a:p>
            <a:r>
              <a:rPr kumimoji="1" lang="en-US" altLang="ja-JP" dirty="0"/>
              <a:t>Fig. Border of low extreme condition</a:t>
            </a:r>
            <a:endParaRPr kumimoji="1" lang="ja-JP" altLang="en-US" dirty="0"/>
          </a:p>
        </p:txBody>
      </p:sp>
      <p:sp>
        <p:nvSpPr>
          <p:cNvPr id="25" name="テキスト ボックス 24">
            <a:extLst>
              <a:ext uri="{FF2B5EF4-FFF2-40B4-BE49-F238E27FC236}">
                <a16:creationId xmlns:a16="http://schemas.microsoft.com/office/drawing/2014/main" id="{2F3CB00F-C924-40CD-91D9-459653E5C396}"/>
              </a:ext>
            </a:extLst>
          </p:cNvPr>
          <p:cNvSpPr txBox="1"/>
          <p:nvPr/>
        </p:nvSpPr>
        <p:spPr>
          <a:xfrm>
            <a:off x="376789" y="5383806"/>
            <a:ext cx="8280920" cy="1077218"/>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These borders are calculated by using simulation parameters in this study. The upper higher border is set as about 180 packet/s for only MAP superframe structure and lower border is set as about 60 packet/s for only RAP superframe structure.</a:t>
            </a:r>
          </a:p>
          <a:p>
            <a:pPr marL="285750" indent="-285750">
              <a:buFont typeface="Wingdings" panose="05000000000000000000" pitchFamily="2" charset="2"/>
              <a:buChar char="l"/>
            </a:pPr>
            <a:r>
              <a:rPr kumimoji="1" lang="en-US" altLang="ja-JP" sz="1600" dirty="0"/>
              <a:t>These conditions are calculated by using only MAC layer.</a:t>
            </a:r>
            <a:endParaRPr kumimoji="1" lang="ja-JP" altLang="en-US" sz="1600" dirty="0"/>
          </a:p>
        </p:txBody>
      </p:sp>
      <p:grpSp>
        <p:nvGrpSpPr>
          <p:cNvPr id="8" name="グループ化 7">
            <a:extLst>
              <a:ext uri="{FF2B5EF4-FFF2-40B4-BE49-F238E27FC236}">
                <a16:creationId xmlns:a16="http://schemas.microsoft.com/office/drawing/2014/main" id="{09E7F9B4-5DD2-44C3-B1B5-4133D8BA70D3}"/>
              </a:ext>
            </a:extLst>
          </p:cNvPr>
          <p:cNvGrpSpPr/>
          <p:nvPr/>
        </p:nvGrpSpPr>
        <p:grpSpPr>
          <a:xfrm>
            <a:off x="5090397" y="2606163"/>
            <a:ext cx="3186166" cy="2181855"/>
            <a:chOff x="5090397" y="2606163"/>
            <a:chExt cx="3186166" cy="2181855"/>
          </a:xfrm>
        </p:grpSpPr>
        <p:pic>
          <p:nvPicPr>
            <p:cNvPr id="14" name="図 13">
              <a:extLst>
                <a:ext uri="{FF2B5EF4-FFF2-40B4-BE49-F238E27FC236}">
                  <a16:creationId xmlns:a16="http://schemas.microsoft.com/office/drawing/2014/main" id="{FF254D72-3E3E-4A0A-B29C-7F07ACB5DE49}"/>
                </a:ext>
              </a:extLst>
            </p:cNvPr>
            <p:cNvPicPr>
              <a:picLocks noChangeAspect="1"/>
            </p:cNvPicPr>
            <p:nvPr/>
          </p:nvPicPr>
          <p:blipFill>
            <a:blip r:embed="rId13"/>
            <a:stretch>
              <a:fillRect/>
            </a:stretch>
          </p:blipFill>
          <p:spPr>
            <a:xfrm>
              <a:off x="5090397" y="2606163"/>
              <a:ext cx="3186166" cy="2155348"/>
            </a:xfrm>
            <a:prstGeom prst="rect">
              <a:avLst/>
            </a:prstGeom>
          </p:spPr>
        </p:pic>
        <p:grpSp>
          <p:nvGrpSpPr>
            <p:cNvPr id="17" name="グループ化 16">
              <a:extLst>
                <a:ext uri="{FF2B5EF4-FFF2-40B4-BE49-F238E27FC236}">
                  <a16:creationId xmlns:a16="http://schemas.microsoft.com/office/drawing/2014/main" id="{D5D230FC-8EFA-474A-BDB7-C472D69A71E9}"/>
                </a:ext>
              </a:extLst>
            </p:cNvPr>
            <p:cNvGrpSpPr/>
            <p:nvPr/>
          </p:nvGrpSpPr>
          <p:grpSpPr>
            <a:xfrm>
              <a:off x="5484370" y="2911484"/>
              <a:ext cx="1194454" cy="1194454"/>
              <a:chOff x="5517823" y="2362533"/>
              <a:chExt cx="1194454" cy="1194454"/>
            </a:xfrm>
          </p:grpSpPr>
          <p:sp>
            <p:nvSpPr>
              <p:cNvPr id="18" name="楕円 17">
                <a:extLst>
                  <a:ext uri="{FF2B5EF4-FFF2-40B4-BE49-F238E27FC236}">
                    <a16:creationId xmlns:a16="http://schemas.microsoft.com/office/drawing/2014/main" id="{BE5E9A0A-5C83-4DE3-83DB-CFF8143DF814}"/>
                  </a:ext>
                </a:extLst>
              </p:cNvPr>
              <p:cNvSpPr/>
              <p:nvPr/>
            </p:nvSpPr>
            <p:spPr>
              <a:xfrm>
                <a:off x="5517823" y="2362533"/>
                <a:ext cx="1194454" cy="119445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7871E494-F142-44C1-9300-77224765F638}"/>
                  </a:ext>
                </a:extLst>
              </p:cNvPr>
              <p:cNvCxnSpPr>
                <a:stCxn id="18" idx="7"/>
              </p:cNvCxnSpPr>
              <p:nvPr/>
            </p:nvCxnSpPr>
            <p:spPr>
              <a:xfrm flipV="1">
                <a:off x="6537353" y="2362533"/>
                <a:ext cx="174924" cy="1749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8D010571-FB35-4051-BE60-66E5B7621039}"/>
                </a:ext>
              </a:extLst>
            </p:cNvPr>
            <p:cNvGrpSpPr/>
            <p:nvPr/>
          </p:nvGrpSpPr>
          <p:grpSpPr>
            <a:xfrm>
              <a:off x="6145994" y="4268612"/>
              <a:ext cx="519406" cy="519406"/>
              <a:chOff x="5517823" y="2362533"/>
              <a:chExt cx="1194454" cy="1194454"/>
            </a:xfrm>
          </p:grpSpPr>
          <p:sp>
            <p:nvSpPr>
              <p:cNvPr id="39" name="楕円 38">
                <a:extLst>
                  <a:ext uri="{FF2B5EF4-FFF2-40B4-BE49-F238E27FC236}">
                    <a16:creationId xmlns:a16="http://schemas.microsoft.com/office/drawing/2014/main" id="{E3574A26-F534-4521-B05A-9BB1C768A7E4}"/>
                  </a:ext>
                </a:extLst>
              </p:cNvPr>
              <p:cNvSpPr/>
              <p:nvPr/>
            </p:nvSpPr>
            <p:spPr>
              <a:xfrm>
                <a:off x="5517823" y="2362533"/>
                <a:ext cx="1194454" cy="119445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a:extLst>
                  <a:ext uri="{FF2B5EF4-FFF2-40B4-BE49-F238E27FC236}">
                    <a16:creationId xmlns:a16="http://schemas.microsoft.com/office/drawing/2014/main" id="{55617E9D-2E41-4560-B51A-27640FDEC874}"/>
                  </a:ext>
                </a:extLst>
              </p:cNvPr>
              <p:cNvCxnSpPr>
                <a:stCxn id="39" idx="7"/>
              </p:cNvCxnSpPr>
              <p:nvPr/>
            </p:nvCxnSpPr>
            <p:spPr>
              <a:xfrm flipV="1">
                <a:off x="6537353" y="2362533"/>
                <a:ext cx="174924" cy="1749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45363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0FBC4A86-1B12-48D0-8270-63FE79ED42C1}"/>
              </a:ext>
            </a:extLst>
          </p:cNvPr>
          <p:cNvGrpSpPr/>
          <p:nvPr/>
        </p:nvGrpSpPr>
        <p:grpSpPr>
          <a:xfrm>
            <a:off x="323528" y="2336732"/>
            <a:ext cx="5606382" cy="3756564"/>
            <a:chOff x="323528" y="2336732"/>
            <a:chExt cx="5606382" cy="3756564"/>
          </a:xfrm>
        </p:grpSpPr>
        <p:pic>
          <p:nvPicPr>
            <p:cNvPr id="33" name="図 32">
              <a:extLst>
                <a:ext uri="{FF2B5EF4-FFF2-40B4-BE49-F238E27FC236}">
                  <a16:creationId xmlns:a16="http://schemas.microsoft.com/office/drawing/2014/main" id="{D009FA6A-2D8C-4161-9642-7FBD53619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36732"/>
              <a:ext cx="5606382" cy="3756564"/>
            </a:xfrm>
            <a:prstGeom prst="rect">
              <a:avLst/>
            </a:prstGeom>
          </p:spPr>
        </p:pic>
        <p:sp>
          <p:nvSpPr>
            <p:cNvPr id="34" name="正方形/長方形 33">
              <a:extLst>
                <a:ext uri="{FF2B5EF4-FFF2-40B4-BE49-F238E27FC236}">
                  <a16:creationId xmlns:a16="http://schemas.microsoft.com/office/drawing/2014/main" id="{7BAB9C67-DB38-48CF-80A7-4C6A1DDEAC28}"/>
                </a:ext>
              </a:extLst>
            </p:cNvPr>
            <p:cNvSpPr/>
            <p:nvPr/>
          </p:nvSpPr>
          <p:spPr>
            <a:xfrm>
              <a:off x="1199522" y="4113240"/>
              <a:ext cx="957433" cy="1495926"/>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894770EE-A82F-408C-B15C-903CE7CE16AF}"/>
                </a:ext>
              </a:extLst>
            </p:cNvPr>
            <p:cNvSpPr/>
            <p:nvPr/>
          </p:nvSpPr>
          <p:spPr>
            <a:xfrm>
              <a:off x="2156956" y="4112532"/>
              <a:ext cx="2161406" cy="1496633"/>
            </a:xfrm>
            <a:prstGeom prst="rect">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BA73C8A9-81BA-4707-93D5-F75B737FDA6E}"/>
                </a:ext>
              </a:extLst>
            </p:cNvPr>
            <p:cNvSpPr/>
            <p:nvPr/>
          </p:nvSpPr>
          <p:spPr>
            <a:xfrm>
              <a:off x="2156955" y="2621099"/>
              <a:ext cx="2161407" cy="1491080"/>
            </a:xfrm>
            <a:prstGeom prst="rect">
              <a:avLst/>
            </a:prstGeom>
            <a:solidFill>
              <a:schemeClr val="accent6">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3FD835B6-331C-4115-B7CE-70CC5F56C2DD}"/>
                </a:ext>
              </a:extLst>
            </p:cNvPr>
            <p:cNvSpPr/>
            <p:nvPr/>
          </p:nvSpPr>
          <p:spPr>
            <a:xfrm>
              <a:off x="4318362" y="2621139"/>
              <a:ext cx="1078875" cy="1490686"/>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4AA86DCE-9B5C-422A-90B9-85A97F3C9445}"/>
              </a:ext>
            </a:extLst>
          </p:cNvPr>
          <p:cNvSpPr>
            <a:spLocks noGrp="1"/>
          </p:cNvSpPr>
          <p:nvPr>
            <p:ph type="title"/>
          </p:nvPr>
        </p:nvSpPr>
        <p:spPr>
          <a:xfrm>
            <a:off x="541784" y="685800"/>
            <a:ext cx="8134672" cy="585253"/>
          </a:xfrm>
        </p:spPr>
        <p:txBody>
          <a:bodyPr/>
          <a:lstStyle/>
          <a:p>
            <a:r>
              <a:rPr kumimoji="1" lang="en-US" altLang="ja-JP" b="1" dirty="0"/>
              <a:t>Defines the borders of middle condition</a:t>
            </a:r>
            <a:endParaRPr kumimoji="1" lang="ja-JP" altLang="en-US" b="1" dirty="0"/>
          </a:p>
        </p:txBody>
      </p:sp>
      <p:sp>
        <p:nvSpPr>
          <p:cNvPr id="4" name="スライド番号プレースホルダー 3">
            <a:extLst>
              <a:ext uri="{FF2B5EF4-FFF2-40B4-BE49-F238E27FC236}">
                <a16:creationId xmlns:a16="http://schemas.microsoft.com/office/drawing/2014/main" id="{1F81CA12-79BA-42E5-8330-7DBC980F2EBD}"/>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23</a:t>
            </a:fld>
            <a:endParaRPr lang="en-US" altLang="ja-JP" dirty="0"/>
          </a:p>
        </p:txBody>
      </p:sp>
      <p:sp>
        <p:nvSpPr>
          <p:cNvPr id="5" name="日付プレースホルダー 4">
            <a:extLst>
              <a:ext uri="{FF2B5EF4-FFF2-40B4-BE49-F238E27FC236}">
                <a16:creationId xmlns:a16="http://schemas.microsoft.com/office/drawing/2014/main" id="{55A05B42-5245-424A-BBA4-0743494523C9}"/>
              </a:ext>
            </a:extLst>
          </p:cNvPr>
          <p:cNvSpPr>
            <a:spLocks noGrp="1"/>
          </p:cNvSpPr>
          <p:nvPr>
            <p:ph type="dt" sz="half" idx="2"/>
          </p:nvPr>
        </p:nvSpPr>
        <p:spPr/>
        <p:txBody>
          <a:bodyPr/>
          <a:lstStyle/>
          <a:p>
            <a:r>
              <a:rPr lang="en-US" altLang="ja-JP" dirty="0"/>
              <a:t>March 2018</a:t>
            </a: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4D807D2-48C3-4E02-9C75-12D01C579583}"/>
                  </a:ext>
                </a:extLst>
              </p:cNvPr>
              <p:cNvSpPr txBox="1"/>
              <p:nvPr/>
            </p:nvSpPr>
            <p:spPr>
              <a:xfrm>
                <a:off x="167750" y="2132856"/>
                <a:ext cx="5610878" cy="369332"/>
              </a:xfrm>
              <a:prstGeom prst="rect">
                <a:avLst/>
              </a:prstGeom>
              <a:noFill/>
            </p:spPr>
            <p:txBody>
              <a:bodyPr wrap="square" rtlCol="0">
                <a:spAutoFit/>
              </a:bodyPr>
              <a:lstStyle/>
              <a:p>
                <a14:m>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𝑅</m:t>
                        </m:r>
                      </m:e>
                      <m:sub>
                        <m:r>
                          <a:rPr kumimoji="1" lang="en-US" altLang="ja-JP" sz="1400" b="0" i="1" smtClean="0">
                            <a:latin typeface="Cambria Math" panose="02040503050406030204" pitchFamily="18" charset="0"/>
                          </a:rPr>
                          <m:t>𝑠𝑙𝑜𝑡</m:t>
                        </m:r>
                      </m:sub>
                    </m:sSub>
                  </m:oMath>
                </a14:m>
                <a:r>
                  <a:rPr kumimoji="1" lang="ja-JP" altLang="en-US" sz="1400" dirty="0"/>
                  <a:t> </a:t>
                </a:r>
                <a:r>
                  <a:rPr kumimoji="1" lang="en-US" altLang="ja-JP" sz="1400" dirty="0"/>
                  <a:t>: Active</a:t>
                </a:r>
                <a:r>
                  <a:rPr kumimoji="1" lang="ja-JP" altLang="en-US" sz="1400" dirty="0"/>
                  <a:t> </a:t>
                </a:r>
                <a:r>
                  <a:rPr kumimoji="1" lang="en-US" altLang="ja-JP" sz="1400" dirty="0"/>
                  <a:t>transmission slot</a:t>
                </a:r>
                <a:r>
                  <a:rPr kumimoji="1" lang="en-US" altLang="ja-JP" sz="1800" dirty="0"/>
                  <a:t> / </a:t>
                </a:r>
                <a:r>
                  <a:rPr kumimoji="1" lang="en-US" altLang="ja-JP" sz="1400" dirty="0"/>
                  <a:t>Idle</a:t>
                </a:r>
                <a:r>
                  <a:rPr kumimoji="1" lang="ja-JP" altLang="en-US" sz="1400" dirty="0"/>
                  <a:t> </a:t>
                </a:r>
                <a:r>
                  <a:rPr kumimoji="1" lang="en-US" altLang="ja-JP" sz="1400" dirty="0"/>
                  <a:t>transmission slot, only MAP structure</a:t>
                </a:r>
                <a:endParaRPr kumimoji="1" lang="ja-JP" altLang="en-US" sz="1400" dirty="0"/>
              </a:p>
            </p:txBody>
          </p:sp>
        </mc:Choice>
        <mc:Fallback xmlns="">
          <p:sp>
            <p:nvSpPr>
              <p:cNvPr id="11" name="テキスト ボックス 10">
                <a:extLst>
                  <a:ext uri="{FF2B5EF4-FFF2-40B4-BE49-F238E27FC236}">
                    <a16:creationId xmlns:a16="http://schemas.microsoft.com/office/drawing/2014/main" id="{D4D807D2-48C3-4E02-9C75-12D01C579583}"/>
                  </a:ext>
                </a:extLst>
              </p:cNvPr>
              <p:cNvSpPr txBox="1">
                <a:spLocks noRot="1" noChangeAspect="1" noMove="1" noResize="1" noEditPoints="1" noAdjustHandles="1" noChangeArrowheads="1" noChangeShapeType="1" noTextEdit="1"/>
              </p:cNvSpPr>
              <p:nvPr/>
            </p:nvSpPr>
            <p:spPr>
              <a:xfrm>
                <a:off x="167750" y="2132856"/>
                <a:ext cx="5610878" cy="369332"/>
              </a:xfrm>
              <a:prstGeom prst="rect">
                <a:avLst/>
              </a:prstGeom>
              <a:blipFill>
                <a:blip r:embed="rId3"/>
                <a:stretch>
                  <a:fillRect t="-10000" b="-26667"/>
                </a:stretch>
              </a:blipFill>
            </p:spPr>
            <p:txBody>
              <a:bodyPr/>
              <a:lstStyle/>
              <a:p>
                <a:r>
                  <a:rPr lang="ja-JP" altLang="en-US">
                    <a:noFill/>
                  </a:rPr>
                  <a:t> </a:t>
                </a:r>
              </a:p>
            </p:txBody>
          </p:sp>
        </mc:Fallback>
      </mc:AlternateContent>
      <p:sp>
        <p:nvSpPr>
          <p:cNvPr id="20" name="テキスト ボックス 19">
            <a:extLst>
              <a:ext uri="{FF2B5EF4-FFF2-40B4-BE49-F238E27FC236}">
                <a16:creationId xmlns:a16="http://schemas.microsoft.com/office/drawing/2014/main" id="{A8920678-A8D3-4031-ADA2-43C9B92A1456}"/>
              </a:ext>
            </a:extLst>
          </p:cNvPr>
          <p:cNvSpPr txBox="1"/>
          <p:nvPr/>
        </p:nvSpPr>
        <p:spPr>
          <a:xfrm>
            <a:off x="244254" y="1387461"/>
            <a:ext cx="8352928" cy="861774"/>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Middle condition means that it is balanced between contention free and contention base as the same length(</a:t>
            </a:r>
            <a:r>
              <a:rPr kumimoji="1" lang="en-US" altLang="ja-JP" sz="1800" b="1" dirty="0">
                <a:solidFill>
                  <a:srgbClr val="FF0000"/>
                </a:solidFill>
              </a:rPr>
              <a:t>…</a:t>
            </a:r>
            <a:r>
              <a:rPr kumimoji="1" lang="en-US" altLang="ja-JP" sz="1600" dirty="0"/>
              <a:t>line). Using the </a:t>
            </a:r>
            <a:r>
              <a:rPr kumimoji="1" lang="en-US" altLang="ja-JP" sz="1600" dirty="0" err="1"/>
              <a:t>R</a:t>
            </a:r>
            <a:r>
              <a:rPr kumimoji="1" lang="en-US" altLang="ja-JP" sz="1600" baseline="-25000" dirty="0" err="1"/>
              <a:t>slot</a:t>
            </a:r>
            <a:r>
              <a:rPr kumimoji="1" lang="en-US" altLang="ja-JP" sz="1600" dirty="0"/>
              <a:t> , estimate the network traffic and decide the superframe structure.</a:t>
            </a:r>
            <a:endParaRPr kumimoji="1" lang="ja-JP" altLang="en-US" sz="1600" dirty="0"/>
          </a:p>
        </p:txBody>
      </p:sp>
      <p:sp>
        <p:nvSpPr>
          <p:cNvPr id="21" name="テキスト ボックス 20">
            <a:extLst>
              <a:ext uri="{FF2B5EF4-FFF2-40B4-BE49-F238E27FC236}">
                <a16:creationId xmlns:a16="http://schemas.microsoft.com/office/drawing/2014/main" id="{6E4A3833-1A00-482F-AEA5-7B2C3D176BF5}"/>
              </a:ext>
            </a:extLst>
          </p:cNvPr>
          <p:cNvSpPr txBox="1"/>
          <p:nvPr/>
        </p:nvSpPr>
        <p:spPr>
          <a:xfrm>
            <a:off x="887830" y="6108981"/>
            <a:ext cx="4456750" cy="276999"/>
          </a:xfrm>
          <a:prstGeom prst="rect">
            <a:avLst/>
          </a:prstGeom>
          <a:noFill/>
        </p:spPr>
        <p:txBody>
          <a:bodyPr wrap="square" rtlCol="0">
            <a:spAutoFit/>
          </a:bodyPr>
          <a:lstStyle/>
          <a:p>
            <a:r>
              <a:rPr kumimoji="1" lang="en-US" altLang="ja-JP" dirty="0"/>
              <a:t>Fig. </a:t>
            </a:r>
            <a:r>
              <a:rPr kumimoji="1" lang="en-US" altLang="ja-JP" dirty="0" err="1"/>
              <a:t>R</a:t>
            </a:r>
            <a:r>
              <a:rPr kumimoji="1" lang="en-US" altLang="ja-JP" baseline="-25000" dirty="0" err="1"/>
              <a:t>slot</a:t>
            </a:r>
            <a:r>
              <a:rPr kumimoji="1" lang="en-US" altLang="ja-JP" dirty="0"/>
              <a:t> in only MAP superframe structure vs. offered load</a:t>
            </a:r>
            <a:endParaRPr kumimoji="1" lang="ja-JP" altLang="en-US" dirty="0"/>
          </a:p>
        </p:txBody>
      </p:sp>
      <p:sp>
        <p:nvSpPr>
          <p:cNvPr id="27" name="フッター プレースホルダー 2">
            <a:extLst>
              <a:ext uri="{FF2B5EF4-FFF2-40B4-BE49-F238E27FC236}">
                <a16:creationId xmlns:a16="http://schemas.microsoft.com/office/drawing/2014/main" id="{CA2278DD-6FC4-4616-891B-6504736DA8CC}"/>
              </a:ext>
            </a:extLst>
          </p:cNvPr>
          <p:cNvSpPr>
            <a:spLocks noGrp="1"/>
          </p:cNvSpPr>
          <p:nvPr>
            <p:ph type="ftr" sz="quarter" idx="11"/>
          </p:nvPr>
        </p:nvSpPr>
        <p:spPr>
          <a:xfrm>
            <a:off x="5486400" y="6475413"/>
            <a:ext cx="3124200" cy="184666"/>
          </a:xfrm>
        </p:spPr>
        <p:txBody>
          <a:bodyPr/>
          <a:lstStyle/>
          <a:p>
            <a:endParaRPr lang="en-US" altLang="ja-JP" dirty="0"/>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2551FC99-EAB7-4F27-BD23-114B546F445D}"/>
                  </a:ext>
                </a:extLst>
              </p:cNvPr>
              <p:cNvSpPr txBox="1"/>
              <p:nvPr/>
            </p:nvSpPr>
            <p:spPr>
              <a:xfrm>
                <a:off x="5512329" y="2642067"/>
                <a:ext cx="3288868" cy="523220"/>
              </a:xfrm>
              <a:prstGeom prst="rect">
                <a:avLst/>
              </a:prstGeom>
              <a:noFill/>
            </p:spPr>
            <p:txBody>
              <a:bodyPr wrap="square" rtlCol="0">
                <a:spAutoFit/>
              </a:bodyPr>
              <a:lstStyle/>
              <a:p>
                <a:r>
                  <a:rPr kumimoji="1" lang="en-US" altLang="ja-JP" sz="1400" dirty="0">
                    <a:solidFill>
                      <a:schemeClr val="accent1"/>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≤60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e>
                    </m:d>
                  </m:oMath>
                </a14:m>
                <a:endParaRPr kumimoji="1" lang="en-US" altLang="ja-JP" sz="1400" dirty="0"/>
              </a:p>
              <a:p>
                <a:pPr marL="742950" lvl="1" indent="-285750">
                  <a:buFont typeface="Arial" panose="020B0604020202020204" pitchFamily="34" charset="0"/>
                  <a:buChar char="•"/>
                </a:pPr>
                <a14:m>
                  <m:oMath xmlns:m="http://schemas.openxmlformats.org/officeDocument/2006/math">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𝑅</m:t>
                        </m:r>
                      </m:e>
                      <m:sub>
                        <m:r>
                          <a:rPr kumimoji="1" lang="en-US" altLang="ja-JP" sz="1400" i="1">
                            <a:latin typeface="Cambria Math" panose="02040503050406030204" pitchFamily="18" charset="0"/>
                          </a:rPr>
                          <m:t>𝑀𝐴𝑃</m:t>
                        </m:r>
                        <m:r>
                          <a:rPr kumimoji="1" lang="en-US" altLang="ja-JP" sz="1400" i="1">
                            <a:latin typeface="Cambria Math" panose="02040503050406030204" pitchFamily="18" charset="0"/>
                          </a:rPr>
                          <m:t>:</m:t>
                        </m:r>
                        <m:r>
                          <a:rPr kumimoji="1" lang="en-US" altLang="ja-JP" sz="1400" i="1">
                            <a:latin typeface="Cambria Math" panose="02040503050406030204" pitchFamily="18" charset="0"/>
                          </a:rPr>
                          <m:t>𝑅𝐴𝑃</m:t>
                        </m:r>
                        <m:r>
                          <a:rPr kumimoji="1" lang="en-US" altLang="ja-JP" sz="1400" i="1">
                            <a:latin typeface="Cambria Math" panose="02040503050406030204" pitchFamily="18" charset="0"/>
                          </a:rPr>
                          <m:t>:</m:t>
                        </m:r>
                        <m:r>
                          <a:rPr kumimoji="1" lang="en-US" altLang="ja-JP" sz="1400" i="1">
                            <a:latin typeface="Cambria Math" panose="02040503050406030204" pitchFamily="18" charset="0"/>
                          </a:rPr>
                          <m:t>𝑖𝑛𝑎𝑐𝑡𝑖𝑣𝑒</m:t>
                        </m:r>
                      </m:sub>
                    </m:sSub>
                    <m:r>
                      <a:rPr kumimoji="1" lang="en-US" altLang="ja-JP" sz="1400" i="1">
                        <a:latin typeface="Cambria Math" panose="02040503050406030204" pitchFamily="18" charset="0"/>
                      </a:rPr>
                      <m:t>=0  : 1  : 0</m:t>
                    </m:r>
                  </m:oMath>
                </a14:m>
                <a:endParaRPr kumimoji="1" lang="ja-JP" altLang="en-US" sz="1400" dirty="0"/>
              </a:p>
            </p:txBody>
          </p:sp>
        </mc:Choice>
        <mc:Fallback xmlns="">
          <p:sp>
            <p:nvSpPr>
              <p:cNvPr id="18" name="テキスト ボックス 17">
                <a:extLst>
                  <a:ext uri="{FF2B5EF4-FFF2-40B4-BE49-F238E27FC236}">
                    <a16:creationId xmlns:a16="http://schemas.microsoft.com/office/drawing/2014/main" id="{2551FC99-EAB7-4F27-BD23-114B546F445D}"/>
                  </a:ext>
                </a:extLst>
              </p:cNvPr>
              <p:cNvSpPr txBox="1">
                <a:spLocks noRot="1" noChangeAspect="1" noMove="1" noResize="1" noEditPoints="1" noAdjustHandles="1" noChangeArrowheads="1" noChangeShapeType="1" noTextEdit="1"/>
              </p:cNvSpPr>
              <p:nvPr/>
            </p:nvSpPr>
            <p:spPr>
              <a:xfrm>
                <a:off x="5512329" y="2642067"/>
                <a:ext cx="3288868" cy="523220"/>
              </a:xfrm>
              <a:prstGeom prst="rect">
                <a:avLst/>
              </a:prstGeom>
              <a:blipFill>
                <a:blip r:embed="rId4"/>
                <a:stretch>
                  <a:fillRect l="-556" t="-53488" b="-511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61E01447-3DA1-46BB-9BC3-46751E407F29}"/>
                  </a:ext>
                </a:extLst>
              </p:cNvPr>
              <p:cNvSpPr txBox="1"/>
              <p:nvPr/>
            </p:nvSpPr>
            <p:spPr>
              <a:xfrm>
                <a:off x="5513135" y="5463252"/>
                <a:ext cx="3288868" cy="523220"/>
              </a:xfrm>
              <a:prstGeom prst="rect">
                <a:avLst/>
              </a:prstGeom>
              <a:noFill/>
            </p:spPr>
            <p:txBody>
              <a:bodyPr wrap="square" rtlCol="0">
                <a:spAutoFit/>
              </a:bodyPr>
              <a:lstStyle/>
              <a:p>
                <a:r>
                  <a:rPr kumimoji="1" lang="en-US" altLang="ja-JP" sz="1400" dirty="0">
                    <a:solidFill>
                      <a:srgbClr val="FF0000"/>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&gt;180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e>
                    </m:d>
                  </m:oMath>
                </a14:m>
                <a:endParaRPr kumimoji="1" lang="en-US" altLang="ja-JP" sz="1400" dirty="0"/>
              </a:p>
              <a:p>
                <a:pPr marL="742950" lvl="1" indent="-285750">
                  <a:buFont typeface="Arial" panose="020B0604020202020204" pitchFamily="34" charset="0"/>
                  <a:buChar char="•"/>
                </a:pPr>
                <a14:m>
                  <m:oMath xmlns:m="http://schemas.openxmlformats.org/officeDocument/2006/math">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𝑅</m:t>
                        </m:r>
                      </m:e>
                      <m:sub>
                        <m:r>
                          <a:rPr kumimoji="1" lang="en-US" altLang="ja-JP" sz="1400" i="1">
                            <a:latin typeface="Cambria Math" panose="02040503050406030204" pitchFamily="18" charset="0"/>
                          </a:rPr>
                          <m:t>𝑀𝐴𝑃</m:t>
                        </m:r>
                        <m:r>
                          <a:rPr kumimoji="1" lang="en-US" altLang="ja-JP" sz="1400" i="1">
                            <a:latin typeface="Cambria Math" panose="02040503050406030204" pitchFamily="18" charset="0"/>
                          </a:rPr>
                          <m:t>:</m:t>
                        </m:r>
                        <m:r>
                          <a:rPr kumimoji="1" lang="en-US" altLang="ja-JP" sz="1400" i="1">
                            <a:latin typeface="Cambria Math" panose="02040503050406030204" pitchFamily="18" charset="0"/>
                          </a:rPr>
                          <m:t>𝑅𝐴𝑃</m:t>
                        </m:r>
                        <m:r>
                          <a:rPr kumimoji="1" lang="en-US" altLang="ja-JP" sz="1400" i="1">
                            <a:latin typeface="Cambria Math" panose="02040503050406030204" pitchFamily="18" charset="0"/>
                          </a:rPr>
                          <m:t>:</m:t>
                        </m:r>
                        <m:r>
                          <a:rPr kumimoji="1" lang="en-US" altLang="ja-JP" sz="1400" i="1">
                            <a:latin typeface="Cambria Math" panose="02040503050406030204" pitchFamily="18" charset="0"/>
                          </a:rPr>
                          <m:t>𝑖𝑛𝑎𝑐𝑡𝑖𝑣𝑒</m:t>
                        </m:r>
                      </m:sub>
                    </m:sSub>
                    <m:r>
                      <a:rPr kumimoji="1" lang="en-US" altLang="ja-JP" sz="1400" i="1">
                        <a:latin typeface="Cambria Math" panose="02040503050406030204" pitchFamily="18" charset="0"/>
                      </a:rPr>
                      <m:t>=</m:t>
                    </m:r>
                    <m:r>
                      <a:rPr kumimoji="1" lang="en-US" altLang="ja-JP" sz="1400" b="0" i="1" smtClean="0">
                        <a:latin typeface="Cambria Math" panose="02040503050406030204" pitchFamily="18" charset="0"/>
                      </a:rPr>
                      <m:t>1</m:t>
                    </m:r>
                    <m:r>
                      <a:rPr kumimoji="1" lang="en-US" altLang="ja-JP" sz="1400" i="1">
                        <a:latin typeface="Cambria Math" panose="02040503050406030204" pitchFamily="18" charset="0"/>
                      </a:rPr>
                      <m:t> :</m:t>
                    </m:r>
                    <m:r>
                      <a:rPr kumimoji="1" lang="en-US" altLang="ja-JP" sz="1400" b="0" i="1" smtClean="0">
                        <a:latin typeface="Cambria Math" panose="02040503050406030204" pitchFamily="18" charset="0"/>
                      </a:rPr>
                      <m:t>0</m:t>
                    </m:r>
                    <m:r>
                      <a:rPr kumimoji="1" lang="en-US" altLang="ja-JP" sz="1400" i="1">
                        <a:latin typeface="Cambria Math" panose="02040503050406030204" pitchFamily="18" charset="0"/>
                      </a:rPr>
                      <m:t>  : 0</m:t>
                    </m:r>
                  </m:oMath>
                </a14:m>
                <a:endParaRPr kumimoji="1" lang="ja-JP" altLang="en-US" sz="1400" dirty="0"/>
              </a:p>
            </p:txBody>
          </p:sp>
        </mc:Choice>
        <mc:Fallback xmlns="">
          <p:sp>
            <p:nvSpPr>
              <p:cNvPr id="19" name="テキスト ボックス 18">
                <a:extLst>
                  <a:ext uri="{FF2B5EF4-FFF2-40B4-BE49-F238E27FC236}">
                    <a16:creationId xmlns:a16="http://schemas.microsoft.com/office/drawing/2014/main" id="{61E01447-3DA1-46BB-9BC3-46751E407F29}"/>
                  </a:ext>
                </a:extLst>
              </p:cNvPr>
              <p:cNvSpPr txBox="1">
                <a:spLocks noRot="1" noChangeAspect="1" noMove="1" noResize="1" noEditPoints="1" noAdjustHandles="1" noChangeArrowheads="1" noChangeShapeType="1" noTextEdit="1"/>
              </p:cNvSpPr>
              <p:nvPr/>
            </p:nvSpPr>
            <p:spPr>
              <a:xfrm>
                <a:off x="5513135" y="5463252"/>
                <a:ext cx="3288868" cy="523220"/>
              </a:xfrm>
              <a:prstGeom prst="rect">
                <a:avLst/>
              </a:prstGeom>
              <a:blipFill>
                <a:blip r:embed="rId5"/>
                <a:stretch>
                  <a:fillRect l="-556" t="-53488" b="-511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C1DFD197-5E2A-4BDA-8707-29F3BD3A421D}"/>
                  </a:ext>
                </a:extLst>
              </p:cNvPr>
              <p:cNvSpPr txBox="1"/>
              <p:nvPr/>
            </p:nvSpPr>
            <p:spPr>
              <a:xfrm>
                <a:off x="5512329" y="3442124"/>
                <a:ext cx="3607666" cy="738664"/>
              </a:xfrm>
              <a:prstGeom prst="rect">
                <a:avLst/>
              </a:prstGeom>
              <a:noFill/>
            </p:spPr>
            <p:txBody>
              <a:bodyPr wrap="square" rtlCol="0">
                <a:spAutoFit/>
              </a:bodyPr>
              <a:lstStyle/>
              <a:p>
                <a:r>
                  <a:rPr kumimoji="1" lang="en-US" altLang="ja-JP" sz="1400" dirty="0">
                    <a:solidFill>
                      <a:schemeClr val="bg2">
                        <a:lumMod val="75000"/>
                      </a:schemeClr>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&gt;60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r>
                          <a:rPr kumimoji="1" lang="en-US" altLang="ja-JP" sz="1400" b="0" i="1" smtClean="0">
                            <a:latin typeface="Cambria Math" panose="02040503050406030204" pitchFamily="18" charset="0"/>
                            <a:ea typeface="Cambria Math" panose="02040503050406030204" pitchFamily="18" charset="0"/>
                          </a:rPr>
                          <m:t>, </m:t>
                        </m:r>
                        <m:sSub>
                          <m:sSubPr>
                            <m:ctrlPr>
                              <a:rPr kumimoji="1" lang="en-US" altLang="ja-JP" sz="1400" b="0" i="1" smtClean="0">
                                <a:latin typeface="Cambria Math" panose="02040503050406030204" pitchFamily="18" charset="0"/>
                                <a:ea typeface="Cambria Math" panose="02040503050406030204" pitchFamily="18" charset="0"/>
                              </a:rPr>
                            </m:ctrlPr>
                          </m:sSubPr>
                          <m:e>
                            <m:r>
                              <a:rPr kumimoji="1" lang="en-US" altLang="ja-JP" sz="1400" b="0" i="1" smtClean="0">
                                <a:latin typeface="Cambria Math" panose="02040503050406030204" pitchFamily="18" charset="0"/>
                                <a:ea typeface="Cambria Math" panose="02040503050406030204" pitchFamily="18" charset="0"/>
                              </a:rPr>
                              <m:t>𝑅</m:t>
                            </m:r>
                          </m:e>
                          <m:sub>
                            <m:r>
                              <a:rPr kumimoji="1" lang="en-US" altLang="ja-JP" sz="1400" b="0" i="1" smtClean="0">
                                <a:latin typeface="Cambria Math" panose="02040503050406030204" pitchFamily="18" charset="0"/>
                                <a:ea typeface="Cambria Math" panose="02040503050406030204" pitchFamily="18" charset="0"/>
                              </a:rPr>
                              <m:t>𝑠𝑙𝑜𝑡</m:t>
                            </m:r>
                          </m:sub>
                        </m:sSub>
                        <m:r>
                          <a:rPr kumimoji="1" lang="en-US" altLang="ja-JP" sz="1400" b="0" i="1" smtClean="0">
                            <a:latin typeface="Cambria Math" panose="02040503050406030204" pitchFamily="18" charset="0"/>
                            <a:ea typeface="Cambria Math" panose="02040503050406030204" pitchFamily="18" charset="0"/>
                          </a:rPr>
                          <m:t>&lt;1</m:t>
                        </m:r>
                      </m:e>
                    </m:d>
                  </m:oMath>
                </a14:m>
                <a:endParaRPr kumimoji="1" lang="en-US" altLang="ja-JP" sz="1400" dirty="0"/>
              </a:p>
              <a:p>
                <a:pPr marL="742950" lvl="1" indent="-285750">
                  <a:buFont typeface="Arial" panose="020B0604020202020204" pitchFamily="34" charset="0"/>
                  <a:buChar char="•"/>
                </a:pPr>
                <a14:m>
                  <m:oMath xmlns:m="http://schemas.openxmlformats.org/officeDocument/2006/math">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𝑅</m:t>
                        </m:r>
                      </m:e>
                      <m:sub>
                        <m:r>
                          <a:rPr kumimoji="1" lang="en-US" altLang="ja-JP" sz="1400" i="1">
                            <a:latin typeface="Cambria Math" panose="02040503050406030204" pitchFamily="18" charset="0"/>
                          </a:rPr>
                          <m:t>𝑀𝐴𝑃</m:t>
                        </m:r>
                        <m:r>
                          <a:rPr kumimoji="1" lang="en-US" altLang="ja-JP" sz="1400" i="1">
                            <a:latin typeface="Cambria Math" panose="02040503050406030204" pitchFamily="18" charset="0"/>
                          </a:rPr>
                          <m:t>:</m:t>
                        </m:r>
                        <m:r>
                          <a:rPr kumimoji="1" lang="en-US" altLang="ja-JP" sz="1400" i="1">
                            <a:latin typeface="Cambria Math" panose="02040503050406030204" pitchFamily="18" charset="0"/>
                          </a:rPr>
                          <m:t>𝑅𝐴𝑃</m:t>
                        </m:r>
                        <m:r>
                          <a:rPr kumimoji="1" lang="en-US" altLang="ja-JP" sz="1400" i="1">
                            <a:latin typeface="Cambria Math" panose="02040503050406030204" pitchFamily="18" charset="0"/>
                          </a:rPr>
                          <m:t>:</m:t>
                        </m:r>
                        <m:r>
                          <a:rPr kumimoji="1" lang="en-US" altLang="ja-JP" sz="1400" i="1">
                            <a:latin typeface="Cambria Math" panose="02040503050406030204" pitchFamily="18" charset="0"/>
                          </a:rPr>
                          <m:t>𝑖𝑛𝑎𝑐𝑡𝑖𝑣𝑒</m:t>
                        </m:r>
                      </m:sub>
                    </m:sSub>
                  </m:oMath>
                </a14:m>
                <a:br>
                  <a:rPr kumimoji="1" lang="en-US" altLang="ja-JP" sz="1400" i="1" dirty="0">
                    <a:latin typeface="Cambria Math" panose="02040503050406030204" pitchFamily="18" charset="0"/>
                  </a:rPr>
                </a:br>
                <a14:m>
                  <m:oMath xmlns:m="http://schemas.openxmlformats.org/officeDocument/2006/math">
                    <m:r>
                      <a:rPr kumimoji="1" lang="en-US" altLang="ja-JP" sz="1400" i="1">
                        <a:latin typeface="Cambria Math" panose="02040503050406030204" pitchFamily="18" charset="0"/>
                      </a:rPr>
                      <m:t>=</m:t>
                    </m:r>
                    <m:d>
                      <m:dPr>
                        <m:begChr m:val="{"/>
                        <m:endChr m:val="}"/>
                        <m:ctrlPr>
                          <a:rPr kumimoji="1" lang="en-US" altLang="ja-JP" sz="1400" i="1">
                            <a:latin typeface="Cambria Math" panose="02040503050406030204" pitchFamily="18" charset="0"/>
                          </a:rPr>
                        </m:ctrlPr>
                      </m:dPr>
                      <m:e>
                        <m:r>
                          <a:rPr lang="en-US" altLang="ja-JP" sz="1400" i="1">
                            <a:latin typeface="Cambria Math" panose="02040503050406030204" pitchFamily="18" charset="0"/>
                          </a:rPr>
                          <m:t>𝑎</m:t>
                        </m:r>
                        <m:r>
                          <a:rPr lang="en-US" altLang="ja-JP" sz="1400" i="1">
                            <a:latin typeface="Cambria Math" panose="02040503050406030204" pitchFamily="18" charset="0"/>
                          </a:rPr>
                          <m:t> :</m:t>
                        </m:r>
                        <m:r>
                          <a:rPr lang="en-US" altLang="ja-JP" sz="1400" i="1">
                            <a:latin typeface="Cambria Math" panose="02040503050406030204" pitchFamily="18" charset="0"/>
                          </a:rPr>
                          <m:t>𝑏</m:t>
                        </m:r>
                        <m:r>
                          <a:rPr lang="en-US" altLang="ja-JP" sz="1400" i="1">
                            <a:latin typeface="Cambria Math" panose="02040503050406030204" pitchFamily="18" charset="0"/>
                          </a:rPr>
                          <m:t> :</m:t>
                        </m:r>
                        <m:d>
                          <m:dPr>
                            <m:ctrlPr>
                              <a:rPr lang="en-US" altLang="ja-JP" sz="1400" i="1">
                                <a:latin typeface="Cambria Math" panose="02040503050406030204" pitchFamily="18" charset="0"/>
                              </a:rPr>
                            </m:ctrlPr>
                          </m:dPr>
                          <m:e>
                            <m:r>
                              <a:rPr lang="en-US" altLang="ja-JP" sz="1400" i="1">
                                <a:latin typeface="Cambria Math" panose="02040503050406030204" pitchFamily="18" charset="0"/>
                              </a:rPr>
                              <m:t>1−</m:t>
                            </m:r>
                            <m:r>
                              <a:rPr lang="en-US" altLang="ja-JP" sz="1400" i="1">
                                <a:latin typeface="Cambria Math" panose="02040503050406030204" pitchFamily="18" charset="0"/>
                              </a:rPr>
                              <m:t>𝑎</m:t>
                            </m:r>
                            <m:r>
                              <a:rPr lang="en-US" altLang="ja-JP" sz="1400" i="1">
                                <a:latin typeface="Cambria Math" panose="02040503050406030204" pitchFamily="18" charset="0"/>
                              </a:rPr>
                              <m:t>−</m:t>
                            </m:r>
                            <m:r>
                              <a:rPr lang="en-US" altLang="ja-JP" sz="1400" i="1">
                                <a:latin typeface="Cambria Math" panose="02040503050406030204" pitchFamily="18" charset="0"/>
                              </a:rPr>
                              <m:t>𝑏</m:t>
                            </m:r>
                          </m:e>
                        </m:d>
                        <m:r>
                          <a:rPr lang="en-US" altLang="ja-JP" sz="1400" i="1">
                            <a:latin typeface="Cambria Math" panose="02040503050406030204" pitchFamily="18" charset="0"/>
                          </a:rPr>
                          <m:t>|</m:t>
                        </m:r>
                        <m:r>
                          <a:rPr lang="en-US" altLang="ja-JP" sz="1400" i="1">
                            <a:latin typeface="Cambria Math" panose="02040503050406030204" pitchFamily="18" charset="0"/>
                          </a:rPr>
                          <m:t>𝑎</m:t>
                        </m:r>
                        <m:r>
                          <a:rPr lang="en-US" altLang="ja-JP" sz="1400" i="1">
                            <a:latin typeface="Cambria Math" panose="02040503050406030204" pitchFamily="18" charset="0"/>
                            <a:ea typeface="Cambria Math" panose="02040503050406030204" pitchFamily="18" charset="0"/>
                          </a:rPr>
                          <m:t>&lt;</m:t>
                        </m:r>
                        <m:r>
                          <a:rPr lang="en-US" altLang="ja-JP" sz="1400" i="1">
                            <a:latin typeface="Cambria Math" panose="02040503050406030204" pitchFamily="18" charset="0"/>
                            <a:ea typeface="Cambria Math" panose="02040503050406030204" pitchFamily="18" charset="0"/>
                          </a:rPr>
                          <m:t>𝑏</m:t>
                        </m:r>
                      </m:e>
                    </m:d>
                  </m:oMath>
                </a14:m>
                <a:endParaRPr kumimoji="1" lang="ja-JP" altLang="en-US" sz="1400" dirty="0"/>
              </a:p>
            </p:txBody>
          </p:sp>
        </mc:Choice>
        <mc:Fallback xmlns="">
          <p:sp>
            <p:nvSpPr>
              <p:cNvPr id="22" name="テキスト ボックス 21">
                <a:extLst>
                  <a:ext uri="{FF2B5EF4-FFF2-40B4-BE49-F238E27FC236}">
                    <a16:creationId xmlns:a16="http://schemas.microsoft.com/office/drawing/2014/main" id="{C1DFD197-5E2A-4BDA-8707-29F3BD3A421D}"/>
                  </a:ext>
                </a:extLst>
              </p:cNvPr>
              <p:cNvSpPr txBox="1">
                <a:spLocks noRot="1" noChangeAspect="1" noMove="1" noResize="1" noEditPoints="1" noAdjustHandles="1" noChangeArrowheads="1" noChangeShapeType="1" noTextEdit="1"/>
              </p:cNvSpPr>
              <p:nvPr/>
            </p:nvSpPr>
            <p:spPr>
              <a:xfrm>
                <a:off x="5512329" y="3442124"/>
                <a:ext cx="3607666" cy="738664"/>
              </a:xfrm>
              <a:prstGeom prst="rect">
                <a:avLst/>
              </a:prstGeom>
              <a:blipFill>
                <a:blip r:embed="rId6"/>
                <a:stretch>
                  <a:fillRect l="-507" t="-38017" b="-74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63FF3688-35D4-4746-9C46-B9FD19CFA3AF}"/>
                  </a:ext>
                </a:extLst>
              </p:cNvPr>
              <p:cNvSpPr txBox="1"/>
              <p:nvPr/>
            </p:nvSpPr>
            <p:spPr>
              <a:xfrm>
                <a:off x="5512329" y="4452688"/>
                <a:ext cx="3524167" cy="738664"/>
              </a:xfrm>
              <a:prstGeom prst="rect">
                <a:avLst/>
              </a:prstGeom>
              <a:noFill/>
            </p:spPr>
            <p:txBody>
              <a:bodyPr wrap="square" rtlCol="0">
                <a:spAutoFit/>
              </a:bodyPr>
              <a:lstStyle/>
              <a:p>
                <a:r>
                  <a:rPr kumimoji="1" lang="en-US" altLang="ja-JP" sz="1400" dirty="0">
                    <a:solidFill>
                      <a:schemeClr val="accent2"/>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&lt;180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r>
                          <a:rPr kumimoji="1" lang="en-US" altLang="ja-JP" sz="1400" b="0" i="1" smtClean="0">
                            <a:latin typeface="Cambria Math" panose="02040503050406030204" pitchFamily="18" charset="0"/>
                            <a:ea typeface="Cambria Math" panose="02040503050406030204" pitchFamily="18" charset="0"/>
                          </a:rPr>
                          <m:t>, </m:t>
                        </m:r>
                        <m:sSub>
                          <m:sSubPr>
                            <m:ctrlPr>
                              <a:rPr kumimoji="1" lang="en-US" altLang="ja-JP" sz="1400" b="0" i="1" smtClean="0">
                                <a:latin typeface="Cambria Math" panose="02040503050406030204" pitchFamily="18" charset="0"/>
                                <a:ea typeface="Cambria Math" panose="02040503050406030204" pitchFamily="18" charset="0"/>
                              </a:rPr>
                            </m:ctrlPr>
                          </m:sSubPr>
                          <m:e>
                            <m:r>
                              <a:rPr kumimoji="1" lang="en-US" altLang="ja-JP" sz="1400" b="0" i="1" smtClean="0">
                                <a:latin typeface="Cambria Math" panose="02040503050406030204" pitchFamily="18" charset="0"/>
                                <a:ea typeface="Cambria Math" panose="02040503050406030204" pitchFamily="18" charset="0"/>
                              </a:rPr>
                              <m:t>𝑅</m:t>
                            </m:r>
                          </m:e>
                          <m:sub>
                            <m:r>
                              <a:rPr kumimoji="1" lang="en-US" altLang="ja-JP" sz="1400" b="0" i="1" smtClean="0">
                                <a:latin typeface="Cambria Math" panose="02040503050406030204" pitchFamily="18" charset="0"/>
                                <a:ea typeface="Cambria Math" panose="02040503050406030204" pitchFamily="18" charset="0"/>
                              </a:rPr>
                              <m:t>𝑠𝑙𝑜𝑡</m:t>
                            </m:r>
                          </m:sub>
                        </m:sSub>
                        <m:r>
                          <a:rPr kumimoji="1" lang="en-US" altLang="ja-JP" sz="1400" b="0" i="1" smtClean="0">
                            <a:latin typeface="Cambria Math" panose="02040503050406030204" pitchFamily="18" charset="0"/>
                            <a:ea typeface="Cambria Math" panose="02040503050406030204" pitchFamily="18" charset="0"/>
                          </a:rPr>
                          <m:t>≥1</m:t>
                        </m:r>
                      </m:e>
                    </m:d>
                  </m:oMath>
                </a14:m>
                <a:endParaRPr kumimoji="1" lang="en-US" altLang="ja-JP" sz="1400" dirty="0"/>
              </a:p>
              <a:p>
                <a:pPr marL="742950" lvl="1" indent="-285750">
                  <a:buFont typeface="Arial" panose="020B0604020202020204" pitchFamily="34" charset="0"/>
                  <a:buChar char="•"/>
                </a:pPr>
                <a14:m>
                  <m:oMath xmlns:m="http://schemas.openxmlformats.org/officeDocument/2006/math">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𝑅</m:t>
                        </m:r>
                      </m:e>
                      <m:sub>
                        <m:r>
                          <a:rPr kumimoji="1" lang="en-US" altLang="ja-JP" sz="1400" i="1">
                            <a:latin typeface="Cambria Math" panose="02040503050406030204" pitchFamily="18" charset="0"/>
                          </a:rPr>
                          <m:t>𝑀𝐴𝑃</m:t>
                        </m:r>
                        <m:r>
                          <a:rPr kumimoji="1" lang="en-US" altLang="ja-JP" sz="1400" i="1">
                            <a:latin typeface="Cambria Math" panose="02040503050406030204" pitchFamily="18" charset="0"/>
                          </a:rPr>
                          <m:t>:</m:t>
                        </m:r>
                        <m:r>
                          <a:rPr kumimoji="1" lang="en-US" altLang="ja-JP" sz="1400" i="1">
                            <a:latin typeface="Cambria Math" panose="02040503050406030204" pitchFamily="18" charset="0"/>
                          </a:rPr>
                          <m:t>𝑅𝐴𝑃</m:t>
                        </m:r>
                        <m:r>
                          <a:rPr kumimoji="1" lang="en-US" altLang="ja-JP" sz="1400" i="1">
                            <a:latin typeface="Cambria Math" panose="02040503050406030204" pitchFamily="18" charset="0"/>
                          </a:rPr>
                          <m:t>:</m:t>
                        </m:r>
                        <m:r>
                          <a:rPr kumimoji="1" lang="en-US" altLang="ja-JP" sz="1400" i="1">
                            <a:latin typeface="Cambria Math" panose="02040503050406030204" pitchFamily="18" charset="0"/>
                          </a:rPr>
                          <m:t>𝑖𝑛𝑎𝑐𝑡𝑖𝑣𝑒</m:t>
                        </m:r>
                      </m:sub>
                    </m:sSub>
                  </m:oMath>
                </a14:m>
                <a:br>
                  <a:rPr kumimoji="1" lang="en-US" altLang="ja-JP" sz="1400" i="1" dirty="0">
                    <a:latin typeface="Cambria Math" panose="02040503050406030204" pitchFamily="18" charset="0"/>
                  </a:rPr>
                </a:br>
                <a14:m>
                  <m:oMath xmlns:m="http://schemas.openxmlformats.org/officeDocument/2006/math">
                    <m:r>
                      <a:rPr kumimoji="1" lang="en-US" altLang="ja-JP" sz="1400" i="1">
                        <a:latin typeface="Cambria Math" panose="02040503050406030204" pitchFamily="18" charset="0"/>
                      </a:rPr>
                      <m:t>=</m:t>
                    </m:r>
                    <m:d>
                      <m:dPr>
                        <m:begChr m:val="{"/>
                        <m:endChr m:val="}"/>
                        <m:ctrlPr>
                          <a:rPr kumimoji="1" lang="en-US" altLang="ja-JP" sz="1400" i="1">
                            <a:latin typeface="Cambria Math" panose="02040503050406030204" pitchFamily="18" charset="0"/>
                          </a:rPr>
                        </m:ctrlPr>
                      </m:dPr>
                      <m:e>
                        <m:r>
                          <a:rPr lang="en-US" altLang="ja-JP" sz="1400" i="1">
                            <a:latin typeface="Cambria Math" panose="02040503050406030204" pitchFamily="18" charset="0"/>
                          </a:rPr>
                          <m:t>𝑎</m:t>
                        </m:r>
                        <m:r>
                          <a:rPr lang="en-US" altLang="ja-JP" sz="1400" i="1">
                            <a:latin typeface="Cambria Math" panose="02040503050406030204" pitchFamily="18" charset="0"/>
                          </a:rPr>
                          <m:t> :</m:t>
                        </m:r>
                        <m:r>
                          <a:rPr lang="en-US" altLang="ja-JP" sz="1400" i="1">
                            <a:latin typeface="Cambria Math" panose="02040503050406030204" pitchFamily="18" charset="0"/>
                          </a:rPr>
                          <m:t>𝑏</m:t>
                        </m:r>
                        <m:r>
                          <a:rPr lang="en-US" altLang="ja-JP" sz="1400" i="1">
                            <a:latin typeface="Cambria Math" panose="02040503050406030204" pitchFamily="18" charset="0"/>
                          </a:rPr>
                          <m:t> :0|</m:t>
                        </m:r>
                        <m:r>
                          <a:rPr lang="en-US" altLang="ja-JP" sz="1400" i="1">
                            <a:latin typeface="Cambria Math" panose="02040503050406030204" pitchFamily="18" charset="0"/>
                          </a:rPr>
                          <m:t>𝑎</m:t>
                        </m:r>
                        <m:r>
                          <a:rPr lang="en-US" altLang="ja-JP" sz="1400" i="1" smtClean="0">
                            <a:latin typeface="Cambria Math" panose="02040503050406030204" pitchFamily="18" charset="0"/>
                            <a:ea typeface="Cambria Math" panose="02040503050406030204" pitchFamily="18" charset="0"/>
                          </a:rPr>
                          <m:t>≥</m:t>
                        </m:r>
                        <m:r>
                          <a:rPr lang="en-US" altLang="ja-JP" sz="1400" i="1">
                            <a:latin typeface="Cambria Math" panose="02040503050406030204" pitchFamily="18" charset="0"/>
                            <a:ea typeface="Cambria Math" panose="02040503050406030204" pitchFamily="18" charset="0"/>
                          </a:rPr>
                          <m:t>𝑏</m:t>
                        </m:r>
                      </m:e>
                    </m:d>
                  </m:oMath>
                </a14:m>
                <a:endParaRPr kumimoji="1" lang="ja-JP" altLang="en-US" sz="1400" dirty="0"/>
              </a:p>
            </p:txBody>
          </p:sp>
        </mc:Choice>
        <mc:Fallback xmlns="">
          <p:sp>
            <p:nvSpPr>
              <p:cNvPr id="23" name="テキスト ボックス 22">
                <a:extLst>
                  <a:ext uri="{FF2B5EF4-FFF2-40B4-BE49-F238E27FC236}">
                    <a16:creationId xmlns:a16="http://schemas.microsoft.com/office/drawing/2014/main" id="{63FF3688-35D4-4746-9C46-B9FD19CFA3AF}"/>
                  </a:ext>
                </a:extLst>
              </p:cNvPr>
              <p:cNvSpPr txBox="1">
                <a:spLocks noRot="1" noChangeAspect="1" noMove="1" noResize="1" noEditPoints="1" noAdjustHandles="1" noChangeArrowheads="1" noChangeShapeType="1" noTextEdit="1"/>
              </p:cNvSpPr>
              <p:nvPr/>
            </p:nvSpPr>
            <p:spPr>
              <a:xfrm>
                <a:off x="5512329" y="4452688"/>
                <a:ext cx="3524167" cy="738664"/>
              </a:xfrm>
              <a:prstGeom prst="rect">
                <a:avLst/>
              </a:prstGeom>
              <a:blipFill>
                <a:blip r:embed="rId7"/>
                <a:stretch>
                  <a:fillRect l="-519" t="-37705" b="-655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2272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D0FDD9-B81C-45AA-9F8D-72D45683BD9F}"/>
              </a:ext>
            </a:extLst>
          </p:cNvPr>
          <p:cNvSpPr>
            <a:spLocks noGrp="1"/>
          </p:cNvSpPr>
          <p:nvPr>
            <p:ph type="title"/>
          </p:nvPr>
        </p:nvSpPr>
        <p:spPr>
          <a:xfrm>
            <a:off x="683568" y="620688"/>
            <a:ext cx="8062664" cy="582960"/>
          </a:xfrm>
        </p:spPr>
        <p:txBody>
          <a:bodyPr/>
          <a:lstStyle/>
          <a:p>
            <a:r>
              <a:rPr lang="en-US" altLang="ja-JP" b="1" dirty="0"/>
              <a:t>Extend the MAP length for offered load</a:t>
            </a:r>
            <a:endParaRPr kumimoji="1" lang="ja-JP" altLang="en-US" b="1" dirty="0"/>
          </a:p>
        </p:txBody>
      </p:sp>
      <p:sp>
        <p:nvSpPr>
          <p:cNvPr id="3" name="フッター プレースホルダー 2">
            <a:extLst>
              <a:ext uri="{FF2B5EF4-FFF2-40B4-BE49-F238E27FC236}">
                <a16:creationId xmlns:a16="http://schemas.microsoft.com/office/drawing/2014/main" id="{32F71F16-84B3-4996-9668-F98C6514E4B2}"/>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A4C79208-1312-4324-868A-57FFB9066B25}"/>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24</a:t>
            </a:fld>
            <a:endParaRPr lang="en-US" altLang="ja-JP" dirty="0"/>
          </a:p>
        </p:txBody>
      </p:sp>
      <p:sp>
        <p:nvSpPr>
          <p:cNvPr id="5" name="日付プレースホルダー 4">
            <a:extLst>
              <a:ext uri="{FF2B5EF4-FFF2-40B4-BE49-F238E27FC236}">
                <a16:creationId xmlns:a16="http://schemas.microsoft.com/office/drawing/2014/main" id="{52AC649E-121F-48BB-A6E3-697FEA7BC63C}"/>
              </a:ext>
            </a:extLst>
          </p:cNvPr>
          <p:cNvSpPr>
            <a:spLocks noGrp="1"/>
          </p:cNvSpPr>
          <p:nvPr>
            <p:ph type="dt" sz="half" idx="2"/>
          </p:nvPr>
        </p:nvSpPr>
        <p:spPr>
          <a:xfrm>
            <a:off x="684483" y="394156"/>
            <a:ext cx="1600200" cy="215444"/>
          </a:xfrm>
        </p:spPr>
        <p:txBody>
          <a:bodyPr/>
          <a:lstStyle/>
          <a:p>
            <a:r>
              <a:rPr lang="en-US" altLang="ja-JP" dirty="0"/>
              <a:t>March 2018</a:t>
            </a:r>
          </a:p>
        </p:txBody>
      </p:sp>
      <p:cxnSp>
        <p:nvCxnSpPr>
          <p:cNvPr id="10" name="直線コネクタ 9">
            <a:extLst>
              <a:ext uri="{FF2B5EF4-FFF2-40B4-BE49-F238E27FC236}">
                <a16:creationId xmlns:a16="http://schemas.microsoft.com/office/drawing/2014/main" id="{7BA857C7-0E15-4047-B7E1-586152328358}"/>
              </a:ext>
            </a:extLst>
          </p:cNvPr>
          <p:cNvCxnSpPr>
            <a:cxnSpLocks/>
          </p:cNvCxnSpPr>
          <p:nvPr/>
        </p:nvCxnSpPr>
        <p:spPr>
          <a:xfrm flipV="1">
            <a:off x="4447726" y="1453725"/>
            <a:ext cx="0" cy="353986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A19314DA-6F53-4C57-8672-8F48AE222715}"/>
              </a:ext>
            </a:extLst>
          </p:cNvPr>
          <p:cNvSpPr txBox="1"/>
          <p:nvPr/>
        </p:nvSpPr>
        <p:spPr>
          <a:xfrm>
            <a:off x="201989" y="2639345"/>
            <a:ext cx="4245737" cy="2800767"/>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In order to guarantee the permissible values, MAP is needed. But, if the length of MAP is long, its performance become worse</a:t>
            </a:r>
          </a:p>
          <a:p>
            <a:pPr marL="742950" lvl="1" indent="-285750">
              <a:buFont typeface="Times New Roman" panose="02020603050405020304" pitchFamily="18" charset="0"/>
              <a:buChar char="−"/>
            </a:pPr>
            <a:r>
              <a:rPr kumimoji="1" lang="en-US" altLang="ja-JP" sz="1600" dirty="0"/>
              <a:t>Proposal scheme, G-Slot, is suitable to this condition because G-Slot algorithm set the transmission slot in MAP as needed. In other words, this algorithm decreases the waste slots.</a:t>
            </a:r>
          </a:p>
          <a:p>
            <a:pPr marL="742950" lvl="1" indent="-285750">
              <a:buFont typeface="Times New Roman" panose="02020603050405020304" pitchFamily="18" charset="0"/>
              <a:buChar char="−"/>
            </a:pPr>
            <a:r>
              <a:rPr kumimoji="1" lang="en-US" altLang="ja-JP" sz="1600" dirty="0"/>
              <a:t>In this study, not consider the inactive phase for fairness in order to compare with IEEE 802.15.6</a:t>
            </a:r>
          </a:p>
        </p:txBody>
      </p:sp>
      <p:pic>
        <p:nvPicPr>
          <p:cNvPr id="19" name="図 18">
            <a:extLst>
              <a:ext uri="{FF2B5EF4-FFF2-40B4-BE49-F238E27FC236}">
                <a16:creationId xmlns:a16="http://schemas.microsoft.com/office/drawing/2014/main" id="{FC002F2B-1540-4C97-98BD-A2F8A4206005}"/>
              </a:ext>
            </a:extLst>
          </p:cNvPr>
          <p:cNvPicPr>
            <a:picLocks noChangeAspect="1"/>
          </p:cNvPicPr>
          <p:nvPr/>
        </p:nvPicPr>
        <p:blipFill>
          <a:blip r:embed="rId2"/>
          <a:stretch>
            <a:fillRect/>
          </a:stretch>
        </p:blipFill>
        <p:spPr>
          <a:xfrm>
            <a:off x="4447726" y="3830276"/>
            <a:ext cx="2672353" cy="2639843"/>
          </a:xfrm>
          <a:prstGeom prst="rect">
            <a:avLst/>
          </a:prstGeom>
        </p:spPr>
      </p:pic>
      <p:pic>
        <p:nvPicPr>
          <p:cNvPr id="20" name="図 19">
            <a:extLst>
              <a:ext uri="{FF2B5EF4-FFF2-40B4-BE49-F238E27FC236}">
                <a16:creationId xmlns:a16="http://schemas.microsoft.com/office/drawing/2014/main" id="{5C381EB4-3BB7-470E-A66A-C4305E5B0037}"/>
              </a:ext>
            </a:extLst>
          </p:cNvPr>
          <p:cNvPicPr>
            <a:picLocks noChangeAspect="1"/>
          </p:cNvPicPr>
          <p:nvPr/>
        </p:nvPicPr>
        <p:blipFill>
          <a:blip r:embed="rId3"/>
          <a:stretch>
            <a:fillRect/>
          </a:stretch>
        </p:blipFill>
        <p:spPr>
          <a:xfrm>
            <a:off x="5609452" y="3812497"/>
            <a:ext cx="3472075" cy="925085"/>
          </a:xfrm>
          <a:prstGeom prst="rect">
            <a:avLst/>
          </a:prstGeom>
        </p:spPr>
      </p:pic>
      <p:sp>
        <p:nvSpPr>
          <p:cNvPr id="24" name="テキスト ボックス 23">
            <a:extLst>
              <a:ext uri="{FF2B5EF4-FFF2-40B4-BE49-F238E27FC236}">
                <a16:creationId xmlns:a16="http://schemas.microsoft.com/office/drawing/2014/main" id="{C660A3CF-3F2D-4763-A7A0-E090CDD5D402}"/>
              </a:ext>
            </a:extLst>
          </p:cNvPr>
          <p:cNvSpPr txBox="1"/>
          <p:nvPr/>
        </p:nvSpPr>
        <p:spPr>
          <a:xfrm>
            <a:off x="6904963" y="5957583"/>
            <a:ext cx="2180863" cy="276999"/>
          </a:xfrm>
          <a:prstGeom prst="rect">
            <a:avLst/>
          </a:prstGeom>
          <a:noFill/>
        </p:spPr>
        <p:txBody>
          <a:bodyPr wrap="square" rtlCol="0">
            <a:spAutoFit/>
          </a:bodyPr>
          <a:lstStyle/>
          <a:p>
            <a:r>
              <a:rPr kumimoji="1" lang="en-US" altLang="ja-JP" dirty="0"/>
              <a:t>Fig. Extended G-Slot algorithm</a:t>
            </a:r>
            <a:endParaRPr kumimoji="1" lang="ja-JP" altLang="en-US" dirty="0"/>
          </a:p>
        </p:txBody>
      </p:sp>
      <p:sp>
        <p:nvSpPr>
          <p:cNvPr id="25" name="テキスト ボックス 24">
            <a:extLst>
              <a:ext uri="{FF2B5EF4-FFF2-40B4-BE49-F238E27FC236}">
                <a16:creationId xmlns:a16="http://schemas.microsoft.com/office/drawing/2014/main" id="{2F80170E-A908-406E-9090-4C8D3D6C4A3F}"/>
              </a:ext>
            </a:extLst>
          </p:cNvPr>
          <p:cNvSpPr txBox="1"/>
          <p:nvPr/>
        </p:nvSpPr>
        <p:spPr>
          <a:xfrm>
            <a:off x="4607354" y="2540777"/>
            <a:ext cx="4354388" cy="1323439"/>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In order to guarantee the permissible values, MAP is needed. In addition, if the length of RAP is long, its performance become worse.</a:t>
            </a:r>
          </a:p>
          <a:p>
            <a:pPr marL="742950" lvl="1" indent="-285750">
              <a:buFont typeface="Times New Roman" panose="02020603050405020304" pitchFamily="18" charset="0"/>
              <a:buChar char="−"/>
            </a:pPr>
            <a:r>
              <a:rPr kumimoji="1" lang="en-US" altLang="ja-JP" sz="1600" dirty="0"/>
              <a:t>Propose extended G-Slot algorithm for offered load condition</a:t>
            </a:r>
            <a:endParaRPr kumimoji="1" lang="ja-JP" altLang="en-US" sz="1600" dirty="0"/>
          </a:p>
        </p:txBody>
      </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66A243F1-F0EC-45B5-B9BF-94FD39485656}"/>
                  </a:ext>
                </a:extLst>
              </p:cNvPr>
              <p:cNvSpPr txBox="1"/>
              <p:nvPr/>
            </p:nvSpPr>
            <p:spPr>
              <a:xfrm>
                <a:off x="201989" y="1617297"/>
                <a:ext cx="4142999" cy="830997"/>
              </a:xfrm>
              <a:prstGeom prst="rect">
                <a:avLst/>
              </a:prstGeom>
              <a:noFill/>
            </p:spPr>
            <p:txBody>
              <a:bodyPr wrap="square" rtlCol="0">
                <a:spAutoFit/>
              </a:bodyPr>
              <a:lstStyle/>
              <a:p>
                <a:r>
                  <a:rPr kumimoji="1" lang="en-US" altLang="ja-JP" sz="1600" dirty="0">
                    <a:solidFill>
                      <a:schemeClr val="bg2">
                        <a:lumMod val="75000"/>
                      </a:schemeClr>
                    </a:solidFill>
                  </a:rPr>
                  <a:t>Condition</a:t>
                </a:r>
                <a:r>
                  <a:rPr kumimoji="1" lang="ja-JP" altLang="en-US" sz="1600" dirty="0"/>
                  <a:t>：</a:t>
                </a:r>
                <a14:m>
                  <m:oMath xmlns:m="http://schemas.openxmlformats.org/officeDocument/2006/math">
                    <m:d>
                      <m:dPr>
                        <m:ctrlPr>
                          <a:rPr kumimoji="1" lang="en-US" altLang="ja-JP" sz="1600" i="1" smtClean="0">
                            <a:latin typeface="Cambria Math" panose="02040503050406030204" pitchFamily="18" charset="0"/>
                          </a:rPr>
                        </m:ctrlPr>
                      </m:dPr>
                      <m:e>
                        <m:r>
                          <a:rPr kumimoji="1" lang="en-US" altLang="ja-JP" sz="1600" b="0" i="1" smtClean="0">
                            <a:latin typeface="Cambria Math" panose="02040503050406030204" pitchFamily="18" charset="0"/>
                            <a:ea typeface="Cambria Math" panose="02040503050406030204" pitchFamily="18" charset="0"/>
                          </a:rPr>
                          <m:t>&gt;60 </m:t>
                        </m:r>
                        <m:f>
                          <m:fPr>
                            <m:type m:val="lin"/>
                            <m:ctrlPr>
                              <a:rPr kumimoji="1" lang="en-US" altLang="ja-JP" sz="1600" i="1" smtClean="0">
                                <a:latin typeface="Cambria Math" panose="02040503050406030204" pitchFamily="18" charset="0"/>
                                <a:ea typeface="Cambria Math" panose="02040503050406030204" pitchFamily="18" charset="0"/>
                              </a:rPr>
                            </m:ctrlPr>
                          </m:fPr>
                          <m:num>
                            <m:r>
                              <a:rPr kumimoji="1" lang="en-US" altLang="ja-JP" sz="1600" b="0" i="1" smtClean="0">
                                <a:latin typeface="Cambria Math" panose="02040503050406030204" pitchFamily="18" charset="0"/>
                                <a:ea typeface="Cambria Math" panose="02040503050406030204" pitchFamily="18" charset="0"/>
                              </a:rPr>
                              <m:t>𝑝𝑎𝑐𝑘𝑒𝑡</m:t>
                            </m:r>
                          </m:num>
                          <m:den>
                            <m:r>
                              <a:rPr kumimoji="1" lang="en-US" altLang="ja-JP" sz="1600" b="0" i="1" smtClean="0">
                                <a:latin typeface="Cambria Math" panose="02040503050406030204" pitchFamily="18" charset="0"/>
                                <a:ea typeface="Cambria Math" panose="02040503050406030204" pitchFamily="18" charset="0"/>
                              </a:rPr>
                              <m:t>𝑠</m:t>
                            </m:r>
                          </m:den>
                        </m:f>
                        <m:r>
                          <a:rPr kumimoji="1" lang="en-US" altLang="ja-JP" sz="1600" b="0" i="1" smtClean="0">
                            <a:latin typeface="Cambria Math" panose="02040503050406030204" pitchFamily="18" charset="0"/>
                            <a:ea typeface="Cambria Math" panose="02040503050406030204" pitchFamily="18" charset="0"/>
                          </a:rPr>
                          <m:t>, </m:t>
                        </m:r>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𝑅</m:t>
                            </m:r>
                          </m:e>
                          <m:sub>
                            <m:r>
                              <a:rPr kumimoji="1" lang="en-US" altLang="ja-JP" sz="1600" b="0" i="1" smtClean="0">
                                <a:latin typeface="Cambria Math" panose="02040503050406030204" pitchFamily="18" charset="0"/>
                                <a:ea typeface="Cambria Math" panose="02040503050406030204" pitchFamily="18" charset="0"/>
                              </a:rPr>
                              <m:t>𝑠𝑙𝑜𝑡</m:t>
                            </m:r>
                          </m:sub>
                        </m:sSub>
                        <m:r>
                          <a:rPr kumimoji="1" lang="en-US" altLang="ja-JP" sz="1600" b="0" i="1" smtClean="0">
                            <a:latin typeface="Cambria Math" panose="02040503050406030204" pitchFamily="18" charset="0"/>
                            <a:ea typeface="Cambria Math" panose="02040503050406030204" pitchFamily="18" charset="0"/>
                          </a:rPr>
                          <m:t>&lt;1</m:t>
                        </m:r>
                      </m:e>
                    </m:d>
                  </m:oMath>
                </a14:m>
                <a:endParaRPr kumimoji="1" lang="en-US" altLang="ja-JP" sz="1600" dirty="0"/>
              </a:p>
              <a:p>
                <a:pPr marL="742950" lvl="1" indent="-285750">
                  <a:buFont typeface="Arial" panose="020B0604020202020204" pitchFamily="34" charset="0"/>
                  <a:buChar char="•"/>
                </a:pPr>
                <a14:m>
                  <m:oMath xmlns:m="http://schemas.openxmlformats.org/officeDocument/2006/math">
                    <m:sSub>
                      <m:sSubPr>
                        <m:ctrlPr>
                          <a:rPr kumimoji="1" lang="en-US" altLang="ja-JP" sz="1600" i="1">
                            <a:latin typeface="Cambria Math" panose="02040503050406030204" pitchFamily="18" charset="0"/>
                          </a:rPr>
                        </m:ctrlPr>
                      </m:sSubPr>
                      <m:e>
                        <m:r>
                          <a:rPr kumimoji="1" lang="en-US" altLang="ja-JP" sz="1600" i="1">
                            <a:latin typeface="Cambria Math" panose="02040503050406030204" pitchFamily="18" charset="0"/>
                          </a:rPr>
                          <m:t>𝑅</m:t>
                        </m:r>
                      </m:e>
                      <m:sub>
                        <m:r>
                          <a:rPr kumimoji="1" lang="en-US" altLang="ja-JP" sz="1600" i="1">
                            <a:latin typeface="Cambria Math" panose="02040503050406030204" pitchFamily="18" charset="0"/>
                          </a:rPr>
                          <m:t>𝑀𝐴𝑃</m:t>
                        </m:r>
                        <m:r>
                          <a:rPr kumimoji="1" lang="en-US" altLang="ja-JP" sz="1600" i="1">
                            <a:latin typeface="Cambria Math" panose="02040503050406030204" pitchFamily="18" charset="0"/>
                          </a:rPr>
                          <m:t>:</m:t>
                        </m:r>
                        <m:r>
                          <a:rPr kumimoji="1" lang="en-US" altLang="ja-JP" sz="1600" i="1">
                            <a:latin typeface="Cambria Math" panose="02040503050406030204" pitchFamily="18" charset="0"/>
                          </a:rPr>
                          <m:t>𝑅𝐴𝑃</m:t>
                        </m:r>
                        <m:r>
                          <a:rPr kumimoji="1" lang="en-US" altLang="ja-JP" sz="1600" i="1">
                            <a:latin typeface="Cambria Math" panose="02040503050406030204" pitchFamily="18" charset="0"/>
                          </a:rPr>
                          <m:t>:</m:t>
                        </m:r>
                        <m:r>
                          <a:rPr kumimoji="1" lang="en-US" altLang="ja-JP" sz="1600" i="1">
                            <a:latin typeface="Cambria Math" panose="02040503050406030204" pitchFamily="18" charset="0"/>
                          </a:rPr>
                          <m:t>𝑖𝑛𝑎𝑐𝑡𝑖𝑣𝑒</m:t>
                        </m:r>
                      </m:sub>
                    </m:sSub>
                  </m:oMath>
                </a14:m>
                <a:br>
                  <a:rPr kumimoji="1" lang="en-US" altLang="ja-JP" sz="1600" i="1" dirty="0">
                    <a:latin typeface="Cambria Math" panose="02040503050406030204" pitchFamily="18" charset="0"/>
                  </a:rPr>
                </a:br>
                <a14:m>
                  <m:oMath xmlns:m="http://schemas.openxmlformats.org/officeDocument/2006/math">
                    <m:r>
                      <a:rPr kumimoji="1" lang="en-US" altLang="ja-JP" sz="1600" i="1">
                        <a:latin typeface="Cambria Math" panose="02040503050406030204" pitchFamily="18" charset="0"/>
                      </a:rPr>
                      <m:t>=</m:t>
                    </m:r>
                    <m:d>
                      <m:dPr>
                        <m:begChr m:val="{"/>
                        <m:endChr m:val="}"/>
                        <m:ctrlPr>
                          <a:rPr kumimoji="1" lang="en-US" altLang="ja-JP" sz="1600" i="1">
                            <a:latin typeface="Cambria Math" panose="02040503050406030204" pitchFamily="18" charset="0"/>
                          </a:rPr>
                        </m:ctrlPr>
                      </m:dPr>
                      <m:e>
                        <m:r>
                          <a:rPr lang="en-US" altLang="ja-JP" sz="1600" i="1">
                            <a:latin typeface="Cambria Math" panose="02040503050406030204" pitchFamily="18" charset="0"/>
                          </a:rPr>
                          <m:t>𝑎</m:t>
                        </m:r>
                        <m:r>
                          <a:rPr lang="en-US" altLang="ja-JP" sz="1600" i="1">
                            <a:latin typeface="Cambria Math" panose="02040503050406030204" pitchFamily="18" charset="0"/>
                          </a:rPr>
                          <m:t> :</m:t>
                        </m:r>
                        <m:r>
                          <a:rPr lang="en-US" altLang="ja-JP" sz="1600" i="1">
                            <a:latin typeface="Cambria Math" panose="02040503050406030204" pitchFamily="18" charset="0"/>
                          </a:rPr>
                          <m:t>𝑏</m:t>
                        </m:r>
                        <m:r>
                          <a:rPr lang="en-US" altLang="ja-JP" sz="1600" i="1">
                            <a:latin typeface="Cambria Math" panose="02040503050406030204" pitchFamily="18" charset="0"/>
                          </a:rPr>
                          <m:t> :</m:t>
                        </m:r>
                        <m:d>
                          <m:dPr>
                            <m:ctrlPr>
                              <a:rPr lang="en-US" altLang="ja-JP" sz="1600" i="1">
                                <a:latin typeface="Cambria Math" panose="02040503050406030204" pitchFamily="18" charset="0"/>
                              </a:rPr>
                            </m:ctrlPr>
                          </m:dPr>
                          <m:e>
                            <m:r>
                              <a:rPr lang="en-US" altLang="ja-JP" sz="1600" i="1">
                                <a:latin typeface="Cambria Math" panose="02040503050406030204" pitchFamily="18" charset="0"/>
                              </a:rPr>
                              <m:t>1−</m:t>
                            </m:r>
                            <m:r>
                              <a:rPr lang="en-US" altLang="ja-JP" sz="1600" i="1">
                                <a:latin typeface="Cambria Math" panose="02040503050406030204" pitchFamily="18" charset="0"/>
                              </a:rPr>
                              <m:t>𝑎</m:t>
                            </m:r>
                            <m:r>
                              <a:rPr lang="en-US" altLang="ja-JP" sz="1600" i="1">
                                <a:latin typeface="Cambria Math" panose="02040503050406030204" pitchFamily="18" charset="0"/>
                              </a:rPr>
                              <m:t>−</m:t>
                            </m:r>
                            <m:r>
                              <a:rPr lang="en-US" altLang="ja-JP" sz="1600" i="1">
                                <a:latin typeface="Cambria Math" panose="02040503050406030204" pitchFamily="18" charset="0"/>
                              </a:rPr>
                              <m:t>𝑏</m:t>
                            </m:r>
                          </m:e>
                        </m:d>
                        <m:r>
                          <a:rPr lang="en-US" altLang="ja-JP" sz="1600" i="1">
                            <a:latin typeface="Cambria Math" panose="02040503050406030204" pitchFamily="18" charset="0"/>
                          </a:rPr>
                          <m:t>|</m:t>
                        </m:r>
                        <m:r>
                          <a:rPr lang="en-US" altLang="ja-JP" sz="1600" i="1">
                            <a:latin typeface="Cambria Math" panose="02040503050406030204" pitchFamily="18" charset="0"/>
                          </a:rPr>
                          <m:t>𝑎</m:t>
                        </m:r>
                        <m:r>
                          <a:rPr lang="en-US" altLang="ja-JP" sz="1600" i="1">
                            <a:latin typeface="Cambria Math" panose="02040503050406030204" pitchFamily="18" charset="0"/>
                            <a:ea typeface="Cambria Math" panose="02040503050406030204" pitchFamily="18" charset="0"/>
                          </a:rPr>
                          <m:t>&lt;</m:t>
                        </m:r>
                        <m:r>
                          <a:rPr lang="en-US" altLang="ja-JP" sz="1600" i="1">
                            <a:latin typeface="Cambria Math" panose="02040503050406030204" pitchFamily="18" charset="0"/>
                            <a:ea typeface="Cambria Math" panose="02040503050406030204" pitchFamily="18" charset="0"/>
                          </a:rPr>
                          <m:t>𝑏</m:t>
                        </m:r>
                      </m:e>
                    </m:d>
                  </m:oMath>
                </a14:m>
                <a:endParaRPr kumimoji="1" lang="ja-JP" altLang="en-US" sz="1600" dirty="0"/>
              </a:p>
            </p:txBody>
          </p:sp>
        </mc:Choice>
        <mc:Fallback xmlns="">
          <p:sp>
            <p:nvSpPr>
              <p:cNvPr id="26" name="テキスト ボックス 25">
                <a:extLst>
                  <a:ext uri="{FF2B5EF4-FFF2-40B4-BE49-F238E27FC236}">
                    <a16:creationId xmlns:a16="http://schemas.microsoft.com/office/drawing/2014/main" id="{66A243F1-F0EC-45B5-B9BF-94FD39485656}"/>
                  </a:ext>
                </a:extLst>
              </p:cNvPr>
              <p:cNvSpPr txBox="1">
                <a:spLocks noRot="1" noChangeAspect="1" noMove="1" noResize="1" noEditPoints="1" noAdjustHandles="1" noChangeArrowheads="1" noChangeShapeType="1" noTextEdit="1"/>
              </p:cNvSpPr>
              <p:nvPr/>
            </p:nvSpPr>
            <p:spPr>
              <a:xfrm>
                <a:off x="201989" y="1617297"/>
                <a:ext cx="4142999" cy="830997"/>
              </a:xfrm>
              <a:prstGeom prst="rect">
                <a:avLst/>
              </a:prstGeom>
              <a:blipFill>
                <a:blip r:embed="rId4"/>
                <a:stretch>
                  <a:fillRect l="-735" t="-40146" b="-875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3E660C35-442B-4322-8502-07E75DC3CAC9}"/>
                  </a:ext>
                </a:extLst>
              </p:cNvPr>
              <p:cNvSpPr txBox="1"/>
              <p:nvPr/>
            </p:nvSpPr>
            <p:spPr>
              <a:xfrm>
                <a:off x="4607353" y="1617297"/>
                <a:ext cx="4226543" cy="830997"/>
              </a:xfrm>
              <a:prstGeom prst="rect">
                <a:avLst/>
              </a:prstGeom>
              <a:noFill/>
            </p:spPr>
            <p:txBody>
              <a:bodyPr wrap="square" rtlCol="0">
                <a:spAutoFit/>
              </a:bodyPr>
              <a:lstStyle/>
              <a:p>
                <a:r>
                  <a:rPr kumimoji="1" lang="en-US" altLang="ja-JP" sz="1600" dirty="0">
                    <a:solidFill>
                      <a:schemeClr val="accent2"/>
                    </a:solidFill>
                  </a:rPr>
                  <a:t>Condition</a:t>
                </a:r>
                <a:r>
                  <a:rPr kumimoji="1" lang="ja-JP" altLang="en-US" sz="1600" dirty="0"/>
                  <a:t>：</a:t>
                </a:r>
                <a14:m>
                  <m:oMath xmlns:m="http://schemas.openxmlformats.org/officeDocument/2006/math">
                    <m:d>
                      <m:dPr>
                        <m:ctrlPr>
                          <a:rPr kumimoji="1" lang="en-US" altLang="ja-JP" sz="1600" i="1" smtClean="0">
                            <a:latin typeface="Cambria Math" panose="02040503050406030204" pitchFamily="18" charset="0"/>
                          </a:rPr>
                        </m:ctrlPr>
                      </m:dPr>
                      <m:e>
                        <m:r>
                          <a:rPr kumimoji="1" lang="en-US" altLang="ja-JP" sz="1600" b="0" i="1" smtClean="0">
                            <a:latin typeface="Cambria Math" panose="02040503050406030204" pitchFamily="18" charset="0"/>
                            <a:ea typeface="Cambria Math" panose="02040503050406030204" pitchFamily="18" charset="0"/>
                          </a:rPr>
                          <m:t>&lt;180 </m:t>
                        </m:r>
                        <m:f>
                          <m:fPr>
                            <m:type m:val="lin"/>
                            <m:ctrlPr>
                              <a:rPr kumimoji="1" lang="en-US" altLang="ja-JP" sz="1600" i="1" smtClean="0">
                                <a:latin typeface="Cambria Math" panose="02040503050406030204" pitchFamily="18" charset="0"/>
                                <a:ea typeface="Cambria Math" panose="02040503050406030204" pitchFamily="18" charset="0"/>
                              </a:rPr>
                            </m:ctrlPr>
                          </m:fPr>
                          <m:num>
                            <m:r>
                              <a:rPr kumimoji="1" lang="en-US" altLang="ja-JP" sz="1600" b="0" i="1" smtClean="0">
                                <a:latin typeface="Cambria Math" panose="02040503050406030204" pitchFamily="18" charset="0"/>
                                <a:ea typeface="Cambria Math" panose="02040503050406030204" pitchFamily="18" charset="0"/>
                              </a:rPr>
                              <m:t>𝑝𝑎𝑐𝑘𝑒𝑡</m:t>
                            </m:r>
                          </m:num>
                          <m:den>
                            <m:r>
                              <a:rPr kumimoji="1" lang="en-US" altLang="ja-JP" sz="1600" b="0" i="1" smtClean="0">
                                <a:latin typeface="Cambria Math" panose="02040503050406030204" pitchFamily="18" charset="0"/>
                                <a:ea typeface="Cambria Math" panose="02040503050406030204" pitchFamily="18" charset="0"/>
                              </a:rPr>
                              <m:t>𝑠</m:t>
                            </m:r>
                          </m:den>
                        </m:f>
                        <m:r>
                          <a:rPr kumimoji="1" lang="en-US" altLang="ja-JP" sz="1600" b="0" i="1" smtClean="0">
                            <a:latin typeface="Cambria Math" panose="02040503050406030204" pitchFamily="18" charset="0"/>
                            <a:ea typeface="Cambria Math" panose="02040503050406030204" pitchFamily="18" charset="0"/>
                          </a:rPr>
                          <m:t>, </m:t>
                        </m:r>
                        <m:sSub>
                          <m:sSubPr>
                            <m:ctrlPr>
                              <a:rPr kumimoji="1" lang="en-US" altLang="ja-JP" sz="1600" b="0" i="1" smtClean="0">
                                <a:latin typeface="Cambria Math" panose="02040503050406030204" pitchFamily="18" charset="0"/>
                                <a:ea typeface="Cambria Math" panose="02040503050406030204" pitchFamily="18" charset="0"/>
                              </a:rPr>
                            </m:ctrlPr>
                          </m:sSubPr>
                          <m:e>
                            <m:r>
                              <a:rPr kumimoji="1" lang="en-US" altLang="ja-JP" sz="1600" b="0" i="1" smtClean="0">
                                <a:latin typeface="Cambria Math" panose="02040503050406030204" pitchFamily="18" charset="0"/>
                                <a:ea typeface="Cambria Math" panose="02040503050406030204" pitchFamily="18" charset="0"/>
                              </a:rPr>
                              <m:t>𝑅</m:t>
                            </m:r>
                          </m:e>
                          <m:sub>
                            <m:r>
                              <a:rPr kumimoji="1" lang="en-US" altLang="ja-JP" sz="1600" b="0" i="1" smtClean="0">
                                <a:latin typeface="Cambria Math" panose="02040503050406030204" pitchFamily="18" charset="0"/>
                                <a:ea typeface="Cambria Math" panose="02040503050406030204" pitchFamily="18" charset="0"/>
                              </a:rPr>
                              <m:t>𝑠𝑙𝑜𝑡</m:t>
                            </m:r>
                          </m:sub>
                        </m:sSub>
                        <m:r>
                          <a:rPr kumimoji="1" lang="en-US" altLang="ja-JP" sz="1600" b="0" i="1" smtClean="0">
                            <a:latin typeface="Cambria Math" panose="02040503050406030204" pitchFamily="18" charset="0"/>
                            <a:ea typeface="Cambria Math" panose="02040503050406030204" pitchFamily="18" charset="0"/>
                          </a:rPr>
                          <m:t>≥1</m:t>
                        </m:r>
                      </m:e>
                    </m:d>
                  </m:oMath>
                </a14:m>
                <a:endParaRPr kumimoji="1" lang="en-US" altLang="ja-JP" sz="1600" dirty="0"/>
              </a:p>
              <a:p>
                <a:pPr marL="742950" lvl="1" indent="-285750">
                  <a:buFont typeface="Arial" panose="020B0604020202020204" pitchFamily="34" charset="0"/>
                  <a:buChar char="•"/>
                </a:pPr>
                <a14:m>
                  <m:oMath xmlns:m="http://schemas.openxmlformats.org/officeDocument/2006/math">
                    <m:sSub>
                      <m:sSubPr>
                        <m:ctrlPr>
                          <a:rPr kumimoji="1" lang="en-US" altLang="ja-JP" sz="1600" i="1">
                            <a:latin typeface="Cambria Math" panose="02040503050406030204" pitchFamily="18" charset="0"/>
                          </a:rPr>
                        </m:ctrlPr>
                      </m:sSubPr>
                      <m:e>
                        <m:r>
                          <a:rPr kumimoji="1" lang="en-US" altLang="ja-JP" sz="1600" i="1">
                            <a:latin typeface="Cambria Math" panose="02040503050406030204" pitchFamily="18" charset="0"/>
                          </a:rPr>
                          <m:t>𝑅</m:t>
                        </m:r>
                      </m:e>
                      <m:sub>
                        <m:r>
                          <a:rPr kumimoji="1" lang="en-US" altLang="ja-JP" sz="1600" i="1">
                            <a:latin typeface="Cambria Math" panose="02040503050406030204" pitchFamily="18" charset="0"/>
                          </a:rPr>
                          <m:t>𝑀𝐴𝑃</m:t>
                        </m:r>
                        <m:r>
                          <a:rPr kumimoji="1" lang="en-US" altLang="ja-JP" sz="1600" i="1">
                            <a:latin typeface="Cambria Math" panose="02040503050406030204" pitchFamily="18" charset="0"/>
                          </a:rPr>
                          <m:t>:</m:t>
                        </m:r>
                        <m:r>
                          <a:rPr kumimoji="1" lang="en-US" altLang="ja-JP" sz="1600" i="1">
                            <a:latin typeface="Cambria Math" panose="02040503050406030204" pitchFamily="18" charset="0"/>
                          </a:rPr>
                          <m:t>𝑅𝐴𝑃</m:t>
                        </m:r>
                        <m:r>
                          <a:rPr kumimoji="1" lang="en-US" altLang="ja-JP" sz="1600" i="1">
                            <a:latin typeface="Cambria Math" panose="02040503050406030204" pitchFamily="18" charset="0"/>
                          </a:rPr>
                          <m:t>:</m:t>
                        </m:r>
                        <m:r>
                          <a:rPr kumimoji="1" lang="en-US" altLang="ja-JP" sz="1600" i="1">
                            <a:latin typeface="Cambria Math" panose="02040503050406030204" pitchFamily="18" charset="0"/>
                          </a:rPr>
                          <m:t>𝑖𝑛𝑎𝑐𝑡𝑖𝑣𝑒</m:t>
                        </m:r>
                      </m:sub>
                    </m:sSub>
                  </m:oMath>
                </a14:m>
                <a:br>
                  <a:rPr kumimoji="1" lang="en-US" altLang="ja-JP" sz="1600" i="1" dirty="0">
                    <a:latin typeface="Cambria Math" panose="02040503050406030204" pitchFamily="18" charset="0"/>
                  </a:rPr>
                </a:br>
                <a14:m>
                  <m:oMath xmlns:m="http://schemas.openxmlformats.org/officeDocument/2006/math">
                    <m:r>
                      <a:rPr kumimoji="1" lang="en-US" altLang="ja-JP" sz="1600" i="1">
                        <a:latin typeface="Cambria Math" panose="02040503050406030204" pitchFamily="18" charset="0"/>
                      </a:rPr>
                      <m:t>=</m:t>
                    </m:r>
                    <m:d>
                      <m:dPr>
                        <m:begChr m:val="{"/>
                        <m:endChr m:val="}"/>
                        <m:ctrlPr>
                          <a:rPr kumimoji="1" lang="en-US" altLang="ja-JP" sz="1600" i="1">
                            <a:latin typeface="Cambria Math" panose="02040503050406030204" pitchFamily="18" charset="0"/>
                          </a:rPr>
                        </m:ctrlPr>
                      </m:dPr>
                      <m:e>
                        <m:r>
                          <a:rPr lang="en-US" altLang="ja-JP" sz="1600" i="1">
                            <a:latin typeface="Cambria Math" panose="02040503050406030204" pitchFamily="18" charset="0"/>
                          </a:rPr>
                          <m:t>𝑎</m:t>
                        </m:r>
                        <m:r>
                          <a:rPr lang="en-US" altLang="ja-JP" sz="1600" i="1">
                            <a:latin typeface="Cambria Math" panose="02040503050406030204" pitchFamily="18" charset="0"/>
                          </a:rPr>
                          <m:t> :</m:t>
                        </m:r>
                        <m:r>
                          <a:rPr lang="en-US" altLang="ja-JP" sz="1600" i="1">
                            <a:latin typeface="Cambria Math" panose="02040503050406030204" pitchFamily="18" charset="0"/>
                          </a:rPr>
                          <m:t>𝑏</m:t>
                        </m:r>
                        <m:r>
                          <a:rPr lang="en-US" altLang="ja-JP" sz="1600" i="1">
                            <a:latin typeface="Cambria Math" panose="02040503050406030204" pitchFamily="18" charset="0"/>
                          </a:rPr>
                          <m:t> :0|</m:t>
                        </m:r>
                        <m:r>
                          <a:rPr lang="en-US" altLang="ja-JP" sz="1600" i="1">
                            <a:latin typeface="Cambria Math" panose="02040503050406030204" pitchFamily="18" charset="0"/>
                          </a:rPr>
                          <m:t>𝑎</m:t>
                        </m:r>
                        <m:r>
                          <a:rPr lang="en-US" altLang="ja-JP" sz="1600" i="1" smtClean="0">
                            <a:latin typeface="Cambria Math" panose="02040503050406030204" pitchFamily="18" charset="0"/>
                            <a:ea typeface="Cambria Math" panose="02040503050406030204" pitchFamily="18" charset="0"/>
                          </a:rPr>
                          <m:t>≥</m:t>
                        </m:r>
                        <m:r>
                          <a:rPr lang="en-US" altLang="ja-JP" sz="1600" i="1">
                            <a:latin typeface="Cambria Math" panose="02040503050406030204" pitchFamily="18" charset="0"/>
                            <a:ea typeface="Cambria Math" panose="02040503050406030204" pitchFamily="18" charset="0"/>
                          </a:rPr>
                          <m:t>𝑏</m:t>
                        </m:r>
                      </m:e>
                    </m:d>
                  </m:oMath>
                </a14:m>
                <a:endParaRPr kumimoji="1" lang="ja-JP" altLang="en-US" sz="1600" dirty="0"/>
              </a:p>
            </p:txBody>
          </p:sp>
        </mc:Choice>
        <mc:Fallback xmlns="">
          <p:sp>
            <p:nvSpPr>
              <p:cNvPr id="27" name="テキスト ボックス 26">
                <a:extLst>
                  <a:ext uri="{FF2B5EF4-FFF2-40B4-BE49-F238E27FC236}">
                    <a16:creationId xmlns:a16="http://schemas.microsoft.com/office/drawing/2014/main" id="{3E660C35-442B-4322-8502-07E75DC3CAC9}"/>
                  </a:ext>
                </a:extLst>
              </p:cNvPr>
              <p:cNvSpPr txBox="1">
                <a:spLocks noRot="1" noChangeAspect="1" noMove="1" noResize="1" noEditPoints="1" noAdjustHandles="1" noChangeArrowheads="1" noChangeShapeType="1" noTextEdit="1"/>
              </p:cNvSpPr>
              <p:nvPr/>
            </p:nvSpPr>
            <p:spPr>
              <a:xfrm>
                <a:off x="4607353" y="1617297"/>
                <a:ext cx="4226543" cy="830997"/>
              </a:xfrm>
              <a:prstGeom prst="rect">
                <a:avLst/>
              </a:prstGeom>
              <a:blipFill>
                <a:blip r:embed="rId5"/>
                <a:stretch>
                  <a:fillRect l="-866" t="-40146" b="-875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42539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F1442563-2719-4A94-A5BF-1AA9F2308F12}"/>
              </a:ext>
            </a:extLst>
          </p:cNvPr>
          <p:cNvGrpSpPr/>
          <p:nvPr/>
        </p:nvGrpSpPr>
        <p:grpSpPr>
          <a:xfrm>
            <a:off x="103210" y="2073877"/>
            <a:ext cx="5908950" cy="4163435"/>
            <a:chOff x="175218" y="2204864"/>
            <a:chExt cx="5620918" cy="3816424"/>
          </a:xfrm>
        </p:grpSpPr>
        <p:pic>
          <p:nvPicPr>
            <p:cNvPr id="15" name="図 14">
              <a:extLst>
                <a:ext uri="{FF2B5EF4-FFF2-40B4-BE49-F238E27FC236}">
                  <a16:creationId xmlns:a16="http://schemas.microsoft.com/office/drawing/2014/main" id="{D0F31B2C-8C6C-42EE-9BB9-6C049A322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18" y="2204864"/>
              <a:ext cx="5620918" cy="3816424"/>
            </a:xfrm>
            <a:prstGeom prst="rect">
              <a:avLst/>
            </a:prstGeom>
          </p:spPr>
        </p:pic>
        <p:sp>
          <p:nvSpPr>
            <p:cNvPr id="17" name="正方形/長方形 16">
              <a:extLst>
                <a:ext uri="{FF2B5EF4-FFF2-40B4-BE49-F238E27FC236}">
                  <a16:creationId xmlns:a16="http://schemas.microsoft.com/office/drawing/2014/main" id="{0DA34C2E-4BE1-48CA-B924-5222453C640D}"/>
                </a:ext>
              </a:extLst>
            </p:cNvPr>
            <p:cNvSpPr/>
            <p:nvPr/>
          </p:nvSpPr>
          <p:spPr>
            <a:xfrm>
              <a:off x="909323" y="2494659"/>
              <a:ext cx="997532" cy="3033767"/>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542F878-E6BE-47A0-BFDC-0BC2C46F7F47}"/>
                </a:ext>
              </a:extLst>
            </p:cNvPr>
            <p:cNvSpPr/>
            <p:nvPr/>
          </p:nvSpPr>
          <p:spPr>
            <a:xfrm>
              <a:off x="4143706" y="2494656"/>
              <a:ext cx="1119495" cy="3033768"/>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EFB9B1A-EB38-4D92-B074-61E58BF226BC}"/>
                </a:ext>
              </a:extLst>
            </p:cNvPr>
            <p:cNvSpPr/>
            <p:nvPr/>
          </p:nvSpPr>
          <p:spPr>
            <a:xfrm>
              <a:off x="1906856" y="2494658"/>
              <a:ext cx="1119496" cy="3033767"/>
            </a:xfrm>
            <a:prstGeom prst="rect">
              <a:avLst/>
            </a:prstGeom>
            <a:solidFill>
              <a:schemeClr val="accent4">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135AD7EF-6763-4B7A-A6EC-563445456E70}"/>
                </a:ext>
              </a:extLst>
            </p:cNvPr>
            <p:cNvSpPr/>
            <p:nvPr/>
          </p:nvSpPr>
          <p:spPr>
            <a:xfrm>
              <a:off x="3026352" y="2494657"/>
              <a:ext cx="1117353" cy="3033768"/>
            </a:xfrm>
            <a:prstGeom prst="rect">
              <a:avLst/>
            </a:prstGeom>
            <a:solidFill>
              <a:schemeClr val="accent6">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9E9F1852-81CE-4A83-953E-AACB5051F8EB}"/>
              </a:ext>
            </a:extLst>
          </p:cNvPr>
          <p:cNvSpPr>
            <a:spLocks noGrp="1"/>
          </p:cNvSpPr>
          <p:nvPr>
            <p:ph type="title"/>
          </p:nvPr>
        </p:nvSpPr>
        <p:spPr>
          <a:xfrm>
            <a:off x="107504" y="685800"/>
            <a:ext cx="8926896" cy="438944"/>
          </a:xfrm>
        </p:spPr>
        <p:txBody>
          <a:bodyPr/>
          <a:lstStyle/>
          <a:p>
            <a:r>
              <a:rPr lang="en-US" altLang="ja-JP" b="1" dirty="0"/>
              <a:t>Evaluation of throughput comparison</a:t>
            </a:r>
            <a:endParaRPr kumimoji="1" lang="ja-JP" altLang="en-US" b="1" dirty="0"/>
          </a:p>
        </p:txBody>
      </p:sp>
      <p:sp>
        <p:nvSpPr>
          <p:cNvPr id="3" name="フッター プレースホルダー 2">
            <a:extLst>
              <a:ext uri="{FF2B5EF4-FFF2-40B4-BE49-F238E27FC236}">
                <a16:creationId xmlns:a16="http://schemas.microsoft.com/office/drawing/2014/main" id="{41B010E9-2C8A-41C2-A488-BBB37EEE28C6}"/>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BA7621E7-7FD3-4BA8-8C37-CC6F921D89AC}"/>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25</a:t>
            </a:fld>
            <a:endParaRPr lang="en-US" altLang="ja-JP" dirty="0"/>
          </a:p>
        </p:txBody>
      </p:sp>
      <p:sp>
        <p:nvSpPr>
          <p:cNvPr id="5" name="日付プレースホルダー 4">
            <a:extLst>
              <a:ext uri="{FF2B5EF4-FFF2-40B4-BE49-F238E27FC236}">
                <a16:creationId xmlns:a16="http://schemas.microsoft.com/office/drawing/2014/main" id="{3FD0163D-C331-40BC-B5B8-A0423B25B621}"/>
              </a:ext>
            </a:extLst>
          </p:cNvPr>
          <p:cNvSpPr>
            <a:spLocks noGrp="1"/>
          </p:cNvSpPr>
          <p:nvPr>
            <p:ph type="dt" sz="half" idx="2"/>
          </p:nvPr>
        </p:nvSpPr>
        <p:spPr>
          <a:xfrm>
            <a:off x="611560" y="394156"/>
            <a:ext cx="1600200" cy="215444"/>
          </a:xfrm>
        </p:spPr>
        <p:txBody>
          <a:bodyPr/>
          <a:lstStyle/>
          <a:p>
            <a:r>
              <a:rPr lang="en-US" altLang="ja-JP" dirty="0"/>
              <a:t>March 2018</a:t>
            </a:r>
          </a:p>
        </p:txBody>
      </p:sp>
      <p:sp>
        <p:nvSpPr>
          <p:cNvPr id="21" name="テキスト ボックス 20">
            <a:extLst>
              <a:ext uri="{FF2B5EF4-FFF2-40B4-BE49-F238E27FC236}">
                <a16:creationId xmlns:a16="http://schemas.microsoft.com/office/drawing/2014/main" id="{C30DDAE3-C2BE-49C8-AA3C-0245C21C2B6A}"/>
              </a:ext>
            </a:extLst>
          </p:cNvPr>
          <p:cNvSpPr txBox="1"/>
          <p:nvPr/>
        </p:nvSpPr>
        <p:spPr>
          <a:xfrm>
            <a:off x="465448" y="1105524"/>
            <a:ext cx="8568952" cy="1077218"/>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We used IEEE 802.15.6 MAC protocol for the comparison, its detail is as follows</a:t>
            </a:r>
          </a:p>
          <a:p>
            <a:pPr marL="628650" lvl="1" indent="-171450">
              <a:buFont typeface="Times New Roman" panose="02020603050405020304" pitchFamily="18" charset="0"/>
              <a:buChar char="−"/>
            </a:pPr>
            <a:r>
              <a:rPr kumimoji="1" lang="en-US" altLang="ja-JP" sz="1600" dirty="0"/>
              <a:t>A superframe length is the same between IEEE 802.15.6 MAC and proposal scheme</a:t>
            </a:r>
          </a:p>
          <a:p>
            <a:pPr marL="628650" lvl="1" indent="-171450">
              <a:buFont typeface="Times New Roman" panose="02020603050405020304" pitchFamily="18" charset="0"/>
              <a:buChar char="−"/>
            </a:pPr>
            <a:r>
              <a:rPr kumimoji="1" lang="en-US" altLang="ja-JP" sz="1600" dirty="0"/>
              <a:t>Each phase length is constant in every offered load condition because it is not refer to in standard </a:t>
            </a:r>
            <a:endParaRPr kumimoji="1" lang="ja-JP" altLang="en-US" sz="1600" dirty="0"/>
          </a:p>
        </p:txBody>
      </p:sp>
      <p:sp>
        <p:nvSpPr>
          <p:cNvPr id="22" name="テキスト ボックス 21">
            <a:extLst>
              <a:ext uri="{FF2B5EF4-FFF2-40B4-BE49-F238E27FC236}">
                <a16:creationId xmlns:a16="http://schemas.microsoft.com/office/drawing/2014/main" id="{1D2632CB-2E2B-4080-A5A8-4085B9D005C8}"/>
              </a:ext>
            </a:extLst>
          </p:cNvPr>
          <p:cNvSpPr txBox="1"/>
          <p:nvPr/>
        </p:nvSpPr>
        <p:spPr>
          <a:xfrm>
            <a:off x="1303784" y="6176337"/>
            <a:ext cx="4182616" cy="276999"/>
          </a:xfrm>
          <a:prstGeom prst="rect">
            <a:avLst/>
          </a:prstGeom>
          <a:noFill/>
        </p:spPr>
        <p:txBody>
          <a:bodyPr wrap="square" rtlCol="0">
            <a:spAutoFit/>
          </a:bodyPr>
          <a:lstStyle/>
          <a:p>
            <a:r>
              <a:rPr kumimoji="1" lang="en-US" altLang="ja-JP" dirty="0"/>
              <a:t>Fig. Throughput evaluation in MAC layer vs. offered load</a:t>
            </a:r>
            <a:endParaRPr kumimoji="1" lang="ja-JP" altLang="en-US" dirty="0"/>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85080452-0ECA-4648-9448-F515CD66F35D}"/>
                  </a:ext>
                </a:extLst>
              </p:cNvPr>
              <p:cNvSpPr txBox="1"/>
              <p:nvPr/>
            </p:nvSpPr>
            <p:spPr>
              <a:xfrm>
                <a:off x="5551572" y="2001869"/>
                <a:ext cx="3454288" cy="1200329"/>
              </a:xfrm>
              <a:prstGeom prst="rect">
                <a:avLst/>
              </a:prstGeom>
              <a:noFill/>
            </p:spPr>
            <p:txBody>
              <a:bodyPr wrap="square" rtlCol="0">
                <a:spAutoFit/>
              </a:bodyPr>
              <a:lstStyle/>
              <a:p>
                <a:r>
                  <a:rPr kumimoji="1" lang="en-US" altLang="ja-JP" sz="1400" dirty="0">
                    <a:solidFill>
                      <a:schemeClr val="accent1"/>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≤60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e>
                    </m:d>
                  </m:oMath>
                </a14:m>
                <a:endParaRPr kumimoji="1" lang="en-US" altLang="ja-JP" sz="1400" dirty="0"/>
              </a:p>
              <a:p>
                <a:pPr marL="742950" lvl="1" indent="-285750">
                  <a:buFont typeface="Times New Roman" panose="02020603050405020304" pitchFamily="18" charset="0"/>
                  <a:buChar char="−"/>
                </a:pPr>
                <a:r>
                  <a:rPr kumimoji="1" lang="en-US" altLang="ja-JP" sz="1400" dirty="0"/>
                  <a:t>The superframe structure is only RAP, but </a:t>
                </a:r>
                <a:r>
                  <a:rPr lang="en-US" altLang="ja-JP" sz="1400" i="1" dirty="0" err="1">
                    <a:solidFill>
                      <a:srgbClr val="000000"/>
                    </a:solidFill>
                  </a:rPr>
                  <a:t>P</a:t>
                </a:r>
                <a:r>
                  <a:rPr lang="en-US" altLang="ja-JP" sz="900" i="1" dirty="0" err="1">
                    <a:solidFill>
                      <a:srgbClr val="000000"/>
                    </a:solidFill>
                  </a:rPr>
                  <a:t>collision</a:t>
                </a:r>
                <a:r>
                  <a:rPr kumimoji="1" lang="en-US" altLang="ja-JP" sz="1600" i="1" dirty="0">
                    <a:solidFill>
                      <a:srgbClr val="000000"/>
                    </a:solidFill>
                  </a:rPr>
                  <a:t> </a:t>
                </a:r>
                <a:r>
                  <a:rPr kumimoji="1" lang="en-US" altLang="ja-JP" sz="1400" dirty="0"/>
                  <a:t>is quite lower. So the performance is close to ideal one. </a:t>
                </a:r>
                <a:endParaRPr kumimoji="1" lang="ja-JP" altLang="en-US" sz="1400" dirty="0"/>
              </a:p>
            </p:txBody>
          </p:sp>
        </mc:Choice>
        <mc:Fallback xmlns="">
          <p:sp>
            <p:nvSpPr>
              <p:cNvPr id="27" name="テキスト ボックス 26">
                <a:extLst>
                  <a:ext uri="{FF2B5EF4-FFF2-40B4-BE49-F238E27FC236}">
                    <a16:creationId xmlns:a16="http://schemas.microsoft.com/office/drawing/2014/main" id="{85080452-0ECA-4648-9448-F515CD66F35D}"/>
                  </a:ext>
                </a:extLst>
              </p:cNvPr>
              <p:cNvSpPr txBox="1">
                <a:spLocks noRot="1" noChangeAspect="1" noMove="1" noResize="1" noEditPoints="1" noAdjustHandles="1" noChangeArrowheads="1" noChangeShapeType="1" noTextEdit="1"/>
              </p:cNvSpPr>
              <p:nvPr/>
            </p:nvSpPr>
            <p:spPr>
              <a:xfrm>
                <a:off x="5551572" y="2001869"/>
                <a:ext cx="3454288" cy="1200329"/>
              </a:xfrm>
              <a:prstGeom prst="rect">
                <a:avLst/>
              </a:prstGeom>
              <a:blipFill>
                <a:blip r:embed="rId3"/>
                <a:stretch>
                  <a:fillRect l="-530" t="-23350" r="-353" b="-45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DC924FFD-3A26-4376-83A5-78478C40D2AB}"/>
                  </a:ext>
                </a:extLst>
              </p:cNvPr>
              <p:cNvSpPr txBox="1"/>
              <p:nvPr/>
            </p:nvSpPr>
            <p:spPr>
              <a:xfrm>
                <a:off x="5551572" y="5280921"/>
                <a:ext cx="3482828" cy="1169551"/>
              </a:xfrm>
              <a:prstGeom prst="rect">
                <a:avLst/>
              </a:prstGeom>
              <a:noFill/>
            </p:spPr>
            <p:txBody>
              <a:bodyPr wrap="square" rtlCol="0">
                <a:spAutoFit/>
              </a:bodyPr>
              <a:lstStyle/>
              <a:p>
                <a:r>
                  <a:rPr kumimoji="1" lang="en-US" altLang="ja-JP" sz="1400" dirty="0">
                    <a:solidFill>
                      <a:srgbClr val="FF0000"/>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&gt;180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e>
                    </m:d>
                  </m:oMath>
                </a14:m>
                <a:endParaRPr kumimoji="1" lang="en-US" altLang="ja-JP" sz="1400" dirty="0"/>
              </a:p>
              <a:p>
                <a:pPr marL="742950" lvl="1" indent="-285750">
                  <a:buFont typeface="Times New Roman" panose="02020603050405020304" pitchFamily="18" charset="0"/>
                  <a:buChar char="−"/>
                </a:pPr>
                <a:r>
                  <a:rPr kumimoji="1" lang="en-US" altLang="ja-JP" sz="1400" dirty="0"/>
                  <a:t>The superframe structure is only MAP, so </a:t>
                </a:r>
                <a:r>
                  <a:rPr lang="en-US" altLang="ja-JP" sz="1400" i="1" dirty="0" err="1">
                    <a:solidFill>
                      <a:srgbClr val="000000"/>
                    </a:solidFill>
                  </a:rPr>
                  <a:t>P</a:t>
                </a:r>
                <a:r>
                  <a:rPr lang="en-US" altLang="ja-JP" sz="900" i="1" dirty="0" err="1">
                    <a:solidFill>
                      <a:srgbClr val="000000"/>
                    </a:solidFill>
                  </a:rPr>
                  <a:t>collision</a:t>
                </a:r>
                <a:r>
                  <a:rPr kumimoji="1" lang="en-US" altLang="ja-JP" sz="1400" dirty="0"/>
                  <a:t> is zero. The throughput curve is close to ideal one</a:t>
                </a:r>
                <a:endParaRPr kumimoji="1" lang="ja-JP" altLang="en-US" sz="1400" dirty="0"/>
              </a:p>
            </p:txBody>
          </p:sp>
        </mc:Choice>
        <mc:Fallback xmlns="">
          <p:sp>
            <p:nvSpPr>
              <p:cNvPr id="28" name="テキスト ボックス 27">
                <a:extLst>
                  <a:ext uri="{FF2B5EF4-FFF2-40B4-BE49-F238E27FC236}">
                    <a16:creationId xmlns:a16="http://schemas.microsoft.com/office/drawing/2014/main" id="{DC924FFD-3A26-4376-83A5-78478C40D2AB}"/>
                  </a:ext>
                </a:extLst>
              </p:cNvPr>
              <p:cNvSpPr txBox="1">
                <a:spLocks noRot="1" noChangeAspect="1" noMove="1" noResize="1" noEditPoints="1" noAdjustHandles="1" noChangeArrowheads="1" noChangeShapeType="1" noTextEdit="1"/>
              </p:cNvSpPr>
              <p:nvPr/>
            </p:nvSpPr>
            <p:spPr>
              <a:xfrm>
                <a:off x="5551572" y="5280921"/>
                <a:ext cx="3482828" cy="1169551"/>
              </a:xfrm>
              <a:prstGeom prst="rect">
                <a:avLst/>
              </a:prstGeom>
              <a:blipFill>
                <a:blip r:embed="rId4"/>
                <a:stretch>
                  <a:fillRect l="-525" t="-23958" b="-468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3DCD829D-DC5A-48AA-8409-D4C82C617B67}"/>
                  </a:ext>
                </a:extLst>
              </p:cNvPr>
              <p:cNvSpPr txBox="1"/>
              <p:nvPr/>
            </p:nvSpPr>
            <p:spPr>
              <a:xfrm>
                <a:off x="5551572" y="3175811"/>
                <a:ext cx="3592428" cy="954107"/>
              </a:xfrm>
              <a:prstGeom prst="rect">
                <a:avLst/>
              </a:prstGeom>
              <a:noFill/>
            </p:spPr>
            <p:txBody>
              <a:bodyPr wrap="square" rtlCol="0">
                <a:spAutoFit/>
              </a:bodyPr>
              <a:lstStyle/>
              <a:p>
                <a:r>
                  <a:rPr kumimoji="1" lang="en-US" altLang="ja-JP" sz="1400" dirty="0">
                    <a:solidFill>
                      <a:schemeClr val="bg2">
                        <a:lumMod val="75000"/>
                      </a:schemeClr>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&gt;60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r>
                          <a:rPr kumimoji="1" lang="en-US" altLang="ja-JP" sz="1400" b="0" i="1" smtClean="0">
                            <a:latin typeface="Cambria Math" panose="02040503050406030204" pitchFamily="18" charset="0"/>
                            <a:ea typeface="Cambria Math" panose="02040503050406030204" pitchFamily="18" charset="0"/>
                          </a:rPr>
                          <m:t>, </m:t>
                        </m:r>
                        <m:sSub>
                          <m:sSubPr>
                            <m:ctrlPr>
                              <a:rPr kumimoji="1" lang="en-US" altLang="ja-JP" sz="1400" b="0" i="1" smtClean="0">
                                <a:latin typeface="Cambria Math" panose="02040503050406030204" pitchFamily="18" charset="0"/>
                                <a:ea typeface="Cambria Math" panose="02040503050406030204" pitchFamily="18" charset="0"/>
                              </a:rPr>
                            </m:ctrlPr>
                          </m:sSubPr>
                          <m:e>
                            <m:r>
                              <a:rPr kumimoji="1" lang="en-US" altLang="ja-JP" sz="1400" b="0" i="1" smtClean="0">
                                <a:latin typeface="Cambria Math" panose="02040503050406030204" pitchFamily="18" charset="0"/>
                                <a:ea typeface="Cambria Math" panose="02040503050406030204" pitchFamily="18" charset="0"/>
                              </a:rPr>
                              <m:t>𝑅</m:t>
                            </m:r>
                          </m:e>
                          <m:sub>
                            <m:r>
                              <a:rPr kumimoji="1" lang="en-US" altLang="ja-JP" sz="1400" b="0" i="1" smtClean="0">
                                <a:latin typeface="Cambria Math" panose="02040503050406030204" pitchFamily="18" charset="0"/>
                                <a:ea typeface="Cambria Math" panose="02040503050406030204" pitchFamily="18" charset="0"/>
                              </a:rPr>
                              <m:t>𝑠𝑙𝑜𝑡</m:t>
                            </m:r>
                          </m:sub>
                        </m:sSub>
                        <m:r>
                          <a:rPr kumimoji="1" lang="en-US" altLang="ja-JP" sz="1400" b="0" i="1" smtClean="0">
                            <a:latin typeface="Cambria Math" panose="02040503050406030204" pitchFamily="18" charset="0"/>
                            <a:ea typeface="Cambria Math" panose="02040503050406030204" pitchFamily="18" charset="0"/>
                          </a:rPr>
                          <m:t>&lt;1</m:t>
                        </m:r>
                      </m:e>
                    </m:d>
                  </m:oMath>
                </a14:m>
                <a:endParaRPr kumimoji="1" lang="en-US" altLang="ja-JP" sz="1400" dirty="0">
                  <a:ea typeface="Cambria Math" panose="02040503050406030204" pitchFamily="18" charset="0"/>
                </a:endParaRPr>
              </a:p>
              <a:p>
                <a:pPr marL="742950" lvl="1" indent="-285750">
                  <a:buFont typeface="Times New Roman" panose="02020603050405020304" pitchFamily="18" charset="0"/>
                  <a:buChar char="−"/>
                </a:pPr>
                <a:r>
                  <a:rPr kumimoji="1" lang="en-US" altLang="ja-JP" sz="1400" dirty="0"/>
                  <a:t>Using G-Slot, the waste slot decrease. Therefore, the performance is close to ideal one. </a:t>
                </a:r>
                <a:endParaRPr kumimoji="1" lang="ja-JP" altLang="en-US" sz="1400" dirty="0"/>
              </a:p>
            </p:txBody>
          </p:sp>
        </mc:Choice>
        <mc:Fallback xmlns="">
          <p:sp>
            <p:nvSpPr>
              <p:cNvPr id="29" name="テキスト ボックス 28">
                <a:extLst>
                  <a:ext uri="{FF2B5EF4-FFF2-40B4-BE49-F238E27FC236}">
                    <a16:creationId xmlns:a16="http://schemas.microsoft.com/office/drawing/2014/main" id="{3DCD829D-DC5A-48AA-8409-D4C82C617B67}"/>
                  </a:ext>
                </a:extLst>
              </p:cNvPr>
              <p:cNvSpPr txBox="1">
                <a:spLocks noRot="1" noChangeAspect="1" noMove="1" noResize="1" noEditPoints="1" noAdjustHandles="1" noChangeArrowheads="1" noChangeShapeType="1" noTextEdit="1"/>
              </p:cNvSpPr>
              <p:nvPr/>
            </p:nvSpPr>
            <p:spPr>
              <a:xfrm>
                <a:off x="5551572" y="3175811"/>
                <a:ext cx="3592428" cy="954107"/>
              </a:xfrm>
              <a:prstGeom prst="rect">
                <a:avLst/>
              </a:prstGeom>
              <a:blipFill>
                <a:blip r:embed="rId5"/>
                <a:stretch>
                  <a:fillRect l="-509" t="-29487" r="-1358" b="-5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C2CA93DF-9866-4A6F-85A9-C11A95098B15}"/>
                  </a:ext>
                </a:extLst>
              </p:cNvPr>
              <p:cNvSpPr txBox="1"/>
              <p:nvPr/>
            </p:nvSpPr>
            <p:spPr>
              <a:xfrm>
                <a:off x="5551572" y="4114530"/>
                <a:ext cx="3482828" cy="1169551"/>
              </a:xfrm>
              <a:prstGeom prst="rect">
                <a:avLst/>
              </a:prstGeom>
              <a:noFill/>
            </p:spPr>
            <p:txBody>
              <a:bodyPr wrap="square" rtlCol="0">
                <a:spAutoFit/>
              </a:bodyPr>
              <a:lstStyle/>
              <a:p>
                <a:r>
                  <a:rPr kumimoji="1" lang="en-US" altLang="ja-JP" sz="1400" dirty="0">
                    <a:solidFill>
                      <a:schemeClr val="accent2"/>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&lt;180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r>
                          <a:rPr kumimoji="1" lang="en-US" altLang="ja-JP" sz="1400" b="0" i="1" smtClean="0">
                            <a:latin typeface="Cambria Math" panose="02040503050406030204" pitchFamily="18" charset="0"/>
                            <a:ea typeface="Cambria Math" panose="02040503050406030204" pitchFamily="18" charset="0"/>
                          </a:rPr>
                          <m:t>, </m:t>
                        </m:r>
                        <m:sSub>
                          <m:sSubPr>
                            <m:ctrlPr>
                              <a:rPr kumimoji="1" lang="en-US" altLang="ja-JP" sz="1400" b="0" i="1" smtClean="0">
                                <a:latin typeface="Cambria Math" panose="02040503050406030204" pitchFamily="18" charset="0"/>
                                <a:ea typeface="Cambria Math" panose="02040503050406030204" pitchFamily="18" charset="0"/>
                              </a:rPr>
                            </m:ctrlPr>
                          </m:sSubPr>
                          <m:e>
                            <m:r>
                              <a:rPr kumimoji="1" lang="en-US" altLang="ja-JP" sz="1400" b="0" i="1" smtClean="0">
                                <a:latin typeface="Cambria Math" panose="02040503050406030204" pitchFamily="18" charset="0"/>
                                <a:ea typeface="Cambria Math" panose="02040503050406030204" pitchFamily="18" charset="0"/>
                              </a:rPr>
                              <m:t>𝑅</m:t>
                            </m:r>
                          </m:e>
                          <m:sub>
                            <m:r>
                              <a:rPr kumimoji="1" lang="en-US" altLang="ja-JP" sz="1400" b="0" i="1" smtClean="0">
                                <a:latin typeface="Cambria Math" panose="02040503050406030204" pitchFamily="18" charset="0"/>
                                <a:ea typeface="Cambria Math" panose="02040503050406030204" pitchFamily="18" charset="0"/>
                              </a:rPr>
                              <m:t>𝑠𝑙𝑜𝑡</m:t>
                            </m:r>
                          </m:sub>
                        </m:sSub>
                        <m:r>
                          <a:rPr kumimoji="1" lang="en-US" altLang="ja-JP" sz="1400" b="0" i="1" smtClean="0">
                            <a:latin typeface="Cambria Math" panose="02040503050406030204" pitchFamily="18" charset="0"/>
                            <a:ea typeface="Cambria Math" panose="02040503050406030204" pitchFamily="18" charset="0"/>
                          </a:rPr>
                          <m:t>≥1</m:t>
                        </m:r>
                      </m:e>
                    </m:d>
                  </m:oMath>
                </a14:m>
                <a:endParaRPr kumimoji="1" lang="en-US" altLang="ja-JP" sz="1400" dirty="0"/>
              </a:p>
              <a:p>
                <a:pPr marL="742950" lvl="1" indent="-285750">
                  <a:buFont typeface="Times New Roman" panose="02020603050405020304" pitchFamily="18" charset="0"/>
                  <a:buChar char="−"/>
                </a:pPr>
                <a:r>
                  <a:rPr kumimoji="1" lang="en-US" altLang="ja-JP" sz="1400" dirty="0"/>
                  <a:t>To increase the length of MAP,</a:t>
                </a:r>
                <a:r>
                  <a:rPr lang="en-US" altLang="ja-JP" sz="1400" i="1" dirty="0">
                    <a:solidFill>
                      <a:srgbClr val="000000"/>
                    </a:solidFill>
                  </a:rPr>
                  <a:t> </a:t>
                </a:r>
                <a:r>
                  <a:rPr lang="en-US" altLang="ja-JP" sz="1400" i="1" dirty="0" err="1">
                    <a:solidFill>
                      <a:srgbClr val="000000"/>
                    </a:solidFill>
                  </a:rPr>
                  <a:t>P</a:t>
                </a:r>
                <a:r>
                  <a:rPr lang="en-US" altLang="ja-JP" sz="900" i="1" dirty="0" err="1">
                    <a:solidFill>
                      <a:srgbClr val="000000"/>
                    </a:solidFill>
                  </a:rPr>
                  <a:t>collision</a:t>
                </a:r>
                <a:r>
                  <a:rPr kumimoji="1" lang="en-US" altLang="ja-JP" sz="1400" dirty="0"/>
                  <a:t> become low. The floor  in graph which appears in early state can be restrained.</a:t>
                </a:r>
                <a:endParaRPr kumimoji="1" lang="ja-JP" altLang="en-US" sz="1400" dirty="0"/>
              </a:p>
            </p:txBody>
          </p:sp>
        </mc:Choice>
        <mc:Fallback xmlns="">
          <p:sp>
            <p:nvSpPr>
              <p:cNvPr id="30" name="テキスト ボックス 29">
                <a:extLst>
                  <a:ext uri="{FF2B5EF4-FFF2-40B4-BE49-F238E27FC236}">
                    <a16:creationId xmlns:a16="http://schemas.microsoft.com/office/drawing/2014/main" id="{C2CA93DF-9866-4A6F-85A9-C11A95098B15}"/>
                  </a:ext>
                </a:extLst>
              </p:cNvPr>
              <p:cNvSpPr txBox="1">
                <a:spLocks noRot="1" noChangeAspect="1" noMove="1" noResize="1" noEditPoints="1" noAdjustHandles="1" noChangeArrowheads="1" noChangeShapeType="1" noTextEdit="1"/>
              </p:cNvSpPr>
              <p:nvPr/>
            </p:nvSpPr>
            <p:spPr>
              <a:xfrm>
                <a:off x="5551572" y="4114530"/>
                <a:ext cx="3482828" cy="1169551"/>
              </a:xfrm>
              <a:prstGeom prst="rect">
                <a:avLst/>
              </a:prstGeom>
              <a:blipFill>
                <a:blip r:embed="rId6"/>
                <a:stretch>
                  <a:fillRect l="-525" t="-23958" b="-41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30906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16212C0D-4D22-4178-8FEF-9FE6E16481D1}"/>
              </a:ext>
            </a:extLst>
          </p:cNvPr>
          <p:cNvGrpSpPr/>
          <p:nvPr/>
        </p:nvGrpSpPr>
        <p:grpSpPr>
          <a:xfrm>
            <a:off x="37075" y="1979194"/>
            <a:ext cx="5903077" cy="3970086"/>
            <a:chOff x="37075" y="1591874"/>
            <a:chExt cx="6241084" cy="4217762"/>
          </a:xfrm>
        </p:grpSpPr>
        <p:pic>
          <p:nvPicPr>
            <p:cNvPr id="19" name="図 18">
              <a:extLst>
                <a:ext uri="{FF2B5EF4-FFF2-40B4-BE49-F238E27FC236}">
                  <a16:creationId xmlns:a16="http://schemas.microsoft.com/office/drawing/2014/main" id="{4D7D5FA8-2E8F-4234-9061-2C508EA2D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5" y="1591874"/>
              <a:ext cx="6241084" cy="4217762"/>
            </a:xfrm>
            <a:prstGeom prst="rect">
              <a:avLst/>
            </a:prstGeom>
          </p:spPr>
        </p:pic>
        <p:sp>
          <p:nvSpPr>
            <p:cNvPr id="20" name="正方形/長方形 19">
              <a:extLst>
                <a:ext uri="{FF2B5EF4-FFF2-40B4-BE49-F238E27FC236}">
                  <a16:creationId xmlns:a16="http://schemas.microsoft.com/office/drawing/2014/main" id="{9252E972-3503-47D1-BF70-B510A02008EE}"/>
                </a:ext>
              </a:extLst>
            </p:cNvPr>
            <p:cNvSpPr/>
            <p:nvPr/>
          </p:nvSpPr>
          <p:spPr>
            <a:xfrm>
              <a:off x="852178" y="1912143"/>
              <a:ext cx="1107591" cy="3352801"/>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0B2867ED-2908-4486-85A1-F158C18ED50D}"/>
                </a:ext>
              </a:extLst>
            </p:cNvPr>
            <p:cNvSpPr/>
            <p:nvPr/>
          </p:nvSpPr>
          <p:spPr>
            <a:xfrm>
              <a:off x="4443414" y="1912140"/>
              <a:ext cx="1243010" cy="3352802"/>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BB75CC3E-05F6-4EEA-9773-E01005575AB5}"/>
                </a:ext>
              </a:extLst>
            </p:cNvPr>
            <p:cNvSpPr/>
            <p:nvPr/>
          </p:nvSpPr>
          <p:spPr>
            <a:xfrm>
              <a:off x="1959770" y="1912142"/>
              <a:ext cx="1243011" cy="3352801"/>
            </a:xfrm>
            <a:prstGeom prst="rect">
              <a:avLst/>
            </a:prstGeom>
            <a:solidFill>
              <a:schemeClr val="accent4">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39606CA6-CBF8-4534-A868-C74FCA3EF409}"/>
                </a:ext>
              </a:extLst>
            </p:cNvPr>
            <p:cNvSpPr/>
            <p:nvPr/>
          </p:nvSpPr>
          <p:spPr>
            <a:xfrm>
              <a:off x="3202781" y="1912141"/>
              <a:ext cx="1240632" cy="3352802"/>
            </a:xfrm>
            <a:prstGeom prst="rect">
              <a:avLst/>
            </a:prstGeom>
            <a:solidFill>
              <a:schemeClr val="accent6">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a:extLst>
              <a:ext uri="{FF2B5EF4-FFF2-40B4-BE49-F238E27FC236}">
                <a16:creationId xmlns:a16="http://schemas.microsoft.com/office/drawing/2014/main" id="{EA5AE85A-8339-42C1-86EE-A26A0AC52A0E}"/>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D1EEEA21-F160-4284-8CD8-61B3BECD80B7}"/>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26</a:t>
            </a:fld>
            <a:endParaRPr lang="en-US" altLang="ja-JP" dirty="0"/>
          </a:p>
        </p:txBody>
      </p:sp>
      <p:sp>
        <p:nvSpPr>
          <p:cNvPr id="5" name="日付プレースホルダー 4">
            <a:extLst>
              <a:ext uri="{FF2B5EF4-FFF2-40B4-BE49-F238E27FC236}">
                <a16:creationId xmlns:a16="http://schemas.microsoft.com/office/drawing/2014/main" id="{24D7C3DC-1194-40BE-9638-6C3B5C8D7CBE}"/>
              </a:ext>
            </a:extLst>
          </p:cNvPr>
          <p:cNvSpPr>
            <a:spLocks noGrp="1"/>
          </p:cNvSpPr>
          <p:nvPr>
            <p:ph type="dt" sz="half" idx="2"/>
          </p:nvPr>
        </p:nvSpPr>
        <p:spPr/>
        <p:txBody>
          <a:bodyPr/>
          <a:lstStyle/>
          <a:p>
            <a:r>
              <a:rPr lang="en-US" altLang="ja-JP" dirty="0"/>
              <a:t>March 2018</a:t>
            </a:r>
          </a:p>
        </p:txBody>
      </p:sp>
      <p:sp>
        <p:nvSpPr>
          <p:cNvPr id="12" name="テキスト ボックス 11">
            <a:extLst>
              <a:ext uri="{FF2B5EF4-FFF2-40B4-BE49-F238E27FC236}">
                <a16:creationId xmlns:a16="http://schemas.microsoft.com/office/drawing/2014/main" id="{AB5B5F6C-10D8-4427-B07F-F3174BB2B9AC}"/>
              </a:ext>
            </a:extLst>
          </p:cNvPr>
          <p:cNvSpPr txBox="1"/>
          <p:nvPr/>
        </p:nvSpPr>
        <p:spPr>
          <a:xfrm>
            <a:off x="470097" y="1148197"/>
            <a:ext cx="8280005" cy="830997"/>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600" dirty="0"/>
              <a:t>Both latency performance curves are not considered the divergent value which occurred by frame discarded. </a:t>
            </a:r>
          </a:p>
          <a:p>
            <a:pPr marL="285750" indent="-285750">
              <a:buFont typeface="Wingdings" panose="05000000000000000000" pitchFamily="2" charset="2"/>
              <a:buChar char="l"/>
            </a:pPr>
            <a:r>
              <a:rPr kumimoji="1" lang="en-US" altLang="ja-JP" sz="1600" dirty="0"/>
              <a:t>Latency is evaluated from transmission starting state to transmission completed state.</a:t>
            </a:r>
            <a:endParaRPr kumimoji="1" lang="ja-JP" altLang="en-US" sz="1600" dirty="0"/>
          </a:p>
        </p:txBody>
      </p:sp>
      <p:sp>
        <p:nvSpPr>
          <p:cNvPr id="13" name="テキスト ボックス 12">
            <a:extLst>
              <a:ext uri="{FF2B5EF4-FFF2-40B4-BE49-F238E27FC236}">
                <a16:creationId xmlns:a16="http://schemas.microsoft.com/office/drawing/2014/main" id="{078DDC51-26DE-4C82-B860-748ED486C623}"/>
              </a:ext>
            </a:extLst>
          </p:cNvPr>
          <p:cNvSpPr txBox="1"/>
          <p:nvPr/>
        </p:nvSpPr>
        <p:spPr>
          <a:xfrm>
            <a:off x="1043608" y="6032321"/>
            <a:ext cx="4182616" cy="276999"/>
          </a:xfrm>
          <a:prstGeom prst="rect">
            <a:avLst/>
          </a:prstGeom>
          <a:noFill/>
        </p:spPr>
        <p:txBody>
          <a:bodyPr wrap="square" rtlCol="0">
            <a:spAutoFit/>
          </a:bodyPr>
          <a:lstStyle/>
          <a:p>
            <a:r>
              <a:rPr kumimoji="1" lang="en-US" altLang="ja-JP" dirty="0"/>
              <a:t>Fig. Mean latency evaluation in MAC layer vs. offered load</a:t>
            </a:r>
            <a:endParaRPr kumimoji="1" lang="ja-JP" altLang="en-US" dirty="0"/>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4930FDF1-82F7-4428-8703-EEA2F3723F66}"/>
                  </a:ext>
                </a:extLst>
              </p:cNvPr>
              <p:cNvSpPr txBox="1"/>
              <p:nvPr/>
            </p:nvSpPr>
            <p:spPr>
              <a:xfrm>
                <a:off x="5364088" y="1907729"/>
                <a:ext cx="3454288" cy="1169551"/>
              </a:xfrm>
              <a:prstGeom prst="rect">
                <a:avLst/>
              </a:prstGeom>
              <a:noFill/>
            </p:spPr>
            <p:txBody>
              <a:bodyPr wrap="square" rtlCol="0">
                <a:spAutoFit/>
              </a:bodyPr>
              <a:lstStyle/>
              <a:p>
                <a:r>
                  <a:rPr kumimoji="1" lang="en-US" altLang="ja-JP" sz="1400" dirty="0">
                    <a:solidFill>
                      <a:schemeClr val="accent1"/>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≤60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e>
                    </m:d>
                  </m:oMath>
                </a14:m>
                <a:endParaRPr kumimoji="1" lang="en-US" altLang="ja-JP" sz="1400" dirty="0"/>
              </a:p>
              <a:p>
                <a:pPr marL="742950" lvl="1" indent="-285750">
                  <a:buFont typeface="Times New Roman" panose="02020603050405020304" pitchFamily="18" charset="0"/>
                  <a:buChar char="−"/>
                </a:pPr>
                <a:r>
                  <a:rPr kumimoji="1" lang="en-US" altLang="ja-JP" sz="1400" dirty="0"/>
                  <a:t>RAP is superior to MAP in the point of immediacy. So, achieve lower latency performance than IEEE 802.15.6 MAC</a:t>
                </a:r>
                <a:endParaRPr kumimoji="1" lang="ja-JP" altLang="en-US" sz="1400" dirty="0"/>
              </a:p>
            </p:txBody>
          </p:sp>
        </mc:Choice>
        <mc:Fallback xmlns="">
          <p:sp>
            <p:nvSpPr>
              <p:cNvPr id="14" name="テキスト ボックス 13">
                <a:extLst>
                  <a:ext uri="{FF2B5EF4-FFF2-40B4-BE49-F238E27FC236}">
                    <a16:creationId xmlns:a16="http://schemas.microsoft.com/office/drawing/2014/main" id="{4930FDF1-82F7-4428-8703-EEA2F3723F66}"/>
                  </a:ext>
                </a:extLst>
              </p:cNvPr>
              <p:cNvSpPr txBox="1">
                <a:spLocks noRot="1" noChangeAspect="1" noMove="1" noResize="1" noEditPoints="1" noAdjustHandles="1" noChangeArrowheads="1" noChangeShapeType="1" noTextEdit="1"/>
              </p:cNvSpPr>
              <p:nvPr/>
            </p:nvSpPr>
            <p:spPr>
              <a:xfrm>
                <a:off x="5364088" y="1907729"/>
                <a:ext cx="3454288" cy="1169551"/>
              </a:xfrm>
              <a:prstGeom prst="rect">
                <a:avLst/>
              </a:prstGeom>
              <a:blipFill>
                <a:blip r:embed="rId3"/>
                <a:stretch>
                  <a:fillRect l="-529" t="-23958" b="-4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91BAF7C9-12E4-4A6A-9D3A-D1EB88B79D0D}"/>
                  </a:ext>
                </a:extLst>
              </p:cNvPr>
              <p:cNvSpPr txBox="1"/>
              <p:nvPr/>
            </p:nvSpPr>
            <p:spPr>
              <a:xfrm>
                <a:off x="5364088" y="5613925"/>
                <a:ext cx="3482828" cy="738664"/>
              </a:xfrm>
              <a:prstGeom prst="rect">
                <a:avLst/>
              </a:prstGeom>
              <a:noFill/>
            </p:spPr>
            <p:txBody>
              <a:bodyPr wrap="square" rtlCol="0">
                <a:spAutoFit/>
              </a:bodyPr>
              <a:lstStyle/>
              <a:p>
                <a:r>
                  <a:rPr kumimoji="1" lang="en-US" altLang="ja-JP" sz="1400" dirty="0">
                    <a:solidFill>
                      <a:srgbClr val="FF0000"/>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&gt;180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e>
                    </m:d>
                  </m:oMath>
                </a14:m>
                <a:endParaRPr kumimoji="1" lang="en-US" altLang="ja-JP" sz="1400" dirty="0"/>
              </a:p>
              <a:p>
                <a:pPr marL="742950" lvl="1" indent="-285750">
                  <a:buFont typeface="Times New Roman" panose="02020603050405020304" pitchFamily="18" charset="0"/>
                  <a:buChar char="−"/>
                </a:pPr>
                <a:r>
                  <a:rPr kumimoji="1" lang="en-US" altLang="ja-JP" sz="1400" dirty="0"/>
                  <a:t>Appear the floor in performance curve because of buffering.</a:t>
                </a:r>
                <a:endParaRPr kumimoji="1" lang="ja-JP" altLang="en-US" sz="1400" dirty="0"/>
              </a:p>
            </p:txBody>
          </p:sp>
        </mc:Choice>
        <mc:Fallback xmlns="">
          <p:sp>
            <p:nvSpPr>
              <p:cNvPr id="15" name="テキスト ボックス 14">
                <a:extLst>
                  <a:ext uri="{FF2B5EF4-FFF2-40B4-BE49-F238E27FC236}">
                    <a16:creationId xmlns:a16="http://schemas.microsoft.com/office/drawing/2014/main" id="{91BAF7C9-12E4-4A6A-9D3A-D1EB88B79D0D}"/>
                  </a:ext>
                </a:extLst>
              </p:cNvPr>
              <p:cNvSpPr txBox="1">
                <a:spLocks noRot="1" noChangeAspect="1" noMove="1" noResize="1" noEditPoints="1" noAdjustHandles="1" noChangeArrowheads="1" noChangeShapeType="1" noTextEdit="1"/>
              </p:cNvSpPr>
              <p:nvPr/>
            </p:nvSpPr>
            <p:spPr>
              <a:xfrm>
                <a:off x="5364088" y="5613925"/>
                <a:ext cx="3482828" cy="738664"/>
              </a:xfrm>
              <a:prstGeom prst="rect">
                <a:avLst/>
              </a:prstGeom>
              <a:blipFill>
                <a:blip r:embed="rId4"/>
                <a:stretch>
                  <a:fillRect l="-525" t="-38017" b="-74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BA1E8038-47F3-4280-91E1-C68536EBCF42}"/>
                  </a:ext>
                </a:extLst>
              </p:cNvPr>
              <p:cNvSpPr txBox="1"/>
              <p:nvPr/>
            </p:nvSpPr>
            <p:spPr>
              <a:xfrm>
                <a:off x="5364088" y="3081671"/>
                <a:ext cx="3592428" cy="954107"/>
              </a:xfrm>
              <a:prstGeom prst="rect">
                <a:avLst/>
              </a:prstGeom>
              <a:noFill/>
            </p:spPr>
            <p:txBody>
              <a:bodyPr wrap="square" rtlCol="0">
                <a:spAutoFit/>
              </a:bodyPr>
              <a:lstStyle/>
              <a:p>
                <a:r>
                  <a:rPr kumimoji="1" lang="en-US" altLang="ja-JP" sz="1400" dirty="0">
                    <a:solidFill>
                      <a:schemeClr val="bg2">
                        <a:lumMod val="75000"/>
                      </a:schemeClr>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&gt;60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r>
                          <a:rPr kumimoji="1" lang="en-US" altLang="ja-JP" sz="1400" b="0" i="1" smtClean="0">
                            <a:latin typeface="Cambria Math" panose="02040503050406030204" pitchFamily="18" charset="0"/>
                            <a:ea typeface="Cambria Math" panose="02040503050406030204" pitchFamily="18" charset="0"/>
                          </a:rPr>
                          <m:t>, </m:t>
                        </m:r>
                        <m:sSub>
                          <m:sSubPr>
                            <m:ctrlPr>
                              <a:rPr kumimoji="1" lang="en-US" altLang="ja-JP" sz="1400" b="0" i="1" smtClean="0">
                                <a:latin typeface="Cambria Math" panose="02040503050406030204" pitchFamily="18" charset="0"/>
                                <a:ea typeface="Cambria Math" panose="02040503050406030204" pitchFamily="18" charset="0"/>
                              </a:rPr>
                            </m:ctrlPr>
                          </m:sSubPr>
                          <m:e>
                            <m:r>
                              <a:rPr kumimoji="1" lang="en-US" altLang="ja-JP" sz="1400" b="0" i="1" smtClean="0">
                                <a:latin typeface="Cambria Math" panose="02040503050406030204" pitchFamily="18" charset="0"/>
                                <a:ea typeface="Cambria Math" panose="02040503050406030204" pitchFamily="18" charset="0"/>
                              </a:rPr>
                              <m:t>𝑅</m:t>
                            </m:r>
                          </m:e>
                          <m:sub>
                            <m:r>
                              <a:rPr kumimoji="1" lang="en-US" altLang="ja-JP" sz="1400" b="0" i="1" smtClean="0">
                                <a:latin typeface="Cambria Math" panose="02040503050406030204" pitchFamily="18" charset="0"/>
                                <a:ea typeface="Cambria Math" panose="02040503050406030204" pitchFamily="18" charset="0"/>
                              </a:rPr>
                              <m:t>𝑠𝑙𝑜𝑡</m:t>
                            </m:r>
                          </m:sub>
                        </m:sSub>
                        <m:r>
                          <a:rPr kumimoji="1" lang="en-US" altLang="ja-JP" sz="1400" b="0" i="1" smtClean="0">
                            <a:latin typeface="Cambria Math" panose="02040503050406030204" pitchFamily="18" charset="0"/>
                            <a:ea typeface="Cambria Math" panose="02040503050406030204" pitchFamily="18" charset="0"/>
                          </a:rPr>
                          <m:t>&lt;1</m:t>
                        </m:r>
                      </m:e>
                    </m:d>
                  </m:oMath>
                </a14:m>
                <a:endParaRPr kumimoji="1" lang="en-US" altLang="ja-JP" sz="1400" dirty="0">
                  <a:ea typeface="Cambria Math" panose="02040503050406030204" pitchFamily="18" charset="0"/>
                </a:endParaRPr>
              </a:p>
              <a:p>
                <a:pPr marL="742950" lvl="1" indent="-285750">
                  <a:buFont typeface="Times New Roman" panose="02020603050405020304" pitchFamily="18" charset="0"/>
                  <a:buChar char="−"/>
                </a:pPr>
                <a:r>
                  <a:rPr kumimoji="1" lang="en-US" altLang="ja-JP" sz="1400" dirty="0"/>
                  <a:t>The length of RAP in proposal scheme is longer than standard one. Therefore, proposal is superior.</a:t>
                </a:r>
                <a:endParaRPr kumimoji="1" lang="ja-JP" altLang="en-US" sz="1400" dirty="0"/>
              </a:p>
            </p:txBody>
          </p:sp>
        </mc:Choice>
        <mc:Fallback xmlns="">
          <p:sp>
            <p:nvSpPr>
              <p:cNvPr id="16" name="テキスト ボックス 15">
                <a:extLst>
                  <a:ext uri="{FF2B5EF4-FFF2-40B4-BE49-F238E27FC236}">
                    <a16:creationId xmlns:a16="http://schemas.microsoft.com/office/drawing/2014/main" id="{BA1E8038-47F3-4280-91E1-C68536EBCF42}"/>
                  </a:ext>
                </a:extLst>
              </p:cNvPr>
              <p:cNvSpPr txBox="1">
                <a:spLocks noRot="1" noChangeAspect="1" noMove="1" noResize="1" noEditPoints="1" noAdjustHandles="1" noChangeArrowheads="1" noChangeShapeType="1" noTextEdit="1"/>
              </p:cNvSpPr>
              <p:nvPr/>
            </p:nvSpPr>
            <p:spPr>
              <a:xfrm>
                <a:off x="5364088" y="3081671"/>
                <a:ext cx="3592428" cy="954107"/>
              </a:xfrm>
              <a:prstGeom prst="rect">
                <a:avLst/>
              </a:prstGeom>
              <a:blipFill>
                <a:blip r:embed="rId5"/>
                <a:stretch>
                  <a:fillRect l="-509" t="-29487" b="-5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2A09812E-781F-4638-9D01-8B370534745D}"/>
                  </a:ext>
                </a:extLst>
              </p:cNvPr>
              <p:cNvSpPr txBox="1"/>
              <p:nvPr/>
            </p:nvSpPr>
            <p:spPr>
              <a:xfrm>
                <a:off x="5364088" y="4020390"/>
                <a:ext cx="3482828" cy="1600438"/>
              </a:xfrm>
              <a:prstGeom prst="rect">
                <a:avLst/>
              </a:prstGeom>
              <a:noFill/>
            </p:spPr>
            <p:txBody>
              <a:bodyPr wrap="square" rtlCol="0">
                <a:spAutoFit/>
              </a:bodyPr>
              <a:lstStyle/>
              <a:p>
                <a:r>
                  <a:rPr kumimoji="1" lang="en-US" altLang="ja-JP" sz="1400" dirty="0">
                    <a:solidFill>
                      <a:schemeClr val="accent2"/>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&lt;180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r>
                          <a:rPr kumimoji="1" lang="en-US" altLang="ja-JP" sz="1400" b="0" i="1" smtClean="0">
                            <a:latin typeface="Cambria Math" panose="02040503050406030204" pitchFamily="18" charset="0"/>
                            <a:ea typeface="Cambria Math" panose="02040503050406030204" pitchFamily="18" charset="0"/>
                          </a:rPr>
                          <m:t>, </m:t>
                        </m:r>
                        <m:sSub>
                          <m:sSubPr>
                            <m:ctrlPr>
                              <a:rPr kumimoji="1" lang="en-US" altLang="ja-JP" sz="1400" b="0" i="1" smtClean="0">
                                <a:latin typeface="Cambria Math" panose="02040503050406030204" pitchFamily="18" charset="0"/>
                                <a:ea typeface="Cambria Math" panose="02040503050406030204" pitchFamily="18" charset="0"/>
                              </a:rPr>
                            </m:ctrlPr>
                          </m:sSubPr>
                          <m:e>
                            <m:r>
                              <a:rPr kumimoji="1" lang="en-US" altLang="ja-JP" sz="1400" b="0" i="1" smtClean="0">
                                <a:latin typeface="Cambria Math" panose="02040503050406030204" pitchFamily="18" charset="0"/>
                                <a:ea typeface="Cambria Math" panose="02040503050406030204" pitchFamily="18" charset="0"/>
                              </a:rPr>
                              <m:t>𝑅</m:t>
                            </m:r>
                          </m:e>
                          <m:sub>
                            <m:r>
                              <a:rPr kumimoji="1" lang="en-US" altLang="ja-JP" sz="1400" b="0" i="1" smtClean="0">
                                <a:latin typeface="Cambria Math" panose="02040503050406030204" pitchFamily="18" charset="0"/>
                                <a:ea typeface="Cambria Math" panose="02040503050406030204" pitchFamily="18" charset="0"/>
                              </a:rPr>
                              <m:t>𝑠𝑙𝑜𝑡</m:t>
                            </m:r>
                          </m:sub>
                        </m:sSub>
                        <m:r>
                          <a:rPr kumimoji="1" lang="en-US" altLang="ja-JP" sz="1400" b="0" i="1" smtClean="0">
                            <a:latin typeface="Cambria Math" panose="02040503050406030204" pitchFamily="18" charset="0"/>
                            <a:ea typeface="Cambria Math" panose="02040503050406030204" pitchFamily="18" charset="0"/>
                          </a:rPr>
                          <m:t>≥1</m:t>
                        </m:r>
                      </m:e>
                    </m:d>
                  </m:oMath>
                </a14:m>
                <a:endParaRPr kumimoji="1" lang="en-US" altLang="ja-JP" sz="1400" dirty="0"/>
              </a:p>
              <a:p>
                <a:pPr marL="742950" lvl="1" indent="-285750">
                  <a:buFont typeface="Times New Roman" panose="02020603050405020304" pitchFamily="18" charset="0"/>
                  <a:buChar char="−"/>
                </a:pPr>
                <a:r>
                  <a:rPr kumimoji="1" lang="en-US" altLang="ja-JP" sz="1400" dirty="0"/>
                  <a:t>If RAP length is long in response to high offered load condition, there are a lot of latency caused by retransmission. Therefore, IEEE 802.15.6 MAC is inferior to our proposal scheme.</a:t>
                </a:r>
                <a:endParaRPr kumimoji="1" lang="ja-JP" altLang="en-US" sz="1400" dirty="0"/>
              </a:p>
            </p:txBody>
          </p:sp>
        </mc:Choice>
        <mc:Fallback xmlns="">
          <p:sp>
            <p:nvSpPr>
              <p:cNvPr id="17" name="テキスト ボックス 16">
                <a:extLst>
                  <a:ext uri="{FF2B5EF4-FFF2-40B4-BE49-F238E27FC236}">
                    <a16:creationId xmlns:a16="http://schemas.microsoft.com/office/drawing/2014/main" id="{2A09812E-781F-4638-9D01-8B370534745D}"/>
                  </a:ext>
                </a:extLst>
              </p:cNvPr>
              <p:cNvSpPr txBox="1">
                <a:spLocks noRot="1" noChangeAspect="1" noMove="1" noResize="1" noEditPoints="1" noAdjustHandles="1" noChangeArrowheads="1" noChangeShapeType="1" noTextEdit="1"/>
              </p:cNvSpPr>
              <p:nvPr/>
            </p:nvSpPr>
            <p:spPr>
              <a:xfrm>
                <a:off x="5364088" y="4020390"/>
                <a:ext cx="3482828" cy="1600438"/>
              </a:xfrm>
              <a:prstGeom prst="rect">
                <a:avLst/>
              </a:prstGeom>
              <a:blipFill>
                <a:blip r:embed="rId6"/>
                <a:stretch>
                  <a:fillRect l="-525" t="-17557" r="-1576" b="-3053"/>
                </a:stretch>
              </a:blipFill>
            </p:spPr>
            <p:txBody>
              <a:bodyPr/>
              <a:lstStyle/>
              <a:p>
                <a:r>
                  <a:rPr lang="ja-JP" altLang="en-US">
                    <a:noFill/>
                  </a:rPr>
                  <a:t> </a:t>
                </a:r>
              </a:p>
            </p:txBody>
          </p:sp>
        </mc:Fallback>
      </mc:AlternateContent>
      <p:sp>
        <p:nvSpPr>
          <p:cNvPr id="24" name="タイトル 1">
            <a:extLst>
              <a:ext uri="{FF2B5EF4-FFF2-40B4-BE49-F238E27FC236}">
                <a16:creationId xmlns:a16="http://schemas.microsoft.com/office/drawing/2014/main" id="{5D468B2B-FDDC-4773-A117-DA17643015C5}"/>
              </a:ext>
            </a:extLst>
          </p:cNvPr>
          <p:cNvSpPr txBox="1">
            <a:spLocks/>
          </p:cNvSpPr>
          <p:nvPr/>
        </p:nvSpPr>
        <p:spPr bwMode="auto">
          <a:xfrm>
            <a:off x="146651" y="646481"/>
            <a:ext cx="8926896"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b="1" kern="0" dirty="0"/>
              <a:t>Evaluation of mean latency comparison</a:t>
            </a:r>
            <a:endParaRPr lang="ja-JP" altLang="en-US" b="1" kern="0" dirty="0"/>
          </a:p>
        </p:txBody>
      </p:sp>
    </p:spTree>
    <p:extLst>
      <p:ext uri="{BB962C8B-B14F-4D97-AF65-F5344CB8AC3E}">
        <p14:creationId xmlns:p14="http://schemas.microsoft.com/office/powerpoint/2010/main" val="4155035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0A5855E6-C089-4957-A79A-2203614B8076}"/>
              </a:ext>
            </a:extLst>
          </p:cNvPr>
          <p:cNvGrpSpPr/>
          <p:nvPr/>
        </p:nvGrpSpPr>
        <p:grpSpPr>
          <a:xfrm>
            <a:off x="539552" y="925756"/>
            <a:ext cx="4155628" cy="5417026"/>
            <a:chOff x="539552" y="925756"/>
            <a:chExt cx="4155628" cy="5417026"/>
          </a:xfrm>
        </p:grpSpPr>
        <p:grpSp>
          <p:nvGrpSpPr>
            <p:cNvPr id="2" name="グループ化 1">
              <a:extLst>
                <a:ext uri="{FF2B5EF4-FFF2-40B4-BE49-F238E27FC236}">
                  <a16:creationId xmlns:a16="http://schemas.microsoft.com/office/drawing/2014/main" id="{B0B0BC7F-11D5-4315-A6D9-26EE55C69067}"/>
                </a:ext>
              </a:extLst>
            </p:cNvPr>
            <p:cNvGrpSpPr/>
            <p:nvPr/>
          </p:nvGrpSpPr>
          <p:grpSpPr>
            <a:xfrm>
              <a:off x="539552" y="925756"/>
              <a:ext cx="4155628" cy="2863284"/>
              <a:chOff x="539552" y="908720"/>
              <a:chExt cx="4155628" cy="2863284"/>
            </a:xfrm>
          </p:grpSpPr>
          <p:pic>
            <p:nvPicPr>
              <p:cNvPr id="14" name="図 13">
                <a:extLst>
                  <a:ext uri="{FF2B5EF4-FFF2-40B4-BE49-F238E27FC236}">
                    <a16:creationId xmlns:a16="http://schemas.microsoft.com/office/drawing/2014/main" id="{985D446D-CF20-4849-87C7-41CE91A2E0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908720"/>
                <a:ext cx="4155628" cy="2863284"/>
              </a:xfrm>
              <a:prstGeom prst="rect">
                <a:avLst/>
              </a:prstGeom>
            </p:spPr>
          </p:pic>
          <p:sp>
            <p:nvSpPr>
              <p:cNvPr id="16" name="正方形/長方形 15">
                <a:extLst>
                  <a:ext uri="{FF2B5EF4-FFF2-40B4-BE49-F238E27FC236}">
                    <a16:creationId xmlns:a16="http://schemas.microsoft.com/office/drawing/2014/main" id="{6760BC57-DAAB-4B8B-AB24-AC4FDCCF623D}"/>
                  </a:ext>
                </a:extLst>
              </p:cNvPr>
              <p:cNvSpPr/>
              <p:nvPr/>
            </p:nvSpPr>
            <p:spPr>
              <a:xfrm>
                <a:off x="1078701" y="1121942"/>
                <a:ext cx="892979" cy="2278893"/>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CE6E744-613C-4315-B00F-5ED976C0030A}"/>
                  </a:ext>
                </a:extLst>
              </p:cNvPr>
              <p:cNvSpPr/>
              <p:nvPr/>
            </p:nvSpPr>
            <p:spPr>
              <a:xfrm>
                <a:off x="3405017" y="1121942"/>
                <a:ext cx="895403" cy="2278891"/>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1272DF2-67D3-461B-8635-B1B34D46108B}"/>
                  </a:ext>
                </a:extLst>
              </p:cNvPr>
              <p:cNvSpPr/>
              <p:nvPr/>
            </p:nvSpPr>
            <p:spPr>
              <a:xfrm>
                <a:off x="1971681" y="1125387"/>
                <a:ext cx="712104" cy="2275447"/>
              </a:xfrm>
              <a:prstGeom prst="rect">
                <a:avLst/>
              </a:prstGeom>
              <a:solidFill>
                <a:schemeClr val="accent4">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C83AE892-E384-4A95-8DC0-574D19760C41}"/>
                  </a:ext>
                </a:extLst>
              </p:cNvPr>
              <p:cNvSpPr/>
              <p:nvPr/>
            </p:nvSpPr>
            <p:spPr>
              <a:xfrm>
                <a:off x="2683784" y="1121718"/>
                <a:ext cx="717586" cy="2279116"/>
              </a:xfrm>
              <a:prstGeom prst="rect">
                <a:avLst/>
              </a:prstGeom>
              <a:solidFill>
                <a:schemeClr val="accent6">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FE66428D-6A0F-49BD-8625-C79C8D4FE66F}"/>
                </a:ext>
              </a:extLst>
            </p:cNvPr>
            <p:cNvGrpSpPr/>
            <p:nvPr/>
          </p:nvGrpSpPr>
          <p:grpSpPr>
            <a:xfrm>
              <a:off x="539552" y="3479499"/>
              <a:ext cx="4155628" cy="2863283"/>
              <a:chOff x="539552" y="3446037"/>
              <a:chExt cx="4155628" cy="2863283"/>
            </a:xfrm>
          </p:grpSpPr>
          <p:pic>
            <p:nvPicPr>
              <p:cNvPr id="26" name="図 25">
                <a:extLst>
                  <a:ext uri="{FF2B5EF4-FFF2-40B4-BE49-F238E27FC236}">
                    <a16:creationId xmlns:a16="http://schemas.microsoft.com/office/drawing/2014/main" id="{BEE58A43-91B7-4003-9E5A-A619469DC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446037"/>
                <a:ext cx="4155628" cy="2863283"/>
              </a:xfrm>
              <a:prstGeom prst="rect">
                <a:avLst/>
              </a:prstGeom>
            </p:spPr>
          </p:pic>
          <p:sp>
            <p:nvSpPr>
              <p:cNvPr id="27" name="正方形/長方形 26">
                <a:extLst>
                  <a:ext uri="{FF2B5EF4-FFF2-40B4-BE49-F238E27FC236}">
                    <a16:creationId xmlns:a16="http://schemas.microsoft.com/office/drawing/2014/main" id="{324E33C6-0336-434A-A46C-AD2B9A21E960}"/>
                  </a:ext>
                </a:extLst>
              </p:cNvPr>
              <p:cNvSpPr/>
              <p:nvPr/>
            </p:nvSpPr>
            <p:spPr>
              <a:xfrm>
                <a:off x="1074359" y="3663531"/>
                <a:ext cx="892979" cy="2278893"/>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EA6DFF3B-804F-421D-9190-D69730F6D426}"/>
                  </a:ext>
                </a:extLst>
              </p:cNvPr>
              <p:cNvSpPr/>
              <p:nvPr/>
            </p:nvSpPr>
            <p:spPr>
              <a:xfrm>
                <a:off x="3400675" y="3663531"/>
                <a:ext cx="895403" cy="2278892"/>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88DAA8F1-50E6-48C1-9AD9-DE70508B3C51}"/>
                  </a:ext>
                </a:extLst>
              </p:cNvPr>
              <p:cNvSpPr/>
              <p:nvPr/>
            </p:nvSpPr>
            <p:spPr>
              <a:xfrm>
                <a:off x="1967338" y="3666976"/>
                <a:ext cx="712104" cy="2275447"/>
              </a:xfrm>
              <a:prstGeom prst="rect">
                <a:avLst/>
              </a:prstGeom>
              <a:solidFill>
                <a:schemeClr val="accent4">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3488A429-AFC5-4EC3-86D2-91906321BE46}"/>
                  </a:ext>
                </a:extLst>
              </p:cNvPr>
              <p:cNvSpPr/>
              <p:nvPr/>
            </p:nvSpPr>
            <p:spPr>
              <a:xfrm>
                <a:off x="2679442" y="3663307"/>
                <a:ext cx="725575" cy="2279116"/>
              </a:xfrm>
              <a:prstGeom prst="rect">
                <a:avLst/>
              </a:prstGeom>
              <a:solidFill>
                <a:schemeClr val="accent6">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 name="フッター プレースホルダー 2">
            <a:extLst>
              <a:ext uri="{FF2B5EF4-FFF2-40B4-BE49-F238E27FC236}">
                <a16:creationId xmlns:a16="http://schemas.microsoft.com/office/drawing/2014/main" id="{9AF4AB81-88CB-428C-8138-B19731DF2DDB}"/>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4C58528A-55EF-43E6-A5F0-97FD37A29E59}"/>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27</a:t>
            </a:fld>
            <a:endParaRPr lang="en-US" altLang="ja-JP" dirty="0"/>
          </a:p>
        </p:txBody>
      </p:sp>
      <p:sp>
        <p:nvSpPr>
          <p:cNvPr id="5" name="日付プレースホルダー 4">
            <a:extLst>
              <a:ext uri="{FF2B5EF4-FFF2-40B4-BE49-F238E27FC236}">
                <a16:creationId xmlns:a16="http://schemas.microsoft.com/office/drawing/2014/main" id="{05F75E85-0199-4E66-94D6-8D4C8E03ED92}"/>
              </a:ext>
            </a:extLst>
          </p:cNvPr>
          <p:cNvSpPr>
            <a:spLocks noGrp="1"/>
          </p:cNvSpPr>
          <p:nvPr>
            <p:ph type="dt" sz="half" idx="2"/>
          </p:nvPr>
        </p:nvSpPr>
        <p:spPr>
          <a:xfrm>
            <a:off x="684483" y="394156"/>
            <a:ext cx="1600200" cy="215444"/>
          </a:xfrm>
        </p:spPr>
        <p:txBody>
          <a:bodyPr/>
          <a:lstStyle/>
          <a:p>
            <a:r>
              <a:rPr lang="en-US" altLang="ja-JP" dirty="0"/>
              <a:t>March 2018</a:t>
            </a: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B81B4E62-A8B9-4730-A65B-B013DE7593CD}"/>
                  </a:ext>
                </a:extLst>
              </p:cNvPr>
              <p:cNvSpPr txBox="1"/>
              <p:nvPr/>
            </p:nvSpPr>
            <p:spPr>
              <a:xfrm>
                <a:off x="4283968" y="1547552"/>
                <a:ext cx="4752528" cy="1169551"/>
              </a:xfrm>
              <a:prstGeom prst="rect">
                <a:avLst/>
              </a:prstGeom>
              <a:noFill/>
            </p:spPr>
            <p:txBody>
              <a:bodyPr wrap="square" rtlCol="0">
                <a:spAutoFit/>
              </a:bodyPr>
              <a:lstStyle/>
              <a:p>
                <a:r>
                  <a:rPr kumimoji="1" lang="en-US" altLang="ja-JP" sz="1400" dirty="0">
                    <a:solidFill>
                      <a:schemeClr val="accent1"/>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≤60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e>
                    </m:d>
                  </m:oMath>
                </a14:m>
                <a:endParaRPr kumimoji="1" lang="en-US" altLang="ja-JP" sz="1400" dirty="0"/>
              </a:p>
              <a:p>
                <a:pPr marL="742950" lvl="1" indent="-285750">
                  <a:buFont typeface="Times New Roman" panose="02020603050405020304" pitchFamily="18" charset="0"/>
                  <a:buChar char="−"/>
                </a:pPr>
                <a:r>
                  <a:rPr kumimoji="1" lang="en-US" altLang="ja-JP" sz="1400" dirty="0"/>
                  <a:t>It is indeed that </a:t>
                </a:r>
                <a14:m>
                  <m:oMath xmlns:m="http://schemas.openxmlformats.org/officeDocument/2006/math">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𝑃</m:t>
                        </m:r>
                      </m:e>
                      <m:sub>
                        <m:r>
                          <a:rPr kumimoji="1" lang="en-US" altLang="ja-JP" sz="1400" i="1">
                            <a:latin typeface="Cambria Math" panose="02040503050406030204" pitchFamily="18" charset="0"/>
                          </a:rPr>
                          <m:t>𝑐𝑜𝑙𝑙𝑖𝑠𝑖𝑜𝑛</m:t>
                        </m:r>
                      </m:sub>
                    </m:sSub>
                    <m:r>
                      <a:rPr kumimoji="1" lang="en-US" altLang="ja-JP" sz="1400" i="1">
                        <a:latin typeface="Cambria Math" panose="02040503050406030204" pitchFamily="18" charset="0"/>
                        <a:ea typeface="Cambria Math" panose="02040503050406030204" pitchFamily="18" charset="0"/>
                      </a:rPr>
                      <m:t>≠0</m:t>
                    </m:r>
                  </m:oMath>
                </a14:m>
                <a:r>
                  <a:rPr kumimoji="1" lang="ja-JP" altLang="en-US" sz="1400" dirty="0"/>
                  <a:t> </a:t>
                </a:r>
                <a:r>
                  <a:rPr kumimoji="1" lang="en-US" altLang="ja-JP" sz="1400" dirty="0"/>
                  <a:t>in RAP, but permissible values can be achieved if network offered load is low. Therefore, worst performance can be achieved in every case.</a:t>
                </a:r>
                <a:endParaRPr kumimoji="1" lang="ja-JP" altLang="en-US" sz="1400" dirty="0"/>
              </a:p>
            </p:txBody>
          </p:sp>
        </mc:Choice>
        <mc:Fallback xmlns="">
          <p:sp>
            <p:nvSpPr>
              <p:cNvPr id="20" name="テキスト ボックス 19">
                <a:extLst>
                  <a:ext uri="{FF2B5EF4-FFF2-40B4-BE49-F238E27FC236}">
                    <a16:creationId xmlns:a16="http://schemas.microsoft.com/office/drawing/2014/main" id="{B81B4E62-A8B9-4730-A65B-B013DE7593CD}"/>
                  </a:ext>
                </a:extLst>
              </p:cNvPr>
              <p:cNvSpPr txBox="1">
                <a:spLocks noRot="1" noChangeAspect="1" noMove="1" noResize="1" noEditPoints="1" noAdjustHandles="1" noChangeArrowheads="1" noChangeShapeType="1" noTextEdit="1"/>
              </p:cNvSpPr>
              <p:nvPr/>
            </p:nvSpPr>
            <p:spPr>
              <a:xfrm>
                <a:off x="4283968" y="1547552"/>
                <a:ext cx="4752528" cy="1169551"/>
              </a:xfrm>
              <a:prstGeom prst="rect">
                <a:avLst/>
              </a:prstGeom>
              <a:blipFill>
                <a:blip r:embed="rId4"/>
                <a:stretch>
                  <a:fillRect l="-385" t="-23958" b="-4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3136CE77-40FB-4DC4-B99E-B6420A97E2EA}"/>
                  </a:ext>
                </a:extLst>
              </p:cNvPr>
              <p:cNvSpPr txBox="1"/>
              <p:nvPr/>
            </p:nvSpPr>
            <p:spPr>
              <a:xfrm>
                <a:off x="4338768" y="5218089"/>
                <a:ext cx="4697728" cy="1169551"/>
              </a:xfrm>
              <a:prstGeom prst="rect">
                <a:avLst/>
              </a:prstGeom>
              <a:noFill/>
            </p:spPr>
            <p:txBody>
              <a:bodyPr wrap="square" rtlCol="0">
                <a:spAutoFit/>
              </a:bodyPr>
              <a:lstStyle/>
              <a:p>
                <a:r>
                  <a:rPr kumimoji="1" lang="en-US" altLang="ja-JP" sz="1400" dirty="0">
                    <a:solidFill>
                      <a:srgbClr val="FF0000"/>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&gt;180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e>
                    </m:d>
                  </m:oMath>
                </a14:m>
                <a:endParaRPr kumimoji="1" lang="en-US" altLang="ja-JP" sz="1400" dirty="0"/>
              </a:p>
              <a:p>
                <a:pPr marL="742950" lvl="1" indent="-285750">
                  <a:buFont typeface="Times New Roman" panose="02020603050405020304" pitchFamily="18" charset="0"/>
                  <a:buChar char="−"/>
                </a:pPr>
                <a:r>
                  <a:rPr kumimoji="1" lang="en-US" altLang="ja-JP" sz="1400" dirty="0"/>
                  <a:t>In this study, the latency of discarded frames is not reflected in latency evaluation and consider only MAC layer. So, the latency depends on the interval of slot assignment.</a:t>
                </a:r>
                <a:endParaRPr kumimoji="1" lang="ja-JP" altLang="en-US" sz="1400" dirty="0"/>
              </a:p>
            </p:txBody>
          </p:sp>
        </mc:Choice>
        <mc:Fallback xmlns="">
          <p:sp>
            <p:nvSpPr>
              <p:cNvPr id="21" name="テキスト ボックス 20">
                <a:extLst>
                  <a:ext uri="{FF2B5EF4-FFF2-40B4-BE49-F238E27FC236}">
                    <a16:creationId xmlns:a16="http://schemas.microsoft.com/office/drawing/2014/main" id="{3136CE77-40FB-4DC4-B99E-B6420A97E2EA}"/>
                  </a:ext>
                </a:extLst>
              </p:cNvPr>
              <p:cNvSpPr txBox="1">
                <a:spLocks noRot="1" noChangeAspect="1" noMove="1" noResize="1" noEditPoints="1" noAdjustHandles="1" noChangeArrowheads="1" noChangeShapeType="1" noTextEdit="1"/>
              </p:cNvSpPr>
              <p:nvPr/>
            </p:nvSpPr>
            <p:spPr>
              <a:xfrm>
                <a:off x="4338768" y="5218089"/>
                <a:ext cx="4697728" cy="1169551"/>
              </a:xfrm>
              <a:prstGeom prst="rect">
                <a:avLst/>
              </a:prstGeom>
              <a:blipFill>
                <a:blip r:embed="rId5"/>
                <a:stretch>
                  <a:fillRect l="-390" t="-23958" b="-41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C6D6A3FB-EB17-4EA7-9E62-B1F81B5D3D4C}"/>
                  </a:ext>
                </a:extLst>
              </p:cNvPr>
              <p:cNvSpPr txBox="1"/>
              <p:nvPr/>
            </p:nvSpPr>
            <p:spPr>
              <a:xfrm>
                <a:off x="4283968" y="2762337"/>
                <a:ext cx="4752528" cy="954107"/>
              </a:xfrm>
              <a:prstGeom prst="rect">
                <a:avLst/>
              </a:prstGeom>
              <a:noFill/>
            </p:spPr>
            <p:txBody>
              <a:bodyPr wrap="square" rtlCol="0">
                <a:spAutoFit/>
              </a:bodyPr>
              <a:lstStyle/>
              <a:p>
                <a:r>
                  <a:rPr kumimoji="1" lang="en-US" altLang="ja-JP" sz="1400" dirty="0">
                    <a:solidFill>
                      <a:schemeClr val="bg2">
                        <a:lumMod val="75000"/>
                      </a:schemeClr>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&gt;60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r>
                          <a:rPr kumimoji="1" lang="en-US" altLang="ja-JP" sz="1400" b="0" i="1" smtClean="0">
                            <a:latin typeface="Cambria Math" panose="02040503050406030204" pitchFamily="18" charset="0"/>
                            <a:ea typeface="Cambria Math" panose="02040503050406030204" pitchFamily="18" charset="0"/>
                          </a:rPr>
                          <m:t>, </m:t>
                        </m:r>
                        <m:sSub>
                          <m:sSubPr>
                            <m:ctrlPr>
                              <a:rPr kumimoji="1" lang="en-US" altLang="ja-JP" sz="1400" b="0" i="1" smtClean="0">
                                <a:latin typeface="Cambria Math" panose="02040503050406030204" pitchFamily="18" charset="0"/>
                                <a:ea typeface="Cambria Math" panose="02040503050406030204" pitchFamily="18" charset="0"/>
                              </a:rPr>
                            </m:ctrlPr>
                          </m:sSubPr>
                          <m:e>
                            <m:r>
                              <a:rPr kumimoji="1" lang="en-US" altLang="ja-JP" sz="1400" b="0" i="1" smtClean="0">
                                <a:latin typeface="Cambria Math" panose="02040503050406030204" pitchFamily="18" charset="0"/>
                                <a:ea typeface="Cambria Math" panose="02040503050406030204" pitchFamily="18" charset="0"/>
                              </a:rPr>
                              <m:t>𝑅</m:t>
                            </m:r>
                          </m:e>
                          <m:sub>
                            <m:r>
                              <a:rPr kumimoji="1" lang="en-US" altLang="ja-JP" sz="1400" b="0" i="1" smtClean="0">
                                <a:latin typeface="Cambria Math" panose="02040503050406030204" pitchFamily="18" charset="0"/>
                                <a:ea typeface="Cambria Math" panose="02040503050406030204" pitchFamily="18" charset="0"/>
                              </a:rPr>
                              <m:t>𝑠𝑙𝑜𝑡</m:t>
                            </m:r>
                          </m:sub>
                        </m:sSub>
                        <m:r>
                          <a:rPr kumimoji="1" lang="en-US" altLang="ja-JP" sz="1400" b="0" i="1" smtClean="0">
                            <a:latin typeface="Cambria Math" panose="02040503050406030204" pitchFamily="18" charset="0"/>
                            <a:ea typeface="Cambria Math" panose="02040503050406030204" pitchFamily="18" charset="0"/>
                          </a:rPr>
                          <m:t>&lt;1</m:t>
                        </m:r>
                      </m:e>
                    </m:d>
                  </m:oMath>
                </a14:m>
                <a:endParaRPr kumimoji="1" lang="en-US" altLang="ja-JP" sz="1400" dirty="0">
                  <a:ea typeface="Cambria Math" panose="02040503050406030204" pitchFamily="18" charset="0"/>
                </a:endParaRPr>
              </a:p>
              <a:p>
                <a:pPr marL="742950" lvl="1" indent="-285750">
                  <a:buFont typeface="Times New Roman" panose="02020603050405020304" pitchFamily="18" charset="0"/>
                  <a:buChar char="−"/>
                </a:pPr>
                <a:r>
                  <a:rPr kumimoji="1" lang="en-US" altLang="ja-JP" sz="1400" dirty="0"/>
                  <a:t>If the percentage of RAP is larger than MAP in a superframe, worst performance is guaranteed by using the adaptive algorithm, G-Slot.</a:t>
                </a:r>
                <a:endParaRPr kumimoji="1" lang="ja-JP" altLang="en-US" sz="1400" dirty="0"/>
              </a:p>
            </p:txBody>
          </p:sp>
        </mc:Choice>
        <mc:Fallback xmlns="">
          <p:sp>
            <p:nvSpPr>
              <p:cNvPr id="22" name="テキスト ボックス 21">
                <a:extLst>
                  <a:ext uri="{FF2B5EF4-FFF2-40B4-BE49-F238E27FC236}">
                    <a16:creationId xmlns:a16="http://schemas.microsoft.com/office/drawing/2014/main" id="{C6D6A3FB-EB17-4EA7-9E62-B1F81B5D3D4C}"/>
                  </a:ext>
                </a:extLst>
              </p:cNvPr>
              <p:cNvSpPr txBox="1">
                <a:spLocks noRot="1" noChangeAspect="1" noMove="1" noResize="1" noEditPoints="1" noAdjustHandles="1" noChangeArrowheads="1" noChangeShapeType="1" noTextEdit="1"/>
              </p:cNvSpPr>
              <p:nvPr/>
            </p:nvSpPr>
            <p:spPr>
              <a:xfrm>
                <a:off x="4283968" y="2762337"/>
                <a:ext cx="4752528" cy="954107"/>
              </a:xfrm>
              <a:prstGeom prst="rect">
                <a:avLst/>
              </a:prstGeom>
              <a:blipFill>
                <a:blip r:embed="rId6"/>
                <a:stretch>
                  <a:fillRect l="-385" t="-29299" b="-57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79D77EF7-816F-4116-999C-A44C6C9BAD57}"/>
                  </a:ext>
                </a:extLst>
              </p:cNvPr>
              <p:cNvSpPr txBox="1"/>
              <p:nvPr/>
            </p:nvSpPr>
            <p:spPr>
              <a:xfrm>
                <a:off x="4338768" y="3787860"/>
                <a:ext cx="4697728" cy="1384995"/>
              </a:xfrm>
              <a:prstGeom prst="rect">
                <a:avLst/>
              </a:prstGeom>
              <a:noFill/>
            </p:spPr>
            <p:txBody>
              <a:bodyPr wrap="square" rtlCol="0">
                <a:spAutoFit/>
              </a:bodyPr>
              <a:lstStyle/>
              <a:p>
                <a:r>
                  <a:rPr kumimoji="1" lang="en-US" altLang="ja-JP" sz="1400" dirty="0">
                    <a:solidFill>
                      <a:schemeClr val="accent2"/>
                    </a:solidFill>
                  </a:rPr>
                  <a:t>Condition</a:t>
                </a:r>
                <a:r>
                  <a:rPr kumimoji="1" lang="ja-JP" altLang="en-US" sz="1400" dirty="0"/>
                  <a:t>：</a:t>
                </a:r>
                <a14:m>
                  <m:oMath xmlns:m="http://schemas.openxmlformats.org/officeDocument/2006/math">
                    <m:d>
                      <m:dPr>
                        <m:ctrlPr>
                          <a:rPr kumimoji="1" lang="en-US" altLang="ja-JP" sz="1400" i="1" smtClean="0">
                            <a:latin typeface="Cambria Math" panose="02040503050406030204" pitchFamily="18" charset="0"/>
                          </a:rPr>
                        </m:ctrlPr>
                      </m:dPr>
                      <m:e>
                        <m:r>
                          <a:rPr kumimoji="1" lang="en-US" altLang="ja-JP" sz="1400" b="0" i="1" smtClean="0">
                            <a:latin typeface="Cambria Math" panose="02040503050406030204" pitchFamily="18" charset="0"/>
                            <a:ea typeface="Cambria Math" panose="02040503050406030204" pitchFamily="18" charset="0"/>
                          </a:rPr>
                          <m:t>&lt;180 </m:t>
                        </m:r>
                        <m:f>
                          <m:fPr>
                            <m:type m:val="lin"/>
                            <m:ctrlPr>
                              <a:rPr kumimoji="1" lang="en-US" altLang="ja-JP" sz="1400" i="1" smtClean="0">
                                <a:latin typeface="Cambria Math" panose="02040503050406030204" pitchFamily="18" charset="0"/>
                                <a:ea typeface="Cambria Math" panose="02040503050406030204" pitchFamily="18" charset="0"/>
                              </a:rPr>
                            </m:ctrlPr>
                          </m:fPr>
                          <m:num>
                            <m:r>
                              <a:rPr kumimoji="1" lang="en-US" altLang="ja-JP" sz="1400" b="0" i="1" smtClean="0">
                                <a:latin typeface="Cambria Math" panose="02040503050406030204" pitchFamily="18" charset="0"/>
                                <a:ea typeface="Cambria Math" panose="02040503050406030204" pitchFamily="18" charset="0"/>
                              </a:rPr>
                              <m:t>𝑝𝑎𝑐𝑘𝑒𝑡</m:t>
                            </m:r>
                          </m:num>
                          <m:den>
                            <m:r>
                              <a:rPr kumimoji="1" lang="en-US" altLang="ja-JP" sz="1400" b="0" i="1" smtClean="0">
                                <a:latin typeface="Cambria Math" panose="02040503050406030204" pitchFamily="18" charset="0"/>
                                <a:ea typeface="Cambria Math" panose="02040503050406030204" pitchFamily="18" charset="0"/>
                              </a:rPr>
                              <m:t>𝑠</m:t>
                            </m:r>
                          </m:den>
                        </m:f>
                        <m:r>
                          <a:rPr kumimoji="1" lang="en-US" altLang="ja-JP" sz="1400" b="0" i="1" smtClean="0">
                            <a:latin typeface="Cambria Math" panose="02040503050406030204" pitchFamily="18" charset="0"/>
                            <a:ea typeface="Cambria Math" panose="02040503050406030204" pitchFamily="18" charset="0"/>
                          </a:rPr>
                          <m:t>, </m:t>
                        </m:r>
                        <m:sSub>
                          <m:sSubPr>
                            <m:ctrlPr>
                              <a:rPr kumimoji="1" lang="en-US" altLang="ja-JP" sz="1400" b="0" i="1" smtClean="0">
                                <a:latin typeface="Cambria Math" panose="02040503050406030204" pitchFamily="18" charset="0"/>
                                <a:ea typeface="Cambria Math" panose="02040503050406030204" pitchFamily="18" charset="0"/>
                              </a:rPr>
                            </m:ctrlPr>
                          </m:sSubPr>
                          <m:e>
                            <m:r>
                              <a:rPr kumimoji="1" lang="en-US" altLang="ja-JP" sz="1400" b="0" i="1" smtClean="0">
                                <a:latin typeface="Cambria Math" panose="02040503050406030204" pitchFamily="18" charset="0"/>
                                <a:ea typeface="Cambria Math" panose="02040503050406030204" pitchFamily="18" charset="0"/>
                              </a:rPr>
                              <m:t>𝑅</m:t>
                            </m:r>
                          </m:e>
                          <m:sub>
                            <m:r>
                              <a:rPr kumimoji="1" lang="en-US" altLang="ja-JP" sz="1400" b="0" i="1" smtClean="0">
                                <a:latin typeface="Cambria Math" panose="02040503050406030204" pitchFamily="18" charset="0"/>
                                <a:ea typeface="Cambria Math" panose="02040503050406030204" pitchFamily="18" charset="0"/>
                              </a:rPr>
                              <m:t>𝑠𝑙𝑜𝑡</m:t>
                            </m:r>
                          </m:sub>
                        </m:sSub>
                        <m:r>
                          <a:rPr kumimoji="1" lang="en-US" altLang="ja-JP" sz="1400" b="0" i="1" smtClean="0">
                            <a:latin typeface="Cambria Math" panose="02040503050406030204" pitchFamily="18" charset="0"/>
                            <a:ea typeface="Cambria Math" panose="02040503050406030204" pitchFamily="18" charset="0"/>
                          </a:rPr>
                          <m:t>≥1</m:t>
                        </m:r>
                      </m:e>
                    </m:d>
                  </m:oMath>
                </a14:m>
                <a:endParaRPr kumimoji="1" lang="en-US" altLang="ja-JP" sz="1400" dirty="0"/>
              </a:p>
              <a:p>
                <a:pPr marL="742950" lvl="1" indent="-285750">
                  <a:buFont typeface="Times New Roman" panose="02020603050405020304" pitchFamily="18" charset="0"/>
                  <a:buChar char="−"/>
                </a:pPr>
                <a:r>
                  <a:rPr kumimoji="1" lang="en-US" altLang="ja-JP" sz="1400" dirty="0"/>
                  <a:t>Using the proposal algorithm, G-Slot, it is achieved that worst performance is less than permissible values. In addition, the percentage of MAP is longer than RAP in a superframe, </a:t>
                </a:r>
                <a:r>
                  <a:rPr lang="en-US" altLang="ja-JP" sz="1400" i="1" dirty="0" err="1">
                    <a:solidFill>
                      <a:srgbClr val="000000"/>
                    </a:solidFill>
                  </a:rPr>
                  <a:t>P</a:t>
                </a:r>
                <a:r>
                  <a:rPr lang="en-US" altLang="ja-JP" sz="900" i="1" dirty="0" err="1">
                    <a:solidFill>
                      <a:srgbClr val="000000"/>
                    </a:solidFill>
                  </a:rPr>
                  <a:t>collision</a:t>
                </a:r>
                <a:r>
                  <a:rPr kumimoji="1" lang="en-US" altLang="ja-JP" sz="1400" dirty="0"/>
                  <a:t> is lower and latency performance improves.</a:t>
                </a:r>
                <a:endParaRPr kumimoji="1" lang="ja-JP" altLang="en-US" sz="1400" dirty="0"/>
              </a:p>
            </p:txBody>
          </p:sp>
        </mc:Choice>
        <mc:Fallback xmlns="">
          <p:sp>
            <p:nvSpPr>
              <p:cNvPr id="23" name="テキスト ボックス 22">
                <a:extLst>
                  <a:ext uri="{FF2B5EF4-FFF2-40B4-BE49-F238E27FC236}">
                    <a16:creationId xmlns:a16="http://schemas.microsoft.com/office/drawing/2014/main" id="{79D77EF7-816F-4116-999C-A44C6C9BAD57}"/>
                  </a:ext>
                </a:extLst>
              </p:cNvPr>
              <p:cNvSpPr txBox="1">
                <a:spLocks noRot="1" noChangeAspect="1" noMove="1" noResize="1" noEditPoints="1" noAdjustHandles="1" noChangeArrowheads="1" noChangeShapeType="1" noTextEdit="1"/>
              </p:cNvSpPr>
              <p:nvPr/>
            </p:nvSpPr>
            <p:spPr>
              <a:xfrm>
                <a:off x="4338768" y="3787860"/>
                <a:ext cx="4697728" cy="1384995"/>
              </a:xfrm>
              <a:prstGeom prst="rect">
                <a:avLst/>
              </a:prstGeom>
              <a:blipFill>
                <a:blip r:embed="rId7"/>
                <a:stretch>
                  <a:fillRect l="-390" t="-20175" r="-260" b="-3509"/>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1860C333-57D0-494F-A490-35103CDC71FE}"/>
              </a:ext>
            </a:extLst>
          </p:cNvPr>
          <p:cNvSpPr txBox="1"/>
          <p:nvPr/>
        </p:nvSpPr>
        <p:spPr>
          <a:xfrm>
            <a:off x="252177" y="6248345"/>
            <a:ext cx="4182616" cy="276999"/>
          </a:xfrm>
          <a:prstGeom prst="rect">
            <a:avLst/>
          </a:prstGeom>
          <a:noFill/>
        </p:spPr>
        <p:txBody>
          <a:bodyPr wrap="square" rtlCol="0">
            <a:spAutoFit/>
          </a:bodyPr>
          <a:lstStyle/>
          <a:p>
            <a:r>
              <a:rPr kumimoji="1" lang="en-US" altLang="ja-JP" dirty="0"/>
              <a:t>Fig. Worst latency evaluation in MAC layer vs. offered load</a:t>
            </a:r>
            <a:endParaRPr kumimoji="1" lang="ja-JP" altLang="en-US" dirty="0"/>
          </a:p>
        </p:txBody>
      </p:sp>
      <p:sp>
        <p:nvSpPr>
          <p:cNvPr id="31" name="タイトル 1">
            <a:extLst>
              <a:ext uri="{FF2B5EF4-FFF2-40B4-BE49-F238E27FC236}">
                <a16:creationId xmlns:a16="http://schemas.microsoft.com/office/drawing/2014/main" id="{659C5E3F-86EC-4F68-B4AD-BBD8D77AE3E3}"/>
              </a:ext>
            </a:extLst>
          </p:cNvPr>
          <p:cNvSpPr txBox="1">
            <a:spLocks/>
          </p:cNvSpPr>
          <p:nvPr/>
        </p:nvSpPr>
        <p:spPr bwMode="auto">
          <a:xfrm>
            <a:off x="107504" y="620688"/>
            <a:ext cx="8926896" cy="4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b="1" kern="0" dirty="0"/>
              <a:t>Evaluation of worst latency comparison</a:t>
            </a:r>
            <a:endParaRPr lang="ja-JP" altLang="en-US" b="1" kern="0" dirty="0"/>
          </a:p>
        </p:txBody>
      </p:sp>
    </p:spTree>
    <p:extLst>
      <p:ext uri="{BB962C8B-B14F-4D97-AF65-F5344CB8AC3E}">
        <p14:creationId xmlns:p14="http://schemas.microsoft.com/office/powerpoint/2010/main" val="109633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7A91A-16C3-4F9F-B9AC-53BF56DE6B9B}"/>
              </a:ext>
            </a:extLst>
          </p:cNvPr>
          <p:cNvSpPr>
            <a:spLocks noGrp="1"/>
          </p:cNvSpPr>
          <p:nvPr>
            <p:ph type="title"/>
          </p:nvPr>
        </p:nvSpPr>
        <p:spPr>
          <a:xfrm>
            <a:off x="685800" y="685800"/>
            <a:ext cx="7772400" cy="582960"/>
          </a:xfrm>
        </p:spPr>
        <p:txBody>
          <a:bodyPr/>
          <a:lstStyle/>
          <a:p>
            <a:r>
              <a:rPr lang="en-US" altLang="ja-JP" b="1" dirty="0"/>
              <a:t>Conclusion</a:t>
            </a:r>
            <a:endParaRPr kumimoji="1" lang="ja-JP" altLang="en-US" b="1" dirty="0"/>
          </a:p>
        </p:txBody>
      </p:sp>
      <p:sp>
        <p:nvSpPr>
          <p:cNvPr id="3" name="フッター プレースホルダー 2">
            <a:extLst>
              <a:ext uri="{FF2B5EF4-FFF2-40B4-BE49-F238E27FC236}">
                <a16:creationId xmlns:a16="http://schemas.microsoft.com/office/drawing/2014/main" id="{78DAC1BA-57F7-4F13-ABEF-150EF58D6E2D}"/>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1DFB187C-44D2-4C80-A083-A8AB7531C2D0}"/>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28</a:t>
            </a:fld>
            <a:endParaRPr lang="en-US" altLang="ja-JP" dirty="0"/>
          </a:p>
        </p:txBody>
      </p:sp>
      <p:sp>
        <p:nvSpPr>
          <p:cNvPr id="5" name="日付プレースホルダー 4">
            <a:extLst>
              <a:ext uri="{FF2B5EF4-FFF2-40B4-BE49-F238E27FC236}">
                <a16:creationId xmlns:a16="http://schemas.microsoft.com/office/drawing/2014/main" id="{666C99AC-A6EE-4CA8-9BDF-24A82820C3E9}"/>
              </a:ext>
            </a:extLst>
          </p:cNvPr>
          <p:cNvSpPr>
            <a:spLocks noGrp="1"/>
          </p:cNvSpPr>
          <p:nvPr>
            <p:ph type="dt" sz="half" idx="2"/>
          </p:nvPr>
        </p:nvSpPr>
        <p:spPr/>
        <p:txBody>
          <a:bodyPr/>
          <a:lstStyle/>
          <a:p>
            <a:r>
              <a:rPr lang="en-US" altLang="ja-JP" dirty="0"/>
              <a:t>March 2018</a:t>
            </a: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94C179E7-0C3E-4E7B-A8AB-242C4B484321}"/>
                  </a:ext>
                </a:extLst>
              </p:cNvPr>
              <p:cNvSpPr txBox="1"/>
              <p:nvPr/>
            </p:nvSpPr>
            <p:spPr>
              <a:xfrm>
                <a:off x="540467" y="1340768"/>
                <a:ext cx="8280005" cy="4801314"/>
              </a:xfrm>
              <a:prstGeom prst="rect">
                <a:avLst/>
              </a:prstGeom>
              <a:noFill/>
            </p:spPr>
            <p:txBody>
              <a:bodyPr wrap="square" rtlCol="0">
                <a:spAutoFit/>
              </a:bodyPr>
              <a:lstStyle/>
              <a:p>
                <a:pPr marL="285750" indent="-285750">
                  <a:buFont typeface="Wingdings" panose="05000000000000000000" pitchFamily="2" charset="2"/>
                  <a:buChar char="l"/>
                </a:pPr>
                <a:r>
                  <a:rPr kumimoji="1" lang="en-US" altLang="ja-JP" sz="1800" dirty="0"/>
                  <a:t>Considering the application of medical WBAN, we study the dependable MAC protocol.</a:t>
                </a:r>
              </a:p>
              <a:p>
                <a:pPr marL="285750" indent="-285750">
                  <a:buFont typeface="Wingdings" panose="05000000000000000000" pitchFamily="2" charset="2"/>
                  <a:buChar char="l"/>
                </a:pPr>
                <a:r>
                  <a:rPr kumimoji="1" lang="en-US" altLang="ja-JP" sz="1800" dirty="0"/>
                  <a:t>Not only evaluate the average values, but also focus on the relation between variance and permissible values. In addition, d</a:t>
                </a:r>
                <a:r>
                  <a:rPr lang="en-US" altLang="ja-JP" sz="1800" dirty="0"/>
                  <a:t>efine the evaluation </a:t>
                </a:r>
                <a:r>
                  <a:rPr lang="en-US" altLang="ja-JP" sz="1800" b="1" dirty="0"/>
                  <a:t>index of quantitatively dependable performance</a:t>
                </a:r>
                <a:r>
                  <a:rPr kumimoji="1" lang="en-US" altLang="ja-JP" sz="1800" b="1" dirty="0"/>
                  <a:t> </a:t>
                </a:r>
              </a:p>
              <a:p>
                <a:pPr marL="742950" lvl="1" indent="-285750">
                  <a:buFont typeface="Times New Roman" panose="02020603050405020304" pitchFamily="18" charset="0"/>
                  <a:buChar char="–"/>
                </a:pPr>
                <a:r>
                  <a:rPr kumimoji="1" lang="en-US" altLang="ja-JP" sz="1800" b="1" dirty="0"/>
                  <a:t>Dependable performance index: “</a:t>
                </a:r>
                <a:r>
                  <a:rPr lang="en-US" altLang="ja-JP" sz="1800" b="1" dirty="0"/>
                  <a:t>variance of performance </a:t>
                </a:r>
                <a14:m>
                  <m:oMath xmlns:m="http://schemas.openxmlformats.org/officeDocument/2006/math">
                    <m:r>
                      <a:rPr lang="en-US" altLang="ja-JP" sz="1800" b="1" i="1">
                        <a:latin typeface="Cambria Math" panose="02040503050406030204" pitchFamily="18" charset="0"/>
                        <a:ea typeface="Cambria Math" panose="02040503050406030204" pitchFamily="18" charset="0"/>
                      </a:rPr>
                      <m:t>≤</m:t>
                    </m:r>
                  </m:oMath>
                </a14:m>
                <a:r>
                  <a:rPr kumimoji="1" lang="en-US" altLang="ja-JP" sz="1800" b="1" dirty="0"/>
                  <a:t> permissible values ”</a:t>
                </a:r>
              </a:p>
              <a:p>
                <a:pPr marL="742950" lvl="1" indent="-285750">
                  <a:buFont typeface="Times New Roman" panose="02020603050405020304" pitchFamily="18" charset="0"/>
                  <a:buChar char="–"/>
                </a:pPr>
                <a:r>
                  <a:rPr kumimoji="1" lang="en-US" altLang="ja-JP" sz="1800" dirty="0"/>
                  <a:t>Adaptive transmission slot scheme based on permissible values</a:t>
                </a:r>
              </a:p>
              <a:p>
                <a:pPr marL="285750" indent="-285750">
                  <a:buFont typeface="Wingdings" panose="05000000000000000000" pitchFamily="2" charset="2"/>
                  <a:buChar char="l"/>
                </a:pPr>
                <a:r>
                  <a:rPr kumimoji="1" lang="en-US" altLang="ja-JP" sz="1800" dirty="0"/>
                  <a:t>Focus on contention free protocol, </a:t>
                </a:r>
                <a:r>
                  <a:rPr kumimoji="1" lang="en-US" altLang="ja-JP" sz="1800" b="1" dirty="0"/>
                  <a:t>and propose the adaptive slot assignment scheme for both one-directional and bi-directional transmission models</a:t>
                </a:r>
                <a:r>
                  <a:rPr kumimoji="1" lang="en-US" altLang="ja-JP" sz="1800" dirty="0"/>
                  <a:t>.</a:t>
                </a:r>
              </a:p>
              <a:p>
                <a:pPr marL="742950" lvl="1" indent="-285750">
                  <a:buFont typeface="Times New Roman" panose="02020603050405020304" pitchFamily="18" charset="0"/>
                  <a:buChar char="–"/>
                </a:pPr>
                <a:r>
                  <a:rPr kumimoji="1" lang="en-US" altLang="ja-JP" sz="1800" dirty="0"/>
                  <a:t>M-EAP</a:t>
                </a:r>
              </a:p>
              <a:p>
                <a:pPr marL="742950" lvl="1" indent="-285750">
                  <a:buFont typeface="Times New Roman" panose="02020603050405020304" pitchFamily="18" charset="0"/>
                  <a:buChar char="–"/>
                </a:pPr>
                <a:r>
                  <a:rPr kumimoji="1" lang="en-US" altLang="ja-JP" sz="1800" dirty="0"/>
                  <a:t>G-Slot</a:t>
                </a:r>
              </a:p>
              <a:p>
                <a:pPr marL="285750" indent="-285750">
                  <a:buFont typeface="Wingdings" panose="05000000000000000000" pitchFamily="2" charset="2"/>
                  <a:buChar char="l"/>
                </a:pPr>
                <a:r>
                  <a:rPr kumimoji="1" lang="en-US" altLang="ja-JP" sz="1800" dirty="0"/>
                  <a:t>Finally, show the flexibility superframe management to network traffic and achieve the better performance, throughput, latency, and transmission success rate, than current standard method.</a:t>
                </a:r>
              </a:p>
              <a:p>
                <a:pPr marL="742950" lvl="1" indent="-285750">
                  <a:buFont typeface="Times New Roman" panose="02020603050405020304" pitchFamily="18" charset="0"/>
                  <a:buChar char="–"/>
                </a:pPr>
                <a:r>
                  <a:rPr kumimoji="1" lang="en-US" altLang="ja-JP" sz="1800" b="1" dirty="0"/>
                  <a:t>Ratio of superframe structure</a:t>
                </a:r>
              </a:p>
              <a:p>
                <a:pPr marL="742950" lvl="1" indent="-285750">
                  <a:buFont typeface="Times New Roman" panose="02020603050405020304" pitchFamily="18" charset="0"/>
                  <a:buChar char="–"/>
                </a:pPr>
                <a:r>
                  <a:rPr kumimoji="1" lang="en-US" altLang="ja-JP" sz="1800" b="1" dirty="0"/>
                  <a:t>Offered load issue using theoretical and estimated index</a:t>
                </a:r>
                <a:endParaRPr kumimoji="1" lang="ja-JP" altLang="en-US" sz="1800" b="1" dirty="0"/>
              </a:p>
            </p:txBody>
          </p:sp>
        </mc:Choice>
        <mc:Fallback>
          <p:sp>
            <p:nvSpPr>
              <p:cNvPr id="6" name="テキスト ボックス 5">
                <a:extLst>
                  <a:ext uri="{FF2B5EF4-FFF2-40B4-BE49-F238E27FC236}">
                    <a16:creationId xmlns:a16="http://schemas.microsoft.com/office/drawing/2014/main" id="{94C179E7-0C3E-4E7B-A8AB-242C4B484321}"/>
                  </a:ext>
                </a:extLst>
              </p:cNvPr>
              <p:cNvSpPr txBox="1">
                <a:spLocks noRot="1" noChangeAspect="1" noMove="1" noResize="1" noEditPoints="1" noAdjustHandles="1" noChangeArrowheads="1" noChangeShapeType="1" noTextEdit="1"/>
              </p:cNvSpPr>
              <p:nvPr/>
            </p:nvSpPr>
            <p:spPr>
              <a:xfrm>
                <a:off x="540467" y="1340768"/>
                <a:ext cx="8280005" cy="4801314"/>
              </a:xfrm>
              <a:prstGeom prst="rect">
                <a:avLst/>
              </a:prstGeom>
              <a:blipFill>
                <a:blip r:embed="rId2"/>
                <a:stretch>
                  <a:fillRect l="-515" t="-761" r="-957" b="-10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6164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45D112F2-32F2-4916-AFC7-9808D39223BD}"/>
              </a:ext>
            </a:extLst>
          </p:cNvPr>
          <p:cNvSpPr>
            <a:spLocks noGrp="1"/>
          </p:cNvSpPr>
          <p:nvPr>
            <p:ph type="ctrTitle"/>
          </p:nvPr>
        </p:nvSpPr>
        <p:spPr/>
        <p:txBody>
          <a:bodyPr/>
          <a:lstStyle/>
          <a:p>
            <a:r>
              <a:rPr kumimoji="1" lang="en-US" altLang="ja-JP" b="1" dirty="0"/>
              <a:t>Background and Purpose</a:t>
            </a:r>
            <a:endParaRPr kumimoji="1" lang="ja-JP" altLang="en-US" b="1" dirty="0"/>
          </a:p>
        </p:txBody>
      </p:sp>
      <p:sp>
        <p:nvSpPr>
          <p:cNvPr id="4" name="フッター プレースホルダー 3">
            <a:extLst>
              <a:ext uri="{FF2B5EF4-FFF2-40B4-BE49-F238E27FC236}">
                <a16:creationId xmlns:a16="http://schemas.microsoft.com/office/drawing/2014/main" id="{11666F80-203A-44FA-A093-C3884C5031EA}"/>
              </a:ext>
            </a:extLst>
          </p:cNvPr>
          <p:cNvSpPr>
            <a:spLocks noGrp="1"/>
          </p:cNvSpPr>
          <p:nvPr>
            <p:ph type="ftr" sz="quarter" idx="11"/>
          </p:nvPr>
        </p:nvSpPr>
        <p:spPr/>
        <p:txBody>
          <a:bodyPr/>
          <a:lstStyle/>
          <a:p>
            <a:endParaRPr lang="en-US" altLang="ja-JP" dirty="0"/>
          </a:p>
        </p:txBody>
      </p:sp>
      <p:sp>
        <p:nvSpPr>
          <p:cNvPr id="5" name="スライド番号プレースホルダー 4">
            <a:extLst>
              <a:ext uri="{FF2B5EF4-FFF2-40B4-BE49-F238E27FC236}">
                <a16:creationId xmlns:a16="http://schemas.microsoft.com/office/drawing/2014/main" id="{E67B9CEF-2534-4BF6-9854-89A545EBDDE0}"/>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3</a:t>
            </a:fld>
            <a:endParaRPr lang="en-US" altLang="ja-JP" dirty="0"/>
          </a:p>
        </p:txBody>
      </p:sp>
      <p:sp>
        <p:nvSpPr>
          <p:cNvPr id="6" name="日付プレースホルダー 5">
            <a:extLst>
              <a:ext uri="{FF2B5EF4-FFF2-40B4-BE49-F238E27FC236}">
                <a16:creationId xmlns:a16="http://schemas.microsoft.com/office/drawing/2014/main" id="{A6C94A08-FB2B-411A-A819-EB33D848EF8B}"/>
              </a:ext>
            </a:extLst>
          </p:cNvPr>
          <p:cNvSpPr>
            <a:spLocks noGrp="1"/>
          </p:cNvSpPr>
          <p:nvPr>
            <p:ph type="dt" sz="half" idx="2"/>
          </p:nvPr>
        </p:nvSpPr>
        <p:spPr>
          <a:xfrm>
            <a:off x="684483" y="394156"/>
            <a:ext cx="1600200" cy="215444"/>
          </a:xfrm>
        </p:spPr>
        <p:txBody>
          <a:bodyPr/>
          <a:lstStyle/>
          <a:p>
            <a:r>
              <a:rPr lang="en-US" altLang="ja-JP" dirty="0"/>
              <a:t>March 2018</a:t>
            </a:r>
          </a:p>
        </p:txBody>
      </p:sp>
    </p:spTree>
    <p:extLst>
      <p:ext uri="{BB962C8B-B14F-4D97-AF65-F5344CB8AC3E}">
        <p14:creationId xmlns:p14="http://schemas.microsoft.com/office/powerpoint/2010/main" val="303162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F46D7D8-48E2-4AE3-9DCC-F7532BDCD03D}"/>
              </a:ext>
            </a:extLst>
          </p:cNvPr>
          <p:cNvSpPr>
            <a:spLocks noGrp="1"/>
          </p:cNvSpPr>
          <p:nvPr>
            <p:ph type="title"/>
          </p:nvPr>
        </p:nvSpPr>
        <p:spPr>
          <a:xfrm>
            <a:off x="685800" y="757808"/>
            <a:ext cx="7772400" cy="510952"/>
          </a:xfrm>
        </p:spPr>
        <p:txBody>
          <a:bodyPr/>
          <a:lstStyle/>
          <a:p>
            <a:r>
              <a:rPr kumimoji="1" lang="en-US" altLang="ja-JP" b="1" dirty="0"/>
              <a:t>WBAN(Wireless </a:t>
            </a:r>
            <a:r>
              <a:rPr lang="en-US" altLang="ja-JP" b="1" dirty="0"/>
              <a:t>B</a:t>
            </a:r>
            <a:r>
              <a:rPr kumimoji="1" lang="en-US" altLang="ja-JP" b="1" dirty="0"/>
              <a:t>ody </a:t>
            </a:r>
            <a:r>
              <a:rPr lang="en-US" altLang="ja-JP" b="1" dirty="0"/>
              <a:t>A</a:t>
            </a:r>
            <a:r>
              <a:rPr kumimoji="1" lang="en-US" altLang="ja-JP" b="1" dirty="0"/>
              <a:t>rea Network)</a:t>
            </a:r>
            <a:endParaRPr kumimoji="1" lang="ja-JP" altLang="en-US" b="1" dirty="0"/>
          </a:p>
        </p:txBody>
      </p:sp>
      <p:sp>
        <p:nvSpPr>
          <p:cNvPr id="4" name="フッター プレースホルダー 3">
            <a:extLst>
              <a:ext uri="{FF2B5EF4-FFF2-40B4-BE49-F238E27FC236}">
                <a16:creationId xmlns:a16="http://schemas.microsoft.com/office/drawing/2014/main" id="{CB34F7A1-A34C-4330-875A-EFA5D0F9E276}"/>
              </a:ext>
            </a:extLst>
          </p:cNvPr>
          <p:cNvSpPr>
            <a:spLocks noGrp="1"/>
          </p:cNvSpPr>
          <p:nvPr>
            <p:ph type="ftr" sz="quarter" idx="11"/>
          </p:nvPr>
        </p:nvSpPr>
        <p:spPr>
          <a:xfrm>
            <a:off x="5486400" y="6478318"/>
            <a:ext cx="3124200" cy="178856"/>
          </a:xfrm>
        </p:spPr>
        <p:txBody>
          <a:bodyPr/>
          <a:lstStyle/>
          <a:p>
            <a:endParaRPr lang="en-US" altLang="ja-JP" dirty="0"/>
          </a:p>
        </p:txBody>
      </p:sp>
      <p:sp>
        <p:nvSpPr>
          <p:cNvPr id="5" name="スライド番号プレースホルダー 4">
            <a:extLst>
              <a:ext uri="{FF2B5EF4-FFF2-40B4-BE49-F238E27FC236}">
                <a16:creationId xmlns:a16="http://schemas.microsoft.com/office/drawing/2014/main" id="{D6199D38-8824-4DA5-8626-9D9F84080944}"/>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4</a:t>
            </a:fld>
            <a:endParaRPr lang="en-US" altLang="ja-JP" dirty="0"/>
          </a:p>
        </p:txBody>
      </p:sp>
      <p:sp>
        <p:nvSpPr>
          <p:cNvPr id="6" name="日付プレースホルダー 5">
            <a:extLst>
              <a:ext uri="{FF2B5EF4-FFF2-40B4-BE49-F238E27FC236}">
                <a16:creationId xmlns:a16="http://schemas.microsoft.com/office/drawing/2014/main" id="{CA121A41-F5D9-4A7D-9CC6-D24813845046}"/>
              </a:ext>
            </a:extLst>
          </p:cNvPr>
          <p:cNvSpPr>
            <a:spLocks noGrp="1"/>
          </p:cNvSpPr>
          <p:nvPr>
            <p:ph type="dt" sz="half" idx="2"/>
          </p:nvPr>
        </p:nvSpPr>
        <p:spPr>
          <a:xfrm>
            <a:off x="684483" y="394156"/>
            <a:ext cx="1600200" cy="215444"/>
          </a:xfrm>
        </p:spPr>
        <p:txBody>
          <a:bodyPr/>
          <a:lstStyle/>
          <a:p>
            <a:r>
              <a:rPr lang="en-US" altLang="ja-JP" dirty="0"/>
              <a:t>March 2018</a:t>
            </a:r>
          </a:p>
        </p:txBody>
      </p:sp>
      <p:sp>
        <p:nvSpPr>
          <p:cNvPr id="8" name="テキスト ボックス 7">
            <a:extLst>
              <a:ext uri="{FF2B5EF4-FFF2-40B4-BE49-F238E27FC236}">
                <a16:creationId xmlns:a16="http://schemas.microsoft.com/office/drawing/2014/main" id="{3C61A55D-CD89-4A84-9CDD-2F23F36902B8}"/>
              </a:ext>
            </a:extLst>
          </p:cNvPr>
          <p:cNvSpPr txBox="1"/>
          <p:nvPr/>
        </p:nvSpPr>
        <p:spPr>
          <a:xfrm>
            <a:off x="1533410" y="5143069"/>
            <a:ext cx="3886875" cy="261610"/>
          </a:xfrm>
          <a:prstGeom prst="rect">
            <a:avLst/>
          </a:prstGeom>
          <a:noFill/>
        </p:spPr>
        <p:txBody>
          <a:bodyPr wrap="square" rtlCol="0">
            <a:spAutoFit/>
          </a:bodyPr>
          <a:lstStyle/>
          <a:p>
            <a:r>
              <a:rPr kumimoji="1" lang="en-US" altLang="ja-JP" sz="1100" b="1" dirty="0"/>
              <a:t>Fig. Intra-, Inter-, and Beyond-WBAN</a:t>
            </a:r>
            <a:endParaRPr kumimoji="1" lang="ja-JP" altLang="en-US" sz="1100" b="1" dirty="0"/>
          </a:p>
        </p:txBody>
      </p:sp>
      <p:pic>
        <p:nvPicPr>
          <p:cNvPr id="9" name="図 8">
            <a:extLst>
              <a:ext uri="{FF2B5EF4-FFF2-40B4-BE49-F238E27FC236}">
                <a16:creationId xmlns:a16="http://schemas.microsoft.com/office/drawing/2014/main" id="{59B9555E-D081-4BF7-B78B-EE20737190AB}"/>
              </a:ext>
            </a:extLst>
          </p:cNvPr>
          <p:cNvPicPr>
            <a:picLocks noChangeAspect="1"/>
          </p:cNvPicPr>
          <p:nvPr/>
        </p:nvPicPr>
        <p:blipFill>
          <a:blip r:embed="rId2"/>
          <a:stretch>
            <a:fillRect/>
          </a:stretch>
        </p:blipFill>
        <p:spPr>
          <a:xfrm>
            <a:off x="899592" y="2700032"/>
            <a:ext cx="3593137" cy="2169128"/>
          </a:xfrm>
          <a:prstGeom prst="rect">
            <a:avLst/>
          </a:prstGeom>
        </p:spPr>
      </p:pic>
      <p:pic>
        <p:nvPicPr>
          <p:cNvPr id="10" name="図 9">
            <a:extLst>
              <a:ext uri="{FF2B5EF4-FFF2-40B4-BE49-F238E27FC236}">
                <a16:creationId xmlns:a16="http://schemas.microsoft.com/office/drawing/2014/main" id="{CF23E718-EF80-4B90-8BD4-7475685A40E9}"/>
              </a:ext>
            </a:extLst>
          </p:cNvPr>
          <p:cNvPicPr>
            <a:picLocks noChangeAspect="1"/>
          </p:cNvPicPr>
          <p:nvPr/>
        </p:nvPicPr>
        <p:blipFill>
          <a:blip r:embed="rId3"/>
          <a:stretch>
            <a:fillRect/>
          </a:stretch>
        </p:blipFill>
        <p:spPr>
          <a:xfrm>
            <a:off x="6448959" y="1892043"/>
            <a:ext cx="1824182" cy="2162710"/>
          </a:xfrm>
          <a:prstGeom prst="rect">
            <a:avLst/>
          </a:prstGeom>
        </p:spPr>
      </p:pic>
      <p:pic>
        <p:nvPicPr>
          <p:cNvPr id="14" name="図 13">
            <a:extLst>
              <a:ext uri="{FF2B5EF4-FFF2-40B4-BE49-F238E27FC236}">
                <a16:creationId xmlns:a16="http://schemas.microsoft.com/office/drawing/2014/main" id="{6D72FE6B-408E-4F5D-95CF-4214011370E0}"/>
              </a:ext>
            </a:extLst>
          </p:cNvPr>
          <p:cNvPicPr>
            <a:picLocks noChangeAspect="1"/>
          </p:cNvPicPr>
          <p:nvPr/>
        </p:nvPicPr>
        <p:blipFill>
          <a:blip r:embed="rId4"/>
          <a:stretch>
            <a:fillRect/>
          </a:stretch>
        </p:blipFill>
        <p:spPr>
          <a:xfrm>
            <a:off x="6473779" y="4128662"/>
            <a:ext cx="1676556" cy="2036642"/>
          </a:xfrm>
          <a:prstGeom prst="rect">
            <a:avLst/>
          </a:prstGeom>
        </p:spPr>
      </p:pic>
      <p:pic>
        <p:nvPicPr>
          <p:cNvPr id="15" name="図 14">
            <a:extLst>
              <a:ext uri="{FF2B5EF4-FFF2-40B4-BE49-F238E27FC236}">
                <a16:creationId xmlns:a16="http://schemas.microsoft.com/office/drawing/2014/main" id="{169B175A-AE83-4161-9E3D-8E2183D6319C}"/>
              </a:ext>
            </a:extLst>
          </p:cNvPr>
          <p:cNvPicPr>
            <a:picLocks noChangeAspect="1"/>
          </p:cNvPicPr>
          <p:nvPr/>
        </p:nvPicPr>
        <p:blipFill>
          <a:blip r:embed="rId5"/>
          <a:stretch>
            <a:fillRect/>
          </a:stretch>
        </p:blipFill>
        <p:spPr>
          <a:xfrm rot="20723553">
            <a:off x="3667149" y="3204054"/>
            <a:ext cx="2851526" cy="523034"/>
          </a:xfrm>
          <a:prstGeom prst="rect">
            <a:avLst/>
          </a:prstGeom>
        </p:spPr>
      </p:pic>
      <p:pic>
        <p:nvPicPr>
          <p:cNvPr id="16" name="図 15">
            <a:extLst>
              <a:ext uri="{FF2B5EF4-FFF2-40B4-BE49-F238E27FC236}">
                <a16:creationId xmlns:a16="http://schemas.microsoft.com/office/drawing/2014/main" id="{29AACF7D-A64A-4AB8-8233-DF893DE0908F}"/>
              </a:ext>
            </a:extLst>
          </p:cNvPr>
          <p:cNvPicPr>
            <a:picLocks noChangeAspect="1"/>
          </p:cNvPicPr>
          <p:nvPr/>
        </p:nvPicPr>
        <p:blipFill>
          <a:blip r:embed="rId6"/>
          <a:stretch>
            <a:fillRect/>
          </a:stretch>
        </p:blipFill>
        <p:spPr>
          <a:xfrm rot="1271405">
            <a:off x="3619380" y="4753016"/>
            <a:ext cx="2918086" cy="245112"/>
          </a:xfrm>
          <a:prstGeom prst="rect">
            <a:avLst/>
          </a:prstGeom>
        </p:spPr>
      </p:pic>
      <p:sp>
        <p:nvSpPr>
          <p:cNvPr id="17" name="テキスト ボックス 16">
            <a:extLst>
              <a:ext uri="{FF2B5EF4-FFF2-40B4-BE49-F238E27FC236}">
                <a16:creationId xmlns:a16="http://schemas.microsoft.com/office/drawing/2014/main" id="{AD7868FD-FADA-4B47-BE27-37CF3F78ED23}"/>
              </a:ext>
            </a:extLst>
          </p:cNvPr>
          <p:cNvSpPr txBox="1"/>
          <p:nvPr/>
        </p:nvSpPr>
        <p:spPr>
          <a:xfrm>
            <a:off x="594610" y="5376118"/>
            <a:ext cx="8369878" cy="1077218"/>
          </a:xfrm>
          <a:prstGeom prst="rect">
            <a:avLst/>
          </a:prstGeom>
          <a:noFill/>
        </p:spPr>
        <p:txBody>
          <a:bodyPr wrap="square" rtlCol="0">
            <a:spAutoFit/>
          </a:bodyPr>
          <a:lstStyle/>
          <a:p>
            <a:pPr marL="171450" indent="-171450">
              <a:buFont typeface="Wingdings" panose="05000000000000000000" pitchFamily="2" charset="2"/>
              <a:buChar char="l"/>
            </a:pPr>
            <a:r>
              <a:rPr kumimoji="1" lang="en-US" altLang="ja-JP" sz="1600" dirty="0"/>
              <a:t>IEEE 802.15.6 which is the international standard for WBAN was</a:t>
            </a:r>
            <a:br>
              <a:rPr kumimoji="1" lang="en-US" altLang="ja-JP" sz="1600" dirty="0"/>
            </a:br>
            <a:r>
              <a:rPr kumimoji="1" lang="en-US" altLang="ja-JP" sz="1600" dirty="0"/>
              <a:t>published in 2012.</a:t>
            </a:r>
          </a:p>
          <a:p>
            <a:pPr marL="171450" indent="-171450">
              <a:buFont typeface="Wingdings" panose="05000000000000000000" pitchFamily="2" charset="2"/>
              <a:buChar char="l"/>
            </a:pPr>
            <a:endParaRPr kumimoji="1" lang="en-US" altLang="ja-JP" sz="1600" dirty="0"/>
          </a:p>
          <a:p>
            <a:pPr marL="171450" indent="-171450">
              <a:buFont typeface="Wingdings" panose="05000000000000000000" pitchFamily="2" charset="2"/>
              <a:buChar char="l"/>
            </a:pPr>
            <a:r>
              <a:rPr kumimoji="1" lang="en-US" altLang="ja-JP" sz="1600" dirty="0"/>
              <a:t>In this study, focus on WBAN MAC layer and propose the dependable system for practical use.</a:t>
            </a:r>
            <a:endParaRPr kumimoji="1" lang="ja-JP" altLang="en-US" sz="1600" dirty="0"/>
          </a:p>
        </p:txBody>
      </p:sp>
      <p:sp>
        <p:nvSpPr>
          <p:cNvPr id="13" name="テキスト ボックス 12">
            <a:extLst>
              <a:ext uri="{FF2B5EF4-FFF2-40B4-BE49-F238E27FC236}">
                <a16:creationId xmlns:a16="http://schemas.microsoft.com/office/drawing/2014/main" id="{6E66A046-7109-47E4-87DB-BDDF0A21C9FC}"/>
              </a:ext>
            </a:extLst>
          </p:cNvPr>
          <p:cNvSpPr txBox="1"/>
          <p:nvPr/>
        </p:nvSpPr>
        <p:spPr>
          <a:xfrm>
            <a:off x="598136" y="1313407"/>
            <a:ext cx="8369878" cy="830997"/>
          </a:xfrm>
          <a:prstGeom prst="rect">
            <a:avLst/>
          </a:prstGeom>
          <a:noFill/>
        </p:spPr>
        <p:txBody>
          <a:bodyPr wrap="square" rtlCol="0">
            <a:spAutoFit/>
          </a:bodyPr>
          <a:lstStyle/>
          <a:p>
            <a:pPr marL="171450" indent="-171450">
              <a:buFont typeface="Wingdings" panose="05000000000000000000" pitchFamily="2" charset="2"/>
              <a:buChar char="l"/>
            </a:pPr>
            <a:r>
              <a:rPr kumimoji="1" lang="en-US" altLang="ja-JP" sz="1600" dirty="0"/>
              <a:t>As a background, there is an influence by the aging society around the world. For this reason, there is a trend which is considered combing such innovation with medical technology, health, and welfare.</a:t>
            </a:r>
            <a:endParaRPr kumimoji="1" lang="ja-JP" altLang="en-US" sz="1600" dirty="0"/>
          </a:p>
        </p:txBody>
      </p:sp>
    </p:spTree>
    <p:extLst>
      <p:ext uri="{BB962C8B-B14F-4D97-AF65-F5344CB8AC3E}">
        <p14:creationId xmlns:p14="http://schemas.microsoft.com/office/powerpoint/2010/main" val="207443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6576E05-97D2-47D8-BC44-8ECFD41B018C}"/>
              </a:ext>
            </a:extLst>
          </p:cNvPr>
          <p:cNvSpPr>
            <a:spLocks noGrp="1"/>
          </p:cNvSpPr>
          <p:nvPr>
            <p:ph type="title"/>
          </p:nvPr>
        </p:nvSpPr>
        <p:spPr>
          <a:xfrm>
            <a:off x="685800" y="829816"/>
            <a:ext cx="7772400" cy="510952"/>
          </a:xfrm>
        </p:spPr>
        <p:txBody>
          <a:bodyPr/>
          <a:lstStyle/>
          <a:p>
            <a:r>
              <a:rPr kumimoji="1" lang="en-US" altLang="ja-JP" b="1" dirty="0"/>
              <a:t>MAC(Medium Access Control) layer</a:t>
            </a:r>
            <a:endParaRPr kumimoji="1" lang="ja-JP" altLang="en-US" b="1" dirty="0"/>
          </a:p>
        </p:txBody>
      </p:sp>
      <p:sp>
        <p:nvSpPr>
          <p:cNvPr id="5" name="スライド番号プレースホルダー 4">
            <a:extLst>
              <a:ext uri="{FF2B5EF4-FFF2-40B4-BE49-F238E27FC236}">
                <a16:creationId xmlns:a16="http://schemas.microsoft.com/office/drawing/2014/main" id="{DB2BF15F-88B0-4358-A4D0-81ED728A2DE7}"/>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3455E447-AC95-4A56-8353-14094889FE9B}"/>
              </a:ext>
            </a:extLst>
          </p:cNvPr>
          <p:cNvSpPr>
            <a:spLocks noGrp="1"/>
          </p:cNvSpPr>
          <p:nvPr>
            <p:ph type="dt" sz="half" idx="2"/>
          </p:nvPr>
        </p:nvSpPr>
        <p:spPr/>
        <p:txBody>
          <a:bodyPr/>
          <a:lstStyle/>
          <a:p>
            <a:r>
              <a:rPr lang="en-US" altLang="ja-JP" dirty="0"/>
              <a:t>March 2018</a:t>
            </a:r>
          </a:p>
        </p:txBody>
      </p:sp>
      <p:pic>
        <p:nvPicPr>
          <p:cNvPr id="8" name="図 7">
            <a:extLst>
              <a:ext uri="{FF2B5EF4-FFF2-40B4-BE49-F238E27FC236}">
                <a16:creationId xmlns:a16="http://schemas.microsoft.com/office/drawing/2014/main" id="{A7C4AB6E-B051-4F30-8CD6-DEAF20B82999}"/>
              </a:ext>
            </a:extLst>
          </p:cNvPr>
          <p:cNvPicPr>
            <a:picLocks noChangeAspect="1"/>
          </p:cNvPicPr>
          <p:nvPr/>
        </p:nvPicPr>
        <p:blipFill>
          <a:blip r:embed="rId2"/>
          <a:stretch>
            <a:fillRect/>
          </a:stretch>
        </p:blipFill>
        <p:spPr>
          <a:xfrm>
            <a:off x="717754" y="1598831"/>
            <a:ext cx="7663496" cy="3857426"/>
          </a:xfrm>
          <a:prstGeom prst="rect">
            <a:avLst/>
          </a:prstGeom>
        </p:spPr>
      </p:pic>
      <p:sp>
        <p:nvSpPr>
          <p:cNvPr id="9" name="テキスト ボックス 8">
            <a:extLst>
              <a:ext uri="{FF2B5EF4-FFF2-40B4-BE49-F238E27FC236}">
                <a16:creationId xmlns:a16="http://schemas.microsoft.com/office/drawing/2014/main" id="{9A0797E5-8091-43E5-AEF7-C2782DE40179}"/>
              </a:ext>
            </a:extLst>
          </p:cNvPr>
          <p:cNvSpPr txBox="1"/>
          <p:nvPr/>
        </p:nvSpPr>
        <p:spPr>
          <a:xfrm>
            <a:off x="3147021" y="5456257"/>
            <a:ext cx="3456384" cy="276999"/>
          </a:xfrm>
          <a:prstGeom prst="rect">
            <a:avLst/>
          </a:prstGeom>
          <a:noFill/>
        </p:spPr>
        <p:txBody>
          <a:bodyPr wrap="square" rtlCol="0">
            <a:spAutoFit/>
          </a:bodyPr>
          <a:lstStyle/>
          <a:p>
            <a:r>
              <a:rPr kumimoji="1" lang="en-US" altLang="ja-JP" dirty="0"/>
              <a:t>Fig. Contention base and free protocols</a:t>
            </a:r>
            <a:endParaRPr kumimoji="1" lang="ja-JP" altLang="en-US" dirty="0"/>
          </a:p>
        </p:txBody>
      </p:sp>
    </p:spTree>
    <p:extLst>
      <p:ext uri="{BB962C8B-B14F-4D97-AF65-F5344CB8AC3E}">
        <p14:creationId xmlns:p14="http://schemas.microsoft.com/office/powerpoint/2010/main" val="270606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3ABE0C4-BF34-4073-B4BB-D19D156D19F9}"/>
              </a:ext>
            </a:extLst>
          </p:cNvPr>
          <p:cNvSpPr>
            <a:spLocks noGrp="1"/>
          </p:cNvSpPr>
          <p:nvPr>
            <p:ph type="title"/>
          </p:nvPr>
        </p:nvSpPr>
        <p:spPr>
          <a:xfrm>
            <a:off x="467544" y="685800"/>
            <a:ext cx="8413948" cy="438944"/>
          </a:xfrm>
        </p:spPr>
        <p:txBody>
          <a:bodyPr/>
          <a:lstStyle/>
          <a:p>
            <a:r>
              <a:rPr kumimoji="1" lang="en-US" altLang="ja-JP" b="1" dirty="0"/>
              <a:t>Hybrid MAC protocol in IEEE 802.15.6</a:t>
            </a:r>
            <a:endParaRPr kumimoji="1" lang="ja-JP" altLang="en-US" b="1" dirty="0"/>
          </a:p>
        </p:txBody>
      </p:sp>
      <p:sp>
        <p:nvSpPr>
          <p:cNvPr id="4" name="フッター プレースホルダー 3">
            <a:extLst>
              <a:ext uri="{FF2B5EF4-FFF2-40B4-BE49-F238E27FC236}">
                <a16:creationId xmlns:a16="http://schemas.microsoft.com/office/drawing/2014/main" id="{9BD528AE-0D03-42B0-8D62-518CCCC2358A}"/>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スライド番号プレースホルダー 4">
            <a:extLst>
              <a:ext uri="{FF2B5EF4-FFF2-40B4-BE49-F238E27FC236}">
                <a16:creationId xmlns:a16="http://schemas.microsoft.com/office/drawing/2014/main" id="{C9EBF102-05A6-4846-AC02-C32F5F3E159B}"/>
              </a:ext>
            </a:extLst>
          </p:cNvPr>
          <p:cNvSpPr>
            <a:spLocks noGrp="1"/>
          </p:cNvSpPr>
          <p:nvPr>
            <p:ph type="sldNum"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Slide </a:t>
            </a:r>
            <a:fld id="{17C47D4F-CAA3-4307-B0EF-8C4B3E0CF21D}" type="slidenum">
              <a:rPr kumimoji="0"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6" name="日付プレースホルダー 5">
            <a:extLst>
              <a:ext uri="{FF2B5EF4-FFF2-40B4-BE49-F238E27FC236}">
                <a16:creationId xmlns:a16="http://schemas.microsoft.com/office/drawing/2014/main" id="{05CD6456-D4B5-4522-94AE-0D7EB62D0E8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March 2018</a:t>
            </a:r>
          </a:p>
        </p:txBody>
      </p:sp>
      <p:pic>
        <p:nvPicPr>
          <p:cNvPr id="8" name="図 7">
            <a:extLst>
              <a:ext uri="{FF2B5EF4-FFF2-40B4-BE49-F238E27FC236}">
                <a16:creationId xmlns:a16="http://schemas.microsoft.com/office/drawing/2014/main" id="{218692F0-3B4B-4F12-932A-DCE1CFDD7B49}"/>
              </a:ext>
            </a:extLst>
          </p:cNvPr>
          <p:cNvPicPr>
            <a:picLocks noChangeAspect="1"/>
          </p:cNvPicPr>
          <p:nvPr/>
        </p:nvPicPr>
        <p:blipFill>
          <a:blip r:embed="rId2"/>
          <a:stretch>
            <a:fillRect/>
          </a:stretch>
        </p:blipFill>
        <p:spPr>
          <a:xfrm>
            <a:off x="755576" y="1936559"/>
            <a:ext cx="4176144" cy="1712331"/>
          </a:xfrm>
          <a:prstGeom prst="rect">
            <a:avLst/>
          </a:prstGeom>
        </p:spPr>
      </p:pic>
      <p:sp>
        <p:nvSpPr>
          <p:cNvPr id="10" name="テキスト ボックス 9">
            <a:extLst>
              <a:ext uri="{FF2B5EF4-FFF2-40B4-BE49-F238E27FC236}">
                <a16:creationId xmlns:a16="http://schemas.microsoft.com/office/drawing/2014/main" id="{A808BDAF-F763-40E7-80F7-BB81280ADA0F}"/>
              </a:ext>
            </a:extLst>
          </p:cNvPr>
          <p:cNvSpPr txBox="1"/>
          <p:nvPr/>
        </p:nvSpPr>
        <p:spPr>
          <a:xfrm>
            <a:off x="913267" y="3734745"/>
            <a:ext cx="367264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mn-ea"/>
                <a:cs typeface="+mn-cs"/>
              </a:rPr>
              <a:t>Fig. Access mode 1(Beacon</a:t>
            </a:r>
            <a:r>
              <a:rPr kumimoji="1" lang="ja-JP" altLang="en-US" sz="11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mn-ea"/>
                <a:cs typeface="+mn-cs"/>
              </a:rPr>
              <a:t>mode</a:t>
            </a:r>
            <a:r>
              <a:rPr kumimoji="1" lang="ja-JP" altLang="en-US" sz="11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mn-ea"/>
                <a:cs typeface="+mn-cs"/>
              </a:rPr>
              <a:t>with</a:t>
            </a:r>
            <a:r>
              <a:rPr kumimoji="1" lang="ja-JP" altLang="en-US" sz="11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mn-ea"/>
                <a:cs typeface="+mn-cs"/>
              </a:rPr>
              <a:t>superframes)</a:t>
            </a:r>
            <a:endParaRPr kumimoji="1" lang="ja-JP" alt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 name="テキスト ボックス 25">
            <a:extLst>
              <a:ext uri="{FF2B5EF4-FFF2-40B4-BE49-F238E27FC236}">
                <a16:creationId xmlns:a16="http://schemas.microsoft.com/office/drawing/2014/main" id="{A65670AD-2142-4D30-9234-393E7E5E62DE}"/>
              </a:ext>
            </a:extLst>
          </p:cNvPr>
          <p:cNvSpPr txBox="1"/>
          <p:nvPr/>
        </p:nvSpPr>
        <p:spPr>
          <a:xfrm>
            <a:off x="472135" y="1196752"/>
            <a:ext cx="7745705" cy="58477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8" charset="0"/>
                <a:ea typeface="+mn-ea"/>
                <a:cs typeface="+mn-cs"/>
              </a:rPr>
              <a:t>IEEE 802.15.6 defines three types of access mode, Beacon</a:t>
            </a:r>
            <a:r>
              <a:rPr kumimoji="1" lang="ja-JP"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pitchFamily="18" charset="0"/>
                <a:ea typeface="+mn-ea"/>
                <a:cs typeface="+mn-cs"/>
              </a:rPr>
              <a:t>mode</a:t>
            </a:r>
            <a:r>
              <a:rPr kumimoji="1" lang="ja-JP"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pitchFamily="18" charset="0"/>
                <a:ea typeface="+mn-ea"/>
                <a:cs typeface="+mn-cs"/>
              </a:rPr>
              <a:t>with</a:t>
            </a:r>
            <a:r>
              <a:rPr kumimoji="1" lang="ja-JP" altLang="en-US" sz="16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1" lang="en-US" altLang="ja-JP" sz="1600" b="0" i="0" u="none" strike="noStrike" kern="1200" cap="none" spc="0" normalizeH="0" baseline="0" noProof="0" dirty="0">
                <a:ln>
                  <a:noFill/>
                </a:ln>
                <a:solidFill>
                  <a:srgbClr val="000000"/>
                </a:solidFill>
                <a:effectLst/>
                <a:uLnTx/>
                <a:uFillTx/>
                <a:latin typeface="Times New Roman" pitchFamily="18" charset="0"/>
                <a:ea typeface="+mn-ea"/>
                <a:cs typeface="+mn-cs"/>
              </a:rPr>
              <a:t>superframes, non-beacon mode with superframes, and non-beacon mode without superframes</a:t>
            </a:r>
          </a:p>
        </p:txBody>
      </p:sp>
      <p:sp>
        <p:nvSpPr>
          <p:cNvPr id="34" name="テキスト ボックス 33">
            <a:extLst>
              <a:ext uri="{FF2B5EF4-FFF2-40B4-BE49-F238E27FC236}">
                <a16:creationId xmlns:a16="http://schemas.microsoft.com/office/drawing/2014/main" id="{1EEBA50F-C681-46CE-B5BB-277172A009C2}"/>
              </a:ext>
            </a:extLst>
          </p:cNvPr>
          <p:cNvSpPr txBox="1"/>
          <p:nvPr/>
        </p:nvSpPr>
        <p:spPr>
          <a:xfrm>
            <a:off x="4965963" y="1795434"/>
            <a:ext cx="3926517" cy="2123658"/>
          </a:xfrm>
          <a:prstGeom prst="rect">
            <a:avLst/>
          </a:prstGeom>
          <a:noFill/>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mn-ea"/>
                <a:cs typeface="+mn-cs"/>
              </a:rPr>
              <a:t>B(Beacon)</a:t>
            </a:r>
          </a:p>
          <a:p>
            <a:pPr marL="628650" marR="0" lvl="1" indent="-17145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defRPr/>
            </a:pPr>
            <a:r>
              <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mn-ea"/>
                <a:cs typeface="+mn-cs"/>
              </a:rPr>
              <a:t>For synchronization, sharing the superframe structure in network</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mn-ea"/>
                <a:cs typeface="+mn-cs"/>
              </a:rPr>
              <a:t>EAP(Exclusive Access Phase)</a:t>
            </a:r>
          </a:p>
          <a:p>
            <a:pPr marL="628650" marR="0" lvl="1" indent="-17145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defRPr/>
            </a:pPr>
            <a:r>
              <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mn-ea"/>
                <a:cs typeface="+mn-cs"/>
              </a:rPr>
              <a:t>Specific frames(UP</a:t>
            </a:r>
            <a:r>
              <a:rPr kumimoji="1" lang="en-US" altLang="ja-JP" sz="1200" b="0" i="0" u="none" strike="noStrike" kern="1200" cap="none" spc="0" normalizeH="0" baseline="-25000" noProof="0" dirty="0">
                <a:ln>
                  <a:noFill/>
                </a:ln>
                <a:solidFill>
                  <a:srgbClr val="000000"/>
                </a:solidFill>
                <a:effectLst/>
                <a:uLnTx/>
                <a:uFillTx/>
                <a:latin typeface="Times New Roman" pitchFamily="18" charset="0"/>
                <a:ea typeface="+mn-ea"/>
                <a:cs typeface="+mn-cs"/>
              </a:rPr>
              <a:t>7</a:t>
            </a:r>
            <a:r>
              <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mn-ea"/>
                <a:cs typeface="+mn-cs"/>
              </a:rPr>
              <a:t>) are allowed to transmit with contention base protocol</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mn-ea"/>
                <a:cs typeface="+mn-cs"/>
              </a:rPr>
              <a:t>RAP(Random Access Phase)</a:t>
            </a:r>
          </a:p>
          <a:p>
            <a:pPr marL="628650" marR="0" lvl="1" indent="-17145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defRPr/>
            </a:pPr>
            <a:r>
              <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mn-ea"/>
                <a:cs typeface="+mn-cs"/>
              </a:rPr>
              <a:t>Contention base protocol with priority control based on CW</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mn-ea"/>
                <a:cs typeface="+mn-cs"/>
              </a:rPr>
              <a:t>MAP(Managed Access Phase)</a:t>
            </a:r>
          </a:p>
          <a:p>
            <a:pPr marL="628650" marR="0" lvl="1" indent="-171450" algn="l" defTabSz="914400" rtl="0" eaLnBrk="0" fontAlgn="base" latinLnBrk="0" hangingPunct="0">
              <a:lnSpc>
                <a:spcPct val="100000"/>
              </a:lnSpc>
              <a:spcBef>
                <a:spcPct val="0"/>
              </a:spcBef>
              <a:spcAft>
                <a:spcPct val="0"/>
              </a:spcAft>
              <a:buClrTx/>
              <a:buSzTx/>
              <a:buFont typeface="Times New Roman" panose="02020603050405020304" pitchFamily="18" charset="0"/>
              <a:buChar char="−"/>
              <a:tabLst/>
              <a:defRPr/>
            </a:pPr>
            <a:r>
              <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mn-ea"/>
                <a:cs typeface="+mn-cs"/>
              </a:rPr>
              <a:t>Contention free protocol</a:t>
            </a:r>
            <a:endParaRPr kumimoji="1" lang="ja-JP"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3" name="図 12">
            <a:extLst>
              <a:ext uri="{FF2B5EF4-FFF2-40B4-BE49-F238E27FC236}">
                <a16:creationId xmlns:a16="http://schemas.microsoft.com/office/drawing/2014/main" id="{45DE98F4-638C-45AE-9AFA-F70D59909835}"/>
              </a:ext>
            </a:extLst>
          </p:cNvPr>
          <p:cNvPicPr>
            <a:picLocks noChangeAspect="1"/>
          </p:cNvPicPr>
          <p:nvPr/>
        </p:nvPicPr>
        <p:blipFill>
          <a:blip r:embed="rId3"/>
          <a:stretch>
            <a:fillRect/>
          </a:stretch>
        </p:blipFill>
        <p:spPr>
          <a:xfrm>
            <a:off x="5612371" y="3861048"/>
            <a:ext cx="2633700" cy="1902117"/>
          </a:xfrm>
          <a:prstGeom prst="rect">
            <a:avLst/>
          </a:prstGeom>
        </p:spPr>
      </p:pic>
      <p:sp>
        <p:nvSpPr>
          <p:cNvPr id="14" name="テキスト ボックス 13">
            <a:extLst>
              <a:ext uri="{FF2B5EF4-FFF2-40B4-BE49-F238E27FC236}">
                <a16:creationId xmlns:a16="http://schemas.microsoft.com/office/drawing/2014/main" id="{BCB6B892-AF8F-4B69-B8A1-0F12748AD908}"/>
              </a:ext>
            </a:extLst>
          </p:cNvPr>
          <p:cNvSpPr txBox="1"/>
          <p:nvPr/>
        </p:nvSpPr>
        <p:spPr>
          <a:xfrm>
            <a:off x="5364088" y="5723096"/>
            <a:ext cx="367264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Times New Roman" pitchFamily="18" charset="0"/>
                <a:ea typeface="+mn-ea"/>
                <a:cs typeface="+mn-cs"/>
              </a:rPr>
              <a:t>Fig. Star topology in WBAN </a:t>
            </a:r>
            <a:endParaRPr kumimoji="1" lang="ja-JP" alt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5" name="テキスト ボックス 14">
            <a:extLst>
              <a:ext uri="{FF2B5EF4-FFF2-40B4-BE49-F238E27FC236}">
                <a16:creationId xmlns:a16="http://schemas.microsoft.com/office/drawing/2014/main" id="{3FB78DD7-D2CC-42BA-B1AE-FBF8CC3D8AA7}"/>
              </a:ext>
            </a:extLst>
          </p:cNvPr>
          <p:cNvSpPr txBox="1"/>
          <p:nvPr/>
        </p:nvSpPr>
        <p:spPr>
          <a:xfrm>
            <a:off x="472135" y="4315662"/>
            <a:ext cx="4819945" cy="1815882"/>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8" charset="0"/>
                <a:ea typeface="+mn-ea"/>
                <a:cs typeface="+mn-cs"/>
              </a:rPr>
              <a:t>WBAN has a coordinator node and its network is star topology. Therefore, both access protocols can be used in IEEE 802.15.6, like upper figure.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endParaRPr kumimoji="1" lang="en-US" altLang="ja-JP" sz="16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srgbClr val="000000"/>
                </a:solidFill>
                <a:effectLst/>
                <a:uLnTx/>
                <a:uFillTx/>
                <a:latin typeface="Times New Roman" pitchFamily="18" charset="0"/>
                <a:ea typeface="+mn-ea"/>
                <a:cs typeface="+mn-cs"/>
              </a:rPr>
              <a:t>IEEE 802.15.6 define the structure of hybrid MAC and deal flexibility with complex traffic types in WBAN.</a:t>
            </a:r>
          </a:p>
        </p:txBody>
      </p:sp>
    </p:spTree>
    <p:extLst>
      <p:ext uri="{BB962C8B-B14F-4D97-AF65-F5344CB8AC3E}">
        <p14:creationId xmlns:p14="http://schemas.microsoft.com/office/powerpoint/2010/main" val="189067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B37F1A76-577F-4426-AB3D-EEFD902C794F}"/>
              </a:ext>
            </a:extLst>
          </p:cNvPr>
          <p:cNvSpPr>
            <a:spLocks noGrp="1"/>
          </p:cNvSpPr>
          <p:nvPr>
            <p:ph type="ftr" sz="quarter" idx="1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113B5CD9-3B65-4136-B5B9-63D4B78693B0}"/>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7</a:t>
            </a:fld>
            <a:endParaRPr lang="en-US" altLang="ja-JP" dirty="0"/>
          </a:p>
        </p:txBody>
      </p:sp>
      <p:sp>
        <p:nvSpPr>
          <p:cNvPr id="5" name="日付プレースホルダー 4">
            <a:extLst>
              <a:ext uri="{FF2B5EF4-FFF2-40B4-BE49-F238E27FC236}">
                <a16:creationId xmlns:a16="http://schemas.microsoft.com/office/drawing/2014/main" id="{40F3C8A3-925C-469A-8F6B-A311998BC463}"/>
              </a:ext>
            </a:extLst>
          </p:cNvPr>
          <p:cNvSpPr>
            <a:spLocks noGrp="1"/>
          </p:cNvSpPr>
          <p:nvPr>
            <p:ph type="dt" sz="half" idx="2"/>
          </p:nvPr>
        </p:nvSpPr>
        <p:spPr>
          <a:xfrm>
            <a:off x="684483" y="394156"/>
            <a:ext cx="1600200" cy="215444"/>
          </a:xfrm>
        </p:spPr>
        <p:txBody>
          <a:bodyPr/>
          <a:lstStyle/>
          <a:p>
            <a:r>
              <a:rPr lang="en-US" altLang="ja-JP" dirty="0"/>
              <a:t>March 2018</a:t>
            </a:r>
          </a:p>
        </p:txBody>
      </p:sp>
      <p:sp>
        <p:nvSpPr>
          <p:cNvPr id="7" name="正方形/長方形 6">
            <a:extLst>
              <a:ext uri="{FF2B5EF4-FFF2-40B4-BE49-F238E27FC236}">
                <a16:creationId xmlns:a16="http://schemas.microsoft.com/office/drawing/2014/main" id="{0B6A4AAF-B175-46F0-ABAB-FE989D24482A}"/>
              </a:ext>
            </a:extLst>
          </p:cNvPr>
          <p:cNvSpPr/>
          <p:nvPr/>
        </p:nvSpPr>
        <p:spPr>
          <a:xfrm>
            <a:off x="306030" y="1124744"/>
            <a:ext cx="8730466" cy="830997"/>
          </a:xfrm>
          <a:prstGeom prst="rect">
            <a:avLst/>
          </a:prstGeom>
        </p:spPr>
        <p:txBody>
          <a:bodyPr wrap="square">
            <a:spAutoFit/>
          </a:bodyPr>
          <a:lstStyle/>
          <a:p>
            <a:pPr marL="285750" indent="-285750">
              <a:buFont typeface="Wingdings" panose="05000000000000000000" pitchFamily="2" charset="2"/>
              <a:buChar char="l"/>
            </a:pPr>
            <a:r>
              <a:rPr lang="en-US" altLang="ja-JP" sz="1600" dirty="0"/>
              <a:t>Issues of IEEE 802.15.6 and current study: </a:t>
            </a:r>
          </a:p>
          <a:p>
            <a:pPr marL="742950" lvl="1" indent="-285750">
              <a:buFont typeface="Times New Roman" panose="02020603050405020304" pitchFamily="18" charset="0"/>
              <a:buChar char="–"/>
            </a:pPr>
            <a:r>
              <a:rPr lang="en-US" altLang="ja-JP" sz="1600" dirty="0"/>
              <a:t>Like IGdep and ETSI SmartBAN, current international standard is studied by a lot of researchers around the world in order to make a more practical standard.</a:t>
            </a:r>
          </a:p>
        </p:txBody>
      </p:sp>
      <p:sp>
        <p:nvSpPr>
          <p:cNvPr id="8" name="正方形/長方形 7">
            <a:extLst>
              <a:ext uri="{FF2B5EF4-FFF2-40B4-BE49-F238E27FC236}">
                <a16:creationId xmlns:a16="http://schemas.microsoft.com/office/drawing/2014/main" id="{6A8418CA-66B6-4C2B-8A87-42DC1B9D940D}"/>
              </a:ext>
            </a:extLst>
          </p:cNvPr>
          <p:cNvSpPr/>
          <p:nvPr/>
        </p:nvSpPr>
        <p:spPr>
          <a:xfrm>
            <a:off x="684483" y="1944573"/>
            <a:ext cx="8280005" cy="830997"/>
          </a:xfrm>
          <a:prstGeom prst="rect">
            <a:avLst/>
          </a:prstGeom>
        </p:spPr>
        <p:txBody>
          <a:bodyPr wrap="square">
            <a:spAutoFit/>
          </a:bodyPr>
          <a:lstStyle/>
          <a:p>
            <a:pPr marL="342900" indent="-342900">
              <a:buFont typeface="+mj-lt"/>
              <a:buAutoNum type="arabicPeriod"/>
            </a:pPr>
            <a:r>
              <a:rPr lang="en-US" altLang="ja-JP" sz="1600" dirty="0"/>
              <a:t>Dependability in WBAN cannot be explained quantitatively</a:t>
            </a:r>
          </a:p>
          <a:p>
            <a:pPr marL="342900" indent="-342900">
              <a:buFont typeface="+mj-lt"/>
              <a:buAutoNum type="arabicPeriod"/>
            </a:pPr>
            <a:r>
              <a:rPr lang="en-US" altLang="ja-JP" sz="1600" dirty="0"/>
              <a:t>Definition of bi-directional transmission model, especially, MAC protocol for feedback-</a:t>
            </a:r>
            <a:r>
              <a:rPr lang="en-US" altLang="ja-JP" sz="1600" dirty="0" err="1"/>
              <a:t>roop</a:t>
            </a:r>
            <a:r>
              <a:rPr lang="en-US" altLang="ja-JP" sz="1600" dirty="0"/>
              <a:t> model was not considered.</a:t>
            </a:r>
          </a:p>
        </p:txBody>
      </p:sp>
      <p:sp>
        <p:nvSpPr>
          <p:cNvPr id="9" name="正方形/長方形 8">
            <a:extLst>
              <a:ext uri="{FF2B5EF4-FFF2-40B4-BE49-F238E27FC236}">
                <a16:creationId xmlns:a16="http://schemas.microsoft.com/office/drawing/2014/main" id="{1BB85A07-F531-4A79-A997-67E7D2C1EA97}"/>
              </a:ext>
            </a:extLst>
          </p:cNvPr>
          <p:cNvSpPr/>
          <p:nvPr/>
        </p:nvSpPr>
        <p:spPr>
          <a:xfrm>
            <a:off x="306030" y="2857924"/>
            <a:ext cx="4265970" cy="1323439"/>
          </a:xfrm>
          <a:prstGeom prst="rect">
            <a:avLst/>
          </a:prstGeom>
        </p:spPr>
        <p:txBody>
          <a:bodyPr wrap="square">
            <a:spAutoFit/>
          </a:bodyPr>
          <a:lstStyle/>
          <a:p>
            <a:pPr marL="342900" indent="-342900">
              <a:buFont typeface="+mj-lt"/>
              <a:buAutoNum type="arabicPeriod"/>
            </a:pPr>
            <a:r>
              <a:rPr lang="en-US" altLang="ja-JP" sz="1600" dirty="0"/>
              <a:t>Almost all of current study evaluate mean values.</a:t>
            </a:r>
          </a:p>
          <a:p>
            <a:pPr marL="800100" lvl="1" indent="-342900">
              <a:buFont typeface="Times New Roman" panose="02020603050405020304" pitchFamily="18" charset="0"/>
              <a:buChar char="–"/>
            </a:pPr>
            <a:r>
              <a:rPr lang="en-US" altLang="ja-JP" sz="1600" dirty="0"/>
              <a:t>Considering application of medical WBAN, have to guarantee the variance performance.</a:t>
            </a:r>
          </a:p>
        </p:txBody>
      </p:sp>
      <p:sp>
        <p:nvSpPr>
          <p:cNvPr id="12" name="正方形/長方形 11">
            <a:extLst>
              <a:ext uri="{FF2B5EF4-FFF2-40B4-BE49-F238E27FC236}">
                <a16:creationId xmlns:a16="http://schemas.microsoft.com/office/drawing/2014/main" id="{953F3541-B160-436D-8355-9A2DC033F046}"/>
              </a:ext>
            </a:extLst>
          </p:cNvPr>
          <p:cNvSpPr/>
          <p:nvPr/>
        </p:nvSpPr>
        <p:spPr>
          <a:xfrm>
            <a:off x="4691850" y="2857924"/>
            <a:ext cx="4344646" cy="1077218"/>
          </a:xfrm>
          <a:prstGeom prst="rect">
            <a:avLst/>
          </a:prstGeom>
        </p:spPr>
        <p:txBody>
          <a:bodyPr wrap="square">
            <a:spAutoFit/>
          </a:bodyPr>
          <a:lstStyle/>
          <a:p>
            <a:pPr marL="342900" indent="-342900">
              <a:buFont typeface="+mj-lt"/>
              <a:buAutoNum type="arabicPeriod" startAt="2"/>
            </a:pPr>
            <a:r>
              <a:rPr lang="en-US" altLang="ja-JP" sz="1600" dirty="0"/>
              <a:t>UP(User Priority) of emergency frame is the highest.</a:t>
            </a:r>
          </a:p>
          <a:p>
            <a:pPr marL="800100" lvl="1" indent="-342900">
              <a:buFont typeface="Times New Roman" panose="02020603050405020304" pitchFamily="18" charset="0"/>
              <a:buChar char="–"/>
            </a:pPr>
            <a:r>
              <a:rPr lang="en-US" altLang="ja-JP" sz="1600" dirty="0"/>
              <a:t>Considering feedback-</a:t>
            </a:r>
            <a:r>
              <a:rPr lang="en-US" altLang="ja-JP" sz="1600" dirty="0" err="1"/>
              <a:t>roop</a:t>
            </a:r>
            <a:r>
              <a:rPr lang="en-US" altLang="ja-JP" sz="1600" dirty="0"/>
              <a:t> model, have to define the UP of control frame.</a:t>
            </a:r>
          </a:p>
        </p:txBody>
      </p:sp>
      <p:pic>
        <p:nvPicPr>
          <p:cNvPr id="13" name="図 12">
            <a:extLst>
              <a:ext uri="{FF2B5EF4-FFF2-40B4-BE49-F238E27FC236}">
                <a16:creationId xmlns:a16="http://schemas.microsoft.com/office/drawing/2014/main" id="{0658B9A7-6500-4615-A690-8CA8944E4852}"/>
              </a:ext>
            </a:extLst>
          </p:cNvPr>
          <p:cNvPicPr>
            <a:picLocks noChangeAspect="1"/>
          </p:cNvPicPr>
          <p:nvPr/>
        </p:nvPicPr>
        <p:blipFill>
          <a:blip r:embed="rId2"/>
          <a:stretch>
            <a:fillRect/>
          </a:stretch>
        </p:blipFill>
        <p:spPr>
          <a:xfrm>
            <a:off x="1437079" y="4083002"/>
            <a:ext cx="3134921" cy="1695180"/>
          </a:xfrm>
          <a:prstGeom prst="rect">
            <a:avLst/>
          </a:prstGeom>
        </p:spPr>
      </p:pic>
      <p:sp>
        <p:nvSpPr>
          <p:cNvPr id="14" name="テキスト ボックス 13">
            <a:extLst>
              <a:ext uri="{FF2B5EF4-FFF2-40B4-BE49-F238E27FC236}">
                <a16:creationId xmlns:a16="http://schemas.microsoft.com/office/drawing/2014/main" id="{9AB7DB85-D33A-4548-9AA5-B2639F24325B}"/>
              </a:ext>
            </a:extLst>
          </p:cNvPr>
          <p:cNvSpPr txBox="1"/>
          <p:nvPr/>
        </p:nvSpPr>
        <p:spPr>
          <a:xfrm>
            <a:off x="1077039" y="5667178"/>
            <a:ext cx="3672645" cy="261610"/>
          </a:xfrm>
          <a:prstGeom prst="rect">
            <a:avLst/>
          </a:prstGeom>
          <a:noFill/>
        </p:spPr>
        <p:txBody>
          <a:bodyPr wrap="square" rtlCol="0">
            <a:spAutoFit/>
          </a:bodyPr>
          <a:lstStyle/>
          <a:p>
            <a:pPr algn="ctr"/>
            <a:r>
              <a:rPr kumimoji="1" lang="en-US" altLang="ja-JP" sz="1100" dirty="0"/>
              <a:t>Fig. Relation between average value and variance </a:t>
            </a:r>
            <a:endParaRPr kumimoji="1" lang="ja-JP" altLang="en-US" sz="1100" dirty="0"/>
          </a:p>
        </p:txBody>
      </p:sp>
      <p:grpSp>
        <p:nvGrpSpPr>
          <p:cNvPr id="15" name="グループ化 14">
            <a:extLst>
              <a:ext uri="{FF2B5EF4-FFF2-40B4-BE49-F238E27FC236}">
                <a16:creationId xmlns:a16="http://schemas.microsoft.com/office/drawing/2014/main" id="{2E1CB8AD-C31B-43A8-B2EE-3F1CB5E43C8F}"/>
              </a:ext>
            </a:extLst>
          </p:cNvPr>
          <p:cNvGrpSpPr/>
          <p:nvPr/>
        </p:nvGrpSpPr>
        <p:grpSpPr>
          <a:xfrm>
            <a:off x="4890787" y="4337656"/>
            <a:ext cx="4001693" cy="1329522"/>
            <a:chOff x="5034803" y="2111097"/>
            <a:chExt cx="4001693" cy="1329522"/>
          </a:xfrm>
        </p:grpSpPr>
        <p:pic>
          <p:nvPicPr>
            <p:cNvPr id="16" name="図 15">
              <a:extLst>
                <a:ext uri="{FF2B5EF4-FFF2-40B4-BE49-F238E27FC236}">
                  <a16:creationId xmlns:a16="http://schemas.microsoft.com/office/drawing/2014/main" id="{13F153AA-7182-4628-97C9-FCA7E4AD1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803" y="2111097"/>
              <a:ext cx="3622089" cy="1329522"/>
            </a:xfrm>
            <a:prstGeom prst="rect">
              <a:avLst/>
            </a:prstGeom>
          </p:spPr>
        </p:pic>
        <p:sp>
          <p:nvSpPr>
            <p:cNvPr id="17" name="右中かっこ 16">
              <a:extLst>
                <a:ext uri="{FF2B5EF4-FFF2-40B4-BE49-F238E27FC236}">
                  <a16:creationId xmlns:a16="http://schemas.microsoft.com/office/drawing/2014/main" id="{07D7991B-B9DD-4B40-B376-8D298B7F7AE7}"/>
                </a:ext>
              </a:extLst>
            </p:cNvPr>
            <p:cNvSpPr/>
            <p:nvPr/>
          </p:nvSpPr>
          <p:spPr>
            <a:xfrm>
              <a:off x="7668344" y="2348880"/>
              <a:ext cx="69993" cy="1042720"/>
            </a:xfrm>
            <a:prstGeom prst="righ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A8678E1-00FD-40C3-A163-787ED1801830}"/>
                </a:ext>
              </a:extLst>
            </p:cNvPr>
            <p:cNvSpPr txBox="1"/>
            <p:nvPr/>
          </p:nvSpPr>
          <p:spPr>
            <a:xfrm>
              <a:off x="7812360" y="2547074"/>
              <a:ext cx="1224136" cy="646331"/>
            </a:xfrm>
            <a:prstGeom prst="rect">
              <a:avLst/>
            </a:prstGeom>
            <a:solidFill>
              <a:schemeClr val="bg1"/>
            </a:solidFill>
            <a:ln w="28575">
              <a:solidFill>
                <a:srgbClr val="00B050"/>
              </a:solidFill>
              <a:prstDash val="sysDot"/>
            </a:ln>
          </p:spPr>
          <p:txBody>
            <a:bodyPr wrap="square" rtlCol="0">
              <a:spAutoFit/>
            </a:bodyPr>
            <a:lstStyle/>
            <a:p>
              <a:pPr algn="ctr"/>
              <a:r>
                <a:rPr kumimoji="1" lang="en-US" altLang="ja-JP" sz="1200" b="1" dirty="0"/>
                <a:t>Downlink frame  based on all levels</a:t>
              </a:r>
              <a:endParaRPr kumimoji="1" lang="ja-JP" altLang="en-US" sz="1200" b="1" dirty="0"/>
            </a:p>
          </p:txBody>
        </p:sp>
      </p:grpSp>
      <p:sp>
        <p:nvSpPr>
          <p:cNvPr id="19" name="テキスト ボックス 18">
            <a:extLst>
              <a:ext uri="{FF2B5EF4-FFF2-40B4-BE49-F238E27FC236}">
                <a16:creationId xmlns:a16="http://schemas.microsoft.com/office/drawing/2014/main" id="{C0A331E2-65AE-4DE9-90BD-B865F613DB89}"/>
              </a:ext>
            </a:extLst>
          </p:cNvPr>
          <p:cNvSpPr txBox="1"/>
          <p:nvPr/>
        </p:nvSpPr>
        <p:spPr>
          <a:xfrm>
            <a:off x="5199772" y="3934351"/>
            <a:ext cx="3672645" cy="430887"/>
          </a:xfrm>
          <a:prstGeom prst="rect">
            <a:avLst/>
          </a:prstGeom>
          <a:noFill/>
        </p:spPr>
        <p:txBody>
          <a:bodyPr wrap="square" rtlCol="0">
            <a:spAutoFit/>
          </a:bodyPr>
          <a:lstStyle/>
          <a:p>
            <a:pPr algn="ctr"/>
            <a:r>
              <a:rPr kumimoji="1" lang="en-US" altLang="ja-JP" sz="1100" dirty="0"/>
              <a:t>Table. Relation between UP(User Priority) mapping and control frame(Downlink)</a:t>
            </a:r>
            <a:endParaRPr kumimoji="1" lang="ja-JP" altLang="en-US" sz="1100" dirty="0"/>
          </a:p>
        </p:txBody>
      </p:sp>
      <p:sp>
        <p:nvSpPr>
          <p:cNvPr id="20" name="正方形/長方形 19">
            <a:extLst>
              <a:ext uri="{FF2B5EF4-FFF2-40B4-BE49-F238E27FC236}">
                <a16:creationId xmlns:a16="http://schemas.microsoft.com/office/drawing/2014/main" id="{3104F263-B837-486B-90F0-4054B6FCAAEA}"/>
              </a:ext>
            </a:extLst>
          </p:cNvPr>
          <p:cNvSpPr/>
          <p:nvPr/>
        </p:nvSpPr>
        <p:spPr>
          <a:xfrm>
            <a:off x="306030" y="5940569"/>
            <a:ext cx="8730466" cy="584775"/>
          </a:xfrm>
          <a:prstGeom prst="rect">
            <a:avLst/>
          </a:prstGeom>
        </p:spPr>
        <p:txBody>
          <a:bodyPr wrap="square">
            <a:spAutoFit/>
          </a:bodyPr>
          <a:lstStyle/>
          <a:p>
            <a:pPr marL="285750" indent="-285750">
              <a:buFont typeface="Wingdings" panose="05000000000000000000" pitchFamily="2" charset="2"/>
              <a:buChar char="l"/>
            </a:pPr>
            <a:r>
              <a:rPr lang="en-US" altLang="ja-JP" sz="1600" dirty="0"/>
              <a:t>For practical use of WBAN we propose from the point of </a:t>
            </a:r>
            <a:r>
              <a:rPr lang="en-US" altLang="ja-JP" sz="1600" b="1" dirty="0"/>
              <a:t>dependability(guaranteeing the latency of information) and improving bi-directional transmission model.</a:t>
            </a:r>
          </a:p>
        </p:txBody>
      </p:sp>
      <p:sp>
        <p:nvSpPr>
          <p:cNvPr id="23" name="正方形/長方形 22">
            <a:extLst>
              <a:ext uri="{FF2B5EF4-FFF2-40B4-BE49-F238E27FC236}">
                <a16:creationId xmlns:a16="http://schemas.microsoft.com/office/drawing/2014/main" id="{7AC59005-E8C7-43D2-97B1-CA92F9514095}"/>
              </a:ext>
            </a:extLst>
          </p:cNvPr>
          <p:cNvSpPr/>
          <p:nvPr/>
        </p:nvSpPr>
        <p:spPr bwMode="auto">
          <a:xfrm>
            <a:off x="323527" y="2857924"/>
            <a:ext cx="4294299" cy="3070864"/>
          </a:xfrm>
          <a:prstGeom prst="rect">
            <a:avLst/>
          </a:prstGeom>
          <a:noFill/>
          <a:ln w="28575"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4" name="正方形/長方形 23">
            <a:extLst>
              <a:ext uri="{FF2B5EF4-FFF2-40B4-BE49-F238E27FC236}">
                <a16:creationId xmlns:a16="http://schemas.microsoft.com/office/drawing/2014/main" id="{D9EEA741-CE7F-423D-8D35-6CE5809958AA}"/>
              </a:ext>
            </a:extLst>
          </p:cNvPr>
          <p:cNvSpPr/>
          <p:nvPr/>
        </p:nvSpPr>
        <p:spPr bwMode="auto">
          <a:xfrm>
            <a:off x="4671263" y="2857924"/>
            <a:ext cx="4294299" cy="3070864"/>
          </a:xfrm>
          <a:prstGeom prst="rect">
            <a:avLst/>
          </a:prstGeom>
          <a:noFill/>
          <a:ln w="28575"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2" name="タイトル 1">
            <a:extLst>
              <a:ext uri="{FF2B5EF4-FFF2-40B4-BE49-F238E27FC236}">
                <a16:creationId xmlns:a16="http://schemas.microsoft.com/office/drawing/2014/main" id="{EE662427-4F09-4F91-A88D-8773BDA6717A}"/>
              </a:ext>
            </a:extLst>
          </p:cNvPr>
          <p:cNvSpPr>
            <a:spLocks noGrp="1"/>
          </p:cNvSpPr>
          <p:nvPr>
            <p:ph type="title"/>
          </p:nvPr>
        </p:nvSpPr>
        <p:spPr>
          <a:xfrm>
            <a:off x="567257" y="685800"/>
            <a:ext cx="8109199" cy="510952"/>
          </a:xfrm>
        </p:spPr>
        <p:txBody>
          <a:bodyPr/>
          <a:lstStyle/>
          <a:p>
            <a:r>
              <a:rPr kumimoji="1" lang="en-US" altLang="ja-JP" b="1" dirty="0"/>
              <a:t>Issues in medical WBAN MAC protocol</a:t>
            </a:r>
            <a:endParaRPr kumimoji="1" lang="ja-JP" altLang="en-US" b="1" dirty="0"/>
          </a:p>
        </p:txBody>
      </p:sp>
    </p:spTree>
    <p:extLst>
      <p:ext uri="{BB962C8B-B14F-4D97-AF65-F5344CB8AC3E}">
        <p14:creationId xmlns:p14="http://schemas.microsoft.com/office/powerpoint/2010/main" val="270486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45A0BF-CCDB-4DC0-84AC-3160F7D0E162}"/>
              </a:ext>
            </a:extLst>
          </p:cNvPr>
          <p:cNvSpPr>
            <a:spLocks noGrp="1"/>
          </p:cNvSpPr>
          <p:nvPr>
            <p:ph type="title"/>
          </p:nvPr>
        </p:nvSpPr>
        <p:spPr>
          <a:xfrm>
            <a:off x="567257" y="685800"/>
            <a:ext cx="8109199" cy="510952"/>
          </a:xfrm>
        </p:spPr>
        <p:txBody>
          <a:bodyPr/>
          <a:lstStyle/>
          <a:p>
            <a:r>
              <a:rPr kumimoji="1" lang="en-US" altLang="ja-JP" b="1" dirty="0"/>
              <a:t>Issues in medical WBAN MAC protocol</a:t>
            </a:r>
            <a:endParaRPr kumimoji="1" lang="ja-JP" altLang="en-US" b="1" dirty="0"/>
          </a:p>
        </p:txBody>
      </p:sp>
      <p:sp>
        <p:nvSpPr>
          <p:cNvPr id="4" name="スライド番号プレースホルダー 3">
            <a:extLst>
              <a:ext uri="{FF2B5EF4-FFF2-40B4-BE49-F238E27FC236}">
                <a16:creationId xmlns:a16="http://schemas.microsoft.com/office/drawing/2014/main" id="{1558E41F-6EF1-478F-BD0E-1107CDF1B860}"/>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8</a:t>
            </a:fld>
            <a:endParaRPr lang="en-US" altLang="ja-JP" dirty="0"/>
          </a:p>
        </p:txBody>
      </p:sp>
      <p:sp>
        <p:nvSpPr>
          <p:cNvPr id="6" name="テキスト ボックス 5">
            <a:extLst>
              <a:ext uri="{FF2B5EF4-FFF2-40B4-BE49-F238E27FC236}">
                <a16:creationId xmlns:a16="http://schemas.microsoft.com/office/drawing/2014/main" id="{52BCCF93-45AF-44B4-964A-36E5771E6553}"/>
              </a:ext>
            </a:extLst>
          </p:cNvPr>
          <p:cNvSpPr txBox="1"/>
          <p:nvPr/>
        </p:nvSpPr>
        <p:spPr>
          <a:xfrm>
            <a:off x="349001" y="1412776"/>
            <a:ext cx="8543479" cy="4770537"/>
          </a:xfrm>
          <a:prstGeom prst="rect">
            <a:avLst/>
          </a:prstGeom>
          <a:noFill/>
        </p:spPr>
        <p:txBody>
          <a:bodyPr wrap="square" rtlCol="0">
            <a:spAutoFit/>
          </a:bodyPr>
          <a:lstStyle/>
          <a:p>
            <a:pPr marL="285750" indent="-285750">
              <a:buFont typeface="Wingdings" panose="05000000000000000000" pitchFamily="2" charset="2"/>
              <a:buChar char="l"/>
            </a:pPr>
            <a:r>
              <a:rPr lang="en-US" altLang="ja-JP" sz="1600" dirty="0"/>
              <a:t>Although network system performance is used to be evaluated by using average performance or mean value in conventional researches, variance of performance between worst and best ones in frames and nodes has not been guaranteed.</a:t>
            </a:r>
          </a:p>
          <a:p>
            <a:endParaRPr lang="en-US" altLang="ja-JP" sz="1600" dirty="0"/>
          </a:p>
          <a:p>
            <a:pPr marL="285750" indent="-285750">
              <a:buFont typeface="Wingdings" panose="05000000000000000000" pitchFamily="2" charset="2"/>
              <a:buChar char="l"/>
            </a:pPr>
            <a:r>
              <a:rPr lang="en-US" altLang="ja-JP" sz="1600" dirty="0"/>
              <a:t>In order to improve medical WBAN system in the point of dependability:</a:t>
            </a:r>
          </a:p>
          <a:p>
            <a:pPr marL="742950" lvl="1" indent="-285750">
              <a:buFont typeface="Times New Roman" panose="02020603050405020304" pitchFamily="18" charset="0"/>
              <a:buChar char="−"/>
            </a:pPr>
            <a:r>
              <a:rPr kumimoji="1" lang="en-US" altLang="ja-JP" sz="1600" dirty="0"/>
              <a:t>Permissible</a:t>
            </a:r>
            <a:r>
              <a:rPr kumimoji="1" lang="ja-JP" altLang="en-US" sz="1600" dirty="0"/>
              <a:t> </a:t>
            </a:r>
            <a:r>
              <a:rPr kumimoji="1" lang="en-US" altLang="ja-JP" sz="1600" dirty="0"/>
              <a:t>values</a:t>
            </a:r>
          </a:p>
          <a:p>
            <a:pPr marL="742950" lvl="1" indent="-285750">
              <a:buFont typeface="Times New Roman" panose="02020603050405020304" pitchFamily="18" charset="0"/>
              <a:buChar char="−"/>
            </a:pPr>
            <a:r>
              <a:rPr kumimoji="1" lang="en-US" altLang="ja-JP" sz="1600" dirty="0"/>
              <a:t>Contention free protocol</a:t>
            </a:r>
          </a:p>
          <a:p>
            <a:pPr marL="742950" lvl="1" indent="-285750">
              <a:buFont typeface="Times New Roman" panose="02020603050405020304" pitchFamily="18" charset="0"/>
              <a:buChar char="−"/>
            </a:pPr>
            <a:r>
              <a:rPr kumimoji="1" lang="en-US" altLang="ja-JP" sz="1600" dirty="0"/>
              <a:t>Hybrid superframe structure</a:t>
            </a:r>
          </a:p>
          <a:p>
            <a:pPr marL="742950" lvl="1" indent="-285750">
              <a:buFont typeface="Times New Roman" panose="02020603050405020304" pitchFamily="18" charset="0"/>
              <a:buChar char="−"/>
            </a:pPr>
            <a:endParaRPr kumimoji="1" lang="en-US" altLang="ja-JP" sz="1600" dirty="0"/>
          </a:p>
          <a:p>
            <a:pPr marL="285750" indent="-285750">
              <a:buFont typeface="Wingdings" panose="05000000000000000000" pitchFamily="2" charset="2"/>
              <a:buChar char="l"/>
            </a:pPr>
            <a:r>
              <a:rPr kumimoji="1" lang="en-US" altLang="ja-JP" sz="1600" dirty="0"/>
              <a:t>Bi-directional transmission is specific issue of WBAN.  </a:t>
            </a:r>
            <a:r>
              <a:rPr lang="en-US" altLang="ja-JP" sz="1600" dirty="0"/>
              <a:t>In the points of efficiency channel utilization,</a:t>
            </a:r>
            <a:r>
              <a:rPr lang="ja-JP" altLang="en-US" sz="1600" dirty="0"/>
              <a:t> </a:t>
            </a:r>
            <a:r>
              <a:rPr lang="en-US" altLang="ja-JP" sz="1600" dirty="0"/>
              <a:t>flexibility, and expandability in order to use multiple transmission channel, generally, this system is considered half duplex transmission. In addition, downlink transmission is not sufficiently supported in current standard.</a:t>
            </a:r>
          </a:p>
          <a:p>
            <a:endParaRPr kumimoji="1" lang="en-US" altLang="ja-JP" sz="1600" dirty="0"/>
          </a:p>
          <a:p>
            <a:pPr marL="342900" indent="-342900">
              <a:buFont typeface="Wingdings" panose="05000000000000000000" pitchFamily="2" charset="2"/>
              <a:buChar char="l"/>
            </a:pPr>
            <a:r>
              <a:rPr lang="en-US" altLang="ja-JP" sz="1600" dirty="0"/>
              <a:t>In order to improve bi-directional system for medical WBAN in the point of dependability:</a:t>
            </a:r>
          </a:p>
          <a:p>
            <a:pPr marL="742950" lvl="1" indent="-285750">
              <a:buFont typeface="Times New Roman" panose="02020603050405020304" pitchFamily="18" charset="0"/>
              <a:buChar char="−"/>
            </a:pPr>
            <a:r>
              <a:rPr kumimoji="1" lang="en-US" altLang="ja-JP" sz="1600" dirty="0"/>
              <a:t>Permissible</a:t>
            </a:r>
            <a:r>
              <a:rPr kumimoji="1" lang="ja-JP" altLang="en-US" sz="1600" dirty="0"/>
              <a:t> </a:t>
            </a:r>
            <a:r>
              <a:rPr kumimoji="1" lang="en-US" altLang="ja-JP" sz="1600" dirty="0"/>
              <a:t>values</a:t>
            </a:r>
          </a:p>
          <a:p>
            <a:pPr marL="742950" lvl="1" indent="-285750">
              <a:buFont typeface="Times New Roman" panose="02020603050405020304" pitchFamily="18" charset="0"/>
              <a:buChar char="−"/>
            </a:pPr>
            <a:r>
              <a:rPr kumimoji="1" lang="en-US" altLang="ja-JP" sz="1600" dirty="0"/>
              <a:t>Contention free protocol</a:t>
            </a:r>
          </a:p>
          <a:p>
            <a:pPr marL="742950" lvl="1" indent="-285750">
              <a:buFont typeface="Times New Roman" panose="02020603050405020304" pitchFamily="18" charset="0"/>
              <a:buChar char="−"/>
            </a:pPr>
            <a:r>
              <a:rPr kumimoji="1" lang="en-US" altLang="ja-JP" sz="1600" dirty="0"/>
              <a:t>Hybrid superframe structure</a:t>
            </a:r>
          </a:p>
          <a:p>
            <a:pPr marL="742950" lvl="1" indent="-285750">
              <a:buFont typeface="Times New Roman" panose="02020603050405020304" pitchFamily="18" charset="0"/>
              <a:buChar char="−"/>
            </a:pPr>
            <a:r>
              <a:rPr lang="en-US" altLang="ja-JP" sz="1600" dirty="0"/>
              <a:t>User priority mapping</a:t>
            </a:r>
          </a:p>
        </p:txBody>
      </p:sp>
      <p:sp>
        <p:nvSpPr>
          <p:cNvPr id="7" name="日付プレースホルダー 5">
            <a:extLst>
              <a:ext uri="{FF2B5EF4-FFF2-40B4-BE49-F238E27FC236}">
                <a16:creationId xmlns:a16="http://schemas.microsoft.com/office/drawing/2014/main" id="{DA0D96FC-A36E-45C3-A750-8A29527A74B6}"/>
              </a:ext>
            </a:extLst>
          </p:cNvPr>
          <p:cNvSpPr>
            <a:spLocks noGrp="1"/>
          </p:cNvSpPr>
          <p:nvPr>
            <p:ph type="dt" sz="half" idx="2"/>
          </p:nvPr>
        </p:nvSpPr>
        <p:spPr>
          <a:xfrm>
            <a:off x="684483" y="394156"/>
            <a:ext cx="1600200" cy="215444"/>
          </a:xfrm>
        </p:spPr>
        <p:txBody>
          <a:bodyPr/>
          <a:lstStyle/>
          <a:p>
            <a:r>
              <a:rPr lang="en-US" altLang="ja-JP" dirty="0"/>
              <a:t>March 2018</a:t>
            </a:r>
          </a:p>
        </p:txBody>
      </p:sp>
    </p:spTree>
    <p:extLst>
      <p:ext uri="{BB962C8B-B14F-4D97-AF65-F5344CB8AC3E}">
        <p14:creationId xmlns:p14="http://schemas.microsoft.com/office/powerpoint/2010/main" val="192564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45D112F2-32F2-4916-AFC7-9808D39223BD}"/>
              </a:ext>
            </a:extLst>
          </p:cNvPr>
          <p:cNvSpPr>
            <a:spLocks noGrp="1"/>
          </p:cNvSpPr>
          <p:nvPr>
            <p:ph type="ctrTitle"/>
          </p:nvPr>
        </p:nvSpPr>
        <p:spPr>
          <a:xfrm>
            <a:off x="539552" y="2130425"/>
            <a:ext cx="7990656" cy="1470025"/>
          </a:xfrm>
        </p:spPr>
        <p:txBody>
          <a:bodyPr/>
          <a:lstStyle/>
          <a:p>
            <a:r>
              <a:rPr kumimoji="1" lang="en-US" altLang="ja-JP" b="1" dirty="0"/>
              <a:t>Definition of dependable MAC protocol in one-directional transmission model</a:t>
            </a:r>
            <a:endParaRPr kumimoji="1" lang="ja-JP" altLang="en-US" b="1" dirty="0"/>
          </a:p>
        </p:txBody>
      </p:sp>
      <p:sp>
        <p:nvSpPr>
          <p:cNvPr id="4" name="フッター プレースホルダー 3">
            <a:extLst>
              <a:ext uri="{FF2B5EF4-FFF2-40B4-BE49-F238E27FC236}">
                <a16:creationId xmlns:a16="http://schemas.microsoft.com/office/drawing/2014/main" id="{11666F80-203A-44FA-A093-C3884C5031EA}"/>
              </a:ext>
            </a:extLst>
          </p:cNvPr>
          <p:cNvSpPr>
            <a:spLocks noGrp="1"/>
          </p:cNvSpPr>
          <p:nvPr>
            <p:ph type="ftr" sz="quarter" idx="11"/>
          </p:nvPr>
        </p:nvSpPr>
        <p:spPr/>
        <p:txBody>
          <a:bodyPr/>
          <a:lstStyle/>
          <a:p>
            <a:endParaRPr lang="en-US" altLang="ja-JP" dirty="0"/>
          </a:p>
        </p:txBody>
      </p:sp>
      <p:sp>
        <p:nvSpPr>
          <p:cNvPr id="5" name="スライド番号プレースホルダー 4">
            <a:extLst>
              <a:ext uri="{FF2B5EF4-FFF2-40B4-BE49-F238E27FC236}">
                <a16:creationId xmlns:a16="http://schemas.microsoft.com/office/drawing/2014/main" id="{E67B9CEF-2534-4BF6-9854-89A545EBDDE0}"/>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9</a:t>
            </a:fld>
            <a:endParaRPr lang="en-US" altLang="ja-JP" dirty="0"/>
          </a:p>
        </p:txBody>
      </p:sp>
      <p:sp>
        <p:nvSpPr>
          <p:cNvPr id="6" name="日付プレースホルダー 5">
            <a:extLst>
              <a:ext uri="{FF2B5EF4-FFF2-40B4-BE49-F238E27FC236}">
                <a16:creationId xmlns:a16="http://schemas.microsoft.com/office/drawing/2014/main" id="{A6C94A08-FB2B-411A-A819-EB33D848EF8B}"/>
              </a:ext>
            </a:extLst>
          </p:cNvPr>
          <p:cNvSpPr>
            <a:spLocks noGrp="1"/>
          </p:cNvSpPr>
          <p:nvPr>
            <p:ph type="dt" sz="half" idx="2"/>
          </p:nvPr>
        </p:nvSpPr>
        <p:spPr>
          <a:xfrm>
            <a:off x="684483" y="394156"/>
            <a:ext cx="1600200" cy="215444"/>
          </a:xfrm>
        </p:spPr>
        <p:txBody>
          <a:bodyPr/>
          <a:lstStyle/>
          <a:p>
            <a:r>
              <a:rPr lang="en-US" altLang="ja-JP" dirty="0"/>
              <a:t>March 2018</a:t>
            </a:r>
          </a:p>
        </p:txBody>
      </p:sp>
    </p:spTree>
    <p:extLst>
      <p:ext uri="{BB962C8B-B14F-4D97-AF65-F5344CB8AC3E}">
        <p14:creationId xmlns:p14="http://schemas.microsoft.com/office/powerpoint/2010/main" val="3857038206"/>
      </p:ext>
    </p:extLst>
  </p:cSld>
  <p:clrMapOvr>
    <a:masterClrMapping/>
  </p:clrMapOvr>
</p:sld>
</file>

<file path=ppt/theme/theme1.xml><?xml version="1.0" encoding="utf-8"?>
<a:theme xmlns:a="http://schemas.openxmlformats.org/drawingml/2006/main" name="1_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8009</TotalTime>
  <Words>3233</Words>
  <Application>Microsoft Office PowerPoint</Application>
  <PresentationFormat>画面に合わせる (4:3)</PresentationFormat>
  <Paragraphs>392</Paragraphs>
  <Slides>28</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Hiragino Sans W5</vt:lpstr>
      <vt:lpstr>ＭＳ Ｐゴシック</vt:lpstr>
      <vt:lpstr>Arial</vt:lpstr>
      <vt:lpstr>Cambria Math</vt:lpstr>
      <vt:lpstr>Times New Roman</vt:lpstr>
      <vt:lpstr>Wingdings</vt:lpstr>
      <vt:lpstr>1_IEEE-P802_15</vt:lpstr>
      <vt:lpstr>PowerPoint プレゼンテーション</vt:lpstr>
      <vt:lpstr>A dependable MAC protocol matched to bi-directional transmission in Wireless Body Area Network (WBAN)</vt:lpstr>
      <vt:lpstr>Background and Purpose</vt:lpstr>
      <vt:lpstr>WBAN(Wireless Body Area Network)</vt:lpstr>
      <vt:lpstr>MAC(Medium Access Control) layer</vt:lpstr>
      <vt:lpstr>Hybrid MAC protocol in IEEE 802.15.6</vt:lpstr>
      <vt:lpstr>Issues in medical WBAN MAC protocol</vt:lpstr>
      <vt:lpstr>Issues in medical WBAN MAC protocol</vt:lpstr>
      <vt:lpstr>Definition of dependable MAC protocol in one-directional transmission model</vt:lpstr>
      <vt:lpstr>Aim of this study</vt:lpstr>
      <vt:lpstr>Proposal scheme for achieving the permissible values</vt:lpstr>
      <vt:lpstr>Definition of evaluation index</vt:lpstr>
      <vt:lpstr>Evaluations considering permissible values</vt:lpstr>
      <vt:lpstr>Results of worst latency</vt:lpstr>
      <vt:lpstr>WBAN MAC protocol considering bi-directional transmission model</vt:lpstr>
      <vt:lpstr>Bi-directional transmission model</vt:lpstr>
      <vt:lpstr>Modified methods of IEEE 802.15.6</vt:lpstr>
      <vt:lpstr>G-Slot algorithm in order to achieve the dependability</vt:lpstr>
      <vt:lpstr>Evaluations using M-EAP and G-Slot</vt:lpstr>
      <vt:lpstr>Results of worst latency and throughput</vt:lpstr>
      <vt:lpstr>Considering the superframe ratio</vt:lpstr>
      <vt:lpstr>Defines the borders of extreme conditions</vt:lpstr>
      <vt:lpstr>Defines the borders of middle condition</vt:lpstr>
      <vt:lpstr>Extend the MAP length for offered load</vt:lpstr>
      <vt:lpstr>Evaluation of throughput comparison</vt:lpstr>
      <vt:lpstr>PowerPoint プレゼンテーション</vt:lpstr>
      <vt:lpstr>PowerPoint プレゼンテーション</vt:lpstr>
      <vt:lpstr>Conclusion</vt:lpstr>
    </vt:vector>
  </TitlesOfParts>
  <Company>ATR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 SRU Opening Information for September 2013</dc:title>
  <dc:subject>IEEE 802.15 &lt;subject&gt;</dc:subject>
  <dc:creator>Shoichi Kitazawa</dc:creator>
  <dc:description>15-13-0664-00-0sru</dc:description>
  <cp:lastModifiedBy>kohno@ynu.ac.jp</cp:lastModifiedBy>
  <cp:revision>118</cp:revision>
  <cp:lastPrinted>2013-04-17T07:57:49Z</cp:lastPrinted>
  <dcterms:created xsi:type="dcterms:W3CDTF">2013-04-16T01:38:08Z</dcterms:created>
  <dcterms:modified xsi:type="dcterms:W3CDTF">2018-03-06T04:07:40Z</dcterms:modified>
</cp:coreProperties>
</file>