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4"/>
  </p:notesMasterIdLst>
  <p:handoutMasterIdLst>
    <p:handoutMasterId r:id="rId15"/>
  </p:handoutMasterIdLst>
  <p:sldIdLst>
    <p:sldId id="287" r:id="rId2"/>
    <p:sldId id="311" r:id="rId3"/>
    <p:sldId id="312" r:id="rId4"/>
    <p:sldId id="313" r:id="rId5"/>
    <p:sldId id="314" r:id="rId6"/>
    <p:sldId id="323" r:id="rId7"/>
    <p:sldId id="264" r:id="rId8"/>
    <p:sldId id="342" r:id="rId9"/>
    <p:sldId id="343" r:id="rId10"/>
    <p:sldId id="322" r:id="rId11"/>
    <p:sldId id="315" r:id="rId12"/>
    <p:sldId id="319" r:id="rId13"/>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521415D9-36F7-43E2-AB2F-B90AF26B5E84}">
      <p14:sectionLst xmlns:p14="http://schemas.microsoft.com/office/powerpoint/2010/main">
        <p14:section name="Opening Report" id="{7E367D55-C77A-3F4F-941C-92F6A234F7F7}">
          <p14:sldIdLst>
            <p14:sldId id="287"/>
            <p14:sldId id="311"/>
            <p14:sldId id="312"/>
            <p14:sldId id="313"/>
            <p14:sldId id="314"/>
            <p14:sldId id="323"/>
            <p14:sldId id="264"/>
            <p14:sldId id="342"/>
            <p14:sldId id="343"/>
          </p14:sldIdLst>
        </p14:section>
        <p14:section name="Meeting Section" id="{423C3B5B-A901-8240-AD93-EF2BDAB31CDF}">
          <p14:sldIdLst/>
        </p14:section>
        <p14:section name="Joint Meeting w/4s" id="{A4FA45F8-2BA0-A549-9741-6314C8DEA3CE}">
          <p14:sldIdLst/>
        </p14:section>
        <p14:section name="Back up slides" id="{745B0C6E-9DCA-A44A-B310-3606DBDE587C}">
          <p14:sldIdLst/>
        </p14:section>
        <p14:section name="Closing Report" id="{D1985612-97DB-154D-A772-78B42F343021}">
          <p14:sldIdLst>
            <p14:sldId id="322"/>
            <p14:sldId id="315"/>
            <p14:sldId id="319"/>
          </p14:sldIdLst>
        </p14:section>
      </p14:sectionLst>
    </p:ex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22439" autoAdjust="0"/>
    <p:restoredTop sz="99307" autoAdjust="0"/>
  </p:normalViewPr>
  <p:slideViewPr>
    <p:cSldViewPr>
      <p:cViewPr>
        <p:scale>
          <a:sx n="103" d="100"/>
          <a:sy n="103" d="100"/>
        </p:scale>
        <p:origin x="-2488" y="-50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handoutMaster" Target="handoutMasters/handoutMaster1.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8469308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a:defRPr sz="1200">
                <a:solidFill>
                  <a:schemeClr val="tx1"/>
                </a:solidFill>
                <a:latin typeface="Times New Roman" charset="0"/>
                <a:ea typeface="ＭＳ Ｐゴシック" charset="0"/>
              </a:defRPr>
            </a:lvl1pPr>
            <a:lvl2pPr marL="712118" indent="-273891" defTabSz="926666">
              <a:defRPr sz="1200">
                <a:solidFill>
                  <a:schemeClr val="tx1"/>
                </a:solidFill>
                <a:latin typeface="Times New Roman" charset="0"/>
                <a:ea typeface="ＭＳ Ｐゴシック" charset="0"/>
              </a:defRPr>
            </a:lvl2pPr>
            <a:lvl3pPr marL="1095566" indent="-219113" defTabSz="926666">
              <a:defRPr sz="1200">
                <a:solidFill>
                  <a:schemeClr val="tx1"/>
                </a:solidFill>
                <a:latin typeface="Times New Roman" charset="0"/>
                <a:ea typeface="ＭＳ Ｐゴシック" charset="0"/>
              </a:defRPr>
            </a:lvl3pPr>
            <a:lvl4pPr marL="1533792" indent="-219113" defTabSz="926666">
              <a:defRPr sz="1200">
                <a:solidFill>
                  <a:schemeClr val="tx1"/>
                </a:solidFill>
                <a:latin typeface="Times New Roman" charset="0"/>
                <a:ea typeface="ＭＳ Ｐゴシック" charset="0"/>
              </a:defRPr>
            </a:lvl4pPr>
            <a:lvl5pPr marL="1972018" indent="-219113" defTabSz="926666">
              <a:defRPr sz="1200">
                <a:solidFill>
                  <a:schemeClr val="tx1"/>
                </a:solidFill>
                <a:latin typeface="Times New Roman" charset="0"/>
                <a:ea typeface="ＭＳ Ｐゴシック" charset="0"/>
              </a:defRPr>
            </a:lvl5pPr>
            <a:lvl6pPr marL="2410244" indent="-219113" defTabSz="926666" eaLnBrk="0" fontAlgn="base" hangingPunct="0">
              <a:spcBef>
                <a:spcPct val="30000"/>
              </a:spcBef>
              <a:spcAft>
                <a:spcPct val="0"/>
              </a:spcAft>
              <a:defRPr sz="1200">
                <a:solidFill>
                  <a:schemeClr val="tx1"/>
                </a:solidFill>
                <a:latin typeface="Times New Roman" charset="0"/>
                <a:ea typeface="ＭＳ Ｐゴシック" charset="0"/>
              </a:defRPr>
            </a:lvl6pPr>
            <a:lvl7pPr marL="2848470" indent="-219113" defTabSz="926666" eaLnBrk="0" fontAlgn="base" hangingPunct="0">
              <a:spcBef>
                <a:spcPct val="30000"/>
              </a:spcBef>
              <a:spcAft>
                <a:spcPct val="0"/>
              </a:spcAft>
              <a:defRPr sz="1200">
                <a:solidFill>
                  <a:schemeClr val="tx1"/>
                </a:solidFill>
                <a:latin typeface="Times New Roman" charset="0"/>
                <a:ea typeface="ＭＳ Ｐゴシック" charset="0"/>
              </a:defRPr>
            </a:lvl7pPr>
            <a:lvl8pPr marL="3286697" indent="-219113" defTabSz="926666" eaLnBrk="0" fontAlgn="base" hangingPunct="0">
              <a:spcBef>
                <a:spcPct val="30000"/>
              </a:spcBef>
              <a:spcAft>
                <a:spcPct val="0"/>
              </a:spcAft>
              <a:defRPr sz="1200">
                <a:solidFill>
                  <a:schemeClr val="tx1"/>
                </a:solidFill>
                <a:latin typeface="Times New Roman" charset="0"/>
                <a:ea typeface="ＭＳ Ｐゴシック" charset="0"/>
              </a:defRPr>
            </a:lvl8pPr>
            <a:lvl9pPr marL="3724923" indent="-219113" defTabSz="926666" eaLnBrk="0" fontAlgn="base" hangingPunct="0">
              <a:spcBef>
                <a:spcPct val="30000"/>
              </a:spcBef>
              <a:spcAft>
                <a:spcPct val="0"/>
              </a:spcAft>
              <a:defRPr sz="1200">
                <a:solidFill>
                  <a:schemeClr val="tx1"/>
                </a:solidFill>
                <a:latin typeface="Times New Roman" charset="0"/>
                <a:ea typeface="ＭＳ Ｐゴシック" charset="0"/>
              </a:defRPr>
            </a:lvl9pPr>
          </a:lstStyle>
          <a:p>
            <a:fld id="{3E0C7EE6-0709-3846-98C6-F0D23557FA5D}" type="slidenum">
              <a:rPr lang="en-US"/>
              <a:pPr/>
              <a:t>2</a:t>
            </a:fld>
            <a:endParaRPr lang="en-US"/>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1678" tIns="45035" rIns="91678" bIns="45035"/>
          <a:lstStyle/>
          <a:p>
            <a:endParaRPr lang="en-GB">
              <a:latin typeface="Times New Roman" charset="0"/>
            </a:endParaRPr>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extLst>
      <p:ext uri="{BB962C8B-B14F-4D97-AF65-F5344CB8AC3E}">
        <p14:creationId xmlns:p14="http://schemas.microsoft.com/office/powerpoint/2010/main" val="16816927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6</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18</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6</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7146369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7</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18</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7</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9577477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8</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18</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8</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marL="0" marR="0" indent="0" algn="l" defTabSz="914400" rtl="0" eaLnBrk="0" fontAlgn="base" latinLnBrk="0" hangingPunct="0">
              <a:lnSpc>
                <a:spcPct val="100000"/>
              </a:lnSpc>
              <a:spcBef>
                <a:spcPct val="30000"/>
              </a:spcBef>
              <a:spcAft>
                <a:spcPct val="0"/>
              </a:spcAft>
              <a:buClrTx/>
              <a:buSzTx/>
              <a:buFontTx/>
              <a:buNone/>
              <a:tabLst/>
              <a:defRPr/>
            </a:pPr>
            <a:r>
              <a:rPr lang="en-GB" dirty="0" smtClean="0">
                <a:latin typeface="Times New Roman" charset="0"/>
                <a:ea typeface="ＭＳ Ｐゴシック" charset="0"/>
                <a:cs typeface="ＭＳ Ｐゴシック" charset="0"/>
              </a:rPr>
              <a:t>Sincere thanks</a:t>
            </a:r>
            <a:r>
              <a:rPr lang="en-GB" baseline="0" dirty="0" smtClean="0">
                <a:latin typeface="Times New Roman" charset="0"/>
                <a:ea typeface="ＭＳ Ｐゴシック" charset="0"/>
                <a:cs typeface="ＭＳ Ｐゴシック" charset="0"/>
              </a:rPr>
              <a:t> to Charley and Yokota-san: </a:t>
            </a:r>
            <a:r>
              <a:rPr lang="en-GB" dirty="0" smtClean="0">
                <a:latin typeface="Times New Roman" charset="0"/>
                <a:ea typeface="ＭＳ Ｐゴシック" charset="0"/>
                <a:cs typeface="ＭＳ Ｐゴシック" charset="0"/>
              </a:rPr>
              <a:t>ah-</a:t>
            </a:r>
            <a:r>
              <a:rPr lang="en-GB" dirty="0" err="1" smtClean="0">
                <a:latin typeface="Times New Roman" charset="0"/>
                <a:ea typeface="ＭＳ Ｐゴシック" charset="0"/>
                <a:cs typeface="ＭＳ Ｐゴシック" charset="0"/>
              </a:rPr>
              <a:t>ree</a:t>
            </a:r>
            <a:r>
              <a:rPr lang="en-GB" dirty="0" smtClean="0">
                <a:latin typeface="Times New Roman" charset="0"/>
                <a:ea typeface="ＭＳ Ｐゴシック" charset="0"/>
                <a:cs typeface="ＭＳ Ｐゴシック" charset="0"/>
              </a:rPr>
              <a:t>-</a:t>
            </a:r>
            <a:r>
              <a:rPr lang="en-GB" dirty="0" err="1" smtClean="0">
                <a:latin typeface="Times New Roman" charset="0"/>
                <a:ea typeface="ＭＳ Ｐゴシック" charset="0"/>
                <a:cs typeface="ＭＳ Ｐゴシック" charset="0"/>
              </a:rPr>
              <a:t>gah-toh-oo</a:t>
            </a:r>
            <a:r>
              <a:rPr lang="en-GB" dirty="0" smtClean="0">
                <a:latin typeface="Times New Roman" charset="0"/>
                <a:ea typeface="ＭＳ Ｐゴシック" charset="0"/>
                <a:cs typeface="ＭＳ Ｐゴシック" charset="0"/>
              </a:rPr>
              <a:t> go-</a:t>
            </a:r>
            <a:r>
              <a:rPr lang="en-GB" dirty="0" err="1" smtClean="0">
                <a:latin typeface="Times New Roman" charset="0"/>
                <a:ea typeface="ＭＳ Ｐゴシック" charset="0"/>
                <a:cs typeface="ＭＳ Ｐゴシック" charset="0"/>
              </a:rPr>
              <a:t>za</a:t>
            </a:r>
            <a:r>
              <a:rPr lang="en-GB" dirty="0" smtClean="0">
                <a:latin typeface="Times New Roman" charset="0"/>
                <a:ea typeface="ＭＳ Ｐゴシック" charset="0"/>
                <a:cs typeface="ＭＳ Ｐゴシック" charset="0"/>
              </a:rPr>
              <a:t>-</a:t>
            </a:r>
            <a:r>
              <a:rPr lang="en-GB" dirty="0" err="1" smtClean="0">
                <a:latin typeface="Times New Roman" charset="0"/>
                <a:ea typeface="ＭＳ Ｐゴシック" charset="0"/>
                <a:cs typeface="ＭＳ Ｐゴシック" charset="0"/>
              </a:rPr>
              <a:t>ee</a:t>
            </a:r>
            <a:r>
              <a:rPr lang="en-GB" dirty="0" smtClean="0">
                <a:latin typeface="Times New Roman" charset="0"/>
                <a:ea typeface="ＭＳ Ｐゴシック" charset="0"/>
                <a:cs typeface="ＭＳ Ｐゴシック" charset="0"/>
              </a:rPr>
              <a:t>-ma-</a:t>
            </a:r>
            <a:r>
              <a:rPr lang="en-GB" dirty="0" err="1" smtClean="0">
                <a:latin typeface="Times New Roman" charset="0"/>
                <a:ea typeface="ＭＳ Ｐゴシック" charset="0"/>
                <a:cs typeface="ＭＳ Ｐゴシック" charset="0"/>
              </a:rPr>
              <a:t>shi</a:t>
            </a:r>
            <a:r>
              <a:rPr lang="en-GB" dirty="0" smtClean="0">
                <a:latin typeface="Times New Roman" charset="0"/>
                <a:ea typeface="ＭＳ Ｐゴシック" charset="0"/>
                <a:cs typeface="ＭＳ Ｐゴシック" charset="0"/>
              </a:rPr>
              <a:t>-</a:t>
            </a:r>
            <a:r>
              <a:rPr lang="en-GB" dirty="0" err="1" smtClean="0">
                <a:latin typeface="Times New Roman" charset="0"/>
                <a:ea typeface="ＭＳ Ｐゴシック" charset="0"/>
                <a:cs typeface="ＭＳ Ｐゴシック" charset="0"/>
              </a:rPr>
              <a:t>tah</a:t>
            </a:r>
            <a:endParaRPr lang="en-GB" dirty="0">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2787228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9</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18</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9</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marL="0" marR="0" indent="0" algn="l" defTabSz="914400" rtl="0" eaLnBrk="0" fontAlgn="base" latinLnBrk="0" hangingPunct="0">
              <a:lnSpc>
                <a:spcPct val="100000"/>
              </a:lnSpc>
              <a:spcBef>
                <a:spcPct val="30000"/>
              </a:spcBef>
              <a:spcAft>
                <a:spcPct val="0"/>
              </a:spcAft>
              <a:buClrTx/>
              <a:buSzTx/>
              <a:buFontTx/>
              <a:buNone/>
              <a:tabLst/>
              <a:defRPr/>
            </a:pPr>
            <a:r>
              <a:rPr lang="en-GB" dirty="0" smtClean="0">
                <a:latin typeface="Times New Roman" charset="0"/>
                <a:ea typeface="ＭＳ Ｐゴシック" charset="0"/>
                <a:cs typeface="ＭＳ Ｐゴシック" charset="0"/>
              </a:rPr>
              <a:t>Sincere thanks</a:t>
            </a:r>
            <a:r>
              <a:rPr lang="en-GB" baseline="0" dirty="0" smtClean="0">
                <a:latin typeface="Times New Roman" charset="0"/>
                <a:ea typeface="ＭＳ Ｐゴシック" charset="0"/>
                <a:cs typeface="ＭＳ Ｐゴシック" charset="0"/>
              </a:rPr>
              <a:t> to Charley and Yokota-san: </a:t>
            </a:r>
            <a:r>
              <a:rPr lang="en-GB" dirty="0" smtClean="0">
                <a:latin typeface="Times New Roman" charset="0"/>
                <a:ea typeface="ＭＳ Ｐゴシック" charset="0"/>
                <a:cs typeface="ＭＳ Ｐゴシック" charset="0"/>
              </a:rPr>
              <a:t>ah-</a:t>
            </a:r>
            <a:r>
              <a:rPr lang="en-GB" dirty="0" err="1" smtClean="0">
                <a:latin typeface="Times New Roman" charset="0"/>
                <a:ea typeface="ＭＳ Ｐゴシック" charset="0"/>
                <a:cs typeface="ＭＳ Ｐゴシック" charset="0"/>
              </a:rPr>
              <a:t>ree</a:t>
            </a:r>
            <a:r>
              <a:rPr lang="en-GB" dirty="0" smtClean="0">
                <a:latin typeface="Times New Roman" charset="0"/>
                <a:ea typeface="ＭＳ Ｐゴシック" charset="0"/>
                <a:cs typeface="ＭＳ Ｐゴシック" charset="0"/>
              </a:rPr>
              <a:t>-</a:t>
            </a:r>
            <a:r>
              <a:rPr lang="en-GB" dirty="0" err="1" smtClean="0">
                <a:latin typeface="Times New Roman" charset="0"/>
                <a:ea typeface="ＭＳ Ｐゴシック" charset="0"/>
                <a:cs typeface="ＭＳ Ｐゴシック" charset="0"/>
              </a:rPr>
              <a:t>gah-toh-oo</a:t>
            </a:r>
            <a:r>
              <a:rPr lang="en-GB" dirty="0" smtClean="0">
                <a:latin typeface="Times New Roman" charset="0"/>
                <a:ea typeface="ＭＳ Ｐゴシック" charset="0"/>
                <a:cs typeface="ＭＳ Ｐゴシック" charset="0"/>
              </a:rPr>
              <a:t> go-</a:t>
            </a:r>
            <a:r>
              <a:rPr lang="en-GB" dirty="0" err="1" smtClean="0">
                <a:latin typeface="Times New Roman" charset="0"/>
                <a:ea typeface="ＭＳ Ｐゴシック" charset="0"/>
                <a:cs typeface="ＭＳ Ｐゴシック" charset="0"/>
              </a:rPr>
              <a:t>za</a:t>
            </a:r>
            <a:r>
              <a:rPr lang="en-GB" dirty="0" smtClean="0">
                <a:latin typeface="Times New Roman" charset="0"/>
                <a:ea typeface="ＭＳ Ｐゴシック" charset="0"/>
                <a:cs typeface="ＭＳ Ｐゴシック" charset="0"/>
              </a:rPr>
              <a:t>-</a:t>
            </a:r>
            <a:r>
              <a:rPr lang="en-GB" dirty="0" err="1" smtClean="0">
                <a:latin typeface="Times New Roman" charset="0"/>
                <a:ea typeface="ＭＳ Ｐゴシック" charset="0"/>
                <a:cs typeface="ＭＳ Ｐゴシック" charset="0"/>
              </a:rPr>
              <a:t>ee</a:t>
            </a:r>
            <a:r>
              <a:rPr lang="en-GB" dirty="0" smtClean="0">
                <a:latin typeface="Times New Roman" charset="0"/>
                <a:ea typeface="ＭＳ Ｐゴシック" charset="0"/>
                <a:cs typeface="ＭＳ Ｐゴシック" charset="0"/>
              </a:rPr>
              <a:t>-ma-</a:t>
            </a:r>
            <a:r>
              <a:rPr lang="en-GB" dirty="0" err="1" smtClean="0">
                <a:latin typeface="Times New Roman" charset="0"/>
                <a:ea typeface="ＭＳ Ｐゴシック" charset="0"/>
                <a:cs typeface="ＭＳ Ｐゴシック" charset="0"/>
              </a:rPr>
              <a:t>shi</a:t>
            </a:r>
            <a:r>
              <a:rPr lang="en-GB" dirty="0" smtClean="0">
                <a:latin typeface="Times New Roman" charset="0"/>
                <a:ea typeface="ＭＳ Ｐゴシック" charset="0"/>
                <a:cs typeface="ＭＳ Ｐゴシック" charset="0"/>
              </a:rPr>
              <a:t>-</a:t>
            </a:r>
            <a:r>
              <a:rPr lang="en-GB" dirty="0" err="1" smtClean="0">
                <a:latin typeface="Times New Roman" charset="0"/>
                <a:ea typeface="ＭＳ Ｐゴシック" charset="0"/>
                <a:cs typeface="ＭＳ Ｐゴシック" charset="0"/>
              </a:rPr>
              <a:t>tah</a:t>
            </a:r>
            <a:endParaRPr lang="en-GB" dirty="0">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2787228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10</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18</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10</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1258981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11</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18</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11</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0599613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12</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18</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12</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6564780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&lt;Mar 2018&gt;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&lt;Mar 2018&gt;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&lt;Mar 2018&gt;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&lt;Mar 2018&gt;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&lt;Mar 2018&gt;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&lt;Mar 2018&gt;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&lt;Mar 2018&gt;</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&lt;Mar 2018&gt;</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&lt;Mar 2018&gt;</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&lt;Mar 2018&gt;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&lt;Mar 2018&gt;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smtClean="0"/>
              <a:t>&lt;Mar 2018&gt;</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396875"/>
            <a:ext cx="39624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b="1" dirty="0"/>
              <a:t>15-</a:t>
            </a:r>
            <a:r>
              <a:rPr lang="en-US" b="1" dirty="0" smtClean="0"/>
              <a:t>18-0114-</a:t>
            </a:r>
            <a:r>
              <a:rPr lang="en-US" b="1" dirty="0" smtClean="0"/>
              <a:t>01-</a:t>
            </a:r>
            <a:r>
              <a:rPr lang="en-US" b="1" dirty="0" smtClean="0"/>
              <a:t>0012</a:t>
            </a:r>
            <a:r>
              <a:rPr lang="en-US" sz="1400" b="1" dirty="0" smtClean="0"/>
              <a:t>&gt;</a:t>
            </a:r>
            <a:endParaRPr lang="en-US" sz="1400" b="1" dirty="0"/>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1536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609600"/>
            <a:ext cx="8839200" cy="4770537"/>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TG12 ULI Report </a:t>
            </a:r>
            <a:r>
              <a:rPr lang="en-US" sz="1600" dirty="0">
                <a:solidFill>
                  <a:srgbClr val="FF0000"/>
                </a:solidFill>
                <a:latin typeface="Times New Roman" pitchFamily="18" charset="0"/>
                <a:ea typeface="ＭＳ Ｐゴシック" pitchFamily="-65" charset="-128"/>
                <a:cs typeface="+mn-cs"/>
              </a:rPr>
              <a:t>for </a:t>
            </a:r>
            <a:r>
              <a:rPr lang="en-US" sz="1600" dirty="0" smtClean="0">
                <a:solidFill>
                  <a:srgbClr val="FF0000"/>
                </a:solidFill>
                <a:latin typeface="Times New Roman" pitchFamily="18" charset="0"/>
                <a:ea typeface="ＭＳ Ｐゴシック" pitchFamily="-65" charset="-128"/>
                <a:cs typeface="+mn-cs"/>
              </a:rPr>
              <a:t>Mar 2018 </a:t>
            </a:r>
            <a:r>
              <a:rPr lang="en-US" sz="1600" dirty="0">
                <a:solidFill>
                  <a:srgbClr val="FF0000"/>
                </a:solidFill>
                <a:latin typeface="Times New Roman" pitchFamily="18" charset="0"/>
                <a:ea typeface="ＭＳ Ｐゴシック" pitchFamily="-65" charset="-128"/>
                <a:cs typeface="+mn-cs"/>
              </a:rPr>
              <a:t>Session</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5 Mar 2017</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Patrick Kinney</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Kinney Consulting LLC</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Address [</a:t>
            </a:r>
            <a:r>
              <a:rPr lang="en-US" sz="1600" dirty="0">
                <a:solidFill>
                  <a:srgbClr val="FF0000"/>
                </a:solidFill>
                <a:latin typeface="Times New Roman" pitchFamily="18" charset="0"/>
                <a:ea typeface="ＭＳ Ｐゴシック" pitchFamily="-65" charset="-128"/>
                <a:cs typeface="+mn-cs"/>
              </a:rPr>
              <a:t>Chicago area, IL, USA</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Voice:[</a:t>
            </a:r>
            <a:r>
              <a:rPr lang="en-US" sz="1600" dirty="0">
                <a:solidFill>
                  <a:srgbClr val="FF0000"/>
                </a:solidFill>
                <a:latin typeface="Times New Roman" pitchFamily="18" charset="0"/>
                <a:ea typeface="ＭＳ Ｐゴシック" pitchFamily="-65" charset="-128"/>
                <a:cs typeface="+mn-cs"/>
              </a:rPr>
              <a:t>+1.847.960.3715</a:t>
            </a:r>
            <a:r>
              <a:rPr lang="en-US" sz="1600" dirty="0">
                <a:solidFill>
                  <a:schemeClr val="tx2"/>
                </a:solidFill>
                <a:latin typeface="Times New Roman" pitchFamily="18" charset="0"/>
                <a:ea typeface="ＭＳ Ｐゴシック" pitchFamily="-65" charset="-128"/>
                <a:cs typeface="+mn-cs"/>
              </a:rPr>
              <a:t>], E-Mail:[</a:t>
            </a:r>
            <a:r>
              <a:rPr lang="en-US" sz="1600" dirty="0">
                <a:solidFill>
                  <a:srgbClr val="FF0000"/>
                </a:solidFill>
                <a:latin typeface="Times New Roman" pitchFamily="18" charset="0"/>
                <a:ea typeface="ＭＳ Ｐゴシック" pitchFamily="-65" charset="-128"/>
                <a:cs typeface="+mn-cs"/>
              </a:rPr>
              <a:t>pat.kinney@ieee.org</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000000"/>
                </a:solidFill>
                <a:latin typeface="Times New Roman" pitchFamily="18" charset="0"/>
                <a:ea typeface="ＭＳ Ｐゴシック" pitchFamily="-65" charset="-128"/>
              </a:rPr>
              <a:t>TG12 </a:t>
            </a:r>
            <a:r>
              <a:rPr lang="en-US" sz="1600" dirty="0" smtClean="0">
                <a:latin typeface="Times New Roman" pitchFamily="18" charset="0"/>
                <a:ea typeface="ＭＳ Ｐゴシック" pitchFamily="-65" charset="-128"/>
                <a:cs typeface="+mn-cs"/>
              </a:rPr>
              <a:t>Report </a:t>
            </a:r>
            <a:r>
              <a:rPr lang="en-US" sz="1600" dirty="0">
                <a:latin typeface="Times New Roman" pitchFamily="18" charset="0"/>
                <a:ea typeface="ＭＳ Ｐゴシック" pitchFamily="-65" charset="-128"/>
                <a:cs typeface="+mn-cs"/>
              </a:rPr>
              <a:t>for </a:t>
            </a:r>
            <a:r>
              <a:rPr lang="en-US" sz="1600" dirty="0" smtClean="0">
                <a:latin typeface="Times New Roman" pitchFamily="18" charset="0"/>
                <a:ea typeface="ＭＳ Ｐゴシック" pitchFamily="-65" charset="-128"/>
                <a:cs typeface="+mn-cs"/>
              </a:rPr>
              <a:t>Mar 2018 Session</a:t>
            </a:r>
            <a:r>
              <a:rPr lang="en-US" sz="1600" dirty="0">
                <a:solidFill>
                  <a:srgbClr val="FF0000"/>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latin typeface="Times New Roman" pitchFamily="18" charset="0"/>
                <a:ea typeface="ＭＳ Ｐゴシック" pitchFamily="-65" charset="-128"/>
                <a:cs typeface="+mn-cs"/>
              </a:rPr>
              <a:t>Report </a:t>
            </a:r>
            <a:r>
              <a:rPr lang="en-US" sz="1600" dirty="0">
                <a:latin typeface="Times New Roman" pitchFamily="18" charset="0"/>
                <a:ea typeface="ＭＳ Ｐゴシック" pitchFamily="-65" charset="-128"/>
                <a:cs typeface="+mn-cs"/>
              </a:rPr>
              <a:t>for the </a:t>
            </a:r>
            <a:r>
              <a:rPr lang="en-US" sz="1600" dirty="0" smtClean="0">
                <a:latin typeface="Times New Roman" pitchFamily="18" charset="0"/>
                <a:ea typeface="ＭＳ Ｐゴシック" pitchFamily="-65" charset="-128"/>
                <a:cs typeface="+mn-cs"/>
              </a:rPr>
              <a:t>Mar 2018 Session</a:t>
            </a:r>
            <a:r>
              <a:rPr lang="en-US" sz="1600" dirty="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a:t>
            </a:r>
            <a:r>
              <a:rPr lang="en-US" sz="1600" dirty="0" smtClean="0">
                <a:solidFill>
                  <a:schemeClr val="tx2"/>
                </a:solidFill>
                <a:latin typeface="Times New Roman" pitchFamily="18" charset="0"/>
                <a:ea typeface="ＭＳ Ｐゴシック" pitchFamily="-65" charset="-128"/>
                <a:cs typeface="+mn-cs"/>
              </a:rPr>
              <a:t>the </a:t>
            </a:r>
            <a:r>
              <a:rPr lang="en-US" sz="1600" dirty="0">
                <a:solidFill>
                  <a:schemeClr val="tx2"/>
                </a:solidFill>
                <a:latin typeface="Times New Roman" pitchFamily="18" charset="0"/>
                <a:ea typeface="ＭＳ Ｐゴシック" pitchFamily="-65" charset="-128"/>
                <a:cs typeface="+mn-cs"/>
              </a:rPr>
              <a:t>contributing individual(s) or organization(s). The material in this document is subject to change in form and content after further study. The contributor(s) reserve(s) the right to add, amend or withdraw material contained herein.</a:t>
            </a:r>
          </a:p>
          <a:p>
            <a:pPr eaLnBrk="0" hangingPunct="0">
              <a:defRPr/>
            </a:pPr>
            <a:endParaRPr lang="en-US" sz="1600" b="1" dirty="0" smtClean="0">
              <a:solidFill>
                <a:schemeClr val="tx2"/>
              </a:solidFill>
              <a:latin typeface="Times New Roman" pitchFamily="18" charset="0"/>
              <a:ea typeface="ＭＳ Ｐゴシック" pitchFamily="-65" charset="-128"/>
              <a:cs typeface="+mn-cs"/>
            </a:endParaRPr>
          </a:p>
          <a:p>
            <a:pPr eaLnBrk="0" hangingPunct="0">
              <a:defRPr/>
            </a:pPr>
            <a:r>
              <a:rPr lang="en-US" sz="1600" b="1" dirty="0" smtClean="0">
                <a:solidFill>
                  <a:schemeClr val="tx2"/>
                </a:solidFill>
                <a:latin typeface="Times New Roman" pitchFamily="18" charset="0"/>
                <a:ea typeface="ＭＳ Ｐゴシック" pitchFamily="-65" charset="-128"/>
                <a:cs typeface="+mn-cs"/>
              </a:rPr>
              <a:t>Release</a:t>
            </a:r>
            <a:r>
              <a:rPr lang="en-US" sz="1600" b="1" dirty="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 2018&gt;</a:t>
            </a:r>
            <a:endParaRPr lang="en-US" sz="1400"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 2018&gt;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10</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10</a:t>
            </a:fld>
            <a:endParaRPr lang="en-US"/>
          </a:p>
        </p:txBody>
      </p:sp>
      <p:sp>
        <p:nvSpPr>
          <p:cNvPr id="21509" name="Rectangle 2"/>
          <p:cNvSpPr>
            <a:spLocks noGrp="1" noChangeArrowheads="1"/>
          </p:cNvSpPr>
          <p:nvPr>
            <p:ph type="title" idx="4294967295"/>
          </p:nvPr>
        </p:nvSpPr>
        <p:spPr>
          <a:xfrm>
            <a:off x="533400" y="381000"/>
            <a:ext cx="7772400" cy="990600"/>
          </a:xfrm>
        </p:spPr>
        <p:txBody>
          <a:bodyPr/>
          <a:lstStyle/>
          <a:p>
            <a:pPr lvl="2"/>
            <a:r>
              <a:rPr lang="en-US" sz="3200" b="1" dirty="0" smtClean="0">
                <a:solidFill>
                  <a:srgbClr val="000000"/>
                </a:solidFill>
                <a:ea typeface="Lucida Grande"/>
                <a:cs typeface="Lucida Grande"/>
              </a:rPr>
              <a:t>Future Efforts</a:t>
            </a:r>
            <a:endParaRPr lang="en-US" sz="32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sp>
        <p:nvSpPr>
          <p:cNvPr id="3" name="TextBox 2"/>
          <p:cNvSpPr txBox="1"/>
          <p:nvPr/>
        </p:nvSpPr>
        <p:spPr>
          <a:xfrm>
            <a:off x="685800" y="1219200"/>
            <a:ext cx="7848600" cy="5109092"/>
          </a:xfrm>
          <a:prstGeom prst="rect">
            <a:avLst/>
          </a:prstGeom>
          <a:noFill/>
        </p:spPr>
        <p:txBody>
          <a:bodyPr wrap="square" numCol="1" rtlCol="0">
            <a:spAutoFit/>
          </a:bodyPr>
          <a:lstStyle/>
          <a:p>
            <a:r>
              <a:rPr lang="en-US" sz="2000" b="1" dirty="0" smtClean="0"/>
              <a:t>Functional Module Technical Details</a:t>
            </a:r>
          </a:p>
          <a:p>
            <a:pPr marL="285750" indent="-285750">
              <a:buFont typeface="Arial"/>
              <a:buChar char="•"/>
            </a:pPr>
            <a:r>
              <a:rPr lang="en-US" sz="1800" b="1" dirty="0" smtClean="0"/>
              <a:t>PDE			P Kinney</a:t>
            </a:r>
          </a:p>
          <a:p>
            <a:pPr marL="285750" indent="-285750">
              <a:buFont typeface="Arial"/>
              <a:buChar char="•"/>
            </a:pPr>
            <a:r>
              <a:rPr lang="en-US" sz="1800" b="1" dirty="0" smtClean="0"/>
              <a:t>MMI			</a:t>
            </a:r>
            <a:r>
              <a:rPr lang="en-US" sz="1800" b="1" dirty="0"/>
              <a:t>P </a:t>
            </a:r>
            <a:r>
              <a:rPr lang="en-US" sz="1800" b="1" dirty="0" smtClean="0"/>
              <a:t>Kinney	</a:t>
            </a:r>
          </a:p>
          <a:p>
            <a:pPr marL="285750" indent="-285750">
              <a:buFont typeface="Arial"/>
              <a:buChar char="•"/>
            </a:pPr>
            <a:r>
              <a:rPr lang="en-US" sz="1800" b="1" dirty="0" smtClean="0"/>
              <a:t>Management Protocol	</a:t>
            </a:r>
            <a:endParaRPr lang="en-US" sz="1800" b="1" dirty="0" smtClean="0"/>
          </a:p>
          <a:p>
            <a:pPr marL="285750" indent="-285750">
              <a:buFont typeface="Arial"/>
              <a:buChar char="•"/>
            </a:pPr>
            <a:r>
              <a:rPr lang="en-US" sz="1800" b="1" dirty="0" err="1" smtClean="0"/>
              <a:t>PassThru</a:t>
            </a:r>
            <a:r>
              <a:rPr lang="en-US" sz="1800" b="1" dirty="0"/>
              <a:t>		C </a:t>
            </a:r>
            <a:r>
              <a:rPr lang="en-US" sz="1800" b="1" dirty="0" smtClean="0"/>
              <a:t>Perkins</a:t>
            </a:r>
          </a:p>
          <a:p>
            <a:pPr marL="285750" indent="-285750">
              <a:buFont typeface="Arial"/>
              <a:buChar char="•"/>
            </a:pPr>
            <a:r>
              <a:rPr lang="en-US" sz="1800" b="1" dirty="0" smtClean="0"/>
              <a:t>6LoWPAN		</a:t>
            </a:r>
          </a:p>
          <a:p>
            <a:pPr marL="285750" indent="-285750">
              <a:buFont typeface="Arial"/>
              <a:buChar char="•"/>
            </a:pPr>
            <a:r>
              <a:rPr lang="en-US" sz="1800" b="1" dirty="0" smtClean="0"/>
              <a:t>KMP			</a:t>
            </a:r>
          </a:p>
          <a:p>
            <a:pPr marL="285750" indent="-285750">
              <a:buFont typeface="Arial"/>
              <a:buChar char="•"/>
            </a:pPr>
            <a:r>
              <a:rPr lang="en-US" sz="1800" b="1" dirty="0" smtClean="0"/>
              <a:t>802.1X		Kinney/Moskowitz		</a:t>
            </a:r>
          </a:p>
          <a:p>
            <a:pPr marL="285750" indent="-285750">
              <a:buFont typeface="Arial"/>
              <a:buChar char="•"/>
            </a:pPr>
            <a:r>
              <a:rPr lang="en-US" sz="1800" b="1" dirty="0" smtClean="0"/>
              <a:t>L2R			Sato		</a:t>
            </a:r>
          </a:p>
          <a:p>
            <a:pPr marL="285750" indent="-285750">
              <a:buFont typeface="Arial"/>
              <a:buChar char="•"/>
            </a:pPr>
            <a:r>
              <a:rPr lang="en-US" sz="1800" b="1" dirty="0" smtClean="0"/>
              <a:t>6tisch			</a:t>
            </a:r>
          </a:p>
          <a:p>
            <a:pPr marL="285750" indent="-285750">
              <a:buFont typeface="Arial"/>
              <a:buChar char="•"/>
            </a:pPr>
            <a:r>
              <a:rPr lang="en-US" sz="1800" b="1" dirty="0" smtClean="0"/>
              <a:t>Ranging		B Verso</a:t>
            </a:r>
          </a:p>
          <a:p>
            <a:pPr marL="285750" indent="-285750">
              <a:buFont typeface="Arial"/>
              <a:buChar char="•"/>
            </a:pPr>
            <a:endParaRPr lang="en-US" sz="1800" b="1" dirty="0"/>
          </a:p>
          <a:p>
            <a:r>
              <a:rPr lang="en-US" sz="1800" b="1" dirty="0"/>
              <a:t>Functional Block Overview</a:t>
            </a:r>
          </a:p>
          <a:p>
            <a:pPr marL="342900" indent="-342900">
              <a:buFont typeface="Arial"/>
              <a:buChar char="•"/>
            </a:pPr>
            <a:r>
              <a:rPr lang="en-US" sz="1800" b="1" dirty="0"/>
              <a:t>How do they work?</a:t>
            </a:r>
          </a:p>
          <a:p>
            <a:pPr marL="342900" indent="-342900">
              <a:buFont typeface="Arial"/>
              <a:buChar char="•"/>
            </a:pPr>
            <a:r>
              <a:rPr lang="en-US" sz="1800" b="1" dirty="0"/>
              <a:t>What functions do they include?</a:t>
            </a:r>
          </a:p>
          <a:p>
            <a:pPr marL="342900" indent="-342900">
              <a:buFont typeface="Arial"/>
              <a:buChar char="•"/>
            </a:pPr>
            <a:r>
              <a:rPr lang="en-US" sz="1800" b="1" dirty="0"/>
              <a:t>How do the SAPs work? </a:t>
            </a:r>
          </a:p>
          <a:p>
            <a:pPr marL="342900" indent="-342900">
              <a:buFont typeface="Arial"/>
              <a:buChar char="•"/>
            </a:pPr>
            <a:r>
              <a:rPr lang="en-US" sz="1800" b="1" dirty="0"/>
              <a:t>What primitives are required?</a:t>
            </a:r>
          </a:p>
          <a:p>
            <a:pPr marL="342900" indent="-342900">
              <a:buFont typeface="Arial"/>
              <a:buChar char="•"/>
            </a:pPr>
            <a:r>
              <a:rPr lang="en-US" sz="1800" b="1" dirty="0"/>
              <a:t>What parameters are required</a:t>
            </a:r>
            <a:r>
              <a:rPr lang="en-US" sz="1800" b="1" dirty="0" smtClean="0"/>
              <a:t>?</a:t>
            </a:r>
            <a:endParaRPr lang="en-US" sz="1800" b="1" dirty="0"/>
          </a:p>
        </p:txBody>
      </p:sp>
    </p:spTree>
    <p:extLst>
      <p:ext uri="{BB962C8B-B14F-4D97-AF65-F5344CB8AC3E}">
        <p14:creationId xmlns:p14="http://schemas.microsoft.com/office/powerpoint/2010/main" val="163200571"/>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 2018&gt;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11</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11</a:t>
            </a:fld>
            <a:endParaRPr lang="en-US"/>
          </a:p>
        </p:txBody>
      </p:sp>
      <p:sp>
        <p:nvSpPr>
          <p:cNvPr id="21509" name="Rectangle 2"/>
          <p:cNvSpPr>
            <a:spLocks noGrp="1" noChangeArrowheads="1"/>
          </p:cNvSpPr>
          <p:nvPr>
            <p:ph type="title" idx="4294967295"/>
          </p:nvPr>
        </p:nvSpPr>
        <p:spPr>
          <a:xfrm>
            <a:off x="304800" y="533400"/>
            <a:ext cx="7772400" cy="990600"/>
          </a:xfrm>
        </p:spPr>
        <p:txBody>
          <a:bodyPr/>
          <a:lstStyle/>
          <a:p>
            <a:r>
              <a:rPr lang="en-US" b="1" dirty="0">
                <a:latin typeface="Times New Roman" charset="0"/>
                <a:ea typeface="ＭＳ Ｐゴシック" charset="0"/>
                <a:cs typeface="ＭＳ Ｐゴシック" charset="0"/>
              </a:rPr>
              <a:t>Meeting </a:t>
            </a:r>
            <a:r>
              <a:rPr lang="en-US" b="1" dirty="0" smtClean="0">
                <a:latin typeface="Times New Roman" charset="0"/>
                <a:ea typeface="ＭＳ Ｐゴシック" charset="0"/>
                <a:cs typeface="ＭＳ Ｐゴシック" charset="0"/>
              </a:rPr>
              <a:t>Accomplishments</a:t>
            </a:r>
            <a:br>
              <a:rPr lang="en-US" b="1" dirty="0" smtClean="0">
                <a:latin typeface="Times New Roman" charset="0"/>
                <a:ea typeface="ＭＳ Ｐゴシック" charset="0"/>
                <a:cs typeface="ＭＳ Ｐゴシック" charset="0"/>
              </a:rPr>
            </a:b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600200"/>
            <a:ext cx="86868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4488" lvl="1" indent="-342900">
              <a:buClr>
                <a:srgbClr val="FF0000"/>
              </a:buClr>
              <a:buFont typeface="Wingdings" charset="2"/>
              <a:buChar char="q"/>
            </a:pPr>
            <a:r>
              <a:rPr lang="en-US" sz="2400" b="1" dirty="0" smtClean="0"/>
              <a:t>Reviewed functional </a:t>
            </a:r>
            <a:r>
              <a:rPr lang="en-US" sz="2400" b="1" dirty="0"/>
              <a:t>decomposition review (15-17-0113-</a:t>
            </a:r>
            <a:r>
              <a:rPr lang="en-US" sz="2400" b="1" dirty="0" smtClean="0"/>
              <a:t>08)</a:t>
            </a:r>
            <a:r>
              <a:rPr lang="en-US" sz="2400" dirty="0" smtClean="0"/>
              <a:t> </a:t>
            </a:r>
            <a:endParaRPr lang="en-US" sz="2400" dirty="0"/>
          </a:p>
          <a:p>
            <a:pPr marL="342900" indent="-342900">
              <a:buClr>
                <a:srgbClr val="FF0000"/>
              </a:buClr>
              <a:buFont typeface="Wingdings" charset="2"/>
              <a:buChar char="q"/>
            </a:pPr>
            <a:r>
              <a:rPr lang="en-US" sz="2400" b="1" dirty="0" smtClean="0"/>
              <a:t>Discussion on </a:t>
            </a:r>
            <a:r>
              <a:rPr lang="en-US" sz="2400" b="1" dirty="0"/>
              <a:t>Protocol </a:t>
            </a:r>
            <a:r>
              <a:rPr lang="en-US" sz="2400" b="1" dirty="0" smtClean="0"/>
              <a:t>Stack Flow </a:t>
            </a:r>
            <a:r>
              <a:rPr lang="en-US" sz="2400" b="1" dirty="0" smtClean="0"/>
              <a:t>15-17-0656-10)</a:t>
            </a:r>
            <a:endParaRPr lang="en-US" sz="2400" b="1" dirty="0" smtClean="0"/>
          </a:p>
          <a:p>
            <a:pPr marL="800100" lvl="1" indent="-342900">
              <a:buClr>
                <a:srgbClr val="FF0000"/>
              </a:buClr>
              <a:buFont typeface="Wingdings" charset="2"/>
              <a:buChar char="q"/>
            </a:pPr>
            <a:r>
              <a:rPr lang="en-US" sz="2400" b="1" dirty="0" smtClean="0"/>
              <a:t>Consensus on PDE and MMI requirements</a:t>
            </a:r>
          </a:p>
          <a:p>
            <a:pPr marL="342900" indent="-342900">
              <a:buClr>
                <a:srgbClr val="FF0000"/>
              </a:buClr>
              <a:buFont typeface="Wingdings" charset="2"/>
              <a:buChar char="q"/>
            </a:pPr>
            <a:r>
              <a:rPr lang="en-US" sz="2400" b="1" dirty="0" smtClean="0"/>
              <a:t>Discussion on </a:t>
            </a:r>
            <a:r>
              <a:rPr lang="en-US" sz="2400" b="1" dirty="0"/>
              <a:t>Primitives </a:t>
            </a:r>
            <a:endParaRPr lang="en-US" sz="2400" b="1" dirty="0" smtClean="0"/>
          </a:p>
          <a:p>
            <a:pPr marL="800100" lvl="1" indent="-342900">
              <a:buClr>
                <a:srgbClr val="FF0000"/>
              </a:buClr>
              <a:buFont typeface="Wingdings" charset="2"/>
              <a:buChar char="q"/>
            </a:pPr>
            <a:r>
              <a:rPr lang="en-US" sz="2400" b="1" dirty="0" smtClean="0"/>
              <a:t>Reviewed PDE data request and indication primitives</a:t>
            </a:r>
          </a:p>
          <a:p>
            <a:pPr marL="800100" lvl="1" indent="-342900">
              <a:buClr>
                <a:srgbClr val="FF0000"/>
              </a:buClr>
              <a:buFont typeface="Wingdings" charset="2"/>
              <a:buChar char="q"/>
            </a:pPr>
            <a:r>
              <a:rPr lang="en-US" sz="2400" b="1" dirty="0" smtClean="0"/>
              <a:t>Extensive discussion on use of “Profiles” to simplify the upper layer interface</a:t>
            </a:r>
          </a:p>
          <a:p>
            <a:pPr marL="1257300" lvl="2" indent="-342900">
              <a:buClr>
                <a:srgbClr val="FF0000"/>
              </a:buClr>
              <a:buFont typeface="Wingdings" charset="2"/>
              <a:buChar char="q"/>
            </a:pPr>
            <a:r>
              <a:rPr lang="en-US" sz="2400" b="1" dirty="0" smtClean="0"/>
              <a:t>Agreed upon partitioning profiles into sub-profiles</a:t>
            </a:r>
          </a:p>
          <a:p>
            <a:pPr marL="1257300" lvl="2" indent="-342900">
              <a:buClr>
                <a:srgbClr val="FF0000"/>
              </a:buClr>
              <a:buFont typeface="Wingdings" charset="2"/>
              <a:buChar char="q"/>
            </a:pPr>
            <a:r>
              <a:rPr lang="en-US" sz="2400" b="1" dirty="0" smtClean="0"/>
              <a:t>Agreed to a “Hello World” exercise to compare proposals and expose issues</a:t>
            </a:r>
            <a:endParaRPr lang="en-US" sz="2400" b="1" dirty="0" smtClean="0"/>
          </a:p>
          <a:p>
            <a:pPr marL="342900" indent="-342900">
              <a:buClr>
                <a:srgbClr val="FF0000"/>
              </a:buClr>
              <a:buFont typeface="Wingdings" charset="2"/>
              <a:buChar char="q"/>
            </a:pPr>
            <a:r>
              <a:rPr lang="en-US" sz="2400" b="1" dirty="0" smtClean="0"/>
              <a:t>Discussion </a:t>
            </a:r>
            <a:r>
              <a:rPr lang="en-US" sz="2400" b="1" dirty="0"/>
              <a:t>on </a:t>
            </a:r>
            <a:r>
              <a:rPr lang="en-US" sz="2400" b="1" dirty="0" err="1"/>
              <a:t>PassThru</a:t>
            </a:r>
            <a:r>
              <a:rPr lang="en-US" sz="2400" b="1" dirty="0"/>
              <a:t> </a:t>
            </a:r>
            <a:r>
              <a:rPr lang="en-US" sz="2400" b="1" dirty="0" smtClean="0"/>
              <a:t>functions</a:t>
            </a:r>
          </a:p>
          <a:p>
            <a:pPr marL="800100" lvl="1" indent="-342900">
              <a:buClr>
                <a:srgbClr val="FF0000"/>
              </a:buClr>
              <a:buFont typeface="Wingdings" charset="2"/>
              <a:buChar char="q"/>
            </a:pPr>
            <a:r>
              <a:rPr lang="en-US" sz="2400" b="1" dirty="0" smtClean="0"/>
              <a:t>Agreed that legacy applications will be supported</a:t>
            </a:r>
          </a:p>
          <a:p>
            <a:pPr marL="342900" indent="-342900">
              <a:buClr>
                <a:srgbClr val="FF0000"/>
              </a:buClr>
              <a:buFont typeface="Wingdings" charset="2"/>
              <a:buChar char="q"/>
            </a:pPr>
            <a:r>
              <a:rPr lang="en-US" sz="2400" b="1" dirty="0" smtClean="0"/>
              <a:t>TG12 minutes can be found in document 15-18-0139-00</a:t>
            </a:r>
          </a:p>
        </p:txBody>
      </p:sp>
    </p:spTree>
    <p:extLst>
      <p:ext uri="{BB962C8B-B14F-4D97-AF65-F5344CB8AC3E}">
        <p14:creationId xmlns:p14="http://schemas.microsoft.com/office/powerpoint/2010/main" val="1030703644"/>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 2018&gt;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12</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12</a:t>
            </a:fld>
            <a:endParaRPr lang="en-US"/>
          </a:p>
        </p:txBody>
      </p:sp>
      <p:sp>
        <p:nvSpPr>
          <p:cNvPr id="21509" name="Rectangle 2"/>
          <p:cNvSpPr>
            <a:spLocks noGrp="1" noChangeArrowheads="1"/>
          </p:cNvSpPr>
          <p:nvPr>
            <p:ph type="title" idx="4294967295"/>
          </p:nvPr>
        </p:nvSpPr>
        <p:spPr>
          <a:xfrm>
            <a:off x="533400" y="381000"/>
            <a:ext cx="7772400" cy="990600"/>
          </a:xfrm>
        </p:spPr>
        <p:txBody>
          <a:bodyPr/>
          <a:lstStyle/>
          <a:p>
            <a:pPr lvl="2"/>
            <a:r>
              <a:rPr lang="en-US" sz="3200" b="1" dirty="0" smtClean="0">
                <a:solidFill>
                  <a:srgbClr val="000000"/>
                </a:solidFill>
                <a:ea typeface="Lucida Grande"/>
                <a:cs typeface="Lucida Grande"/>
              </a:rPr>
              <a:t>Schedule</a:t>
            </a:r>
            <a:endParaRPr lang="en-US" sz="32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graphicFrame>
        <p:nvGraphicFramePr>
          <p:cNvPr id="2" name="Table 1"/>
          <p:cNvGraphicFramePr>
            <a:graphicFrameLocks noGrp="1"/>
          </p:cNvGraphicFramePr>
          <p:nvPr>
            <p:extLst>
              <p:ext uri="{D42A27DB-BD31-4B8C-83A1-F6EECF244321}">
                <p14:modId xmlns:p14="http://schemas.microsoft.com/office/powerpoint/2010/main" val="1573118476"/>
              </p:ext>
            </p:extLst>
          </p:nvPr>
        </p:nvGraphicFramePr>
        <p:xfrm>
          <a:off x="609600" y="1676400"/>
          <a:ext cx="7848600" cy="3985490"/>
        </p:xfrm>
        <a:graphic>
          <a:graphicData uri="http://schemas.openxmlformats.org/drawingml/2006/table">
            <a:tbl>
              <a:tblPr firstRow="1" bandRow="1">
                <a:tableStyleId>{5C22544A-7EE6-4342-B048-85BDC9FD1C3A}</a:tableStyleId>
              </a:tblPr>
              <a:tblGrid>
                <a:gridCol w="3047999"/>
                <a:gridCol w="2463801"/>
                <a:gridCol w="2336800"/>
              </a:tblGrid>
              <a:tr h="398549">
                <a:tc>
                  <a:txBody>
                    <a:bodyPr/>
                    <a:lstStyle/>
                    <a:p>
                      <a:pPr marL="457200" lvl="1" indent="0">
                        <a:buFont typeface="Arial"/>
                        <a:buNone/>
                      </a:pPr>
                      <a:r>
                        <a:rPr lang="en-US" sz="1600" dirty="0" smtClean="0"/>
                        <a:t>TASK</a:t>
                      </a:r>
                    </a:p>
                  </a:txBody>
                  <a:tcPr/>
                </a:tc>
                <a:tc>
                  <a:txBody>
                    <a:bodyPr/>
                    <a:lstStyle/>
                    <a:p>
                      <a:r>
                        <a:rPr lang="en-US" dirty="0" smtClean="0"/>
                        <a:t>Start</a:t>
                      </a:r>
                      <a:endParaRPr lang="en-US" dirty="0"/>
                    </a:p>
                  </a:txBody>
                  <a:tcPr/>
                </a:tc>
                <a:tc>
                  <a:txBody>
                    <a:bodyPr/>
                    <a:lstStyle/>
                    <a:p>
                      <a:r>
                        <a:rPr lang="en-US" dirty="0" smtClean="0"/>
                        <a:t>Completed</a:t>
                      </a:r>
                      <a:endParaRPr lang="en-US" dirty="0"/>
                    </a:p>
                  </a:txBody>
                  <a:tcPr/>
                </a:tc>
              </a:tr>
              <a:tr h="398549">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1" dirty="0" smtClean="0"/>
                        <a:t>TG12</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1" dirty="0" smtClean="0"/>
                        <a:t>May, 2016</a:t>
                      </a:r>
                    </a:p>
                  </a:txBody>
                  <a:tcPr/>
                </a:tc>
                <a:tc>
                  <a:txBody>
                    <a:bodyPr/>
                    <a:lstStyle/>
                    <a:p>
                      <a:r>
                        <a:rPr lang="en-US" b="1" dirty="0" smtClean="0"/>
                        <a:t>Mar,</a:t>
                      </a:r>
                      <a:r>
                        <a:rPr lang="en-US" b="1" baseline="0" dirty="0" smtClean="0"/>
                        <a:t> 2019</a:t>
                      </a:r>
                      <a:endParaRPr lang="en-US" b="1" dirty="0"/>
                    </a:p>
                  </a:txBody>
                  <a:tcPr/>
                </a:tc>
              </a:tr>
              <a:tr h="398549">
                <a:tc>
                  <a:txBody>
                    <a:bodyPr/>
                    <a:lstStyle/>
                    <a:p>
                      <a:r>
                        <a:rPr lang="en-US" dirty="0" smtClean="0"/>
                        <a:t>Concept and Architecture</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May, 2016</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July, 2017</a:t>
                      </a:r>
                    </a:p>
                  </a:txBody>
                  <a:tcPr/>
                </a:tc>
              </a:tr>
              <a:tr h="398549">
                <a:tc>
                  <a:txBody>
                    <a:bodyPr/>
                    <a:lstStyle/>
                    <a:p>
                      <a:r>
                        <a:rPr lang="en-US" dirty="0" smtClean="0"/>
                        <a:t>Baseline definition</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Nov, 2017</a:t>
                      </a:r>
                    </a:p>
                  </a:txBody>
                  <a:tcPr/>
                </a:tc>
                <a:tc>
                  <a:txBody>
                    <a:bodyPr/>
                    <a:lstStyle/>
                    <a:p>
                      <a:r>
                        <a:rPr lang="en-US" dirty="0" smtClean="0"/>
                        <a:t>July, 2018</a:t>
                      </a:r>
                      <a:endParaRPr lang="en-US" dirty="0"/>
                    </a:p>
                  </a:txBody>
                  <a:tcPr/>
                </a:tc>
              </a:tr>
              <a:tr h="398549">
                <a:tc>
                  <a:txBody>
                    <a:bodyPr/>
                    <a:lstStyle/>
                    <a:p>
                      <a:r>
                        <a:rPr lang="en-US" dirty="0" smtClean="0"/>
                        <a:t>Draft</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July, 2018</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July, 2019</a:t>
                      </a:r>
                    </a:p>
                  </a:txBody>
                  <a:tcPr/>
                </a:tc>
              </a:tr>
              <a:tr h="398549">
                <a:tc>
                  <a:txBody>
                    <a:bodyPr/>
                    <a:lstStyle/>
                    <a:p>
                      <a:r>
                        <a:rPr lang="en-US" dirty="0" smtClean="0"/>
                        <a:t>TG Comment Collection</a:t>
                      </a:r>
                      <a:endParaRPr lang="en-US" dirty="0"/>
                    </a:p>
                  </a:txBody>
                  <a:tcPr/>
                </a:tc>
                <a:tc>
                  <a:txBody>
                    <a:bodyPr/>
                    <a:lstStyle/>
                    <a:p>
                      <a:r>
                        <a:rPr lang="en-US" dirty="0" smtClean="0"/>
                        <a:t>Sept, 2019</a:t>
                      </a:r>
                      <a:endParaRPr lang="en-US" dirty="0"/>
                    </a:p>
                  </a:txBody>
                  <a:tcPr/>
                </a:tc>
                <a:tc>
                  <a:txBody>
                    <a:bodyPr/>
                    <a:lstStyle/>
                    <a:p>
                      <a:r>
                        <a:rPr lang="en-US" dirty="0" smtClean="0"/>
                        <a:t>Nov, 2019</a:t>
                      </a:r>
                      <a:endParaRPr lang="en-US" dirty="0"/>
                    </a:p>
                  </a:txBody>
                  <a:tcPr/>
                </a:tc>
              </a:tr>
              <a:tr h="398549">
                <a:tc>
                  <a:txBody>
                    <a:bodyPr/>
                    <a:lstStyle/>
                    <a:p>
                      <a:r>
                        <a:rPr lang="en-US" dirty="0" smtClean="0"/>
                        <a:t>WG Letter Ballot</a:t>
                      </a:r>
                      <a:endParaRPr lang="en-US" dirty="0"/>
                    </a:p>
                  </a:txBody>
                  <a:tcPr/>
                </a:tc>
                <a:tc>
                  <a:txBody>
                    <a:bodyPr/>
                    <a:lstStyle/>
                    <a:p>
                      <a:r>
                        <a:rPr lang="en-US" dirty="0" smtClean="0"/>
                        <a:t>Nov,</a:t>
                      </a:r>
                      <a:r>
                        <a:rPr lang="en-US" baseline="0" dirty="0" smtClean="0"/>
                        <a:t> 2019</a:t>
                      </a:r>
                      <a:endParaRPr lang="en-US" dirty="0"/>
                    </a:p>
                  </a:txBody>
                  <a:tcPr/>
                </a:tc>
                <a:tc>
                  <a:txBody>
                    <a:bodyPr/>
                    <a:lstStyle/>
                    <a:p>
                      <a:r>
                        <a:rPr lang="en-US" dirty="0" smtClean="0"/>
                        <a:t>Nov,</a:t>
                      </a:r>
                      <a:r>
                        <a:rPr lang="en-US" baseline="0" dirty="0" smtClean="0"/>
                        <a:t> 2020</a:t>
                      </a:r>
                      <a:endParaRPr lang="en-US" dirty="0"/>
                    </a:p>
                  </a:txBody>
                  <a:tcPr/>
                </a:tc>
              </a:tr>
              <a:tr h="398549">
                <a:tc>
                  <a:txBody>
                    <a:bodyPr/>
                    <a:lstStyle/>
                    <a:p>
                      <a:r>
                        <a:rPr lang="en-US" dirty="0" smtClean="0"/>
                        <a:t>Sponsor Ballot</a:t>
                      </a:r>
                      <a:endParaRPr lang="en-US" dirty="0"/>
                    </a:p>
                  </a:txBody>
                  <a:tcPr/>
                </a:tc>
                <a:tc>
                  <a:txBody>
                    <a:bodyPr/>
                    <a:lstStyle/>
                    <a:p>
                      <a:r>
                        <a:rPr lang="en-US" dirty="0" smtClean="0"/>
                        <a:t>Jan, 2021</a:t>
                      </a:r>
                      <a:endParaRPr lang="en-US" dirty="0"/>
                    </a:p>
                  </a:txBody>
                  <a:tcPr/>
                </a:tc>
                <a:tc>
                  <a:txBody>
                    <a:bodyPr/>
                    <a:lstStyle/>
                    <a:p>
                      <a:r>
                        <a:rPr lang="en-US" dirty="0" smtClean="0"/>
                        <a:t>July, 2021</a:t>
                      </a:r>
                      <a:endParaRPr lang="en-US" dirty="0"/>
                    </a:p>
                  </a:txBody>
                  <a:tcPr/>
                </a:tc>
              </a:tr>
              <a:tr h="398549">
                <a:tc>
                  <a:txBody>
                    <a:bodyPr/>
                    <a:lstStyle/>
                    <a:p>
                      <a:r>
                        <a:rPr lang="en-US" dirty="0" smtClean="0"/>
                        <a:t>NesCom</a:t>
                      </a:r>
                      <a:endParaRPr lang="en-US" dirty="0"/>
                    </a:p>
                  </a:txBody>
                  <a:tcPr/>
                </a:tc>
                <a:tc>
                  <a:txBody>
                    <a:bodyPr/>
                    <a:lstStyle/>
                    <a:p>
                      <a:r>
                        <a:rPr lang="en-US" dirty="0" smtClean="0"/>
                        <a:t>July, 2021</a:t>
                      </a:r>
                      <a:endParaRPr lang="en-US" dirty="0"/>
                    </a:p>
                  </a:txBody>
                  <a:tcPr/>
                </a:tc>
                <a:tc>
                  <a:txBody>
                    <a:bodyPr/>
                    <a:lstStyle/>
                    <a:p>
                      <a:r>
                        <a:rPr lang="en-US" dirty="0" smtClean="0"/>
                        <a:t>Sep, 2021</a:t>
                      </a:r>
                      <a:endParaRPr lang="en-US" dirty="0"/>
                    </a:p>
                  </a:txBody>
                  <a:tcPr/>
                </a:tc>
              </a:tr>
              <a:tr h="398549">
                <a:tc>
                  <a:txBody>
                    <a:bodyPr/>
                    <a:lstStyle/>
                    <a:p>
                      <a:r>
                        <a:rPr lang="en-US" dirty="0" smtClean="0"/>
                        <a:t>IEEE-SA Publication</a:t>
                      </a:r>
                      <a:endParaRPr lang="en-US" dirty="0"/>
                    </a:p>
                  </a:txBody>
                  <a:tcPr/>
                </a:tc>
                <a:tc>
                  <a:txBody>
                    <a:bodyPr/>
                    <a:lstStyle/>
                    <a:p>
                      <a:r>
                        <a:rPr lang="en-US" dirty="0" smtClean="0"/>
                        <a:t>Sep, 2021</a:t>
                      </a:r>
                      <a:endParaRPr lang="en-US" dirty="0"/>
                    </a:p>
                  </a:txBody>
                  <a:tcPr/>
                </a:tc>
                <a:tc>
                  <a:txBody>
                    <a:bodyPr/>
                    <a:lstStyle/>
                    <a:p>
                      <a:r>
                        <a:rPr lang="en-US" smtClean="0"/>
                        <a:t>Dec, 2021</a:t>
                      </a:r>
                      <a:endParaRPr lang="en-US" dirty="0"/>
                    </a:p>
                  </a:txBody>
                  <a:tcPr/>
                </a:tc>
              </a:tr>
            </a:tbl>
          </a:graphicData>
        </a:graphic>
      </p:graphicFrame>
    </p:spTree>
    <p:extLst>
      <p:ext uri="{BB962C8B-B14F-4D97-AF65-F5344CB8AC3E}">
        <p14:creationId xmlns:p14="http://schemas.microsoft.com/office/powerpoint/2010/main" val="1948056985"/>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52400" y="889000"/>
            <a:ext cx="8763000" cy="5943600"/>
          </a:xfrm>
        </p:spPr>
        <p:txBody>
          <a:bodyPr lIns="90487" tIns="44450" rIns="90487" bIns="44450"/>
          <a:lstStyle/>
          <a:p>
            <a:pPr>
              <a:lnSpc>
                <a:spcPct val="80000"/>
              </a:lnSpc>
              <a:spcAft>
                <a:spcPct val="30000"/>
              </a:spcAft>
              <a:buFont typeface="Monotype Sorts" charset="0"/>
              <a:buNone/>
            </a:pPr>
            <a:r>
              <a:rPr lang="en-US" sz="1800" b="1" dirty="0">
                <a:latin typeface="Arial" charset="0"/>
              </a:rPr>
              <a:t>	The IEEE-SA strongly recommends that at each WG meeting the chair or a designee:</a:t>
            </a:r>
            <a:endParaRPr lang="en-US" sz="1800" dirty="0">
              <a:latin typeface="Arial" charset="0"/>
            </a:endParaRPr>
          </a:p>
          <a:p>
            <a:pPr lvl="1">
              <a:lnSpc>
                <a:spcPct val="80000"/>
              </a:lnSpc>
              <a:buFont typeface="Arial" charset="0"/>
              <a:buChar char="•"/>
            </a:pPr>
            <a:r>
              <a:rPr lang="en-US" sz="1400" b="1" dirty="0">
                <a:latin typeface="Arial" charset="0"/>
              </a:rPr>
              <a:t>Show slides #1 through #4 of this presentation</a:t>
            </a:r>
          </a:p>
          <a:p>
            <a:pPr lvl="1">
              <a:lnSpc>
                <a:spcPct val="80000"/>
              </a:lnSpc>
              <a:buFont typeface="Arial" charset="0"/>
              <a:buChar char="•"/>
            </a:pPr>
            <a:r>
              <a:rPr lang="en-US" sz="1400" b="1" dirty="0">
                <a:latin typeface="Arial" charset="0"/>
              </a:rPr>
              <a:t>Advise the WG attendees that:</a:t>
            </a:r>
            <a:r>
              <a:rPr lang="en-US" sz="1400" dirty="0">
                <a:latin typeface="Arial" charset="0"/>
              </a:rPr>
              <a:t> </a:t>
            </a:r>
          </a:p>
          <a:p>
            <a:pPr lvl="2">
              <a:lnSpc>
                <a:spcPct val="80000"/>
              </a:lnSpc>
              <a:buFont typeface="Arial" charset="0"/>
              <a:buChar char="•"/>
            </a:pPr>
            <a:r>
              <a:rPr lang="en-US" sz="1400" dirty="0">
                <a:latin typeface="Arial" charset="0"/>
              </a:rPr>
              <a:t>The IEEE’s patent policy is described in Clause 6 of the </a:t>
            </a:r>
            <a:r>
              <a:rPr lang="en-US" sz="1400" i="1" dirty="0">
                <a:latin typeface="Arial" charset="0"/>
              </a:rPr>
              <a:t>IEEE-SA Standards Board Bylaws</a:t>
            </a:r>
            <a:r>
              <a:rPr lang="en-US" sz="1400" dirty="0">
                <a:latin typeface="Arial" charset="0"/>
              </a:rPr>
              <a:t>;</a:t>
            </a:r>
          </a:p>
          <a:p>
            <a:pPr lvl="2">
              <a:lnSpc>
                <a:spcPct val="80000"/>
              </a:lnSpc>
              <a:buFont typeface="Arial" charset="0"/>
              <a:buChar char="•"/>
            </a:pPr>
            <a:r>
              <a:rPr lang="en-US" sz="1400" dirty="0">
                <a:latin typeface="Arial" charset="0"/>
              </a:rPr>
              <a:t>Early identification of patent claims which may be essential for the use of standards under development is strongly encouraged; </a:t>
            </a:r>
          </a:p>
          <a:p>
            <a:pPr lvl="2">
              <a:lnSpc>
                <a:spcPct val="80000"/>
              </a:lnSpc>
              <a:buFont typeface="Arial" charset="0"/>
              <a:buChar char="•"/>
            </a:pPr>
            <a:r>
              <a:rPr lang="en-US" sz="1400" dirty="0">
                <a:latin typeface="Arial" charset="0"/>
              </a:rPr>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400" dirty="0">
                <a:latin typeface="Arial" charset="0"/>
              </a:rPr>
            </a:br>
            <a:endParaRPr lang="en-US" sz="1400" dirty="0">
              <a:latin typeface="Arial" charset="0"/>
            </a:endParaRPr>
          </a:p>
          <a:p>
            <a:pPr lvl="1">
              <a:lnSpc>
                <a:spcPct val="20000"/>
              </a:lnSpc>
              <a:buFont typeface="Arial" charset="0"/>
              <a:buChar char="•"/>
            </a:pPr>
            <a:r>
              <a:rPr lang="en-US" sz="1400" b="1" dirty="0">
                <a:latin typeface="Arial" charset="0"/>
              </a:rPr>
              <a:t>Instruct the WG Secretary to record in the minutes of the relevant WG meeting:</a:t>
            </a:r>
            <a:r>
              <a:rPr lang="en-US" sz="900" dirty="0">
                <a:latin typeface="Arial" charset="0"/>
              </a:rPr>
              <a:t> </a:t>
            </a:r>
          </a:p>
          <a:p>
            <a:pPr lvl="2">
              <a:lnSpc>
                <a:spcPct val="80000"/>
              </a:lnSpc>
              <a:buFont typeface="Arial" charset="0"/>
              <a:buChar char="•"/>
            </a:pPr>
            <a:r>
              <a:rPr lang="en-US" sz="1400" dirty="0">
                <a:latin typeface="Arial" charset="0"/>
              </a:rPr>
              <a:t>That the foregoing information was provided and that slides 1 through 4 (and this slide 0, if applicable) were shown; </a:t>
            </a:r>
          </a:p>
          <a:p>
            <a:pPr lvl="2">
              <a:lnSpc>
                <a:spcPct val="80000"/>
              </a:lnSpc>
              <a:buFont typeface="Arial" charset="0"/>
              <a:buChar char="•"/>
            </a:pPr>
            <a:r>
              <a:rPr lang="en-US" sz="1400" dirty="0">
                <a:latin typeface="Arial"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Font typeface="Arial" charset="0"/>
              <a:buChar char="•"/>
            </a:pPr>
            <a:r>
              <a:rPr lang="en-US" sz="1400" dirty="0">
                <a:latin typeface="Arial" charset="0"/>
              </a:rPr>
              <a:t>Any responses that were given, specifically the patent claim(s)/patent application claim(s) and/or the holder of the patent claim(s)/patent application claim(s) that were identified (if any) and by whom.</a:t>
            </a:r>
          </a:p>
          <a:p>
            <a:pPr lvl="2">
              <a:lnSpc>
                <a:spcPct val="80000"/>
              </a:lnSpc>
              <a:buFont typeface="Arial" charset="0"/>
              <a:buChar char="•"/>
            </a:pPr>
            <a:endParaRPr lang="en-US" sz="800" dirty="0">
              <a:latin typeface="Arial" charset="0"/>
            </a:endParaRPr>
          </a:p>
          <a:p>
            <a:pPr lvl="1">
              <a:lnSpc>
                <a:spcPct val="80000"/>
              </a:lnSpc>
              <a:spcBef>
                <a:spcPct val="5000"/>
              </a:spcBef>
              <a:buFont typeface="Arial" charset="0"/>
              <a:buChar char="•"/>
            </a:pPr>
            <a:r>
              <a:rPr lang="en-US" sz="1400" dirty="0">
                <a:latin typeface="Arial" charset="0"/>
              </a:rPr>
              <a:t>The WG Chair shall ensure that a request is made to any identified holders of potential essential patent claim(s) to complete and submit a Letter of Assurance.</a:t>
            </a:r>
          </a:p>
          <a:p>
            <a:pPr lvl="1">
              <a:lnSpc>
                <a:spcPct val="80000"/>
              </a:lnSpc>
              <a:spcBef>
                <a:spcPct val="5000"/>
              </a:spcBef>
              <a:buFont typeface="Arial" charset="0"/>
              <a:buChar char="•"/>
            </a:pPr>
            <a:r>
              <a:rPr lang="en-US" sz="1400" dirty="0">
                <a:latin typeface="Arial" charset="0"/>
              </a:rPr>
              <a:t>It is recommended that the WG chair review the guidance in </a:t>
            </a:r>
            <a:r>
              <a:rPr lang="en-US" sz="1400" i="1" dirty="0">
                <a:latin typeface="Arial" charset="0"/>
              </a:rPr>
              <a:t>IEEE-SA Standards Board Operations Manual</a:t>
            </a:r>
            <a:r>
              <a:rPr lang="en-US" sz="1400" dirty="0">
                <a:latin typeface="Arial" charset="0"/>
              </a:rPr>
              <a:t> 6.3.5 and in FAQs 14 and 15 on inclusion of potential Essential Patent Claims by incorporation or by reference.</a:t>
            </a:r>
            <a:r>
              <a:rPr lang="en-US" sz="1400" dirty="0">
                <a:solidFill>
                  <a:srgbClr val="FF3300"/>
                </a:solidFill>
                <a:latin typeface="Arial" charset="0"/>
              </a:rPr>
              <a:t> </a:t>
            </a:r>
          </a:p>
          <a:p>
            <a:pPr lvl="1">
              <a:lnSpc>
                <a:spcPct val="80000"/>
              </a:lnSpc>
              <a:spcBef>
                <a:spcPct val="5000"/>
              </a:spcBef>
              <a:buFont typeface="Monotype Sorts" charset="0"/>
              <a:buNone/>
            </a:pPr>
            <a:endParaRPr lang="en-US" sz="1200" dirty="0">
              <a:latin typeface="Arial" charset="0"/>
            </a:endParaRPr>
          </a:p>
          <a:p>
            <a:pPr lvl="1">
              <a:lnSpc>
                <a:spcPct val="80000"/>
              </a:lnSpc>
              <a:spcBef>
                <a:spcPct val="5000"/>
              </a:spcBef>
              <a:buFont typeface="Monotype Sorts" charset="0"/>
              <a:buNone/>
            </a:pPr>
            <a:r>
              <a:rPr lang="en-US" sz="1200" dirty="0">
                <a:latin typeface="Arial" charset="0"/>
              </a:rPr>
              <a:t>	Note: </a:t>
            </a:r>
            <a:r>
              <a:rPr lang="en-US" sz="1200" b="1" dirty="0">
                <a:latin typeface="Arial" charset="0"/>
              </a:rPr>
              <a:t>WG</a:t>
            </a:r>
            <a:r>
              <a:rPr lang="en-US" sz="1200" dirty="0">
                <a:latin typeface="Arial" charset="0"/>
              </a:rPr>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685800" y="0"/>
            <a:ext cx="7772400" cy="609600"/>
          </a:xfrm>
        </p:spPr>
        <p:txBody>
          <a:bodyPr lIns="90487" tIns="44450" rIns="90487" bIns="44450"/>
          <a:lstStyle/>
          <a:p>
            <a:r>
              <a:rPr lang="en-US" sz="2800" u="sng">
                <a:latin typeface="Arial" charset="0"/>
              </a:rPr>
              <a:t>Instructions for the WG Chair</a:t>
            </a: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endParaRPr lang="en-GB" sz="3200" b="1" u="sng">
              <a:solidFill>
                <a:srgbClr val="000099"/>
              </a:solidFill>
              <a:latin typeface="Arial"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3363" indent="-180975" eaLnBrk="0" hangingPunct="0">
              <a:spcBef>
                <a:spcPct val="20000"/>
              </a:spcBef>
              <a:buClr>
                <a:srgbClr val="CC3300"/>
              </a:buClr>
              <a:buSzPct val="50000"/>
              <a:buFont typeface="Monotype Sorts" charset="0"/>
              <a:buChar char="l"/>
            </a:pPr>
            <a:endParaRPr lang="en-GB" sz="1800">
              <a:solidFill>
                <a:srgbClr val="000099"/>
              </a:solidFill>
              <a:latin typeface="Arial" charset="0"/>
            </a:endParaRPr>
          </a:p>
        </p:txBody>
      </p:sp>
      <p:sp>
        <p:nvSpPr>
          <p:cNvPr id="2" name="Date Placeholder 1"/>
          <p:cNvSpPr>
            <a:spLocks noGrp="1"/>
          </p:cNvSpPr>
          <p:nvPr>
            <p:ph type="dt" sz="half" idx="10"/>
          </p:nvPr>
        </p:nvSpPr>
        <p:spPr/>
        <p:txBody>
          <a:bodyPr/>
          <a:lstStyle/>
          <a:p>
            <a:pPr>
              <a:defRPr/>
            </a:pPr>
            <a:r>
              <a:rPr lang="en-US" smtClean="0"/>
              <a:t>&lt;Mar 2018&gt;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2</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457200"/>
            <a:ext cx="8839200" cy="838200"/>
          </a:xfrm>
        </p:spPr>
        <p:txBody>
          <a:bodyPr/>
          <a:lstStyle/>
          <a:p>
            <a:r>
              <a:rPr lang="en-US" sz="3200" u="sng" dirty="0">
                <a:latin typeface="Arial" charset="0"/>
              </a:rPr>
              <a:t>Participants, Patents, and Duty to Inform</a:t>
            </a:r>
            <a:endParaRPr lang="en-US" sz="3200" dirty="0">
              <a:latin typeface="Arial" charset="0"/>
            </a:endParaRPr>
          </a:p>
        </p:txBody>
      </p:sp>
      <p:sp>
        <p:nvSpPr>
          <p:cNvPr id="8195" name="Rectangle 1027"/>
          <p:cNvSpPr>
            <a:spLocks noGrp="1" noChangeArrowheads="1"/>
          </p:cNvSpPr>
          <p:nvPr>
            <p:ph type="body" idx="1"/>
          </p:nvPr>
        </p:nvSpPr>
        <p:spPr>
          <a:xfrm>
            <a:off x="0" y="1295400"/>
            <a:ext cx="9144000" cy="4876800"/>
          </a:xfrm>
        </p:spPr>
        <p:txBody>
          <a:bodyPr/>
          <a:lstStyle/>
          <a:p>
            <a:pPr algn="ctr">
              <a:buFont typeface="Monotype Sorts" charset="0"/>
              <a:buNone/>
            </a:pPr>
            <a:r>
              <a:rPr lang="en-US" sz="1600" b="1" dirty="0">
                <a:latin typeface="Arial" charset="0"/>
              </a:rPr>
              <a:t>All participants in this meeting have certain obligations under the IEEE-SA Patent Policy. </a:t>
            </a:r>
          </a:p>
          <a:p>
            <a:pPr lvl="1">
              <a:buFont typeface="Arial" charset="0"/>
              <a:buChar char="•"/>
            </a:pPr>
            <a:r>
              <a:rPr lang="en-US" sz="1600" b="1" dirty="0">
                <a:solidFill>
                  <a:srgbClr val="003399"/>
                </a:solidFill>
                <a:latin typeface="Arial" charset="0"/>
              </a:rPr>
              <a:t>Participants [Note: </a:t>
            </a:r>
            <a:r>
              <a:rPr lang="en-GB" sz="1600" b="1" dirty="0">
                <a:solidFill>
                  <a:srgbClr val="003399"/>
                </a:solidFill>
                <a:latin typeface="Arial" charset="0"/>
              </a:rPr>
              <a:t>Quoted text excerpted from IEEE-SA Standards Board Bylaws subclause 6.2</a:t>
            </a:r>
            <a:r>
              <a:rPr lang="en-US" sz="1600" b="1" dirty="0">
                <a:solidFill>
                  <a:srgbClr val="003399"/>
                </a:solidFill>
                <a:latin typeface="Arial" charset="0"/>
              </a:rPr>
              <a:t>]:</a:t>
            </a:r>
          </a:p>
          <a:p>
            <a:pPr lvl="2">
              <a:buFont typeface="Arial" charset="0"/>
              <a:buChar char="•"/>
            </a:pPr>
            <a:r>
              <a:rPr lang="en-US" sz="1600" b="1" dirty="0">
                <a:solidFill>
                  <a:srgbClr val="003399"/>
                </a:solidFill>
                <a:latin typeface="Arial"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sz="1600" dirty="0">
              <a:latin typeface="Arial" charset="0"/>
            </a:endParaRPr>
          </a:p>
          <a:p>
            <a:pPr lvl="2">
              <a:buFont typeface="Arial" charset="0"/>
              <a:buChar char="•"/>
            </a:pPr>
            <a:r>
              <a:rPr lang="en-US" sz="1600" b="1" dirty="0">
                <a:solidFill>
                  <a:srgbClr val="003399"/>
                </a:solidFill>
                <a:latin typeface="Arial" charset="0"/>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charset="0"/>
              <a:buChar char="•"/>
            </a:pPr>
            <a:r>
              <a:rPr lang="en-US" sz="1600" b="1" dirty="0">
                <a:solidFill>
                  <a:srgbClr val="003399"/>
                </a:solidFill>
                <a:latin typeface="Arial" charset="0"/>
              </a:rPr>
              <a:t>The above does not apply if the patent claim is already the subject of an Accepted Letter of Assurance that applies to the proposed standard(s) under consideration by this group</a:t>
            </a:r>
          </a:p>
          <a:p>
            <a:pPr lvl="1">
              <a:buFont typeface="Arial" charset="0"/>
              <a:buChar char="•"/>
            </a:pPr>
            <a:r>
              <a:rPr lang="en-US" sz="1600" b="1" dirty="0">
                <a:solidFill>
                  <a:srgbClr val="003399"/>
                </a:solidFill>
                <a:latin typeface="Arial" charset="0"/>
              </a:rPr>
              <a:t>Early identification of holders of potential Essential Patent Claims is strongly encouraged</a:t>
            </a:r>
          </a:p>
          <a:p>
            <a:pPr lvl="1">
              <a:buFont typeface="Arial" charset="0"/>
              <a:buChar char="•"/>
            </a:pPr>
            <a:r>
              <a:rPr lang="en-US" sz="1600" b="1" dirty="0">
                <a:solidFill>
                  <a:srgbClr val="003399"/>
                </a:solidFill>
                <a:latin typeface="Arial" charset="0"/>
              </a:rPr>
              <a:t>No duty to perform a patent search</a:t>
            </a:r>
            <a:endParaRPr lang="en-US" sz="1600" dirty="0">
              <a:latin typeface="Arial" charset="0"/>
            </a:endParaRPr>
          </a:p>
        </p:txBody>
      </p:sp>
      <p:sp>
        <p:nvSpPr>
          <p:cNvPr id="8196" name="Text Box 1028"/>
          <p:cNvSpPr txBox="1">
            <a:spLocks noChangeArrowheads="1"/>
          </p:cNvSpPr>
          <p:nvPr/>
        </p:nvSpPr>
        <p:spPr bwMode="auto">
          <a:xfrm>
            <a:off x="4114800" y="64627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#1</a:t>
            </a:r>
          </a:p>
        </p:txBody>
      </p:sp>
      <p:sp>
        <p:nvSpPr>
          <p:cNvPr id="2" name="Date Placeholder 1"/>
          <p:cNvSpPr>
            <a:spLocks noGrp="1"/>
          </p:cNvSpPr>
          <p:nvPr>
            <p:ph type="dt" sz="half" idx="10"/>
          </p:nvPr>
        </p:nvSpPr>
        <p:spPr/>
        <p:txBody>
          <a:bodyPr/>
          <a:lstStyle/>
          <a:p>
            <a:pPr>
              <a:defRPr/>
            </a:pPr>
            <a:r>
              <a:rPr lang="en-US" smtClean="0"/>
              <a:t>&lt;Mar 2018&gt;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3</a:t>
            </a:fld>
            <a:endParaRPr lang="en-US"/>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1143000"/>
          </a:xfrm>
        </p:spPr>
        <p:txBody>
          <a:bodyPr/>
          <a:lstStyle/>
          <a:p>
            <a:r>
              <a:rPr lang="en-GB" u="sng">
                <a:latin typeface="Arial" charset="0"/>
              </a:rPr>
              <a:t>Patent Related Links</a:t>
            </a:r>
            <a:endParaRPr lang="en-US" u="sng">
              <a:latin typeface="Arial" charset="0"/>
            </a:endParaRPr>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charset="0"/>
              <a:buNone/>
            </a:pPr>
            <a:r>
              <a:rPr lang="en-US" sz="2400">
                <a:latin typeface="Arial" charset="0"/>
                <a:cs typeface="Times New Roman" charset="0"/>
              </a:rPr>
              <a:t>	All participants should be familiar with their obligations under the IEEE-SA Policies &amp; Procedures for standards development.</a:t>
            </a:r>
          </a:p>
          <a:p>
            <a:pPr lvl="1">
              <a:lnSpc>
                <a:spcPct val="90000"/>
              </a:lnSpc>
              <a:buFont typeface="Monotype Sorts" charset="0"/>
              <a:buNone/>
            </a:pPr>
            <a:r>
              <a:rPr lang="en-US" sz="2400">
                <a:latin typeface="Arial" charset="0"/>
                <a:cs typeface="Times New Roman" charset="0"/>
              </a:rPr>
              <a:t>	Patent Policy is stated in these sources:</a:t>
            </a:r>
          </a:p>
          <a:p>
            <a:pPr lvl="1">
              <a:lnSpc>
                <a:spcPct val="90000"/>
              </a:lnSpc>
              <a:buFont typeface="Monotype Sorts" charset="0"/>
              <a:buNone/>
            </a:pPr>
            <a:r>
              <a:rPr lang="en-GB" sz="2400">
                <a:latin typeface="Arial" charset="0"/>
              </a:rPr>
              <a:t>		IEEE-SA Standards Boards Bylaws</a:t>
            </a:r>
          </a:p>
          <a:p>
            <a:pPr lvl="1">
              <a:lnSpc>
                <a:spcPct val="90000"/>
              </a:lnSpc>
              <a:buFont typeface="Monotype Sorts" charset="0"/>
              <a:buNone/>
            </a:pPr>
            <a:r>
              <a:rPr lang="en-US" sz="2100">
                <a:latin typeface="Arial" charset="0"/>
              </a:rPr>
              <a:t>		</a:t>
            </a:r>
            <a:r>
              <a:rPr lang="en-US" sz="2100" i="1">
                <a:latin typeface="Arial" charset="0"/>
              </a:rPr>
              <a:t>http://standards.ieee.org/develop/policies/bylaws/sect6-7.html#6</a:t>
            </a:r>
          </a:p>
          <a:p>
            <a:pPr lvl="1">
              <a:lnSpc>
                <a:spcPct val="90000"/>
              </a:lnSpc>
              <a:buFont typeface="Monotype Sorts" charset="0"/>
              <a:buNone/>
            </a:pPr>
            <a:r>
              <a:rPr lang="en-GB" sz="2400">
                <a:latin typeface="Arial" charset="0"/>
              </a:rPr>
              <a:t>		IEEE-SA Standards Board Operations Manual</a:t>
            </a:r>
          </a:p>
          <a:p>
            <a:pPr lvl="1">
              <a:lnSpc>
                <a:spcPct val="90000"/>
              </a:lnSpc>
              <a:buFont typeface="Monotype Sorts" charset="0"/>
              <a:buNone/>
            </a:pPr>
            <a:r>
              <a:rPr lang="en-US" sz="2400">
                <a:latin typeface="Arial" charset="0"/>
              </a:rPr>
              <a:t>		</a:t>
            </a:r>
            <a:r>
              <a:rPr lang="en-US" sz="2100" i="1">
                <a:latin typeface="Arial" charset="0"/>
              </a:rPr>
              <a:t>http://standards.ieee.org/develop/policies/opman/sect6.html#6.3</a:t>
            </a:r>
            <a:endParaRPr lang="en-US" sz="2400">
              <a:latin typeface="Arial" charset="0"/>
            </a:endParaRPr>
          </a:p>
          <a:p>
            <a:pPr lvl="1">
              <a:lnSpc>
                <a:spcPct val="90000"/>
              </a:lnSpc>
              <a:buFont typeface="Monotype Sorts" charset="0"/>
              <a:buNone/>
            </a:pPr>
            <a:r>
              <a:rPr lang="en-US" sz="2400">
                <a:latin typeface="Arial" charset="0"/>
                <a:cs typeface="Times New Roman" charset="0"/>
              </a:rPr>
              <a:t>	Material about the patent policy is available at</a:t>
            </a:r>
            <a:r>
              <a:rPr lang="en-US" sz="2400">
                <a:latin typeface="Arial" charset="0"/>
              </a:rPr>
              <a:t> </a:t>
            </a:r>
          </a:p>
          <a:p>
            <a:pPr lvl="1">
              <a:lnSpc>
                <a:spcPct val="90000"/>
              </a:lnSpc>
              <a:buFont typeface="Monotype Sorts" charset="0"/>
              <a:buNone/>
            </a:pPr>
            <a:r>
              <a:rPr lang="en-US" sz="2400">
                <a:latin typeface="Arial" charset="0"/>
              </a:rPr>
              <a:t>		</a:t>
            </a:r>
            <a:r>
              <a:rPr lang="en-US" sz="2100" i="1">
                <a:latin typeface="Arial" charset="0"/>
              </a:rPr>
              <a:t>http://standards.ieee.org/about/sasb/patcom/materials.html</a:t>
            </a:r>
          </a:p>
        </p:txBody>
      </p:sp>
      <p:sp>
        <p:nvSpPr>
          <p:cNvPr id="9220" name="Text Box 6"/>
          <p:cNvSpPr txBox="1">
            <a:spLocks noChangeArrowheads="1"/>
          </p:cNvSpPr>
          <p:nvPr/>
        </p:nvSpPr>
        <p:spPr bwMode="auto">
          <a:xfrm>
            <a:off x="4114800" y="6491287"/>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#2</a:t>
            </a:r>
            <a:endParaRPr lang="en-US" sz="2400" dirty="0">
              <a:solidFill>
                <a:schemeClr val="tx1"/>
              </a:solidFill>
              <a:latin typeface="Times New Roman" charset="0"/>
            </a:endParaRPr>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US" sz="1200" b="1">
                <a:solidFill>
                  <a:srgbClr val="000099"/>
                </a:solidFill>
                <a:latin typeface="Arial" charset="0"/>
              </a:rPr>
              <a:t>If you have questions, contact the IEEE-SA Standards Board Patent Committee Administrator at patcom@ieee.org or visit http://standards.ieee.org/about/sasb/patcom/index.html</a:t>
            </a:r>
          </a:p>
          <a:p>
            <a:pPr algn="ctr" eaLnBrk="0" hangingPunct="0">
              <a:lnSpc>
                <a:spcPct val="80000"/>
              </a:lnSpc>
              <a:spcBef>
                <a:spcPct val="20000"/>
              </a:spcBef>
              <a:buClr>
                <a:srgbClr val="CC3300"/>
              </a:buClr>
              <a:buSzPct val="50000"/>
              <a:buFont typeface="Monotype Sorts" charset="0"/>
              <a:buNone/>
            </a:pPr>
            <a:endParaRPr lang="en-US" sz="1200" b="1">
              <a:solidFill>
                <a:srgbClr val="000099"/>
              </a:solidFill>
              <a:latin typeface="Arial" charset="0"/>
            </a:endParaRPr>
          </a:p>
          <a:p>
            <a:pPr algn="ctr" eaLnBrk="0" hangingPunct="0">
              <a:lnSpc>
                <a:spcPct val="80000"/>
              </a:lnSpc>
              <a:spcBef>
                <a:spcPct val="20000"/>
              </a:spcBef>
              <a:buClr>
                <a:srgbClr val="CC3300"/>
              </a:buClr>
              <a:buSzPct val="50000"/>
              <a:buFont typeface="Monotype Sorts" charset="0"/>
              <a:buNone/>
            </a:pPr>
            <a:r>
              <a:rPr lang="en-US" sz="1200" b="1">
                <a:solidFill>
                  <a:srgbClr val="000099"/>
                </a:solidFill>
                <a:latin typeface="Arial" charset="0"/>
              </a:rPr>
              <a:t>This slide set is available at https://development.standards.ieee.org/myproject/Public/mytools/mob/slideset.ppt</a:t>
            </a:r>
          </a:p>
        </p:txBody>
      </p:sp>
      <p:sp>
        <p:nvSpPr>
          <p:cNvPr id="2" name="Date Placeholder 1"/>
          <p:cNvSpPr>
            <a:spLocks noGrp="1"/>
          </p:cNvSpPr>
          <p:nvPr>
            <p:ph type="dt" sz="half" idx="10"/>
          </p:nvPr>
        </p:nvSpPr>
        <p:spPr/>
        <p:txBody>
          <a:bodyPr/>
          <a:lstStyle/>
          <a:p>
            <a:pPr>
              <a:defRPr/>
            </a:pPr>
            <a:r>
              <a:rPr lang="en-US" smtClean="0"/>
              <a:t>&lt;Mar 2018&gt;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4</a:t>
            </a:fld>
            <a:endParaRPr lang="en-US"/>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atin typeface="Arial" charset="0"/>
              </a:rPr>
              <a:t>Call for Potentially Essential Patents</a:t>
            </a:r>
          </a:p>
        </p:txBody>
      </p:sp>
      <p:sp>
        <p:nvSpPr>
          <p:cNvPr id="10243" name="Rectangle 1027"/>
          <p:cNvSpPr>
            <a:spLocks noGrp="1" noChangeArrowheads="1"/>
          </p:cNvSpPr>
          <p:nvPr>
            <p:ph type="body" idx="1"/>
          </p:nvPr>
        </p:nvSpPr>
        <p:spPr>
          <a:xfrm>
            <a:off x="609600" y="1676400"/>
            <a:ext cx="7772400" cy="4114800"/>
          </a:xfrm>
        </p:spPr>
        <p:txBody>
          <a:bodyPr/>
          <a:lstStyle/>
          <a:p>
            <a:pPr>
              <a:buFont typeface="Arial" charset="0"/>
              <a:buChar char="•"/>
            </a:pPr>
            <a:r>
              <a:rPr lang="en-US" sz="2800" dirty="0">
                <a:latin typeface="Arial"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charset="0"/>
              <a:buChar char="•"/>
            </a:pPr>
            <a:r>
              <a:rPr lang="en-US" sz="2000" dirty="0">
                <a:latin typeface="Arial" charset="0"/>
              </a:rPr>
              <a:t>Either speak up now or</a:t>
            </a:r>
          </a:p>
          <a:p>
            <a:pPr lvl="1">
              <a:buFont typeface="Arial" charset="0"/>
              <a:buChar char="•"/>
            </a:pPr>
            <a:r>
              <a:rPr lang="en-US" sz="2000" dirty="0">
                <a:latin typeface="Arial" charset="0"/>
              </a:rPr>
              <a:t>Provide the chair of this group with the identity of the holder(s) of any and all such claims as soon as possible or</a:t>
            </a:r>
          </a:p>
          <a:p>
            <a:pPr lvl="1">
              <a:buFont typeface="Arial" charset="0"/>
              <a:buChar char="•"/>
            </a:pPr>
            <a:r>
              <a:rPr lang="en-US" sz="2000" dirty="0">
                <a:latin typeface="Arial" charset="0"/>
              </a:rPr>
              <a:t>Cause an LOA to be submitted</a:t>
            </a:r>
          </a:p>
        </p:txBody>
      </p:sp>
      <p:sp>
        <p:nvSpPr>
          <p:cNvPr id="10244" name="Text Box 1028"/>
          <p:cNvSpPr txBox="1">
            <a:spLocks noChangeArrowheads="1"/>
          </p:cNvSpPr>
          <p:nvPr/>
        </p:nvSpPr>
        <p:spPr bwMode="auto">
          <a:xfrm>
            <a:off x="4114800" y="6488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#3</a:t>
            </a:r>
          </a:p>
        </p:txBody>
      </p:sp>
      <p:sp>
        <p:nvSpPr>
          <p:cNvPr id="2" name="Date Placeholder 1"/>
          <p:cNvSpPr>
            <a:spLocks noGrp="1"/>
          </p:cNvSpPr>
          <p:nvPr>
            <p:ph type="dt" sz="half" idx="10"/>
          </p:nvPr>
        </p:nvSpPr>
        <p:spPr/>
        <p:txBody>
          <a:bodyPr/>
          <a:lstStyle/>
          <a:p>
            <a:pPr>
              <a:defRPr/>
            </a:pPr>
            <a:r>
              <a:rPr lang="en-US" smtClean="0"/>
              <a:t>&lt;Mar 2018&gt;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5</a:t>
            </a:fld>
            <a:endParaRPr lang="en-US"/>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 2018&gt;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6</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6</a:t>
            </a:fld>
            <a:endParaRPr lang="en-US"/>
          </a:p>
        </p:txBody>
      </p:sp>
      <p:sp>
        <p:nvSpPr>
          <p:cNvPr id="21509" name="Rectangle 2"/>
          <p:cNvSpPr>
            <a:spLocks noGrp="1" noChangeArrowheads="1"/>
          </p:cNvSpPr>
          <p:nvPr>
            <p:ph type="title" idx="4294967295"/>
          </p:nvPr>
        </p:nvSpPr>
        <p:spPr>
          <a:xfrm>
            <a:off x="533400" y="533400"/>
            <a:ext cx="8001000" cy="990600"/>
          </a:xfrm>
        </p:spPr>
        <p:txBody>
          <a:bodyPr/>
          <a:lstStyle/>
          <a:p>
            <a:r>
              <a:rPr lang="en-US" b="1" dirty="0" smtClean="0">
                <a:solidFill>
                  <a:srgbClr val="000000"/>
                </a:solidFill>
                <a:ea typeface="Lucida Grande"/>
                <a:cs typeface="Lucida Grande"/>
              </a:rPr>
              <a:t>TG12 Officers</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endParaRPr lang="en-US" sz="1800" b="1" dirty="0" smtClean="0">
              <a:solidFill>
                <a:srgbClr val="000000"/>
              </a:solidFill>
              <a:ea typeface="Lucida Grande"/>
              <a:cs typeface="Lucida Grande"/>
            </a:endParaRPr>
          </a:p>
        </p:txBody>
      </p:sp>
      <p:sp>
        <p:nvSpPr>
          <p:cNvPr id="2" name="TextBox 1"/>
          <p:cNvSpPr txBox="1"/>
          <p:nvPr/>
        </p:nvSpPr>
        <p:spPr>
          <a:xfrm>
            <a:off x="1676400" y="2133600"/>
            <a:ext cx="4343400" cy="707886"/>
          </a:xfrm>
          <a:prstGeom prst="rect">
            <a:avLst/>
          </a:prstGeom>
          <a:noFill/>
        </p:spPr>
        <p:txBody>
          <a:bodyPr wrap="square" rtlCol="0">
            <a:spAutoFit/>
          </a:bodyPr>
          <a:lstStyle/>
          <a:p>
            <a:r>
              <a:rPr lang="en-US" sz="2000" dirty="0" smtClean="0"/>
              <a:t>Chair		Pat Kinney</a:t>
            </a:r>
          </a:p>
          <a:p>
            <a:r>
              <a:rPr lang="en-US" sz="2000" dirty="0" smtClean="0"/>
              <a:t>Vice Chair	Charlie Perkins</a:t>
            </a:r>
            <a:endParaRPr lang="en-US" sz="2000" dirty="0"/>
          </a:p>
        </p:txBody>
      </p:sp>
    </p:spTree>
    <p:extLst>
      <p:ext uri="{BB962C8B-B14F-4D97-AF65-F5344CB8AC3E}">
        <p14:creationId xmlns:p14="http://schemas.microsoft.com/office/powerpoint/2010/main" val="3127085511"/>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 2018&gt;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7</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7</a:t>
            </a:fld>
            <a:endParaRPr lang="en-US"/>
          </a:p>
        </p:txBody>
      </p:sp>
      <p:sp>
        <p:nvSpPr>
          <p:cNvPr id="21509" name="Rectangle 2"/>
          <p:cNvSpPr>
            <a:spLocks noGrp="1" noChangeArrowheads="1"/>
          </p:cNvSpPr>
          <p:nvPr>
            <p:ph type="title" idx="4294967295"/>
          </p:nvPr>
        </p:nvSpPr>
        <p:spPr>
          <a:xfrm>
            <a:off x="304800" y="381000"/>
            <a:ext cx="8305800" cy="762000"/>
          </a:xfrm>
        </p:spPr>
        <p:txBody>
          <a:bodyPr/>
          <a:lstStyle/>
          <a:p>
            <a:r>
              <a:rPr lang="en-US" b="1" dirty="0" smtClean="0">
                <a:latin typeface="Times New Roman" charset="0"/>
                <a:ea typeface="ＭＳ Ｐゴシック" charset="0"/>
                <a:cs typeface="ＭＳ Ｐゴシック" charset="0"/>
              </a:rPr>
              <a:t>TG12 Meeting Agenda/Goals</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304800" y="1219200"/>
            <a:ext cx="8077200"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r>
              <a:rPr lang="en-US" sz="2400" b="1" dirty="0" smtClean="0"/>
              <a:t>Monday 5 Mar, PM2: </a:t>
            </a:r>
            <a:r>
              <a:rPr lang="en-US" sz="2400" b="1" dirty="0"/>
              <a:t>Opening report, Agenda, Status, and Functional decomposition review (15-17-0113-</a:t>
            </a:r>
            <a:r>
              <a:rPr lang="en-US" sz="2400" b="1" dirty="0" smtClean="0"/>
              <a:t>07)</a:t>
            </a:r>
            <a:r>
              <a:rPr lang="en-US" sz="2400" dirty="0" smtClean="0"/>
              <a:t> </a:t>
            </a:r>
          </a:p>
          <a:p>
            <a:pPr marL="342900" indent="-342900">
              <a:buClr>
                <a:srgbClr val="FF0000"/>
              </a:buClr>
              <a:buFont typeface="Wingdings" charset="2"/>
              <a:buChar char="q"/>
            </a:pPr>
            <a:r>
              <a:rPr lang="en-US" sz="2400" b="1" dirty="0" smtClean="0"/>
              <a:t>Tuesday 6 Mar, AM2: </a:t>
            </a:r>
            <a:r>
              <a:rPr lang="en-US" sz="2400" b="1" dirty="0"/>
              <a:t>Detailed discussion on </a:t>
            </a:r>
            <a:r>
              <a:rPr lang="en-US" sz="2400" b="1" dirty="0" err="1"/>
              <a:t>PassThru</a:t>
            </a:r>
            <a:r>
              <a:rPr lang="en-US" sz="2400" b="1" dirty="0"/>
              <a:t> (e.g. 15-17-</a:t>
            </a:r>
            <a:r>
              <a:rPr lang="en-US" sz="2400" b="1" dirty="0" smtClean="0"/>
              <a:t>0656-08)</a:t>
            </a:r>
            <a:endParaRPr lang="en-US" sz="2400" b="1" dirty="0"/>
          </a:p>
          <a:p>
            <a:pPr marL="342900" indent="-342900">
              <a:buClr>
                <a:srgbClr val="FF0000"/>
              </a:buClr>
              <a:buFont typeface="Wingdings" charset="2"/>
              <a:buChar char="q"/>
            </a:pPr>
            <a:r>
              <a:rPr lang="en-US" sz="2400" b="1" dirty="0" smtClean="0"/>
              <a:t>Tuesday 6 Mar, PM1: </a:t>
            </a:r>
            <a:r>
              <a:rPr lang="en-US" sz="2400" b="1" dirty="0" smtClean="0"/>
              <a:t>Not meeting</a:t>
            </a:r>
            <a:endParaRPr lang="en-US" sz="2400" b="1" dirty="0"/>
          </a:p>
          <a:p>
            <a:pPr marL="342900" indent="-342900">
              <a:buClr>
                <a:srgbClr val="FF0000"/>
              </a:buClr>
              <a:buFont typeface="Wingdings" charset="2"/>
              <a:buChar char="q"/>
            </a:pPr>
            <a:r>
              <a:rPr lang="en-US" sz="2400" b="1" dirty="0" smtClean="0"/>
              <a:t>Wednesday </a:t>
            </a:r>
            <a:r>
              <a:rPr lang="en-US" sz="2400" b="1" dirty="0" smtClean="0"/>
              <a:t>7 Mar, PM2: </a:t>
            </a:r>
            <a:r>
              <a:rPr lang="en-US" sz="2400" b="1" dirty="0"/>
              <a:t>Primitive Discussion </a:t>
            </a:r>
            <a:r>
              <a:rPr lang="en-US" sz="2400" b="1" dirty="0" smtClean="0"/>
              <a:t>and Protocol </a:t>
            </a:r>
            <a:r>
              <a:rPr lang="en-US" sz="2400" b="1" dirty="0"/>
              <a:t>Stack Discussion </a:t>
            </a:r>
            <a:r>
              <a:rPr lang="en-US" sz="2400" b="1" dirty="0" smtClean="0"/>
              <a:t>(</a:t>
            </a:r>
            <a:r>
              <a:rPr lang="en-US" sz="2400" b="1" dirty="0"/>
              <a:t>e.g. 15-17-</a:t>
            </a:r>
            <a:r>
              <a:rPr lang="en-US" sz="2400" b="1" dirty="0" smtClean="0"/>
              <a:t>0656-</a:t>
            </a:r>
            <a:r>
              <a:rPr lang="en-US" sz="2400" b="1" dirty="0" smtClean="0"/>
              <a:t>09)</a:t>
            </a:r>
            <a:endParaRPr lang="en-US" sz="2400" dirty="0"/>
          </a:p>
          <a:p>
            <a:pPr marL="342900" indent="-342900">
              <a:buClr>
                <a:srgbClr val="FF0000"/>
              </a:buClr>
              <a:buFont typeface="Wingdings" charset="2"/>
              <a:buChar char="q"/>
            </a:pPr>
            <a:r>
              <a:rPr lang="en-US" sz="2400" b="1" dirty="0" smtClean="0"/>
              <a:t>Thursday 8 Mar, AM1: </a:t>
            </a:r>
            <a:r>
              <a:rPr lang="en-US" sz="2400" b="1" dirty="0"/>
              <a:t> D</a:t>
            </a:r>
            <a:r>
              <a:rPr lang="en-US" sz="2400" b="1" dirty="0" smtClean="0"/>
              <a:t>iscussion </a:t>
            </a:r>
            <a:r>
              <a:rPr lang="en-US" sz="2400" b="1" dirty="0"/>
              <a:t>on </a:t>
            </a:r>
            <a:r>
              <a:rPr lang="en-US" sz="2400" b="1" dirty="0" smtClean="0"/>
              <a:t>L2R, and RLS behaviors</a:t>
            </a:r>
            <a:r>
              <a:rPr lang="en-US" sz="2400" b="1" dirty="0"/>
              <a:t> </a:t>
            </a:r>
            <a:r>
              <a:rPr lang="en-US" sz="2400" b="1" dirty="0" smtClean="0"/>
              <a:t>(e.g. 15-17-0539-00, 15</a:t>
            </a:r>
            <a:r>
              <a:rPr lang="en-US" sz="2400" b="1" dirty="0"/>
              <a:t>-17-0534-00)</a:t>
            </a:r>
            <a:r>
              <a:rPr lang="en-US" sz="2400" dirty="0"/>
              <a:t> </a:t>
            </a:r>
          </a:p>
          <a:p>
            <a:pPr marL="342900" indent="-342900">
              <a:buClr>
                <a:srgbClr val="FF0000"/>
              </a:buClr>
              <a:buFont typeface="Wingdings" charset="2"/>
              <a:buChar char="q"/>
            </a:pPr>
            <a:r>
              <a:rPr lang="en-US" sz="2400" b="1" dirty="0" smtClean="0"/>
              <a:t>Thursday 8 Mar, AM2: Closing report, future activities</a:t>
            </a:r>
          </a:p>
          <a:p>
            <a:pPr marL="342900" indent="-342900">
              <a:buClr>
                <a:srgbClr val="FF0000"/>
              </a:buClr>
              <a:buFont typeface="Wingdings" charset="2"/>
              <a:buChar char="q"/>
            </a:pPr>
            <a:endParaRPr lang="en-US" sz="2400" b="1" i="1" dirty="0"/>
          </a:p>
          <a:p>
            <a:pPr>
              <a:buClr>
                <a:srgbClr val="FF0000"/>
              </a:buClr>
            </a:pPr>
            <a:r>
              <a:rPr lang="en-US" sz="2400" b="1" i="1" dirty="0" smtClean="0"/>
              <a:t>Upon neither discussion nor objection the motion to approve the agenda carries</a:t>
            </a:r>
            <a:r>
              <a:rPr lang="en-US" sz="2400" b="1" dirty="0" smtClean="0"/>
              <a:t>.</a:t>
            </a:r>
          </a:p>
        </p:txBody>
      </p:sp>
      <p:sp>
        <p:nvSpPr>
          <p:cNvPr id="2" name="TextBox 1"/>
          <p:cNvSpPr txBox="1"/>
          <p:nvPr/>
        </p:nvSpPr>
        <p:spPr>
          <a:xfrm>
            <a:off x="-941495" y="1675153"/>
            <a:ext cx="184666" cy="276999"/>
          </a:xfrm>
          <a:prstGeom prst="rect">
            <a:avLst/>
          </a:prstGeom>
          <a:noFill/>
        </p:spPr>
        <p:txBody>
          <a:bodyPr wrap="none" rtlCol="0">
            <a:spAutoFit/>
          </a:bodyPr>
          <a:lstStyle/>
          <a:p>
            <a:endParaRPr lang="en-US" dirty="0"/>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 2018&gt;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8</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8</a:t>
            </a:fld>
            <a:endParaRPr lang="en-US"/>
          </a:p>
        </p:txBody>
      </p:sp>
      <p:sp>
        <p:nvSpPr>
          <p:cNvPr id="21509" name="Rectangle 2"/>
          <p:cNvSpPr>
            <a:spLocks noGrp="1" noChangeArrowheads="1"/>
          </p:cNvSpPr>
          <p:nvPr>
            <p:ph type="title" idx="4294967295"/>
          </p:nvPr>
        </p:nvSpPr>
        <p:spPr>
          <a:xfrm>
            <a:off x="1676400" y="381000"/>
            <a:ext cx="4800600" cy="990600"/>
          </a:xfrm>
        </p:spPr>
        <p:txBody>
          <a:bodyPr/>
          <a:lstStyle/>
          <a:p>
            <a:r>
              <a:rPr lang="en-US" b="1" dirty="0" smtClean="0">
                <a:solidFill>
                  <a:srgbClr val="000000"/>
                </a:solidFill>
                <a:ea typeface="Lucida Grande"/>
                <a:cs typeface="Lucida Grande"/>
              </a:rPr>
              <a:t>TG 12 Status Update, as of Jan 2018</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endParaRPr lang="en-US" sz="1800" b="1" dirty="0" smtClean="0">
              <a:solidFill>
                <a:srgbClr val="000000"/>
              </a:solidFill>
              <a:ea typeface="Lucida Grande"/>
              <a:cs typeface="Lucida Grande"/>
            </a:endParaRPr>
          </a:p>
        </p:txBody>
      </p:sp>
      <p:sp>
        <p:nvSpPr>
          <p:cNvPr id="2" name="TextBox 1"/>
          <p:cNvSpPr txBox="1"/>
          <p:nvPr/>
        </p:nvSpPr>
        <p:spPr>
          <a:xfrm>
            <a:off x="304800" y="1447800"/>
            <a:ext cx="8382000" cy="3785651"/>
          </a:xfrm>
          <a:prstGeom prst="rect">
            <a:avLst/>
          </a:prstGeom>
          <a:noFill/>
        </p:spPr>
        <p:txBody>
          <a:bodyPr wrap="square" rtlCol="0">
            <a:spAutoFit/>
          </a:bodyPr>
          <a:lstStyle/>
          <a:p>
            <a:pPr marL="342900" indent="-342900">
              <a:buClr>
                <a:srgbClr val="FF0000"/>
              </a:buClr>
              <a:buFont typeface="Wingdings" charset="2"/>
              <a:buChar char="q"/>
            </a:pPr>
            <a:r>
              <a:rPr lang="en-US" sz="2800" b="1" dirty="0"/>
              <a:t>Reviewed functional decomposition review (15-17-0113-</a:t>
            </a:r>
            <a:r>
              <a:rPr lang="en-US" sz="2800" b="1" dirty="0" smtClean="0"/>
              <a:t>07)</a:t>
            </a:r>
            <a:r>
              <a:rPr lang="en-US" sz="2800" dirty="0" smtClean="0"/>
              <a:t> </a:t>
            </a:r>
            <a:endParaRPr lang="en-US" sz="2800" dirty="0"/>
          </a:p>
          <a:p>
            <a:pPr marL="342900" indent="-342900">
              <a:buClr>
                <a:srgbClr val="FF0000"/>
              </a:buClr>
              <a:buFont typeface="Wingdings" charset="2"/>
              <a:buChar char="q"/>
            </a:pPr>
            <a:r>
              <a:rPr lang="en-US" sz="2800" b="1" dirty="0"/>
              <a:t>Discussion on Protocol Stack Flow (15-17-</a:t>
            </a:r>
            <a:r>
              <a:rPr lang="en-US" sz="2800" b="1" dirty="0" smtClean="0"/>
              <a:t>0656-08)</a:t>
            </a:r>
            <a:endParaRPr lang="en-US" sz="2800" dirty="0"/>
          </a:p>
          <a:p>
            <a:pPr marL="800100" lvl="1" indent="-342900">
              <a:buClr>
                <a:srgbClr val="FF0000"/>
              </a:buClr>
              <a:buFont typeface="Wingdings" charset="2"/>
              <a:buChar char="q"/>
            </a:pPr>
            <a:r>
              <a:rPr lang="en-US" sz="2400" b="1" dirty="0"/>
              <a:t>Consensus on PDE and MMI requirements</a:t>
            </a:r>
          </a:p>
          <a:p>
            <a:pPr marL="342900" indent="-342900">
              <a:buClr>
                <a:srgbClr val="FF0000"/>
              </a:buClr>
              <a:buFont typeface="Wingdings" charset="2"/>
              <a:buChar char="q"/>
            </a:pPr>
            <a:r>
              <a:rPr lang="en-US" sz="2800" b="1" dirty="0" smtClean="0"/>
              <a:t>Discussion </a:t>
            </a:r>
            <a:r>
              <a:rPr lang="en-US" sz="2800" b="1" dirty="0"/>
              <a:t>on </a:t>
            </a:r>
            <a:r>
              <a:rPr lang="en-US" sz="2800" b="1" dirty="0" err="1"/>
              <a:t>PassThru</a:t>
            </a:r>
            <a:r>
              <a:rPr lang="en-US" sz="2800" b="1" dirty="0"/>
              <a:t> functions (15-17-</a:t>
            </a:r>
            <a:r>
              <a:rPr lang="en-US" sz="2800" b="1" dirty="0" smtClean="0"/>
              <a:t>0656-08)</a:t>
            </a:r>
          </a:p>
          <a:p>
            <a:pPr marL="800100" lvl="2" indent="-342900">
              <a:buClr>
                <a:srgbClr val="FF0000"/>
              </a:buClr>
              <a:buFont typeface="Wingdings" charset="2"/>
              <a:buChar char="q"/>
            </a:pPr>
            <a:r>
              <a:rPr lang="en-US" sz="2400" b="1" dirty="0"/>
              <a:t>Consensus on </a:t>
            </a:r>
            <a:r>
              <a:rPr lang="en-US" sz="2400" b="1" dirty="0" err="1"/>
              <a:t>PassThru</a:t>
            </a:r>
            <a:r>
              <a:rPr lang="en-US" sz="2400" b="1" dirty="0"/>
              <a:t> </a:t>
            </a:r>
            <a:r>
              <a:rPr lang="en-US" sz="2400" b="1" dirty="0" smtClean="0"/>
              <a:t>requirements</a:t>
            </a:r>
            <a:endParaRPr lang="en-US" sz="2400" b="1" dirty="0"/>
          </a:p>
          <a:p>
            <a:pPr marL="342900" indent="-342900">
              <a:buClr>
                <a:srgbClr val="FF0000"/>
              </a:buClr>
              <a:buFont typeface="Wingdings" charset="2"/>
              <a:buChar char="q"/>
            </a:pPr>
            <a:r>
              <a:rPr lang="en-US" sz="2800" b="1" dirty="0"/>
              <a:t>Discussion on </a:t>
            </a:r>
            <a:r>
              <a:rPr lang="en-US" sz="2800" b="1" dirty="0" smtClean="0"/>
              <a:t>Management Protocol Module functions</a:t>
            </a:r>
          </a:p>
          <a:p>
            <a:pPr marL="800100" lvl="1" indent="-342900">
              <a:buClr>
                <a:srgbClr val="FF0000"/>
              </a:buClr>
              <a:buFont typeface="Wingdings" charset="2"/>
              <a:buChar char="q"/>
            </a:pPr>
            <a:r>
              <a:rPr lang="en-US" sz="2400" b="1" dirty="0"/>
              <a:t>Growing consensus on Protocol Module </a:t>
            </a:r>
            <a:r>
              <a:rPr lang="en-US" sz="2400" b="1" dirty="0" smtClean="0"/>
              <a:t>functions</a:t>
            </a:r>
          </a:p>
        </p:txBody>
      </p:sp>
    </p:spTree>
    <p:extLst>
      <p:ext uri="{BB962C8B-B14F-4D97-AF65-F5344CB8AC3E}">
        <p14:creationId xmlns:p14="http://schemas.microsoft.com/office/powerpoint/2010/main" val="123031652"/>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 2018&gt;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9</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9</a:t>
            </a:fld>
            <a:endParaRPr lang="en-US"/>
          </a:p>
        </p:txBody>
      </p:sp>
      <p:sp>
        <p:nvSpPr>
          <p:cNvPr id="21509" name="Rectangle 2"/>
          <p:cNvSpPr>
            <a:spLocks noGrp="1" noChangeArrowheads="1"/>
          </p:cNvSpPr>
          <p:nvPr>
            <p:ph type="title" idx="4294967295"/>
          </p:nvPr>
        </p:nvSpPr>
        <p:spPr>
          <a:xfrm>
            <a:off x="1676400" y="228600"/>
            <a:ext cx="4800600" cy="990600"/>
          </a:xfrm>
        </p:spPr>
        <p:txBody>
          <a:bodyPr/>
          <a:lstStyle/>
          <a:p>
            <a:r>
              <a:rPr lang="en-US" b="1" dirty="0" smtClean="0">
                <a:solidFill>
                  <a:srgbClr val="000000"/>
                </a:solidFill>
                <a:ea typeface="Lucida Grande"/>
                <a:cs typeface="Lucida Grande"/>
              </a:rPr>
              <a:t>Hello World Exercise</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endParaRPr lang="en-US" sz="1800" b="1" dirty="0" smtClean="0">
              <a:solidFill>
                <a:srgbClr val="000000"/>
              </a:solidFill>
              <a:ea typeface="Lucida Grande"/>
              <a:cs typeface="Lucida Grande"/>
            </a:endParaRPr>
          </a:p>
        </p:txBody>
      </p:sp>
      <p:sp>
        <p:nvSpPr>
          <p:cNvPr id="2" name="TextBox 1"/>
          <p:cNvSpPr txBox="1"/>
          <p:nvPr/>
        </p:nvSpPr>
        <p:spPr>
          <a:xfrm>
            <a:off x="304800" y="1143000"/>
            <a:ext cx="8534400" cy="5078313"/>
          </a:xfrm>
          <a:prstGeom prst="rect">
            <a:avLst/>
          </a:prstGeom>
          <a:noFill/>
        </p:spPr>
        <p:txBody>
          <a:bodyPr wrap="square" rtlCol="0">
            <a:spAutoFit/>
          </a:bodyPr>
          <a:lstStyle/>
          <a:p>
            <a:pPr marL="342900" indent="-342900">
              <a:buClr>
                <a:srgbClr val="FF0000"/>
              </a:buClr>
              <a:buFont typeface="Wingdings" charset="2"/>
              <a:buChar char="q"/>
            </a:pPr>
            <a:r>
              <a:rPr lang="en-US" sz="2800" b="1" dirty="0" smtClean="0"/>
              <a:t>Purpose: </a:t>
            </a:r>
          </a:p>
          <a:p>
            <a:pPr marL="800100" lvl="1" indent="-342900">
              <a:buClr>
                <a:srgbClr val="FF0000"/>
              </a:buClr>
              <a:buFont typeface="Wingdings" charset="2"/>
              <a:buChar char="q"/>
            </a:pPr>
            <a:r>
              <a:rPr lang="en-US" sz="2400" b="1" dirty="0"/>
              <a:t>C</a:t>
            </a:r>
            <a:r>
              <a:rPr lang="en-US" sz="2400" b="1" dirty="0" smtClean="0"/>
              <a:t>ompare proposals on various methods to implement profiles to simplify ULI upper level I/F</a:t>
            </a:r>
          </a:p>
          <a:p>
            <a:pPr marL="800100" lvl="1" indent="-342900">
              <a:buClr>
                <a:srgbClr val="FF0000"/>
              </a:buClr>
              <a:buFont typeface="Wingdings" charset="2"/>
              <a:buChar char="q"/>
            </a:pPr>
            <a:r>
              <a:rPr lang="en-US" sz="2400" b="1" dirty="0" smtClean="0"/>
              <a:t>Expose unforeseen issues </a:t>
            </a:r>
            <a:endParaRPr lang="en-US" sz="2400" dirty="0"/>
          </a:p>
          <a:p>
            <a:pPr marL="342900" indent="-342900">
              <a:buClr>
                <a:srgbClr val="FF0000"/>
              </a:buClr>
              <a:buFont typeface="Wingdings" charset="2"/>
              <a:buChar char="q"/>
            </a:pPr>
            <a:r>
              <a:rPr lang="en-US" sz="2800" b="1" dirty="0" smtClean="0"/>
              <a:t>Method:</a:t>
            </a:r>
          </a:p>
          <a:p>
            <a:pPr marL="800100" lvl="1" indent="-342900">
              <a:buClr>
                <a:srgbClr val="FF0000"/>
              </a:buClr>
              <a:buFont typeface="Wingdings" charset="2"/>
              <a:buChar char="q"/>
            </a:pPr>
            <a:r>
              <a:rPr lang="en-US" sz="2400" b="1" dirty="0" smtClean="0"/>
              <a:t>Define radio operation scenarios w/</a:t>
            </a:r>
            <a:r>
              <a:rPr lang="en-US" sz="2400" b="1" dirty="0" err="1" smtClean="0"/>
              <a:t>config</a:t>
            </a:r>
            <a:r>
              <a:rPr lang="en-US" sz="2400" b="1" dirty="0" smtClean="0"/>
              <a:t> parameters:</a:t>
            </a:r>
          </a:p>
          <a:p>
            <a:pPr marL="1257300" lvl="2" indent="-342900">
              <a:buClr>
                <a:srgbClr val="FF0000"/>
              </a:buClr>
              <a:buFont typeface="Wingdings" charset="2"/>
              <a:buChar char="q"/>
            </a:pPr>
            <a:r>
              <a:rPr lang="en-US" sz="2400" b="1" dirty="0" smtClean="0"/>
              <a:t>Wi-SUN scenario</a:t>
            </a:r>
          </a:p>
          <a:p>
            <a:pPr marL="1257300" lvl="2" indent="-342900">
              <a:buClr>
                <a:srgbClr val="FF0000"/>
              </a:buClr>
              <a:buFont typeface="Wingdings" charset="2"/>
              <a:buChar char="q"/>
            </a:pPr>
            <a:r>
              <a:rPr lang="en-US" sz="2400" b="1" dirty="0" smtClean="0"/>
              <a:t>6tisch scenario</a:t>
            </a:r>
          </a:p>
          <a:p>
            <a:pPr marL="800100" lvl="1" indent="-342900">
              <a:buClr>
                <a:srgbClr val="FF0000"/>
              </a:buClr>
              <a:buFont typeface="Wingdings" charset="2"/>
              <a:buChar char="q"/>
            </a:pPr>
            <a:r>
              <a:rPr lang="en-US" sz="2400" b="1" dirty="0" smtClean="0"/>
              <a:t>P Kinney to send out via TG12 reflector</a:t>
            </a:r>
            <a:endParaRPr lang="en-US" sz="2400" b="1" dirty="0" smtClean="0"/>
          </a:p>
          <a:p>
            <a:pPr marL="342900" indent="-342900">
              <a:buClr>
                <a:srgbClr val="FF0000"/>
              </a:buClr>
              <a:buFont typeface="Wingdings" charset="2"/>
              <a:buChar char="q"/>
            </a:pPr>
            <a:r>
              <a:rPr lang="en-US" sz="2800" b="1" dirty="0" smtClean="0"/>
              <a:t>Proposals:</a:t>
            </a:r>
          </a:p>
          <a:p>
            <a:pPr marL="800100" lvl="1" indent="-342900">
              <a:buClr>
                <a:srgbClr val="FF0000"/>
              </a:buClr>
              <a:buFont typeface="Wingdings" charset="2"/>
              <a:buChar char="q"/>
            </a:pPr>
            <a:r>
              <a:rPr lang="en-US" sz="2400" b="1" dirty="0" smtClean="0"/>
              <a:t>Describe methodology</a:t>
            </a:r>
          </a:p>
          <a:p>
            <a:pPr marL="800100" lvl="1" indent="-342900">
              <a:buClr>
                <a:srgbClr val="FF0000"/>
              </a:buClr>
              <a:buFont typeface="Wingdings" charset="2"/>
              <a:buChar char="q"/>
            </a:pPr>
            <a:r>
              <a:rPr lang="en-US" sz="2400" b="1" dirty="0" smtClean="0"/>
              <a:t>Set MAC/PHY up</a:t>
            </a:r>
            <a:endParaRPr lang="en-US" sz="2400" b="1" dirty="0" smtClean="0"/>
          </a:p>
          <a:p>
            <a:pPr marL="800100" lvl="1" indent="-342900">
              <a:buClr>
                <a:srgbClr val="FF0000"/>
              </a:buClr>
              <a:buFont typeface="Wingdings" charset="2"/>
              <a:buChar char="q"/>
            </a:pPr>
            <a:r>
              <a:rPr lang="en-US" sz="2400" b="1" dirty="0"/>
              <a:t>S</a:t>
            </a:r>
            <a:r>
              <a:rPr lang="en-US" sz="2400" b="1" dirty="0" smtClean="0"/>
              <a:t>how step by step actions to send and receive packets</a:t>
            </a:r>
          </a:p>
        </p:txBody>
      </p:sp>
    </p:spTree>
    <p:extLst>
      <p:ext uri="{BB962C8B-B14F-4D97-AF65-F5344CB8AC3E}">
        <p14:creationId xmlns:p14="http://schemas.microsoft.com/office/powerpoint/2010/main" val="294638128"/>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117830</TotalTime>
  <Words>1342</Words>
  <Application>Microsoft Macintosh PowerPoint</Application>
  <PresentationFormat>On-screen Show (4:3)</PresentationFormat>
  <Paragraphs>236</Paragraphs>
  <Slides>12</Slides>
  <Notes>9</Notes>
  <HiddenSlides>8</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Default Design</vt:lpstr>
      <vt:lpstr>PowerPoint Presentation</vt:lpstr>
      <vt:lpstr>Instructions for the WG Chair</vt:lpstr>
      <vt:lpstr>Participants, Patents, and Duty to Inform</vt:lpstr>
      <vt:lpstr>Patent Related Links</vt:lpstr>
      <vt:lpstr>Call for Potentially Essential Patents</vt:lpstr>
      <vt:lpstr>TG12 Officers</vt:lpstr>
      <vt:lpstr>TG12 Meeting Agenda/Goals</vt:lpstr>
      <vt:lpstr>TG 12 Status Update, as of Jan 2018</vt:lpstr>
      <vt:lpstr>Hello World Exercise</vt:lpstr>
      <vt:lpstr>Future Efforts</vt:lpstr>
      <vt:lpstr>Meeting Accomplishments </vt:lpstr>
      <vt:lpstr>Schedule</vt:lpstr>
    </vt:vector>
  </TitlesOfParts>
  <Manager/>
  <Company>Kinney Consulting LLC</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TG12 Report for Rosemont</dc:title>
  <dc:subject>IEEE 802.15 &lt;TG12&gt;</dc:subject>
  <dc:creator>Pat Kinney</dc:creator>
  <cp:keywords/>
  <dc:description>&lt;15-18-0114-00-0012&gt;</dc:description>
  <cp:lastModifiedBy>Pat Kinney</cp:lastModifiedBy>
  <cp:revision>1025</cp:revision>
  <cp:lastPrinted>2015-07-14T16:02:16Z</cp:lastPrinted>
  <dcterms:created xsi:type="dcterms:W3CDTF">2009-07-12T16:25:16Z</dcterms:created>
  <dcterms:modified xsi:type="dcterms:W3CDTF">2018-03-08T23:48:13Z</dcterms:modified>
  <cp:category/>
</cp:coreProperties>
</file>