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11" r:id="rId3"/>
    <p:sldId id="312" r:id="rId4"/>
    <p:sldId id="313" r:id="rId5"/>
    <p:sldId id="314" r:id="rId6"/>
    <p:sldId id="323" r:id="rId7"/>
    <p:sldId id="264" r:id="rId8"/>
    <p:sldId id="342" r:id="rId9"/>
    <p:sldId id="322" r:id="rId10"/>
    <p:sldId id="315" r:id="rId11"/>
    <p:sldId id="31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 id="342"/>
          </p14:sldIdLst>
        </p14:section>
        <p14:section name="Meeting Section" id="{423C3B5B-A901-8240-AD93-EF2BDAB31CDF}">
          <p14:sldIdLst/>
        </p14:section>
        <p14:section name="Joint Meeting w/4s" id="{A4FA45F8-2BA0-A549-9741-6314C8DEA3CE}">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9307" autoAdjust="0"/>
  </p:normalViewPr>
  <p:slideViewPr>
    <p:cSldViewPr>
      <p:cViewPr>
        <p:scale>
          <a:sx n="116" d="100"/>
          <a:sy n="116" d="100"/>
        </p:scale>
        <p:origin x="-2160" y="-3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18-</a:t>
            </a:r>
            <a:r>
              <a:rPr lang="en-US" b="1" dirty="0" smtClean="0"/>
              <a:t>0114-</a:t>
            </a:r>
            <a:r>
              <a:rPr lang="en-US" b="1" dirty="0" smtClean="0"/>
              <a:t>00-0012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2018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5 Mar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2018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2018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066800"/>
            <a:ext cx="8686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06400" lvl="1" indent="-342900">
              <a:buClr>
                <a:srgbClr val="FF0000"/>
              </a:buClr>
              <a:buFont typeface="Wingdings" charset="2"/>
              <a:buChar char="q"/>
            </a:pPr>
            <a:r>
              <a:rPr lang="en-US" sz="2800" b="1" dirty="0" smtClean="0">
                <a:solidFill>
                  <a:schemeClr val="bg1">
                    <a:lumMod val="85000"/>
                  </a:schemeClr>
                </a:solidFill>
              </a:rPr>
              <a:t>Reviewed functional </a:t>
            </a:r>
            <a:r>
              <a:rPr lang="en-US" sz="2800" b="1" dirty="0">
                <a:solidFill>
                  <a:schemeClr val="bg1">
                    <a:lumMod val="85000"/>
                  </a:schemeClr>
                </a:solidFill>
              </a:rPr>
              <a:t>decomposition review (15-17-0113-</a:t>
            </a:r>
            <a:r>
              <a:rPr lang="en-US" sz="2800" b="1" dirty="0" smtClean="0">
                <a:solidFill>
                  <a:schemeClr val="bg1">
                    <a:lumMod val="85000"/>
                  </a:schemeClr>
                </a:solidFill>
              </a:rPr>
              <a:t>07)</a:t>
            </a:r>
            <a:r>
              <a:rPr lang="en-US" sz="2800" dirty="0" smtClean="0">
                <a:solidFill>
                  <a:schemeClr val="bg1">
                    <a:lumMod val="85000"/>
                  </a:schemeClr>
                </a:solidFill>
              </a:rPr>
              <a:t> </a:t>
            </a:r>
            <a:endParaRPr lang="en-US" sz="2800" dirty="0">
              <a:solidFill>
                <a:schemeClr val="bg1">
                  <a:lumMod val="85000"/>
                </a:schemeClr>
              </a:solidFill>
            </a:endParaRPr>
          </a:p>
          <a:p>
            <a:pPr marL="342900" indent="-342900">
              <a:buClr>
                <a:srgbClr val="FF0000"/>
              </a:buClr>
              <a:buFont typeface="Wingdings" charset="2"/>
              <a:buChar char="q"/>
            </a:pPr>
            <a:r>
              <a:rPr lang="en-US" sz="2800" b="1" dirty="0" smtClean="0">
                <a:solidFill>
                  <a:schemeClr val="bg1">
                    <a:lumMod val="85000"/>
                  </a:schemeClr>
                </a:solidFill>
              </a:rPr>
              <a:t>Discussion on </a:t>
            </a:r>
            <a:r>
              <a:rPr lang="en-US" sz="2800" b="1" dirty="0">
                <a:solidFill>
                  <a:schemeClr val="bg1">
                    <a:lumMod val="85000"/>
                  </a:schemeClr>
                </a:solidFill>
              </a:rPr>
              <a:t>Protocol </a:t>
            </a:r>
            <a:r>
              <a:rPr lang="en-US" sz="2800" b="1" dirty="0" smtClean="0">
                <a:solidFill>
                  <a:schemeClr val="bg1">
                    <a:lumMod val="85000"/>
                  </a:schemeClr>
                </a:solidFill>
              </a:rPr>
              <a:t>Stack Flow </a:t>
            </a:r>
          </a:p>
          <a:p>
            <a:pPr marL="800100" lvl="1" indent="-342900">
              <a:buClr>
                <a:srgbClr val="FF0000"/>
              </a:buClr>
              <a:buFont typeface="Wingdings" charset="2"/>
              <a:buChar char="q"/>
            </a:pPr>
            <a:r>
              <a:rPr lang="en-US" sz="2800" b="1" dirty="0" smtClean="0">
                <a:solidFill>
                  <a:schemeClr val="bg1">
                    <a:lumMod val="85000"/>
                  </a:schemeClr>
                </a:solidFill>
              </a:rPr>
              <a:t>Consensus on PDE and MMI requirements</a:t>
            </a:r>
          </a:p>
          <a:p>
            <a:pPr marL="342900" indent="-342900">
              <a:buClr>
                <a:srgbClr val="FF0000"/>
              </a:buClr>
              <a:buFont typeface="Wingdings" charset="2"/>
              <a:buChar char="q"/>
            </a:pPr>
            <a:r>
              <a:rPr lang="en-US" sz="2800" b="1" dirty="0" smtClean="0">
                <a:solidFill>
                  <a:schemeClr val="bg1">
                    <a:lumMod val="85000"/>
                  </a:schemeClr>
                </a:solidFill>
              </a:rPr>
              <a:t>Discussion on </a:t>
            </a:r>
            <a:r>
              <a:rPr lang="en-US" sz="2800" b="1" dirty="0">
                <a:solidFill>
                  <a:schemeClr val="bg1">
                    <a:lumMod val="85000"/>
                  </a:schemeClr>
                </a:solidFill>
              </a:rPr>
              <a:t>Primitives </a:t>
            </a:r>
            <a:endParaRPr lang="en-US" sz="2800" b="1" dirty="0" smtClean="0">
              <a:solidFill>
                <a:schemeClr val="bg1">
                  <a:lumMod val="85000"/>
                </a:schemeClr>
              </a:solidFill>
            </a:endParaRPr>
          </a:p>
          <a:p>
            <a:pPr marL="800100" lvl="1" indent="-342900">
              <a:buClr>
                <a:srgbClr val="FF0000"/>
              </a:buClr>
              <a:buFont typeface="Wingdings" charset="2"/>
              <a:buChar char="q"/>
            </a:pPr>
            <a:r>
              <a:rPr lang="en-US" sz="2800" b="1" dirty="0" smtClean="0">
                <a:solidFill>
                  <a:schemeClr val="bg1">
                    <a:lumMod val="85000"/>
                  </a:schemeClr>
                </a:solidFill>
              </a:rPr>
              <a:t>First pass at PDE and MMI primitives complete</a:t>
            </a:r>
          </a:p>
          <a:p>
            <a:pPr marL="342900" indent="-342900">
              <a:buClr>
                <a:srgbClr val="FF0000"/>
              </a:buClr>
              <a:buFont typeface="Wingdings" charset="2"/>
              <a:buChar char="q"/>
            </a:pPr>
            <a:r>
              <a:rPr lang="en-US" sz="2800" b="1" dirty="0" smtClean="0">
                <a:solidFill>
                  <a:schemeClr val="bg1">
                    <a:lumMod val="85000"/>
                  </a:schemeClr>
                </a:solidFill>
              </a:rPr>
              <a:t>Discussion </a:t>
            </a:r>
            <a:r>
              <a:rPr lang="en-US" sz="2800" b="1" dirty="0">
                <a:solidFill>
                  <a:schemeClr val="bg1">
                    <a:lumMod val="85000"/>
                  </a:schemeClr>
                </a:solidFill>
              </a:rPr>
              <a:t>on </a:t>
            </a:r>
            <a:r>
              <a:rPr lang="en-US" sz="2800" b="1" dirty="0" err="1">
                <a:solidFill>
                  <a:schemeClr val="bg1">
                    <a:lumMod val="85000"/>
                  </a:schemeClr>
                </a:solidFill>
              </a:rPr>
              <a:t>PassThru</a:t>
            </a:r>
            <a:r>
              <a:rPr lang="en-US" sz="2800" b="1" dirty="0">
                <a:solidFill>
                  <a:schemeClr val="bg1">
                    <a:lumMod val="85000"/>
                  </a:schemeClr>
                </a:solidFill>
              </a:rPr>
              <a:t> </a:t>
            </a:r>
            <a:r>
              <a:rPr lang="en-US" sz="2800" b="1" dirty="0" smtClean="0">
                <a:solidFill>
                  <a:schemeClr val="bg1">
                    <a:lumMod val="85000"/>
                  </a:schemeClr>
                </a:solidFill>
              </a:rPr>
              <a:t>functions</a:t>
            </a:r>
          </a:p>
          <a:p>
            <a:pPr marL="800100" lvl="1" indent="-342900">
              <a:buClr>
                <a:srgbClr val="FF0000"/>
              </a:buClr>
              <a:buFont typeface="Wingdings" charset="2"/>
              <a:buChar char="q"/>
            </a:pPr>
            <a:r>
              <a:rPr lang="en-US" sz="2800" b="1" dirty="0" smtClean="0">
                <a:solidFill>
                  <a:schemeClr val="bg1">
                    <a:lumMod val="85000"/>
                  </a:schemeClr>
                </a:solidFill>
              </a:rPr>
              <a:t>Consensus on </a:t>
            </a:r>
            <a:r>
              <a:rPr lang="en-US" sz="2800" b="1" dirty="0" err="1" smtClean="0">
                <a:solidFill>
                  <a:schemeClr val="bg1">
                    <a:lumMod val="85000"/>
                  </a:schemeClr>
                </a:solidFill>
              </a:rPr>
              <a:t>PassThru</a:t>
            </a:r>
            <a:r>
              <a:rPr lang="en-US" sz="2800" b="1" dirty="0" smtClean="0">
                <a:solidFill>
                  <a:schemeClr val="bg1">
                    <a:lumMod val="85000"/>
                  </a:schemeClr>
                </a:solidFill>
              </a:rPr>
              <a:t> requirements</a:t>
            </a:r>
          </a:p>
          <a:p>
            <a:pPr marL="342900" indent="-342900">
              <a:buClr>
                <a:srgbClr val="FF0000"/>
              </a:buClr>
              <a:buFont typeface="Wingdings" charset="2"/>
              <a:buChar char="q"/>
            </a:pPr>
            <a:r>
              <a:rPr lang="en-US" sz="2800" b="1" dirty="0" smtClean="0">
                <a:solidFill>
                  <a:schemeClr val="bg1">
                    <a:lumMod val="85000"/>
                  </a:schemeClr>
                </a:solidFill>
              </a:rPr>
              <a:t>Discussion on Management Protocol Module functions</a:t>
            </a:r>
          </a:p>
          <a:p>
            <a:pPr marL="800100" lvl="1" indent="-342900">
              <a:buClr>
                <a:srgbClr val="FF0000"/>
              </a:buClr>
              <a:buFont typeface="Wingdings" charset="2"/>
              <a:buChar char="q"/>
            </a:pPr>
            <a:r>
              <a:rPr lang="en-US" sz="2800" b="1" dirty="0" smtClean="0">
                <a:solidFill>
                  <a:schemeClr val="bg1">
                    <a:lumMod val="85000"/>
                  </a:schemeClr>
                </a:solidFill>
              </a:rPr>
              <a:t>Growing consensus on Protocol Module functions</a:t>
            </a:r>
          </a:p>
        </p:txBody>
      </p:sp>
    </p:spTree>
    <p:extLst>
      <p:ext uri="{BB962C8B-B14F-4D97-AF65-F5344CB8AC3E}">
        <p14:creationId xmlns:p14="http://schemas.microsoft.com/office/powerpoint/2010/main" val="10307036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2017</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c>
                  <a:txBody>
                    <a:bodyPr/>
                    <a:lstStyle/>
                    <a:p>
                      <a:r>
                        <a:rPr lang="en-US" dirty="0" smtClean="0"/>
                        <a:t>July,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2019</a:t>
                      </a:r>
                    </a:p>
                  </a:txBody>
                  <a:tcPr/>
                </a:tc>
              </a:tr>
              <a:tr h="398549">
                <a:tc>
                  <a:txBody>
                    <a:bodyPr/>
                    <a:lstStyle/>
                    <a:p>
                      <a:r>
                        <a:rPr lang="en-US" dirty="0" smtClean="0"/>
                        <a:t>TG Comment Collection</a:t>
                      </a:r>
                      <a:endParaRPr lang="en-US" dirty="0"/>
                    </a:p>
                  </a:txBody>
                  <a:tcPr/>
                </a:tc>
                <a:tc>
                  <a:txBody>
                    <a:bodyPr/>
                    <a:lstStyle/>
                    <a:p>
                      <a:r>
                        <a:rPr lang="en-US" dirty="0" smtClean="0"/>
                        <a:t>Sept, 2019</a:t>
                      </a:r>
                      <a:endParaRPr lang="en-US" dirty="0"/>
                    </a:p>
                  </a:txBody>
                  <a:tcPr/>
                </a:tc>
                <a:tc>
                  <a:txBody>
                    <a:bodyPr/>
                    <a:lstStyle/>
                    <a:p>
                      <a:r>
                        <a:rPr lang="en-US" dirty="0" smtClean="0"/>
                        <a:t>Nov, 2019</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Nov,</a:t>
                      </a:r>
                      <a:r>
                        <a:rPr lang="en-US" baseline="0" dirty="0" smtClean="0"/>
                        <a:t> 2019</a:t>
                      </a:r>
                      <a:endParaRPr lang="en-US" dirty="0"/>
                    </a:p>
                  </a:txBody>
                  <a:tcPr/>
                </a:tc>
                <a:tc>
                  <a:txBody>
                    <a:bodyPr/>
                    <a:lstStyle/>
                    <a:p>
                      <a:r>
                        <a:rPr lang="en-US" dirty="0" smtClean="0"/>
                        <a:t>Nov,</a:t>
                      </a:r>
                      <a:r>
                        <a:rPr lang="en-US" baseline="0" dirty="0" smtClean="0"/>
                        <a:t> 2020</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 2021</a:t>
                      </a:r>
                      <a:endParaRPr lang="en-US" dirty="0"/>
                    </a:p>
                  </a:txBody>
                  <a:tcPr/>
                </a:tc>
                <a:tc>
                  <a:txBody>
                    <a:bodyPr/>
                    <a:lstStyle/>
                    <a:p>
                      <a:r>
                        <a:rPr lang="en-US" dirty="0" smtClean="0"/>
                        <a:t>July, 2021</a:t>
                      </a:r>
                      <a:endParaRPr lang="en-US" dirty="0"/>
                    </a:p>
                  </a:txBody>
                  <a:tcPr/>
                </a:tc>
              </a:tr>
              <a:tr h="398549">
                <a:tc>
                  <a:txBody>
                    <a:bodyPr/>
                    <a:lstStyle/>
                    <a:p>
                      <a:r>
                        <a:rPr lang="en-US" dirty="0" smtClean="0"/>
                        <a:t>NesCom</a:t>
                      </a:r>
                      <a:endParaRPr lang="en-US" dirty="0"/>
                    </a:p>
                  </a:txBody>
                  <a:tcPr/>
                </a:tc>
                <a:tc>
                  <a:txBody>
                    <a:bodyPr/>
                    <a:lstStyle/>
                    <a:p>
                      <a:r>
                        <a:rPr lang="en-US" dirty="0" smtClean="0"/>
                        <a:t>July, 2021</a:t>
                      </a:r>
                      <a:endParaRPr lang="en-US" dirty="0"/>
                    </a:p>
                  </a:txBody>
                  <a:tcPr/>
                </a:tc>
                <a:tc>
                  <a:txBody>
                    <a:bodyPr/>
                    <a:lstStyle/>
                    <a:p>
                      <a:r>
                        <a:rPr lang="en-US" dirty="0" smtClean="0"/>
                        <a:t>Sep, 2021</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 2021</a:t>
                      </a:r>
                      <a:endParaRPr lang="en-US" dirty="0"/>
                    </a:p>
                  </a:txBody>
                  <a:tcPr/>
                </a:tc>
                <a:tc>
                  <a:txBody>
                    <a:bodyPr/>
                    <a:lstStyle/>
                    <a:p>
                      <a:r>
                        <a:rPr lang="en-US" smtClean="0"/>
                        <a:t>Dec, 2021</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381000"/>
            <a:ext cx="8305800" cy="762000"/>
          </a:xfrm>
        </p:spPr>
        <p:txBody>
          <a:bodyPr/>
          <a:lstStyle/>
          <a:p>
            <a:r>
              <a:rPr lang="en-US" b="1" dirty="0" smtClean="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077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smtClean="0"/>
              <a:t>5 Mar, PM2</a:t>
            </a:r>
            <a:r>
              <a:rPr lang="en-US" sz="2400" b="1" dirty="0" smtClean="0"/>
              <a:t>: </a:t>
            </a:r>
            <a:r>
              <a:rPr lang="en-US" sz="2400" b="1" dirty="0"/>
              <a:t>Opening report, Agenda, Status, and Functional decomposition review (15-17-0113-</a:t>
            </a:r>
            <a:r>
              <a:rPr lang="en-US" sz="2400" b="1" dirty="0" smtClean="0"/>
              <a:t>07)</a:t>
            </a:r>
            <a:r>
              <a:rPr lang="en-US" sz="2400" dirty="0" smtClean="0"/>
              <a:t> </a:t>
            </a:r>
            <a:endParaRPr lang="en-US" sz="2400" dirty="0" smtClean="0"/>
          </a:p>
          <a:p>
            <a:pPr marL="342900" indent="-342900">
              <a:buClr>
                <a:srgbClr val="FF0000"/>
              </a:buClr>
              <a:buFont typeface="Wingdings" charset="2"/>
              <a:buChar char="q"/>
            </a:pPr>
            <a:r>
              <a:rPr lang="en-US" sz="2400" b="1" dirty="0" smtClean="0"/>
              <a:t>Tuesday 6 Mar, AM2</a:t>
            </a:r>
            <a:r>
              <a:rPr lang="en-US" sz="2400" b="1" dirty="0" smtClean="0"/>
              <a:t>: </a:t>
            </a:r>
            <a:r>
              <a:rPr lang="en-US" sz="2400" b="1" dirty="0"/>
              <a:t>Detailed discussion on </a:t>
            </a:r>
            <a:r>
              <a:rPr lang="en-US" sz="2400" b="1" dirty="0" err="1"/>
              <a:t>PassThru</a:t>
            </a:r>
            <a:r>
              <a:rPr lang="en-US" sz="2400" b="1" dirty="0"/>
              <a:t> (e.g. 15-17-</a:t>
            </a:r>
            <a:r>
              <a:rPr lang="en-US" sz="2400" b="1" dirty="0" smtClean="0"/>
              <a:t>0656-08)</a:t>
            </a:r>
            <a:endParaRPr lang="en-US" sz="2400" b="1" dirty="0"/>
          </a:p>
          <a:p>
            <a:pPr marL="342900" indent="-342900">
              <a:buClr>
                <a:srgbClr val="FF0000"/>
              </a:buClr>
              <a:buFont typeface="Wingdings" charset="2"/>
              <a:buChar char="q"/>
            </a:pPr>
            <a:r>
              <a:rPr lang="en-US" sz="2400" b="1" dirty="0" smtClean="0"/>
              <a:t>Tuesday </a:t>
            </a:r>
            <a:r>
              <a:rPr lang="en-US" sz="2400" b="1" dirty="0" smtClean="0"/>
              <a:t>6 Mar, PM1: </a:t>
            </a:r>
            <a:r>
              <a:rPr lang="en-US" sz="2400" b="1" dirty="0" smtClean="0"/>
              <a:t>Primitive Discussion </a:t>
            </a:r>
            <a:br>
              <a:rPr lang="en-US" sz="2400" b="1" dirty="0" smtClean="0"/>
            </a:br>
            <a:r>
              <a:rPr lang="en-US" sz="2400" b="1" dirty="0" smtClean="0"/>
              <a:t>(e.g. 15-17-</a:t>
            </a:r>
            <a:r>
              <a:rPr lang="en-US" sz="2400" b="1" dirty="0" smtClean="0"/>
              <a:t>0656-08)</a:t>
            </a:r>
            <a:endParaRPr lang="en-US" sz="2400" b="1" dirty="0" smtClean="0"/>
          </a:p>
          <a:p>
            <a:pPr marL="342900" indent="-342900">
              <a:buClr>
                <a:srgbClr val="FF0000"/>
              </a:buClr>
              <a:buFont typeface="Wingdings" charset="2"/>
              <a:buChar char="q"/>
            </a:pPr>
            <a:r>
              <a:rPr lang="en-US" sz="2400" b="1" dirty="0" smtClean="0"/>
              <a:t>Wednesday </a:t>
            </a:r>
            <a:r>
              <a:rPr lang="en-US" sz="2400" b="1" dirty="0" smtClean="0"/>
              <a:t>7 Mar, </a:t>
            </a:r>
            <a:r>
              <a:rPr lang="en-US" sz="2400" b="1" dirty="0" smtClean="0"/>
              <a:t>PM2: </a:t>
            </a:r>
            <a:r>
              <a:rPr lang="en-US" sz="2400" b="1" dirty="0"/>
              <a:t>Protocol Stack Discussion </a:t>
            </a:r>
            <a:br>
              <a:rPr lang="en-US" sz="2400" b="1" dirty="0"/>
            </a:br>
            <a:r>
              <a:rPr lang="en-US" sz="2400" b="1" dirty="0"/>
              <a:t>(e.g. 15-17-</a:t>
            </a:r>
            <a:r>
              <a:rPr lang="en-US" sz="2400" b="1" dirty="0" smtClean="0"/>
              <a:t>0656-08)</a:t>
            </a:r>
            <a:endParaRPr lang="en-US" sz="2400" dirty="0"/>
          </a:p>
          <a:p>
            <a:pPr marL="342900" indent="-342900">
              <a:buClr>
                <a:srgbClr val="FF0000"/>
              </a:buClr>
              <a:buFont typeface="Wingdings" charset="2"/>
              <a:buChar char="q"/>
            </a:pPr>
            <a:r>
              <a:rPr lang="en-US" sz="2400" b="1" dirty="0" smtClean="0"/>
              <a:t>Thursday </a:t>
            </a:r>
            <a:r>
              <a:rPr lang="en-US" sz="2400" b="1" dirty="0" smtClean="0"/>
              <a:t>8 Mar, </a:t>
            </a:r>
            <a:r>
              <a:rPr lang="en-US" sz="2400" b="1" dirty="0" smtClean="0"/>
              <a:t>AM1: </a:t>
            </a:r>
            <a:r>
              <a:rPr lang="en-US" sz="2400" b="1" dirty="0"/>
              <a:t> D</a:t>
            </a:r>
            <a:r>
              <a:rPr lang="en-US" sz="2400" b="1" dirty="0" smtClean="0"/>
              <a:t>iscussion </a:t>
            </a:r>
            <a:r>
              <a:rPr lang="en-US" sz="2400" b="1" dirty="0"/>
              <a:t>on </a:t>
            </a:r>
            <a:r>
              <a:rPr lang="en-US" sz="2400" b="1" dirty="0" smtClean="0"/>
              <a:t>L2R, and RLS behaviors</a:t>
            </a:r>
            <a:r>
              <a:rPr lang="en-US" sz="2400" b="1" dirty="0"/>
              <a:t> </a:t>
            </a:r>
            <a:r>
              <a:rPr lang="en-US" sz="2400" b="1" dirty="0" smtClean="0"/>
              <a:t>(e.g. 15-17-0539-00, 15</a:t>
            </a:r>
            <a:r>
              <a:rPr lang="en-US" sz="2400" b="1" dirty="0"/>
              <a:t>-17-0534-00)</a:t>
            </a:r>
            <a:r>
              <a:rPr lang="en-US" sz="2400" dirty="0"/>
              <a:t> </a:t>
            </a:r>
          </a:p>
          <a:p>
            <a:pPr marL="342900" indent="-342900">
              <a:buClr>
                <a:srgbClr val="FF0000"/>
              </a:buClr>
              <a:buFont typeface="Wingdings" charset="2"/>
              <a:buChar char="q"/>
            </a:pPr>
            <a:r>
              <a:rPr lang="en-US" sz="2400" b="1" dirty="0" smtClean="0"/>
              <a:t>Thursday </a:t>
            </a:r>
            <a:r>
              <a:rPr lang="en-US" sz="2400" b="1" dirty="0" smtClean="0"/>
              <a:t>8 </a:t>
            </a:r>
            <a:r>
              <a:rPr lang="en-US" sz="2400" b="1" dirty="0" smtClean="0"/>
              <a:t>Mar</a:t>
            </a:r>
            <a:r>
              <a:rPr lang="en-US" sz="2400" b="1" dirty="0" smtClean="0"/>
              <a:t>, </a:t>
            </a:r>
            <a:r>
              <a:rPr lang="en-US" sz="2400" b="1" dirty="0" smtClean="0"/>
              <a:t>AM2: Closing report, future activities</a:t>
            </a:r>
          </a:p>
          <a:p>
            <a:pPr marL="342900" indent="-342900">
              <a:buClr>
                <a:srgbClr val="FF0000"/>
              </a:buClr>
              <a:buFont typeface="Wingdings" charset="2"/>
              <a:buChar char="q"/>
            </a:pPr>
            <a:endParaRPr lang="en-US" sz="2400" b="1" i="1" dirty="0"/>
          </a:p>
          <a:p>
            <a:pPr>
              <a:buClr>
                <a:srgbClr val="FF0000"/>
              </a:buClr>
            </a:pPr>
            <a:r>
              <a:rPr lang="en-US" sz="2400" b="1" i="1" dirty="0" smtClean="0"/>
              <a:t>Upon neither discussion nor objection the motion to approve the agenda carries</a:t>
            </a:r>
            <a:r>
              <a:rPr lang="en-US" sz="2400" b="1" dirty="0" smtClean="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1676400" y="381000"/>
            <a:ext cx="4800600" cy="990600"/>
          </a:xfrm>
        </p:spPr>
        <p:txBody>
          <a:bodyPr/>
          <a:lstStyle/>
          <a:p>
            <a:r>
              <a:rPr lang="en-US" b="1" dirty="0" smtClean="0">
                <a:solidFill>
                  <a:srgbClr val="000000"/>
                </a:solidFill>
                <a:ea typeface="Lucida Grande"/>
                <a:cs typeface="Lucida Grande"/>
              </a:rPr>
              <a:t>TG 12 Status Update, as of </a:t>
            </a:r>
            <a:r>
              <a:rPr lang="en-US" b="1" dirty="0" smtClean="0">
                <a:solidFill>
                  <a:srgbClr val="000000"/>
                </a:solidFill>
                <a:ea typeface="Lucida Grande"/>
                <a:cs typeface="Lucida Grande"/>
              </a:rPr>
              <a:t>Jan 2018</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447800"/>
            <a:ext cx="8382000" cy="3785651"/>
          </a:xfrm>
          <a:prstGeom prst="rect">
            <a:avLst/>
          </a:prstGeom>
          <a:noFill/>
        </p:spPr>
        <p:txBody>
          <a:bodyPr wrap="square" rtlCol="0">
            <a:spAutoFit/>
          </a:bodyPr>
          <a:lstStyle/>
          <a:p>
            <a:pPr marL="342900" indent="-342900">
              <a:buClr>
                <a:srgbClr val="FF0000"/>
              </a:buClr>
              <a:buFont typeface="Wingdings" charset="2"/>
              <a:buChar char="q"/>
            </a:pPr>
            <a:r>
              <a:rPr lang="en-US" sz="2800" b="1" dirty="0"/>
              <a:t>Reviewed functional decomposition review (15-17-0113-</a:t>
            </a:r>
            <a:r>
              <a:rPr lang="en-US" sz="2800" b="1" dirty="0" smtClean="0"/>
              <a:t>07)</a:t>
            </a:r>
            <a:r>
              <a:rPr lang="en-US" sz="2800" dirty="0" smtClean="0"/>
              <a:t> </a:t>
            </a:r>
            <a:endParaRPr lang="en-US" sz="2800" dirty="0"/>
          </a:p>
          <a:p>
            <a:pPr marL="342900" indent="-342900">
              <a:buClr>
                <a:srgbClr val="FF0000"/>
              </a:buClr>
              <a:buFont typeface="Wingdings" charset="2"/>
              <a:buChar char="q"/>
            </a:pPr>
            <a:r>
              <a:rPr lang="en-US" sz="2800" b="1" dirty="0"/>
              <a:t>Discussion on Protocol Stack Flow (15-17-</a:t>
            </a:r>
            <a:r>
              <a:rPr lang="en-US" sz="2800" b="1" dirty="0" smtClean="0"/>
              <a:t>0656-08)</a:t>
            </a:r>
            <a:endParaRPr lang="en-US" sz="2800" dirty="0"/>
          </a:p>
          <a:p>
            <a:pPr marL="800100" lvl="1" indent="-342900">
              <a:buClr>
                <a:srgbClr val="FF0000"/>
              </a:buClr>
              <a:buFont typeface="Wingdings" charset="2"/>
              <a:buChar char="q"/>
            </a:pPr>
            <a:r>
              <a:rPr lang="en-US" sz="2400" b="1" dirty="0"/>
              <a:t>Consensus on PDE and MMI requirements</a:t>
            </a:r>
          </a:p>
          <a:p>
            <a:pPr marL="342900" indent="-342900">
              <a:buClr>
                <a:srgbClr val="FF0000"/>
              </a:buClr>
              <a:buFont typeface="Wingdings" charset="2"/>
              <a:buChar char="q"/>
            </a:pPr>
            <a:r>
              <a:rPr lang="en-US" sz="2800" b="1" dirty="0" smtClean="0"/>
              <a:t>Discussion </a:t>
            </a:r>
            <a:r>
              <a:rPr lang="en-US" sz="2800" b="1" dirty="0"/>
              <a:t>on </a:t>
            </a:r>
            <a:r>
              <a:rPr lang="en-US" sz="2800" b="1" dirty="0" err="1"/>
              <a:t>PassThru</a:t>
            </a:r>
            <a:r>
              <a:rPr lang="en-US" sz="2800" b="1" dirty="0"/>
              <a:t> functions (15-17-</a:t>
            </a:r>
            <a:r>
              <a:rPr lang="en-US" sz="2800" b="1" dirty="0" smtClean="0"/>
              <a:t>0656-08)</a:t>
            </a:r>
          </a:p>
          <a:p>
            <a:pPr marL="800100" lvl="2" indent="-342900">
              <a:buClr>
                <a:srgbClr val="FF0000"/>
              </a:buClr>
              <a:buFont typeface="Wingdings" charset="2"/>
              <a:buChar char="q"/>
            </a:pPr>
            <a:r>
              <a:rPr lang="en-US" sz="2400" b="1" dirty="0"/>
              <a:t>Consensus on </a:t>
            </a:r>
            <a:r>
              <a:rPr lang="en-US" sz="2400" b="1" dirty="0" err="1"/>
              <a:t>PassThru</a:t>
            </a:r>
            <a:r>
              <a:rPr lang="en-US" sz="2400" b="1" dirty="0"/>
              <a:t> </a:t>
            </a:r>
            <a:r>
              <a:rPr lang="en-US" sz="2400" b="1" dirty="0" smtClean="0"/>
              <a:t>requirements</a:t>
            </a:r>
            <a:endParaRPr lang="en-US" sz="2400" b="1" dirty="0"/>
          </a:p>
          <a:p>
            <a:pPr marL="342900" indent="-342900">
              <a:buClr>
                <a:srgbClr val="FF0000"/>
              </a:buClr>
              <a:buFont typeface="Wingdings" charset="2"/>
              <a:buChar char="q"/>
            </a:pPr>
            <a:r>
              <a:rPr lang="en-US" sz="2800" b="1" dirty="0"/>
              <a:t>Discussion on </a:t>
            </a:r>
            <a:r>
              <a:rPr lang="en-US" sz="2800" b="1" dirty="0" smtClean="0"/>
              <a:t>Management Protocol Module functions</a:t>
            </a:r>
          </a:p>
          <a:p>
            <a:pPr marL="800100" lvl="1" indent="-342900">
              <a:buClr>
                <a:srgbClr val="FF0000"/>
              </a:buClr>
              <a:buFont typeface="Wingdings" charset="2"/>
              <a:buChar char="q"/>
            </a:pPr>
            <a:r>
              <a:rPr lang="en-US" sz="2400" b="1" dirty="0"/>
              <a:t>Growing consensus on Protocol Module </a:t>
            </a:r>
            <a:r>
              <a:rPr lang="en-US" sz="2400" b="1" dirty="0" smtClean="0"/>
              <a:t>functions</a:t>
            </a:r>
            <a:endParaRPr lang="en-US" sz="2400" b="1" dirty="0" smtClean="0"/>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err="1" smtClean="0"/>
              <a:t>PassThru</a:t>
            </a:r>
            <a:r>
              <a:rPr lang="en-US" sz="1800" b="1" dirty="0"/>
              <a:t>		C </a:t>
            </a:r>
            <a:r>
              <a:rPr lang="en-US" sz="1800" b="1" dirty="0" smtClean="0"/>
              <a:t>Perkins</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Kinney/Moskowitz		</a:t>
            </a:r>
          </a:p>
          <a:p>
            <a:pPr marL="285750" indent="-285750">
              <a:buFont typeface="Arial"/>
              <a:buChar char="•"/>
            </a:pPr>
            <a:r>
              <a:rPr lang="en-US" sz="1800" b="1" dirty="0" smtClean="0"/>
              <a:t>L2R			Sato		</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113759</TotalTime>
  <Words>1074</Words>
  <Application>Microsoft Macintosh PowerPoint</Application>
  <PresentationFormat>On-screen Show (4:3)</PresentationFormat>
  <Paragraphs>211</Paragraphs>
  <Slides>11</Slides>
  <Notes>8</Notes>
  <HiddenSlides>3</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Agenda/Goals</vt:lpstr>
      <vt:lpstr>TG 12 Status Update, as of Jan 2018</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Rosemont</dc:title>
  <dc:subject>IEEE 802.15 &lt;TG12&gt;</dc:subject>
  <dc:creator>Pat Kinney</dc:creator>
  <cp:keywords/>
  <dc:description>&lt;15-18-0114-00-0012&gt;</dc:description>
  <cp:lastModifiedBy>Pat Kinney</cp:lastModifiedBy>
  <cp:revision>1013</cp:revision>
  <cp:lastPrinted>2015-07-14T16:02:16Z</cp:lastPrinted>
  <dcterms:created xsi:type="dcterms:W3CDTF">2009-07-12T16:25:16Z</dcterms:created>
  <dcterms:modified xsi:type="dcterms:W3CDTF">2018-03-05T21:59:26Z</dcterms:modified>
  <cp:category/>
</cp:coreProperties>
</file>