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60" r:id="rId4"/>
    <p:sldId id="261" r:id="rId5"/>
    <p:sldId id="262" r:id="rId6"/>
    <p:sldId id="263" r:id="rId7"/>
    <p:sldId id="264" r:id="rId8"/>
    <p:sldId id="258" r:id="rId9"/>
    <p:sldId id="265" r:id="rId10"/>
    <p:sldId id="266" r:id="rId11"/>
    <p:sldId id="267" r:id="rId12"/>
    <p:sldId id="26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4"/>
    <p:restoredTop sz="86322"/>
  </p:normalViewPr>
  <p:slideViewPr>
    <p:cSldViewPr>
      <p:cViewPr varScale="1">
        <p:scale>
          <a:sx n="92" d="100"/>
          <a:sy n="92" d="100"/>
        </p:scale>
        <p:origin x="800"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3581469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E8C63683-6012-4D53-902A-61343ECADD53}"/>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5D5FC27-A76E-4C7D-9698-4B4BD65DBC5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2</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3315" name="Rectangle 1026">
            <a:extLst>
              <a:ext uri="{FF2B5EF4-FFF2-40B4-BE49-F238E27FC236}">
                <a16:creationId xmlns:a16="http://schemas.microsoft.com/office/drawing/2014/main" id="{E74BBCFA-50FF-492F-8376-AFB0F93BF27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a:extLst>
              <a:ext uri="{FF2B5EF4-FFF2-40B4-BE49-F238E27FC236}">
                <a16:creationId xmlns:a16="http://schemas.microsoft.com/office/drawing/2014/main" id="{EDEE0B83-766E-42BC-8F34-6677991BA69F}"/>
              </a:ext>
            </a:extLst>
          </p:cNvPr>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446337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58E4D3DB-5785-4986-B368-E201BC9A92AA}"/>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66788" rtl="0" eaLnBrk="0" fontAlgn="base" latinLnBrk="0" hangingPunct="0">
              <a:lnSpc>
                <a:spcPct val="100000"/>
              </a:lnSpc>
              <a:spcBef>
                <a:spcPct val="0"/>
              </a:spcBef>
              <a:spcAft>
                <a:spcPct val="0"/>
              </a:spcAft>
              <a:buClrTx/>
              <a:buSzTx/>
              <a:buFontTx/>
              <a:buNone/>
              <a:tabLst/>
              <a:defRPr/>
            </a:pPr>
            <a:fld id="{19ED989B-C0A5-460A-A0A4-49C07E405C33}" type="slidenum">
              <a:rPr kumimoji="0" lang="en-US" altLang="en-US" sz="13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66788" rtl="0" eaLnBrk="0" fontAlgn="base" latinLnBrk="0" hangingPunct="0">
                <a:lnSpc>
                  <a:spcPct val="100000"/>
                </a:lnSpc>
                <a:spcBef>
                  <a:spcPct val="0"/>
                </a:spcBef>
                <a:spcAft>
                  <a:spcPct val="0"/>
                </a:spcAft>
                <a:buClrTx/>
                <a:buSzTx/>
                <a:buFontTx/>
                <a:buNone/>
                <a:tabLst/>
                <a:defRPr/>
              </a:pPr>
              <a:t>6</a:t>
            </a:fld>
            <a:endParaRPr kumimoji="0" lang="en-US" altLang="en-US" sz="13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14339" name="Rectangle 2">
            <a:extLst>
              <a:ext uri="{FF2B5EF4-FFF2-40B4-BE49-F238E27FC236}">
                <a16:creationId xmlns:a16="http://schemas.microsoft.com/office/drawing/2014/main" id="{DAECB69F-6E94-46E9-9BC5-D4B9A7998A18}"/>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48FE69A3-43C7-4E96-9F4F-6DF0D803BF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702588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54558-BCD7-2D46-8216-B013D644C04C}"/>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EC782-5D09-8041-A3AB-0393F9BB57BF}"/>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735649-81C6-B34D-A04B-13B4EBBC7825}"/>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37EE5-E6C8-7C4C-A2B8-DAB1D3DC0421}"/>
              </a:ext>
            </a:extLst>
          </p:cNvPr>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85463-1623-C548-840E-2B1682398A15}"/>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F33CB3-6213-FE42-8B60-D3A94DDF650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5DCAA1B4-3495-9941-B959-FC47376475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183B14-8ED2-F145-88C4-DB3CA99E0E9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6233665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B405-6A19-F04C-8FCB-C4E1126F505C}"/>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C3AE0C60-99E4-2C44-9CB6-433E78D7612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F53982-7B4E-A64A-AE8A-2D1489C1C20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29C231E4-F5EF-F041-8438-09F4086FF8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A291C-F5EC-7347-B533-0DF5D2800EB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072788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E4344-E913-004F-A9E2-BE7473C6A7AE}"/>
              </a:ext>
            </a:extLst>
          </p:cNvPr>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CC1756-8BED-3F4B-873B-3100E14B84B0}"/>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332EBE-A407-F54C-AED6-7132FF68E9CC}"/>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4491DA51-2D7A-4A4A-82CE-089EE3109E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D38BC0-1572-3044-BC98-A34648AD75CC}"/>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1008902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459D8-86F0-434D-96FA-D05CB50973A5}"/>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EE97802-D0C4-6A47-9E45-00A91E39264D}"/>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D258B5-311E-4E49-B687-3A9CEAA5FC3A}"/>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A7CCCA-EC67-4D4D-A6A0-F451DADCDB7B}"/>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6" name="Footer Placeholder 5">
            <a:extLst>
              <a:ext uri="{FF2B5EF4-FFF2-40B4-BE49-F238E27FC236}">
                <a16:creationId xmlns:a16="http://schemas.microsoft.com/office/drawing/2014/main" id="{6A441C7C-0D56-8A42-AB53-A8CE40DC4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D88E1-2D7C-2248-BD8D-44AF75664C83}"/>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771259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47D76-9B7C-1043-9ACA-6BB1E4C37B77}"/>
              </a:ext>
            </a:extLst>
          </p:cNvPr>
          <p:cNvSpPr>
            <a:spLocks noGrp="1"/>
          </p:cNvSpPr>
          <p:nvPr>
            <p:ph type="title"/>
          </p:nvPr>
        </p:nvSpPr>
        <p:spPr>
          <a:xfrm>
            <a:off x="630238" y="365125"/>
            <a:ext cx="78867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DD15B093-7AF2-3142-A082-4E393BB8491E}"/>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7AD962-0CC9-8240-B435-878D8277145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3E1C7A-4EB8-004B-92FE-CFDDDC603B8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F251C13-80C1-F146-980F-A2EE48C82831}"/>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F75067-DEB5-434E-A049-5A9B87955CB4}"/>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8" name="Footer Placeholder 7">
            <a:extLst>
              <a:ext uri="{FF2B5EF4-FFF2-40B4-BE49-F238E27FC236}">
                <a16:creationId xmlns:a16="http://schemas.microsoft.com/office/drawing/2014/main" id="{327C5713-1083-4E4E-B8A5-C93B3C880F3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F487B9-E599-AB4E-BDD6-BA22435DD1C6}"/>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32524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A78DC-779B-D345-ADA3-CB6ADF741C67}"/>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63C7AD2-4E36-8C4B-BC5E-2D7DA48E712E}"/>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4" name="Footer Placeholder 3">
            <a:extLst>
              <a:ext uri="{FF2B5EF4-FFF2-40B4-BE49-F238E27FC236}">
                <a16:creationId xmlns:a16="http://schemas.microsoft.com/office/drawing/2014/main" id="{D81C79AF-E076-B349-A7D5-B75850143C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5BD74C-99C8-924E-AF0F-8F27EB03655A}"/>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305297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600A45-73E5-A745-AE7F-6BE0D9D285C0}"/>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3" name="Footer Placeholder 2">
            <a:extLst>
              <a:ext uri="{FF2B5EF4-FFF2-40B4-BE49-F238E27FC236}">
                <a16:creationId xmlns:a16="http://schemas.microsoft.com/office/drawing/2014/main" id="{A17B3337-7D14-AE42-88AB-9122D1C579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37BCD3-4B75-294C-B288-20576B50AC6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320143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A9AD1-ECAB-3D47-8E3F-E33E8382EAF3}"/>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C387B7F-404B-694E-9B04-A225F12CCE8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EAF75-2122-D84F-89C8-22CFDE1C981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24010F-FF61-C54C-94C1-52221465373F}"/>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6" name="Footer Placeholder 5">
            <a:extLst>
              <a:ext uri="{FF2B5EF4-FFF2-40B4-BE49-F238E27FC236}">
                <a16:creationId xmlns:a16="http://schemas.microsoft.com/office/drawing/2014/main" id="{4D1B7893-93CA-EF4E-8430-8CF229AA3E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5A59F-2DF6-8C41-BAD2-EA9D03412D10}"/>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8518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EA9CD-8AEE-0F46-A7D0-AE121E115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31847E-B72B-1940-BECD-FB006BB2A00E}"/>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4F8D8-2B30-4041-B853-C2501EB47C9B}"/>
              </a:ext>
            </a:extLst>
          </p:cNvPr>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F7CD9EC-4E85-734D-8247-59836F92091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5A0BE0-AE45-7544-8EA6-888704D2494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DD1F98-657F-6241-8AD5-2B2C49C3BBA8}"/>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6" name="Footer Placeholder 5">
            <a:extLst>
              <a:ext uri="{FF2B5EF4-FFF2-40B4-BE49-F238E27FC236}">
                <a16:creationId xmlns:a16="http://schemas.microsoft.com/office/drawing/2014/main" id="{9972CC18-97CB-A041-B1CA-E998094397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806E7C-D092-3F46-B0B7-16FE747A83D8}"/>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36102056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E2D9-E036-6647-AB82-98FBD149F90E}"/>
              </a:ext>
            </a:extLst>
          </p:cNvPr>
          <p:cNvSpPr>
            <a:spLocks noGrp="1"/>
          </p:cNvSpPr>
          <p:nvPr>
            <p:ph type="title"/>
          </p:nvPr>
        </p:nvSpPr>
        <p:spPr>
          <a:xfrm>
            <a:off x="628650" y="365125"/>
            <a:ext cx="78867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2C80D8-D835-ED41-AA63-B9E81C4605A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4E8254-226E-AB43-8651-87A273C2911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2D52C8EF-BD69-E548-9CD5-1D00A2225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3EA97-C955-314B-A8A1-BC5366610685}"/>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70445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68177E-6F01-3243-8654-A556044D8A3F}"/>
              </a:ext>
            </a:extLst>
          </p:cNvPr>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24261-8C0F-304A-A418-1C4D2319BC95}"/>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48ABE-3751-1B4F-9756-B9673956397D}"/>
              </a:ext>
            </a:extLst>
          </p:cNvPr>
          <p:cNvSpPr>
            <a:spLocks noGrp="1"/>
          </p:cNvSpPr>
          <p:nvPr>
            <p:ph type="dt" sz="half" idx="10"/>
          </p:nvPr>
        </p:nvSpPr>
        <p:spPr>
          <a:xfrm>
            <a:off x="628650" y="6356350"/>
            <a:ext cx="2057400" cy="365125"/>
          </a:xfrm>
          <a:prstGeom prst="rect">
            <a:avLst/>
          </a:prstGeom>
        </p:spPr>
        <p:txBody>
          <a:bodyPr/>
          <a:lstStyle/>
          <a:p>
            <a:fld id="{72D6AACB-06C2-F449-A7A3-99DDD932744D}" type="datetimeFigureOut">
              <a:rPr lang="en-US" smtClean="0"/>
              <a:t>3/8/18</a:t>
            </a:fld>
            <a:endParaRPr lang="en-US"/>
          </a:p>
        </p:txBody>
      </p:sp>
      <p:sp>
        <p:nvSpPr>
          <p:cNvPr id="5" name="Footer Placeholder 4">
            <a:extLst>
              <a:ext uri="{FF2B5EF4-FFF2-40B4-BE49-F238E27FC236}">
                <a16:creationId xmlns:a16="http://schemas.microsoft.com/office/drawing/2014/main" id="{1698379C-0E38-0740-A3EF-0DD6F2F65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2B71CD-CDB7-FE45-9C2A-DE7BA1CBB2D2}"/>
              </a:ext>
            </a:extLst>
          </p:cNvPr>
          <p:cNvSpPr>
            <a:spLocks noGrp="1"/>
          </p:cNvSpPr>
          <p:nvPr>
            <p:ph type="sldNum" sz="quarter" idx="12"/>
          </p:nvPr>
        </p:nvSpPr>
        <p:spPr/>
        <p:txBody>
          <a:bodyPr/>
          <a:lstStyle/>
          <a:p>
            <a:fld id="{C3919D08-6C6C-0B41-9960-973C0215A351}" type="slidenum">
              <a:rPr lang="en-US" smtClean="0"/>
              <a:t>‹#›</a:t>
            </a:fld>
            <a:endParaRPr lang="en-US"/>
          </a:p>
        </p:txBody>
      </p:sp>
    </p:spTree>
    <p:extLst>
      <p:ext uri="{BB962C8B-B14F-4D97-AF65-F5344CB8AC3E}">
        <p14:creationId xmlns:p14="http://schemas.microsoft.com/office/powerpoint/2010/main" val="2593932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a:extLst>
              <a:ext uri="{FF2B5EF4-FFF2-40B4-BE49-F238E27FC236}">
                <a16:creationId xmlns:a16="http://schemas.microsoft.com/office/drawing/2014/main" id="{98E218F5-ECB2-EA40-9E5B-8E108C25C73D}"/>
              </a:ext>
            </a:extLst>
          </p:cNvPr>
          <p:cNvSpPr>
            <a:spLocks noGrp="1"/>
          </p:cNvSpPr>
          <p:nvPr>
            <p:ph type="dt" sz="half" idx="10"/>
          </p:nvPr>
        </p:nvSpPr>
        <p:spPr/>
        <p:txBody>
          <a:bodyPr/>
          <a:lstStyle>
            <a:lvl1pPr>
              <a:defRPr/>
            </a:lvl1pPr>
          </a:lstStyle>
          <a:p>
            <a:r>
              <a:rPr lang="en-US" altLang="en-US"/>
              <a:t>&lt;month year&gt;</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323936-9E11-6943-A227-DCC702CC4365}"/>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Tree>
    <p:extLst>
      <p:ext uri="{BB962C8B-B14F-4D97-AF65-F5344CB8AC3E}">
        <p14:creationId xmlns:p14="http://schemas.microsoft.com/office/powerpoint/2010/main" val="350126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99890C-2706-0943-AC42-DD1E5E1FD26F}"/>
              </a:ext>
            </a:extLst>
          </p:cNvPr>
          <p:cNvSpPr>
            <a:spLocks noGrp="1"/>
          </p:cNvSpPr>
          <p:nvPr>
            <p:ph type="dt" sz="half" idx="10"/>
          </p:nvPr>
        </p:nvSpPr>
        <p:spPr/>
        <p:txBody>
          <a:bodyPr/>
          <a:lstStyle>
            <a:lvl1pPr>
              <a:defRPr/>
            </a:lvl1pPr>
          </a:lstStyle>
          <a:p>
            <a:r>
              <a:rPr lang="en-US" altLang="en-US"/>
              <a:t>&lt;month year&gt;</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Tree>
    <p:extLst>
      <p:ext uri="{BB962C8B-B14F-4D97-AF65-F5344CB8AC3E}">
        <p14:creationId xmlns:p14="http://schemas.microsoft.com/office/powerpoint/2010/main" val="202023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85CC16D-EC08-6348-9172-D6B42FA68E0B}"/>
              </a:ext>
            </a:extLst>
          </p:cNvPr>
          <p:cNvSpPr>
            <a:spLocks noGrp="1"/>
          </p:cNvSpPr>
          <p:nvPr>
            <p:ph type="dt" sz="half" idx="10"/>
          </p:nvPr>
        </p:nvSpPr>
        <p:spPr/>
        <p:txBody>
          <a:bodyPr/>
          <a:lstStyle>
            <a:lvl1pPr>
              <a:defRPr/>
            </a:lvl1pPr>
          </a:lstStyle>
          <a:p>
            <a:r>
              <a:rPr lang="en-US" altLang="en-US"/>
              <a:t>&lt;month year&gt;</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March, 2018</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F8AF76E-9E79-C845-B774-A3AF3D1CC9DC}"/>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8CAF9F0-330E-6E40-A27C-10225EAF20AD}"/>
              </a:ext>
            </a:extLst>
          </p:cNvPr>
          <p:cNvSpPr>
            <a:spLocks noGrp="1"/>
          </p:cNvSpPr>
          <p:nvPr>
            <p:ph type="dt" sz="half" idx="10"/>
          </p:nvPr>
        </p:nvSpPr>
        <p:spPr/>
        <p:txBody>
          <a:bodyPr/>
          <a:lstStyle>
            <a:lvl1pPr>
              <a:defRPr/>
            </a:lvl1pPr>
          </a:lstStyle>
          <a:p>
            <a:r>
              <a:rPr lang="en-US" altLang="en-US"/>
              <a:t>&lt;month year&gt;</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699655" y="27191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&lt;March, 2018</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Gary Stuebing, Cisco Systems&gt;</a:t>
            </a:r>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kern="1200" dirty="0">
                <a:solidFill>
                  <a:schemeClr val="tx1"/>
                </a:solidFill>
                <a:effectLst/>
                <a:latin typeface="Times New Roman" panose="02020603050405020304" pitchFamily="18" charset="0"/>
                <a:ea typeface="+mn-ea"/>
                <a:cs typeface="+mn-cs"/>
              </a:rPr>
              <a:t>15-18-0113-00-04md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4F20334-F23D-ED4E-BED1-067CF582B9B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EC621371-6AFB-E045-8FFE-D15F1E7CAA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B446E4A-2CDF-EE42-9D17-65EC7442B93F}"/>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919D08-6C6C-0B41-9960-973C0215A351}" type="slidenum">
              <a:rPr lang="en-US" smtClean="0"/>
              <a:t>‹#›</a:t>
            </a:fld>
            <a:endParaRPr lang="en-US"/>
          </a:p>
        </p:txBody>
      </p:sp>
      <p:sp>
        <p:nvSpPr>
          <p:cNvPr id="7" name="Title Placeholder 6">
            <a:extLst>
              <a:ext uri="{FF2B5EF4-FFF2-40B4-BE49-F238E27FC236}">
                <a16:creationId xmlns:a16="http://schemas.microsoft.com/office/drawing/2014/main" id="{024CC002-759F-D243-83AC-5BBE179239A6}"/>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8" name="Date Placeholder 7">
            <a:extLst>
              <a:ext uri="{FF2B5EF4-FFF2-40B4-BE49-F238E27FC236}">
                <a16:creationId xmlns:a16="http://schemas.microsoft.com/office/drawing/2014/main" id="{7AC07180-D845-CA43-A5D2-E997E8D6D7F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5F560-93E7-A340-AE6C-11C82787EB5C}" type="datetimeFigureOut">
              <a:rPr lang="en-US" smtClean="0"/>
              <a:t>3/8/18</a:t>
            </a:fld>
            <a:endParaRPr lang="en-US"/>
          </a:p>
        </p:txBody>
      </p:sp>
    </p:spTree>
    <p:extLst>
      <p:ext uri="{BB962C8B-B14F-4D97-AF65-F5344CB8AC3E}">
        <p14:creationId xmlns:p14="http://schemas.microsoft.com/office/powerpoint/2010/main" val="1088981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E101D7B6-D52D-B948-A443-DE3DDF273559}"/>
              </a:ext>
            </a:extLst>
          </p:cNvPr>
          <p:cNvSpPr>
            <a:spLocks noGrp="1"/>
          </p:cNvSpPr>
          <p:nvPr>
            <p:ph type="dt" sz="half" idx="10"/>
          </p:nvPr>
        </p:nvSpPr>
        <p:spPr>
          <a:xfrm>
            <a:off x="685800" y="378281"/>
            <a:ext cx="1600200" cy="215444"/>
          </a:xfrm>
        </p:spPr>
        <p:txBody>
          <a:bodyPr/>
          <a:lstStyle/>
          <a:p>
            <a:r>
              <a:rPr lang="en-US" altLang="en-US" dirty="0"/>
              <a:t>&lt;March, 2018&gt;</a:t>
            </a:r>
          </a:p>
        </p:txBody>
      </p:sp>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09600"/>
            <a:ext cx="8991600" cy="455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March 2019 IEEE 802.15.4md Agenda</a:t>
            </a:r>
          </a:p>
          <a:p>
            <a:r>
              <a:rPr lang="en-US" altLang="en-US" sz="1600" b="1" dirty="0">
                <a:solidFill>
                  <a:schemeClr val="tx2"/>
                </a:solidFill>
              </a:rPr>
              <a:t>Date Submitted: </a:t>
            </a:r>
            <a:r>
              <a:rPr lang="en-US" altLang="en-US" sz="1600" dirty="0">
                <a:solidFill>
                  <a:schemeClr val="tx2"/>
                </a:solidFill>
              </a:rPr>
              <a:t>03 March, 2018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b="1">
                <a:solidFill>
                  <a:schemeClr val="tx2"/>
                </a:solidFill>
              </a:rPr>
              <a:t>:</a:t>
            </a:r>
            <a:r>
              <a:rPr lang="en-US" altLang="en-US" sz="1600">
                <a:solidFill>
                  <a:schemeClr val="tx2"/>
                </a:solidFill>
              </a:rPr>
              <a:t> </a:t>
            </a:r>
            <a:r>
              <a:rPr lang="en-US" sz="1800"/>
              <a:t>DCN </a:t>
            </a:r>
            <a:r>
              <a:rPr lang="en-US" sz="1800" b="1"/>
              <a:t>15-18-0113-00-04md</a:t>
            </a:r>
            <a:r>
              <a:rPr lang="en-US" altLang="en-US" sz="1800" dirty="0">
                <a:solidFill>
                  <a:schemeClr val="accent2"/>
                </a:solidFill>
              </a:rPr>
              <a:t>	</a:t>
            </a:r>
            <a:endParaRPr lang="en-US" altLang="en-US" sz="1800"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Agenda for March, 2018 Meeting in Chicago</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Set Meeting Agenda</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10</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915988" y="70000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466764"/>
            <a:ext cx="7772400" cy="4608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Mar 2018 Interim (Chicago)</a:t>
            </a:r>
          </a:p>
          <a:p>
            <a:pPr lvl="1" algn="l">
              <a:buFontTx/>
              <a:buChar char="–"/>
            </a:pPr>
            <a:r>
              <a:rPr lang="en-US" sz="1800" dirty="0"/>
              <a:t>Introduction to Roll Up and Next Steps</a:t>
            </a:r>
          </a:p>
          <a:p>
            <a:pPr lvl="1" algn="l">
              <a:buFontTx/>
              <a:buChar char="–"/>
            </a:pPr>
            <a:r>
              <a:rPr lang="en-US" sz="1800" dirty="0"/>
              <a:t>Draft and Issue Pre-Ballot Letter to interested parties</a:t>
            </a:r>
          </a:p>
          <a:p>
            <a:pPr marL="342900" indent="-342900" algn="l">
              <a:buFont typeface="Arial" panose="020B0604020202020204" pitchFamily="34" charset="0"/>
              <a:buChar char="•"/>
            </a:pPr>
            <a:r>
              <a:rPr lang="en-US" sz="2000" b="1" dirty="0"/>
              <a:t>May 2018 Interim (Warsaw)</a:t>
            </a:r>
          </a:p>
          <a:p>
            <a:pPr marL="800100" lvl="1" indent="-342900" algn="l">
              <a:buFont typeface="Arial" panose="020B0604020202020204" pitchFamily="34" charset="0"/>
              <a:buChar char="•"/>
            </a:pPr>
            <a:r>
              <a:rPr lang="en-US" sz="1600" dirty="0"/>
              <a:t>Review submitted Pre-ballot comments </a:t>
            </a:r>
          </a:p>
          <a:p>
            <a:pPr marL="800100" lvl="1" indent="-342900" algn="l">
              <a:buFont typeface="Arial" panose="020B0604020202020204" pitchFamily="34" charset="0"/>
              <a:buChar char="•"/>
            </a:pPr>
            <a:r>
              <a:rPr lang="en-US" sz="1600" dirty="0"/>
              <a:t>Resolve, where possible</a:t>
            </a:r>
          </a:p>
          <a:p>
            <a:pPr marL="800100" lvl="1" indent="-342900" algn="l">
              <a:buFont typeface="Arial" panose="020B0604020202020204" pitchFamily="34" charset="0"/>
              <a:buChar char="•"/>
            </a:pPr>
            <a:r>
              <a:rPr lang="en-US" sz="1600" dirty="0"/>
              <a:t>Propose Letter Ballot – Finish before San Diego</a:t>
            </a:r>
          </a:p>
          <a:p>
            <a:pPr marL="342900" indent="-342900" algn="l">
              <a:buFont typeface="Arial" panose="020B0604020202020204" pitchFamily="34" charset="0"/>
              <a:buChar char="•"/>
            </a:pPr>
            <a:r>
              <a:rPr lang="en-US" sz="2000" b="1" dirty="0"/>
              <a:t>July 2018 Plenary (San Diego)</a:t>
            </a:r>
          </a:p>
          <a:p>
            <a:pPr marL="742950" lvl="1" indent="-285750" algn="l">
              <a:buFont typeface="Arial" panose="020B0604020202020204" pitchFamily="34" charset="0"/>
              <a:buChar char="•"/>
            </a:pPr>
            <a:r>
              <a:rPr lang="en-US" sz="1800" dirty="0"/>
              <a:t>Comment resolution</a:t>
            </a:r>
          </a:p>
          <a:p>
            <a:pPr marL="742950" lvl="1" indent="-285750" algn="l">
              <a:buFont typeface="Arial" panose="020B0604020202020204" pitchFamily="34" charset="0"/>
              <a:buChar char="•"/>
            </a:pPr>
            <a:r>
              <a:rPr lang="en-US" sz="1800" dirty="0"/>
              <a:t>Form BRC</a:t>
            </a:r>
          </a:p>
          <a:p>
            <a:pPr marL="342900" indent="-342900" algn="l">
              <a:buFont typeface="Arial" panose="020B0604020202020204" pitchFamily="34" charset="0"/>
              <a:buChar char="•"/>
            </a:pPr>
            <a:r>
              <a:rPr lang="en-US" sz="2000" b="1" dirty="0"/>
              <a:t>Sept 2018 Interim (Waikoloa)</a:t>
            </a:r>
          </a:p>
          <a:p>
            <a:pPr marL="742950" lvl="1" indent="-285750" algn="l">
              <a:buFont typeface="Arial" panose="020B0604020202020204" pitchFamily="34" charset="0"/>
              <a:buChar char="•"/>
            </a:pPr>
            <a:r>
              <a:rPr lang="en-US" sz="1600" dirty="0"/>
              <a:t>Comment Resolution</a:t>
            </a:r>
          </a:p>
          <a:p>
            <a:pPr marL="342900" indent="-342900" algn="l">
              <a:buFont typeface="Arial" panose="020B0604020202020204" pitchFamily="34" charset="0"/>
              <a:buChar char="•"/>
            </a:pPr>
            <a:r>
              <a:rPr lang="en-US" sz="2000" b="1" dirty="0"/>
              <a:t>Nov 2018 Plenary (Bangkok)</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342900" indent="-342900" algn="l">
              <a:buFont typeface="Arial" panose="020B0604020202020204" pitchFamily="34" charset="0"/>
              <a:buChar char="•"/>
            </a:pPr>
            <a:endParaRPr lang="en-US" sz="1600" b="1" dirty="0"/>
          </a:p>
        </p:txBody>
      </p:sp>
    </p:spTree>
    <p:extLst>
      <p:ext uri="{BB962C8B-B14F-4D97-AF65-F5344CB8AC3E}">
        <p14:creationId xmlns:p14="http://schemas.microsoft.com/office/powerpoint/2010/main" val="1116980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11</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066800" y="713581"/>
            <a:ext cx="6858000" cy="766763"/>
          </a:xfrm>
        </p:spPr>
        <p:txBody>
          <a:bodyPr/>
          <a:lstStyle/>
          <a:p>
            <a:r>
              <a:rPr lang="en-US" sz="3600" dirty="0"/>
              <a:t>Proposed Timeline</a:t>
            </a:r>
          </a:p>
        </p:txBody>
      </p:sp>
      <p:sp>
        <p:nvSpPr>
          <p:cNvPr id="8" name="Inhaltsplatzhalter 2">
            <a:extLst>
              <a:ext uri="{FF2B5EF4-FFF2-40B4-BE49-F238E27FC236}">
                <a16:creationId xmlns:a16="http://schemas.microsoft.com/office/drawing/2014/main" id="{BFA06B9F-C1C4-5D4D-85DC-1AA4BA4AA6F1}"/>
              </a:ext>
            </a:extLst>
          </p:cNvPr>
          <p:cNvSpPr txBox="1">
            <a:spLocks/>
          </p:cNvSpPr>
          <p:nvPr/>
        </p:nvSpPr>
        <p:spPr bwMode="auto">
          <a:xfrm>
            <a:off x="685800" y="12954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buFont typeface="Arial" panose="020B0604020202020204" pitchFamily="34" charset="0"/>
              <a:buChar char="•"/>
            </a:pPr>
            <a:r>
              <a:rPr lang="en-US" sz="2000" b="1" dirty="0"/>
              <a:t>Jan 2019 (TBD)</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r>
              <a:rPr lang="en-US" sz="1600" dirty="0"/>
              <a:t> ballot</a:t>
            </a:r>
          </a:p>
          <a:p>
            <a:pPr marL="285750" indent="-285750" algn="l">
              <a:buFont typeface="Arial" panose="020B0604020202020204" pitchFamily="34" charset="0"/>
              <a:buChar char="•"/>
            </a:pPr>
            <a:r>
              <a:rPr lang="en-US" sz="2000" b="1" dirty="0"/>
              <a:t>Mar 2019 (Vancouver)</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a:t>Sponsor Ballot</a:t>
            </a:r>
          </a:p>
          <a:p>
            <a:pPr marL="285750" indent="-285750" algn="l">
              <a:buFont typeface="Arial" panose="020B0604020202020204" pitchFamily="34" charset="0"/>
              <a:buChar char="•"/>
            </a:pPr>
            <a:r>
              <a:rPr lang="en-US" sz="2000" b="1" dirty="0"/>
              <a:t>May 2019 (Atlanta)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July 2019 (Vienna)</a:t>
            </a:r>
          </a:p>
          <a:p>
            <a:pPr marL="742950" lvl="1" indent="-285750" algn="l">
              <a:buFont typeface="Arial" panose="020B0604020202020204" pitchFamily="34" charset="0"/>
              <a:buChar char="•"/>
            </a:pPr>
            <a:r>
              <a:rPr lang="en-US" sz="1600" dirty="0"/>
              <a:t>Comment Resolution</a:t>
            </a:r>
          </a:p>
          <a:p>
            <a:pPr marL="742950" lvl="1" indent="-285750" algn="l">
              <a:buFont typeface="Arial" panose="020B0604020202020204" pitchFamily="34" charset="0"/>
              <a:buChar char="•"/>
            </a:pPr>
            <a:r>
              <a:rPr lang="en-US" sz="1600" dirty="0" err="1"/>
              <a:t>Recirc</a:t>
            </a:r>
            <a:endParaRPr lang="en-US" sz="1600" dirty="0"/>
          </a:p>
          <a:p>
            <a:pPr marL="285750" indent="-285750" algn="l">
              <a:buFont typeface="Arial" panose="020B0604020202020204" pitchFamily="34" charset="0"/>
              <a:buChar char="•"/>
            </a:pPr>
            <a:r>
              <a:rPr lang="en-US" sz="2000" b="1" dirty="0"/>
              <a:t>Sep 2019 (Asia)</a:t>
            </a:r>
          </a:p>
          <a:p>
            <a:pPr marL="742950" lvl="1" indent="-285750" algn="l">
              <a:buFont typeface="Arial" panose="020B0604020202020204" pitchFamily="34" charset="0"/>
              <a:buChar char="•"/>
            </a:pPr>
            <a:r>
              <a:rPr lang="en-US" sz="1600" dirty="0"/>
              <a:t>Comment Resolution</a:t>
            </a:r>
          </a:p>
          <a:p>
            <a:pPr marL="285750" indent="-285750" algn="l">
              <a:buFont typeface="Arial" panose="020B0604020202020204" pitchFamily="34" charset="0"/>
              <a:buChar char="•"/>
            </a:pPr>
            <a:r>
              <a:rPr lang="en-US" sz="2000" b="1" dirty="0"/>
              <a:t>Nov 2019 (Kona)</a:t>
            </a:r>
          </a:p>
          <a:p>
            <a:pPr marL="742950" lvl="1" indent="-285750" algn="l">
              <a:buFont typeface="Arial" panose="020B0604020202020204" pitchFamily="34" charset="0"/>
              <a:buChar char="•"/>
            </a:pPr>
            <a:r>
              <a:rPr lang="en-US" sz="1600" dirty="0"/>
              <a:t>Submit to </a:t>
            </a:r>
            <a:r>
              <a:rPr lang="en-US" sz="1600" dirty="0" err="1"/>
              <a:t>Revcom</a:t>
            </a:r>
            <a:r>
              <a:rPr lang="en-US" sz="1600" dirty="0"/>
              <a:t> – and party like its 2020  (because 15.4-2020 sounds cool)</a:t>
            </a:r>
          </a:p>
          <a:p>
            <a:pPr marL="742950" lvl="1" indent="-285750" algn="l">
              <a:buFont typeface="Arial" panose="020B0604020202020204" pitchFamily="34" charset="0"/>
              <a:buChar char="•"/>
            </a:pPr>
            <a:endParaRPr lang="en-US" sz="1600" dirty="0"/>
          </a:p>
        </p:txBody>
      </p:sp>
    </p:spTree>
    <p:extLst>
      <p:ext uri="{BB962C8B-B14F-4D97-AF65-F5344CB8AC3E}">
        <p14:creationId xmlns:p14="http://schemas.microsoft.com/office/powerpoint/2010/main" val="2545622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a:extLst>
              <a:ext uri="{FF2B5EF4-FFF2-40B4-BE49-F238E27FC236}">
                <a16:creationId xmlns:a16="http://schemas.microsoft.com/office/drawing/2014/main" id="{090A2D95-A848-4E05-B32E-7439894C7545}"/>
              </a:ext>
            </a:extLst>
          </p:cNvPr>
          <p:cNvSpPr>
            <a:spLocks noGrp="1" noChangeArrowheads="1"/>
          </p:cNvSpPr>
          <p:nvPr>
            <p:ph type="body" idx="1"/>
          </p:nvPr>
        </p:nvSpPr>
        <p:spPr>
          <a:xfrm>
            <a:off x="152400" y="9906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a:extLst>
              <a:ext uri="{FF2B5EF4-FFF2-40B4-BE49-F238E27FC236}">
                <a16:creationId xmlns:a16="http://schemas.microsoft.com/office/drawing/2014/main" id="{E3AA8DBA-F86A-431E-91BE-1CDF984B702C}"/>
              </a:ext>
            </a:extLst>
          </p:cNvPr>
          <p:cNvSpPr>
            <a:spLocks noGrp="1" noChangeArrowheads="1"/>
          </p:cNvSpPr>
          <p:nvPr>
            <p:ph type="title"/>
          </p:nvPr>
        </p:nvSpPr>
        <p:spPr>
          <a:xfrm>
            <a:off x="-76200" y="76200"/>
            <a:ext cx="7772400" cy="609600"/>
          </a:xfrm>
        </p:spPr>
        <p:txBody>
          <a:bodyPr lIns="90487" tIns="44450" rIns="90487" bIns="44450"/>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dirty="0">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a:extLst>
              <a:ext uri="{FF2B5EF4-FFF2-40B4-BE49-F238E27FC236}">
                <a16:creationId xmlns:a16="http://schemas.microsoft.com/office/drawing/2014/main" id="{86D8FA8D-FBE3-4168-9DF8-228C098CF62B}"/>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3200" b="1" i="0" u="sng"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
        <p:nvSpPr>
          <p:cNvPr id="7173" name="Rectangle 1029">
            <a:extLst>
              <a:ext uri="{FF2B5EF4-FFF2-40B4-BE49-F238E27FC236}">
                <a16:creationId xmlns:a16="http://schemas.microsoft.com/office/drawing/2014/main" id="{26AE5C01-5E63-46C7-97F5-7DA4DB1FF180}"/>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3363" marR="0" lvl="0" indent="-180975" algn="l" defTabSz="914400" rtl="0" eaLnBrk="0" fontAlgn="base" latinLnBrk="0" hangingPunct="0">
              <a:lnSpc>
                <a:spcPct val="100000"/>
              </a:lnSpc>
              <a:spcBef>
                <a:spcPct val="20000"/>
              </a:spcBef>
              <a:spcAft>
                <a:spcPct val="0"/>
              </a:spcAft>
              <a:buClr>
                <a:srgbClr val="CC3300"/>
              </a:buClr>
              <a:buSzPct val="50000"/>
              <a:buFont typeface="Monotype Sorts"/>
              <a:buChar char="l"/>
              <a:tabLst/>
              <a:defRPr/>
            </a:pPr>
            <a:endParaRPr kumimoji="0" lang="en-GB" altLang="en-US" sz="1800" b="0" i="0" u="none" strike="noStrike" kern="1200" cap="none" spc="0" normalizeH="0" baseline="0" noProof="0">
              <a:ln>
                <a:noFill/>
              </a:ln>
              <a:solidFill>
                <a:srgbClr val="000099"/>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0710465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2850DF06-7464-497B-83D9-E620AAD36D3D}"/>
              </a:ext>
            </a:extLst>
          </p:cNvPr>
          <p:cNvSpPr>
            <a:spLocks noGrp="1" noChangeArrowheads="1"/>
          </p:cNvSpPr>
          <p:nvPr>
            <p:ph type="title"/>
          </p:nvPr>
        </p:nvSpPr>
        <p:spPr>
          <a:xfrm>
            <a:off x="152399" y="914400"/>
            <a:ext cx="8839200" cy="6858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dirty="0"/>
          </a:p>
        </p:txBody>
      </p:sp>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1" y="2008094"/>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2704936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B437D10-0A08-4B32-BCD8-8AF57F1C6B74}"/>
              </a:ext>
            </a:extLst>
          </p:cNvPr>
          <p:cNvSpPr>
            <a:spLocks noGrp="1" noChangeArrowheads="1"/>
          </p:cNvSpPr>
          <p:nvPr>
            <p:ph type="title"/>
          </p:nvPr>
        </p:nvSpPr>
        <p:spPr>
          <a:xfrm>
            <a:off x="381000" y="-235564"/>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a:extLst>
              <a:ext uri="{FF2B5EF4-FFF2-40B4-BE49-F238E27FC236}">
                <a16:creationId xmlns:a16="http://schemas.microsoft.com/office/drawing/2014/main" id="{3CBCDA18-374C-436B-9084-4ECD99DE6F99}"/>
              </a:ext>
            </a:extLst>
          </p:cNvPr>
          <p:cNvSpPr>
            <a:spLocks noGrp="1" noChangeArrowheads="1"/>
          </p:cNvSpPr>
          <p:nvPr>
            <p:ph type="body" idx="1"/>
          </p:nvPr>
        </p:nvSpPr>
        <p:spPr>
          <a:xfrm>
            <a:off x="502024" y="1066800"/>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11266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81AABC9E-862E-4733-BDC3-EA0373476EF0}"/>
              </a:ext>
            </a:extLst>
          </p:cNvPr>
          <p:cNvSpPr>
            <a:spLocks noGrp="1" noChangeArrowheads="1"/>
          </p:cNvSpPr>
          <p:nvPr>
            <p:ph type="title"/>
          </p:nvPr>
        </p:nvSpPr>
        <p:spPr>
          <a:xfrm>
            <a:off x="76200" y="304800"/>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a:extLst>
              <a:ext uri="{FF2B5EF4-FFF2-40B4-BE49-F238E27FC236}">
                <a16:creationId xmlns:a16="http://schemas.microsoft.com/office/drawing/2014/main" id="{2C4C34DD-765B-4A1D-A93A-46738D21C609}"/>
              </a:ext>
            </a:extLst>
          </p:cNvPr>
          <p:cNvSpPr>
            <a:spLocks noGrp="1" noChangeArrowheads="1"/>
          </p:cNvSpPr>
          <p:nvPr>
            <p:ph type="body" idx="1"/>
          </p:nvPr>
        </p:nvSpPr>
        <p:spPr>
          <a:xfrm>
            <a:off x="685800" y="1295400"/>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7845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40073B65-DBB3-474B-88D5-E8EDBD936EDB}"/>
              </a:ext>
            </a:extLst>
          </p:cNvPr>
          <p:cNvSpPr>
            <a:spLocks noGrp="1" noChangeArrowheads="1"/>
          </p:cNvSpPr>
          <p:nvPr>
            <p:ph type="title"/>
          </p:nvPr>
        </p:nvSpPr>
        <p:spPr>
          <a:xfrm>
            <a:off x="-381000" y="-29135"/>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a:extLst>
              <a:ext uri="{FF2B5EF4-FFF2-40B4-BE49-F238E27FC236}">
                <a16:creationId xmlns:a16="http://schemas.microsoft.com/office/drawing/2014/main" id="{647C6899-81A1-4AE8-B44B-29C5F667A63B}"/>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altLang="en-US" sz="2400" b="1" i="0" u="sng" strike="noStrike" kern="1200" cap="none" spc="0" normalizeH="0" baseline="0" noProof="0">
              <a:ln>
                <a:noFill/>
              </a:ln>
              <a:solidFill>
                <a:srgbClr val="000099"/>
              </a:solidFill>
              <a:effectLst/>
              <a:uLnTx/>
              <a:uFillTx/>
              <a:latin typeface="Helvetica" panose="020B0604020202020204" pitchFamily="34" charset="0"/>
              <a:ea typeface="+mn-ea"/>
              <a:cs typeface="Arial" panose="020B0604020202020204" pitchFamily="34" charset="0"/>
            </a:endParaRPr>
          </a:p>
        </p:txBody>
      </p:sp>
      <p:sp>
        <p:nvSpPr>
          <p:cNvPr id="11268" name="Rectangle 4">
            <a:extLst>
              <a:ext uri="{FF2B5EF4-FFF2-40B4-BE49-F238E27FC236}">
                <a16:creationId xmlns:a16="http://schemas.microsoft.com/office/drawing/2014/main" id="{D19ECA7F-C710-45CB-A972-02CFDCE2164C}"/>
              </a:ext>
            </a:extLst>
          </p:cNvPr>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marL="230188" marR="0" lvl="0" indent="-230188" algn="l" defTabSz="914400" rtl="0" eaLnBrk="0" fontAlgn="base" latinLnBrk="0" hangingPunct="0">
              <a:lnSpc>
                <a:spcPct val="80000"/>
              </a:lnSpc>
              <a:spcBef>
                <a:spcPct val="20000"/>
              </a:spcBef>
              <a:spcAft>
                <a:spcPct val="0"/>
              </a:spcAft>
              <a:buClr>
                <a:srgbClr val="CC3300"/>
              </a:buClr>
              <a:buSzPct val="50000"/>
              <a:buFont typeface="Monotype Sorts"/>
              <a:buChar char="l"/>
              <a:tabLst/>
              <a:defRPr/>
            </a:pPr>
            <a:endParaRPr kumimoji="0" lang="en-US" altLang="en-US" sz="700" b="0" i="0" u="sng"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Bylaws</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/develop/policies/bylaws/sect6-7.html#6) </a:t>
            </a:r>
          </a:p>
          <a:p>
            <a:pPr marL="1143000" marR="0" lvl="2" indent="-228600" algn="l" defTabSz="914400" rtl="0" eaLnBrk="0" fontAlgn="base" latinLnBrk="0" hangingPunct="0">
              <a:lnSpc>
                <a:spcPct val="90000"/>
              </a:lnSpc>
              <a:spcBef>
                <a:spcPct val="20000"/>
              </a:spcBef>
              <a:spcAft>
                <a:spcPct val="0"/>
              </a:spcAft>
              <a:buClr>
                <a:srgbClr val="CC3300"/>
              </a:buClr>
              <a:buSzPct val="150000"/>
              <a:buFont typeface="Arial" panose="020B0604020202020204" pitchFamily="34" charset="0"/>
              <a:buChar char="•"/>
              <a:tabLst/>
              <a:defRPr/>
            </a:pP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IEEE-SA Standards Board Operations Manual</a:t>
            </a: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/develop/policies/</a:t>
            </a:r>
            <a:r>
              <a:rPr kumimoji="0" lang="en-US" altLang="en-US" sz="16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opman</a:t>
            </a:r>
            <a:r>
              <a:rPr kumimoji="0" lang="en-US" altLang="en-US" sz="16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/sect6.html#6.3)</a:t>
            </a:r>
          </a:p>
          <a:p>
            <a:pPr marL="630238" marR="0" lvl="1" indent="-285750" algn="l" defTabSz="914400" rtl="0" eaLnBrk="0" fontAlgn="base" latinLnBrk="0" hangingPunct="0">
              <a:lnSpc>
                <a:spcPct val="90000"/>
              </a:lnSpc>
              <a:spcBef>
                <a:spcPct val="20000"/>
              </a:spcBef>
              <a:spcAft>
                <a:spcPct val="0"/>
              </a:spcAft>
              <a:buClr>
                <a:srgbClr val="CC3300"/>
              </a:buClr>
              <a:buSzPct val="50000"/>
              <a:buFont typeface="Monotype Sorts"/>
              <a:buNone/>
              <a:tabLst/>
              <a:defRPr/>
            </a:pPr>
            <a:endParaRPr kumimoji="0" lang="en-US" altLang="en-US" sz="2000" b="0" i="0" u="none" strike="noStrike" kern="1200" cap="none" spc="0" normalizeH="0" baseline="0" noProof="0" dirty="0">
              <a:ln>
                <a:noFill/>
              </a:ln>
              <a:solidFill>
                <a:srgbClr val="000099"/>
              </a:solidFill>
              <a:effectLst/>
              <a:uLnTx/>
              <a:uFillTx/>
              <a:latin typeface="Arial" panose="020B0604020202020204" pitchFamily="34" charset="0"/>
              <a:ea typeface="+mn-ea"/>
              <a:cs typeface="Arial" panose="020B060402020202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20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http://</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standards.ieee.org</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/about/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sasb</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a:t>
            </a:r>
            <a:r>
              <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a:t>
            </a:r>
            <a:r>
              <a:rPr kumimoji="0" lang="en-US" altLang="en-US" sz="2000" b="1" i="1"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materials.html</a:t>
            </a: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ctr" defTabSz="914400" rtl="0" eaLnBrk="0" fontAlgn="base" latinLnBrk="0" hangingPunct="0">
              <a:lnSpc>
                <a:spcPct val="90000"/>
              </a:lnSpc>
              <a:spcBef>
                <a:spcPct val="0"/>
              </a:spcBef>
              <a:spcAft>
                <a:spcPct val="0"/>
              </a:spcAft>
              <a:buClr>
                <a:srgbClr val="CC3300"/>
              </a:buClr>
              <a:buSzPct val="50000"/>
              <a:buFont typeface="Monotype Sorts"/>
              <a:buNone/>
              <a:tabLst/>
              <a:defRPr/>
            </a:pPr>
            <a:r>
              <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a:t>
            </a:r>
            <a:r>
              <a:rPr kumimoji="0" lang="en-US" altLang="en-US" sz="3200" b="1"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patcom@ieee.org</a:t>
            </a:r>
            <a:endParaRPr kumimoji="0" lang="en-US" altLang="en-US" sz="32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p>
            <a:pPr marL="630238" marR="0" lvl="1" indent="-285750" algn="l" defTabSz="914400" rtl="0" eaLnBrk="0" fontAlgn="base" latinLnBrk="0" hangingPunct="0">
              <a:lnSpc>
                <a:spcPct val="90000"/>
              </a:lnSpc>
              <a:spcBef>
                <a:spcPct val="0"/>
              </a:spcBef>
              <a:spcAft>
                <a:spcPct val="0"/>
              </a:spcAft>
              <a:buClr>
                <a:srgbClr val="CC3300"/>
              </a:buClr>
              <a:buSzPct val="50000"/>
              <a:buFont typeface="Monotype Sorts"/>
              <a:buNone/>
              <a:tabLst/>
              <a:defRPr/>
            </a:pPr>
            <a:endParaRPr kumimoji="0" lang="en-US" altLang="en-US" sz="2000" b="1" i="1"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887742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7</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Agenda March 2018 Interim Plenary</a:t>
            </a: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8</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15.4md Schedule for the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818500137"/>
              </p:ext>
            </p:extLst>
          </p:nvPr>
        </p:nvGraphicFramePr>
        <p:xfrm>
          <a:off x="685800" y="1981200"/>
          <a:ext cx="7772400" cy="185420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pPr algn="ctr"/>
                      <a:r>
                        <a:rPr lang="en-US" dirty="0"/>
                        <a:t>15.4md</a:t>
                      </a: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0" i="1" dirty="0">
                        <a:solidFill>
                          <a:schemeClr val="tx1"/>
                        </a:solidFill>
                      </a:endParaRPr>
                    </a:p>
                  </a:txBody>
                  <a:tcPr/>
                </a:tc>
                <a:tc>
                  <a:txBody>
                    <a:bodyPr/>
                    <a:lstStyle/>
                    <a:p>
                      <a:pPr algn="ctr"/>
                      <a:endParaRPr lang="en-US" b="0" i="1" dirty="0">
                        <a:solidFill>
                          <a:schemeClr val="tx1"/>
                        </a:solidFill>
                      </a:endParaRPr>
                    </a:p>
                  </a:txBody>
                  <a:tcPr/>
                </a:tc>
                <a:tc>
                  <a:txBody>
                    <a:bodyPr/>
                    <a:lstStyle/>
                    <a:p>
                      <a:pPr algn="ctr"/>
                      <a:endParaRPr lang="en-US" dirty="0">
                        <a:solidFill>
                          <a:schemeClr val="tx1"/>
                        </a:solidFill>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15.4md</a:t>
                      </a:r>
                    </a:p>
                  </a:txBody>
                  <a:tcPr/>
                </a:tc>
                <a:tc>
                  <a:txBody>
                    <a:bodyPr/>
                    <a:lstStyle/>
                    <a:p>
                      <a:pPr algn="ctr"/>
                      <a:endParaRPr lang="en-US" dirty="0"/>
                    </a:p>
                  </a:txBody>
                  <a:tcPr/>
                </a:tc>
                <a:tc>
                  <a:txBody>
                    <a:bodyPr/>
                    <a:lstStyle/>
                    <a:p>
                      <a:pPr algn="ctr"/>
                      <a:r>
                        <a:rPr lang="en-US" dirty="0"/>
                        <a:t>15.4md</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15.4md</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dirty="0"/>
              <a:t>March, 2018</a:t>
            </a:r>
          </a:p>
        </p:txBody>
      </p:sp>
      <p:sp>
        <p:nvSpPr>
          <p:cNvPr id="5" name="Footer Placeholder 4">
            <a:extLst>
              <a:ext uri="{FF2B5EF4-FFF2-40B4-BE49-F238E27FC236}">
                <a16:creationId xmlns:a16="http://schemas.microsoft.com/office/drawing/2014/main" id="{3F291091-60D3-E44B-A9A9-F059413D11B9}"/>
              </a:ext>
            </a:extLst>
          </p:cNvPr>
          <p:cNvSpPr>
            <a:spLocks noGrp="1"/>
          </p:cNvSpPr>
          <p:nvPr>
            <p:ph type="ftr" sz="quarter" idx="11"/>
          </p:nvPr>
        </p:nvSpPr>
        <p:spPr>
          <a:xfrm>
            <a:off x="5486400" y="6475413"/>
            <a:ext cx="3124200" cy="184666"/>
          </a:xfrm>
        </p:spPr>
        <p:txBody>
          <a:bodyPr/>
          <a:lstStyle/>
          <a:p>
            <a:r>
              <a:rPr lang="en-US" altLang="en-US" dirty="0"/>
              <a:t>Gary Stuebing, Cisco Systems</a:t>
            </a:r>
          </a:p>
        </p:txBody>
      </p:sp>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9</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909637"/>
            <a:ext cx="6858000" cy="766763"/>
          </a:xfrm>
        </p:spPr>
        <p:txBody>
          <a:bodyPr/>
          <a:lstStyle/>
          <a:p>
            <a:r>
              <a:rPr lang="en-US" sz="3600" dirty="0"/>
              <a:t>Main Agenda Items for the Week</a:t>
            </a:r>
          </a:p>
        </p:txBody>
      </p:sp>
      <p:sp>
        <p:nvSpPr>
          <p:cNvPr id="7" name="Inhaltsplatzhalter 2">
            <a:extLst>
              <a:ext uri="{FF2B5EF4-FFF2-40B4-BE49-F238E27FC236}">
                <a16:creationId xmlns:a16="http://schemas.microsoft.com/office/drawing/2014/main" id="{C9705193-F205-514D-BEB7-36EBF403B25D}"/>
              </a:ext>
            </a:extLst>
          </p:cNvPr>
          <p:cNvSpPr txBox="1">
            <a:spLocks/>
          </p:cNvSpPr>
          <p:nvPr/>
        </p:nvSpPr>
        <p:spPr bwMode="auto">
          <a:xfrm>
            <a:off x="685800" y="1986869"/>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0" indent="0" algn="ctr" rtl="0" eaLnBrk="1" fontAlgn="base" hangingPunct="1">
              <a:spcBef>
                <a:spcPct val="20000"/>
              </a:spcBef>
              <a:spcAft>
                <a:spcPct val="0"/>
              </a:spcAft>
              <a:buNone/>
              <a:defRPr sz="2400" kern="1200">
                <a:solidFill>
                  <a:schemeClr val="tx1"/>
                </a:solidFill>
                <a:latin typeface="+mn-lt"/>
                <a:ea typeface="+mn-ea"/>
                <a:cs typeface="+mn-cs"/>
              </a:defRPr>
            </a:lvl1pPr>
            <a:lvl2pPr marL="457200" indent="0" algn="ctr" rtl="0" eaLnBrk="1" fontAlgn="base" hangingPunct="1">
              <a:spcBef>
                <a:spcPct val="20000"/>
              </a:spcBef>
              <a:spcAft>
                <a:spcPct val="0"/>
              </a:spcAft>
              <a:buNone/>
              <a:defRPr sz="2000" kern="1200">
                <a:solidFill>
                  <a:schemeClr val="tx1"/>
                </a:solidFill>
                <a:latin typeface="+mn-lt"/>
                <a:ea typeface="+mn-ea"/>
                <a:cs typeface="+mn-cs"/>
              </a:defRPr>
            </a:lvl2pPr>
            <a:lvl3pPr marL="914400" indent="0" algn="ctr" rtl="0" eaLnBrk="1" fontAlgn="base" hangingPunct="1">
              <a:spcBef>
                <a:spcPct val="20000"/>
              </a:spcBef>
              <a:spcAft>
                <a:spcPct val="0"/>
              </a:spcAft>
              <a:buNone/>
              <a:defRPr sz="1800" kern="1200">
                <a:solidFill>
                  <a:schemeClr val="tx1"/>
                </a:solidFill>
                <a:latin typeface="+mn-lt"/>
                <a:ea typeface="+mn-ea"/>
                <a:cs typeface="+mn-cs"/>
              </a:defRPr>
            </a:lvl3pPr>
            <a:lvl4pPr marL="1371600" indent="0" algn="ctr" rtl="0" eaLnBrk="1" fontAlgn="base" hangingPunct="1">
              <a:spcBef>
                <a:spcPct val="20000"/>
              </a:spcBef>
              <a:spcAft>
                <a:spcPct val="0"/>
              </a:spcAft>
              <a:buNone/>
              <a:defRPr sz="1600" kern="1200">
                <a:solidFill>
                  <a:schemeClr val="tx1"/>
                </a:solidFill>
                <a:latin typeface="+mn-lt"/>
                <a:ea typeface="+mn-ea"/>
                <a:cs typeface="+mn-cs"/>
              </a:defRPr>
            </a:lvl4pPr>
            <a:lvl5pPr marL="1828800" indent="0" algn="ctr" rtl="0" eaLnBrk="1" fontAlgn="base" hangingPunct="1">
              <a:spcBef>
                <a:spcPct val="20000"/>
              </a:spcBef>
              <a:spcAft>
                <a:spcPct val="0"/>
              </a:spcAft>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Arial" panose="020B0604020202020204" pitchFamily="34" charset="0"/>
              <a:buChar char="•"/>
            </a:pPr>
            <a:r>
              <a:rPr lang="en-US" sz="2800" dirty="0"/>
              <a:t>Review of Roll-up (which I should get this week) </a:t>
            </a:r>
          </a:p>
          <a:p>
            <a:pPr marL="457200" indent="-457200" algn="l">
              <a:buFont typeface="Arial" panose="020B0604020202020204" pitchFamily="34" charset="0"/>
              <a:buChar char="•"/>
            </a:pPr>
            <a:r>
              <a:rPr lang="en-US" sz="2800" dirty="0"/>
              <a:t>Review of ad hoc ballot letter invitation </a:t>
            </a:r>
          </a:p>
          <a:p>
            <a:pPr marL="457200" indent="-457200" algn="l">
              <a:buFont typeface="Arial" panose="020B0604020202020204" pitchFamily="34" charset="0"/>
              <a:buChar char="•"/>
            </a:pPr>
            <a:r>
              <a:rPr lang="en-US" sz="2800" dirty="0"/>
              <a:t>Confirm list outside Alliances/Associations which should participate </a:t>
            </a:r>
          </a:p>
          <a:p>
            <a:pPr marL="457200" indent="-457200" algn="l">
              <a:buFont typeface="Arial" panose="020B0604020202020204" pitchFamily="34" charset="0"/>
              <a:buChar char="•"/>
            </a:pPr>
            <a:r>
              <a:rPr lang="en-US" sz="2800" dirty="0"/>
              <a:t>Start collecting a list of items that should be considered in the Revision beyond the roll-up</a:t>
            </a:r>
          </a:p>
          <a:p>
            <a:pPr lvl="1"/>
            <a:endParaRPr lang="en-US" sz="1800" dirty="0"/>
          </a:p>
        </p:txBody>
      </p:sp>
    </p:spTree>
    <p:extLst>
      <p:ext uri="{BB962C8B-B14F-4D97-AF65-F5344CB8AC3E}">
        <p14:creationId xmlns:p14="http://schemas.microsoft.com/office/powerpoint/2010/main" val="5120391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1506</TotalTime>
  <Words>654</Words>
  <Application>Microsoft Macintosh PowerPoint</Application>
  <PresentationFormat>On-screen Show (4:3)</PresentationFormat>
  <Paragraphs>139</Paragraphs>
  <Slides>11</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Arial</vt:lpstr>
      <vt:lpstr>Calibri</vt:lpstr>
      <vt:lpstr>Calibri Light</vt:lpstr>
      <vt:lpstr>Helvetica</vt:lpstr>
      <vt:lpstr>Monotype Sorts</vt:lpstr>
      <vt:lpstr>Times New Roman</vt:lpstr>
      <vt:lpstr>Office Theme</vt:lpstr>
      <vt:lpstr>Custom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802.15.4MD Agenda March 2018 Interim Plenary</vt:lpstr>
      <vt:lpstr>15.4md Schedule for the Week</vt:lpstr>
      <vt:lpstr>Main Agenda Items for the Week</vt:lpstr>
      <vt:lpstr>Proposed Timeline</vt:lpstr>
      <vt:lpstr>Proposed Timeline</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cp:lastModifiedBy>
  <cp:revision>12</cp:revision>
  <cp:lastPrinted>1998-02-10T13:28:06Z</cp:lastPrinted>
  <dcterms:created xsi:type="dcterms:W3CDTF">2018-03-03T14:04:29Z</dcterms:created>
  <dcterms:modified xsi:type="dcterms:W3CDTF">2018-03-08T22:23:32Z</dcterms:modified>
</cp:coreProperties>
</file>