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2"/>
  </p:notesMasterIdLst>
  <p:sldIdLst>
    <p:sldId id="293" r:id="rId2"/>
    <p:sldId id="266" r:id="rId3"/>
    <p:sldId id="273" r:id="rId4"/>
    <p:sldId id="272" r:id="rId5"/>
    <p:sldId id="294" r:id="rId6"/>
    <p:sldId id="295" r:id="rId7"/>
    <p:sldId id="296" r:id="rId8"/>
    <p:sldId id="297" r:id="rId9"/>
    <p:sldId id="298" r:id="rId10"/>
    <p:sldId id="299"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4094" autoAdjust="0"/>
    <p:restoredTop sz="99568" autoAdjust="0"/>
  </p:normalViewPr>
  <p:slideViewPr>
    <p:cSldViewPr snapToGrid="0" snapToObjects="1">
      <p:cViewPr varScale="1">
        <p:scale>
          <a:sx n="89" d="100"/>
          <a:sy n="89" d="100"/>
        </p:scale>
        <p:origin x="893" y="77"/>
      </p:cViewPr>
      <p:guideLst>
        <p:guide orient="horz" pos="2160"/>
        <p:guide pos="2880"/>
      </p:guideLst>
    </p:cSldViewPr>
  </p:slideViewPr>
  <p:outlineViewPr>
    <p:cViewPr>
      <p:scale>
        <a:sx n="33" d="100"/>
        <a:sy n="33" d="100"/>
      </p:scale>
      <p:origin x="0" y="716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2DF97B8-E88A-4EC2-8B7E-48CB8D2B030D}" type="datetimeFigureOut">
              <a:rPr lang="en-US" smtClean="0"/>
              <a:t>3/5/2018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859DAC1-107B-4058-B312-D2799087991A}" type="slidenum">
              <a:rPr lang="en-US" smtClean="0"/>
              <a:t>‹#›</a:t>
            </a:fld>
            <a:endParaRPr lang="en-US"/>
          </a:p>
        </p:txBody>
      </p:sp>
    </p:spTree>
    <p:extLst>
      <p:ext uri="{BB962C8B-B14F-4D97-AF65-F5344CB8AC3E}">
        <p14:creationId xmlns:p14="http://schemas.microsoft.com/office/powerpoint/2010/main" val="31085974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859DAC1-107B-4058-B312-D2799087991A}" type="slidenum">
              <a:rPr lang="en-US" smtClean="0"/>
              <a:t>1</a:t>
            </a:fld>
            <a:endParaRPr lang="en-US"/>
          </a:p>
        </p:txBody>
      </p:sp>
    </p:spTree>
    <p:extLst>
      <p:ext uri="{BB962C8B-B14F-4D97-AF65-F5344CB8AC3E}">
        <p14:creationId xmlns:p14="http://schemas.microsoft.com/office/powerpoint/2010/main" val="29935710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a:xfrm>
            <a:off x="1150938" y="690563"/>
            <a:ext cx="4556125" cy="3417887"/>
          </a:xfrm>
          <a:ln/>
        </p:spPr>
      </p:sp>
      <p:sp>
        <p:nvSpPr>
          <p:cNvPr id="8195" name="Notes Placeholder 2"/>
          <p:cNvSpPr>
            <a:spLocks noGrp="1"/>
          </p:cNvSpPr>
          <p:nvPr>
            <p:ph type="body" idx="1"/>
          </p:nvPr>
        </p:nvSpPr>
        <p:spPr>
          <a:noFill/>
        </p:spPr>
        <p:txBody>
          <a:bodyPr/>
          <a:lstStyle/>
          <a:p>
            <a:endParaRPr lang="en-US" smtClean="0"/>
          </a:p>
        </p:txBody>
      </p:sp>
      <p:sp>
        <p:nvSpPr>
          <p:cNvPr id="8196" name="Header Placeholder 3"/>
          <p:cNvSpPr>
            <a:spLocks noGrp="1"/>
          </p:cNvSpPr>
          <p:nvPr>
            <p:ph type="hdr" sz="quarter"/>
          </p:nvPr>
        </p:nvSpPr>
        <p:spPr>
          <a:noFill/>
        </p:spPr>
        <p:txBody>
          <a:bodyPr/>
          <a:lstStyle>
            <a:lvl1pPr defTabSz="921128">
              <a:defRPr sz="1200">
                <a:solidFill>
                  <a:schemeClr val="tx1"/>
                </a:solidFill>
                <a:latin typeface="Times New Roman" pitchFamily="18" charset="0"/>
              </a:defRPr>
            </a:lvl1pPr>
            <a:lvl2pPr marL="733143" indent="-281978" defTabSz="921128">
              <a:defRPr sz="1200">
                <a:solidFill>
                  <a:schemeClr val="tx1"/>
                </a:solidFill>
                <a:latin typeface="Times New Roman" pitchFamily="18" charset="0"/>
              </a:defRPr>
            </a:lvl2pPr>
            <a:lvl3pPr marL="1127912" indent="-225582" defTabSz="921128">
              <a:defRPr sz="1200">
                <a:solidFill>
                  <a:schemeClr val="tx1"/>
                </a:solidFill>
                <a:latin typeface="Times New Roman" pitchFamily="18" charset="0"/>
              </a:defRPr>
            </a:lvl3pPr>
            <a:lvl4pPr marL="1579077" indent="-225582" defTabSz="921128">
              <a:defRPr sz="1200">
                <a:solidFill>
                  <a:schemeClr val="tx1"/>
                </a:solidFill>
                <a:latin typeface="Times New Roman" pitchFamily="18" charset="0"/>
              </a:defRPr>
            </a:lvl4pPr>
            <a:lvl5pPr marL="2030242" indent="-225582" defTabSz="921128">
              <a:defRPr sz="1200">
                <a:solidFill>
                  <a:schemeClr val="tx1"/>
                </a:solidFill>
                <a:latin typeface="Times New Roman" pitchFamily="18" charset="0"/>
              </a:defRPr>
            </a:lvl5pPr>
            <a:lvl6pPr marL="2481407" indent="-225582" defTabSz="921128" eaLnBrk="0" fontAlgn="base" hangingPunct="0">
              <a:spcBef>
                <a:spcPct val="0"/>
              </a:spcBef>
              <a:spcAft>
                <a:spcPct val="0"/>
              </a:spcAft>
              <a:defRPr sz="1200">
                <a:solidFill>
                  <a:schemeClr val="tx1"/>
                </a:solidFill>
                <a:latin typeface="Times New Roman" pitchFamily="18" charset="0"/>
              </a:defRPr>
            </a:lvl6pPr>
            <a:lvl7pPr marL="2932572" indent="-225582" defTabSz="921128" eaLnBrk="0" fontAlgn="base" hangingPunct="0">
              <a:spcBef>
                <a:spcPct val="0"/>
              </a:spcBef>
              <a:spcAft>
                <a:spcPct val="0"/>
              </a:spcAft>
              <a:defRPr sz="1200">
                <a:solidFill>
                  <a:schemeClr val="tx1"/>
                </a:solidFill>
                <a:latin typeface="Times New Roman" pitchFamily="18" charset="0"/>
              </a:defRPr>
            </a:lvl7pPr>
            <a:lvl8pPr marL="3383737" indent="-225582" defTabSz="921128" eaLnBrk="0" fontAlgn="base" hangingPunct="0">
              <a:spcBef>
                <a:spcPct val="0"/>
              </a:spcBef>
              <a:spcAft>
                <a:spcPct val="0"/>
              </a:spcAft>
              <a:defRPr sz="1200">
                <a:solidFill>
                  <a:schemeClr val="tx1"/>
                </a:solidFill>
                <a:latin typeface="Times New Roman" pitchFamily="18" charset="0"/>
              </a:defRPr>
            </a:lvl8pPr>
            <a:lvl9pPr marL="3834902" indent="-225582" defTabSz="921128" eaLnBrk="0" fontAlgn="base" hangingPunct="0">
              <a:spcBef>
                <a:spcPct val="0"/>
              </a:spcBef>
              <a:spcAft>
                <a:spcPct val="0"/>
              </a:spcAft>
              <a:defRPr sz="1200">
                <a:solidFill>
                  <a:schemeClr val="tx1"/>
                </a:solidFill>
                <a:latin typeface="Times New Roman" pitchFamily="18" charset="0"/>
              </a:defRPr>
            </a:lvl9pPr>
          </a:lstStyle>
          <a:p>
            <a:r>
              <a:rPr lang="en-US" sz="1400">
                <a:solidFill>
                  <a:prstClr val="black"/>
                </a:solidFill>
              </a:rPr>
              <a:t>doc.: IEEE 802.15-&lt;492&gt;</a:t>
            </a:r>
          </a:p>
        </p:txBody>
      </p:sp>
      <p:sp>
        <p:nvSpPr>
          <p:cNvPr id="8197" name="Date Placeholder 4"/>
          <p:cNvSpPr>
            <a:spLocks noGrp="1"/>
          </p:cNvSpPr>
          <p:nvPr>
            <p:ph type="dt" sz="quarter" idx="1"/>
          </p:nvPr>
        </p:nvSpPr>
        <p:spPr>
          <a:noFill/>
        </p:spPr>
        <p:txBody>
          <a:bodyPr/>
          <a:lstStyle>
            <a:lvl1pPr defTabSz="921128">
              <a:defRPr sz="1200">
                <a:solidFill>
                  <a:schemeClr val="tx1"/>
                </a:solidFill>
                <a:latin typeface="Times New Roman" pitchFamily="18" charset="0"/>
              </a:defRPr>
            </a:lvl1pPr>
            <a:lvl2pPr marL="733143" indent="-281978" defTabSz="921128">
              <a:defRPr sz="1200">
                <a:solidFill>
                  <a:schemeClr val="tx1"/>
                </a:solidFill>
                <a:latin typeface="Times New Roman" pitchFamily="18" charset="0"/>
              </a:defRPr>
            </a:lvl2pPr>
            <a:lvl3pPr marL="1127912" indent="-225582" defTabSz="921128">
              <a:defRPr sz="1200">
                <a:solidFill>
                  <a:schemeClr val="tx1"/>
                </a:solidFill>
                <a:latin typeface="Times New Roman" pitchFamily="18" charset="0"/>
              </a:defRPr>
            </a:lvl3pPr>
            <a:lvl4pPr marL="1579077" indent="-225582" defTabSz="921128">
              <a:defRPr sz="1200">
                <a:solidFill>
                  <a:schemeClr val="tx1"/>
                </a:solidFill>
                <a:latin typeface="Times New Roman" pitchFamily="18" charset="0"/>
              </a:defRPr>
            </a:lvl4pPr>
            <a:lvl5pPr marL="2030242" indent="-225582" defTabSz="921128">
              <a:defRPr sz="1200">
                <a:solidFill>
                  <a:schemeClr val="tx1"/>
                </a:solidFill>
                <a:latin typeface="Times New Roman" pitchFamily="18" charset="0"/>
              </a:defRPr>
            </a:lvl5pPr>
            <a:lvl6pPr marL="2481407" indent="-225582" defTabSz="921128" eaLnBrk="0" fontAlgn="base" hangingPunct="0">
              <a:spcBef>
                <a:spcPct val="0"/>
              </a:spcBef>
              <a:spcAft>
                <a:spcPct val="0"/>
              </a:spcAft>
              <a:defRPr sz="1200">
                <a:solidFill>
                  <a:schemeClr val="tx1"/>
                </a:solidFill>
                <a:latin typeface="Times New Roman" pitchFamily="18" charset="0"/>
              </a:defRPr>
            </a:lvl6pPr>
            <a:lvl7pPr marL="2932572" indent="-225582" defTabSz="921128" eaLnBrk="0" fontAlgn="base" hangingPunct="0">
              <a:spcBef>
                <a:spcPct val="0"/>
              </a:spcBef>
              <a:spcAft>
                <a:spcPct val="0"/>
              </a:spcAft>
              <a:defRPr sz="1200">
                <a:solidFill>
                  <a:schemeClr val="tx1"/>
                </a:solidFill>
                <a:latin typeface="Times New Roman" pitchFamily="18" charset="0"/>
              </a:defRPr>
            </a:lvl7pPr>
            <a:lvl8pPr marL="3383737" indent="-225582" defTabSz="921128" eaLnBrk="0" fontAlgn="base" hangingPunct="0">
              <a:spcBef>
                <a:spcPct val="0"/>
              </a:spcBef>
              <a:spcAft>
                <a:spcPct val="0"/>
              </a:spcAft>
              <a:defRPr sz="1200">
                <a:solidFill>
                  <a:schemeClr val="tx1"/>
                </a:solidFill>
                <a:latin typeface="Times New Roman" pitchFamily="18" charset="0"/>
              </a:defRPr>
            </a:lvl8pPr>
            <a:lvl9pPr marL="3834902" indent="-225582" defTabSz="921128" eaLnBrk="0" fontAlgn="base" hangingPunct="0">
              <a:spcBef>
                <a:spcPct val="0"/>
              </a:spcBef>
              <a:spcAft>
                <a:spcPct val="0"/>
              </a:spcAft>
              <a:defRPr sz="1200">
                <a:solidFill>
                  <a:schemeClr val="tx1"/>
                </a:solidFill>
                <a:latin typeface="Times New Roman" pitchFamily="18" charset="0"/>
              </a:defRPr>
            </a:lvl9pPr>
          </a:lstStyle>
          <a:p>
            <a:r>
              <a:rPr lang="en-US" sz="1400">
                <a:solidFill>
                  <a:prstClr val="black"/>
                </a:solidFill>
              </a:rPr>
              <a:t>&lt;month year&gt;</a:t>
            </a:r>
          </a:p>
        </p:txBody>
      </p:sp>
      <p:sp>
        <p:nvSpPr>
          <p:cNvPr id="8198" name="Footer Placeholder 5"/>
          <p:cNvSpPr>
            <a:spLocks noGrp="1"/>
          </p:cNvSpPr>
          <p:nvPr>
            <p:ph type="ftr" sz="quarter" idx="4"/>
          </p:nvPr>
        </p:nvSpPr>
        <p:spPr>
          <a:noFill/>
        </p:spPr>
        <p:txBody>
          <a:bodyPr/>
          <a:lstStyle>
            <a:lvl1pPr marL="338374" indent="-338374" defTabSz="921128">
              <a:defRPr sz="1200">
                <a:solidFill>
                  <a:schemeClr val="tx1"/>
                </a:solidFill>
                <a:latin typeface="Times New Roman" pitchFamily="18" charset="0"/>
              </a:defRPr>
            </a:lvl1pPr>
            <a:lvl2pPr marL="733143" indent="-281978" defTabSz="921128">
              <a:defRPr sz="1200">
                <a:solidFill>
                  <a:schemeClr val="tx1"/>
                </a:solidFill>
                <a:latin typeface="Times New Roman" pitchFamily="18" charset="0"/>
              </a:defRPr>
            </a:lvl2pPr>
            <a:lvl3pPr marL="1127912" indent="-225582" defTabSz="921128">
              <a:defRPr sz="1200">
                <a:solidFill>
                  <a:schemeClr val="tx1"/>
                </a:solidFill>
                <a:latin typeface="Times New Roman" pitchFamily="18" charset="0"/>
              </a:defRPr>
            </a:lvl3pPr>
            <a:lvl4pPr marL="1579077" indent="-225582" defTabSz="921128">
              <a:defRPr sz="1200">
                <a:solidFill>
                  <a:schemeClr val="tx1"/>
                </a:solidFill>
                <a:latin typeface="Times New Roman" pitchFamily="18" charset="0"/>
              </a:defRPr>
            </a:lvl4pPr>
            <a:lvl5pPr marL="451165" defTabSz="921128">
              <a:defRPr sz="1200">
                <a:solidFill>
                  <a:schemeClr val="tx1"/>
                </a:solidFill>
                <a:latin typeface="Times New Roman" pitchFamily="18" charset="0"/>
              </a:defRPr>
            </a:lvl5pPr>
            <a:lvl6pPr marL="902330" defTabSz="921128" eaLnBrk="0" fontAlgn="base" hangingPunct="0">
              <a:spcBef>
                <a:spcPct val="0"/>
              </a:spcBef>
              <a:spcAft>
                <a:spcPct val="0"/>
              </a:spcAft>
              <a:defRPr sz="1200">
                <a:solidFill>
                  <a:schemeClr val="tx1"/>
                </a:solidFill>
                <a:latin typeface="Times New Roman" pitchFamily="18" charset="0"/>
              </a:defRPr>
            </a:lvl6pPr>
            <a:lvl7pPr marL="1353495" defTabSz="921128" eaLnBrk="0" fontAlgn="base" hangingPunct="0">
              <a:spcBef>
                <a:spcPct val="0"/>
              </a:spcBef>
              <a:spcAft>
                <a:spcPct val="0"/>
              </a:spcAft>
              <a:defRPr sz="1200">
                <a:solidFill>
                  <a:schemeClr val="tx1"/>
                </a:solidFill>
                <a:latin typeface="Times New Roman" pitchFamily="18" charset="0"/>
              </a:defRPr>
            </a:lvl7pPr>
            <a:lvl8pPr marL="1804660" defTabSz="921128" eaLnBrk="0" fontAlgn="base" hangingPunct="0">
              <a:spcBef>
                <a:spcPct val="0"/>
              </a:spcBef>
              <a:spcAft>
                <a:spcPct val="0"/>
              </a:spcAft>
              <a:defRPr sz="1200">
                <a:solidFill>
                  <a:schemeClr val="tx1"/>
                </a:solidFill>
                <a:latin typeface="Times New Roman" pitchFamily="18" charset="0"/>
              </a:defRPr>
            </a:lvl8pPr>
            <a:lvl9pPr marL="2255825" defTabSz="921128" eaLnBrk="0" fontAlgn="base" hangingPunct="0">
              <a:spcBef>
                <a:spcPct val="0"/>
              </a:spcBef>
              <a:spcAft>
                <a:spcPct val="0"/>
              </a:spcAft>
              <a:defRPr sz="1200">
                <a:solidFill>
                  <a:schemeClr val="tx1"/>
                </a:solidFill>
                <a:latin typeface="Times New Roman" pitchFamily="18" charset="0"/>
              </a:defRPr>
            </a:lvl9pPr>
          </a:lstStyle>
          <a:p>
            <a:pPr lvl="4"/>
            <a:r>
              <a:rPr lang="en-US">
                <a:solidFill>
                  <a:prstClr val="black"/>
                </a:solidFill>
              </a:rPr>
              <a:t>&lt;author&gt;, &lt;company&gt;</a:t>
            </a:r>
          </a:p>
        </p:txBody>
      </p:sp>
      <p:sp>
        <p:nvSpPr>
          <p:cNvPr id="8199" name="Slide Number Placeholder 6"/>
          <p:cNvSpPr>
            <a:spLocks noGrp="1"/>
          </p:cNvSpPr>
          <p:nvPr>
            <p:ph type="sldNum" sz="quarter" idx="5"/>
          </p:nvPr>
        </p:nvSpPr>
        <p:spPr>
          <a:noFill/>
        </p:spPr>
        <p:txBody>
          <a:bodyPr/>
          <a:lstStyle>
            <a:lvl1pPr defTabSz="921128">
              <a:defRPr sz="1200">
                <a:solidFill>
                  <a:schemeClr val="tx1"/>
                </a:solidFill>
                <a:latin typeface="Times New Roman" pitchFamily="18" charset="0"/>
              </a:defRPr>
            </a:lvl1pPr>
            <a:lvl2pPr marL="733143" indent="-281978" defTabSz="921128">
              <a:defRPr sz="1200">
                <a:solidFill>
                  <a:schemeClr val="tx1"/>
                </a:solidFill>
                <a:latin typeface="Times New Roman" pitchFamily="18" charset="0"/>
              </a:defRPr>
            </a:lvl2pPr>
            <a:lvl3pPr marL="1127912" indent="-225582" defTabSz="921128">
              <a:defRPr sz="1200">
                <a:solidFill>
                  <a:schemeClr val="tx1"/>
                </a:solidFill>
                <a:latin typeface="Times New Roman" pitchFamily="18" charset="0"/>
              </a:defRPr>
            </a:lvl3pPr>
            <a:lvl4pPr marL="1579077" indent="-225582" defTabSz="921128">
              <a:defRPr sz="1200">
                <a:solidFill>
                  <a:schemeClr val="tx1"/>
                </a:solidFill>
                <a:latin typeface="Times New Roman" pitchFamily="18" charset="0"/>
              </a:defRPr>
            </a:lvl4pPr>
            <a:lvl5pPr marL="2030242" indent="-225582" defTabSz="921128">
              <a:defRPr sz="1200">
                <a:solidFill>
                  <a:schemeClr val="tx1"/>
                </a:solidFill>
                <a:latin typeface="Times New Roman" pitchFamily="18" charset="0"/>
              </a:defRPr>
            </a:lvl5pPr>
            <a:lvl6pPr marL="2481407" indent="-225582" defTabSz="921128" eaLnBrk="0" fontAlgn="base" hangingPunct="0">
              <a:spcBef>
                <a:spcPct val="0"/>
              </a:spcBef>
              <a:spcAft>
                <a:spcPct val="0"/>
              </a:spcAft>
              <a:defRPr sz="1200">
                <a:solidFill>
                  <a:schemeClr val="tx1"/>
                </a:solidFill>
                <a:latin typeface="Times New Roman" pitchFamily="18" charset="0"/>
              </a:defRPr>
            </a:lvl6pPr>
            <a:lvl7pPr marL="2932572" indent="-225582" defTabSz="921128" eaLnBrk="0" fontAlgn="base" hangingPunct="0">
              <a:spcBef>
                <a:spcPct val="0"/>
              </a:spcBef>
              <a:spcAft>
                <a:spcPct val="0"/>
              </a:spcAft>
              <a:defRPr sz="1200">
                <a:solidFill>
                  <a:schemeClr val="tx1"/>
                </a:solidFill>
                <a:latin typeface="Times New Roman" pitchFamily="18" charset="0"/>
              </a:defRPr>
            </a:lvl7pPr>
            <a:lvl8pPr marL="3383737" indent="-225582" defTabSz="921128" eaLnBrk="0" fontAlgn="base" hangingPunct="0">
              <a:spcBef>
                <a:spcPct val="0"/>
              </a:spcBef>
              <a:spcAft>
                <a:spcPct val="0"/>
              </a:spcAft>
              <a:defRPr sz="1200">
                <a:solidFill>
                  <a:schemeClr val="tx1"/>
                </a:solidFill>
                <a:latin typeface="Times New Roman" pitchFamily="18" charset="0"/>
              </a:defRPr>
            </a:lvl8pPr>
            <a:lvl9pPr marL="3834902" indent="-225582" defTabSz="921128" eaLnBrk="0" fontAlgn="base" hangingPunct="0">
              <a:spcBef>
                <a:spcPct val="0"/>
              </a:spcBef>
              <a:spcAft>
                <a:spcPct val="0"/>
              </a:spcAft>
              <a:defRPr sz="1200">
                <a:solidFill>
                  <a:schemeClr val="tx1"/>
                </a:solidFill>
                <a:latin typeface="Times New Roman" pitchFamily="18" charset="0"/>
              </a:defRPr>
            </a:lvl9pPr>
          </a:lstStyle>
          <a:p>
            <a:r>
              <a:rPr lang="en-US">
                <a:solidFill>
                  <a:prstClr val="black"/>
                </a:solidFill>
              </a:rPr>
              <a:t>Page </a:t>
            </a:r>
            <a:fld id="{C13FC474-7F14-47D7-8719-E59431728489}" type="slidenum">
              <a:rPr lang="en-US">
                <a:solidFill>
                  <a:prstClr val="black"/>
                </a:solidFill>
              </a:rPr>
              <a:pPr/>
              <a:t>2</a:t>
            </a:fld>
            <a:endParaRPr lang="en-US">
              <a:solidFill>
                <a:prstClr val="black"/>
              </a:solidFill>
            </a:endParaRPr>
          </a:p>
        </p:txBody>
      </p:sp>
    </p:spTree>
    <p:extLst>
      <p:ext uri="{BB962C8B-B14F-4D97-AF65-F5344CB8AC3E}">
        <p14:creationId xmlns:p14="http://schemas.microsoft.com/office/powerpoint/2010/main" val="24013280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85800" y="378281"/>
            <a:ext cx="1600200" cy="215444"/>
          </a:xfrm>
          <a:ln/>
        </p:spPr>
        <p:txBody>
          <a:bodyPr/>
          <a:lstStyle>
            <a:lvl1pPr>
              <a:defRPr b="0"/>
            </a:lvl1pPr>
          </a:lstStyle>
          <a:p>
            <a:pPr>
              <a:defRPr/>
            </a:pPr>
            <a:r>
              <a:rPr lang="en-US" smtClean="0">
                <a:solidFill>
                  <a:srgbClr val="000000"/>
                </a:solidFill>
              </a:rPr>
              <a:t>March 2018</a:t>
            </a:r>
            <a:endParaRPr lang="en-US" dirty="0">
              <a:solidFill>
                <a:srgbClr val="000000"/>
              </a:solidFill>
            </a:endParaRPr>
          </a:p>
        </p:txBody>
      </p:sp>
      <p:sp>
        <p:nvSpPr>
          <p:cNvPr id="5" name="Rectangle 5"/>
          <p:cNvSpPr>
            <a:spLocks noGrp="1" noChangeArrowheads="1"/>
          </p:cNvSpPr>
          <p:nvPr>
            <p:ph type="ftr" sz="quarter" idx="11"/>
          </p:nvPr>
        </p:nvSpPr>
        <p:spPr>
          <a:xfrm>
            <a:off x="5486400" y="6475413"/>
            <a:ext cx="3124200" cy="215444"/>
          </a:xfrm>
          <a:ln/>
        </p:spPr>
        <p:txBody>
          <a:bodyPr/>
          <a:lstStyle>
            <a:lvl1pPr>
              <a:defRPr sz="1400"/>
            </a:lvl1pPr>
          </a:lstStyle>
          <a:p>
            <a:pPr>
              <a:defRPr/>
            </a:pPr>
            <a:r>
              <a:rPr lang="en-US" smtClean="0">
                <a:solidFill>
                  <a:srgbClr val="000000"/>
                </a:solidFill>
              </a:rPr>
              <a:t>Benjamin Rolfe, Blind Creek Associates</a:t>
            </a: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r>
              <a:rPr lang="en-US">
                <a:solidFill>
                  <a:srgbClr val="000000"/>
                </a:solidFill>
              </a:rPr>
              <a:t>Slide </a:t>
            </a:r>
            <a:fld id="{7E2C68DB-FB5D-4928-9FAD-3C66C0A6062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5945439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85800" y="378281"/>
            <a:ext cx="1600200" cy="215444"/>
          </a:xfrm>
          <a:ln/>
        </p:spPr>
        <p:txBody>
          <a:bodyPr/>
          <a:lstStyle>
            <a:lvl1pPr>
              <a:defRPr b="0"/>
            </a:lvl1pPr>
          </a:lstStyle>
          <a:p>
            <a:pPr>
              <a:defRPr/>
            </a:pPr>
            <a:r>
              <a:rPr lang="en-US" smtClean="0">
                <a:solidFill>
                  <a:srgbClr val="000000"/>
                </a:solidFill>
              </a:rPr>
              <a:t>March 2018</a:t>
            </a:r>
            <a:endParaRPr lang="en-US" dirty="0" smtClean="0">
              <a:solidFill>
                <a:srgbClr val="000000"/>
              </a:solidFill>
            </a:endParaRPr>
          </a:p>
        </p:txBody>
      </p:sp>
      <p:sp>
        <p:nvSpPr>
          <p:cNvPr id="5" name="Rectangle 5"/>
          <p:cNvSpPr>
            <a:spLocks noGrp="1" noChangeArrowheads="1"/>
          </p:cNvSpPr>
          <p:nvPr>
            <p:ph type="ftr" sz="quarter" idx="11"/>
          </p:nvPr>
        </p:nvSpPr>
        <p:spPr>
          <a:xfrm>
            <a:off x="5486400" y="6475413"/>
            <a:ext cx="3124200" cy="215444"/>
          </a:xfrm>
          <a:ln/>
        </p:spPr>
        <p:txBody>
          <a:bodyPr/>
          <a:lstStyle>
            <a:lvl1pPr>
              <a:defRPr sz="1400"/>
            </a:lvl1pPr>
          </a:lstStyle>
          <a:p>
            <a:pPr>
              <a:defRPr/>
            </a:pPr>
            <a:r>
              <a:rPr lang="en-US" smtClean="0">
                <a:solidFill>
                  <a:srgbClr val="000000"/>
                </a:solidFill>
              </a:rPr>
              <a:t>Benjamin Rolfe, Blind Creek Associates</a:t>
            </a: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r>
              <a:rPr lang="en-US">
                <a:solidFill>
                  <a:srgbClr val="000000"/>
                </a:solidFill>
              </a:rPr>
              <a:t>Slide </a:t>
            </a:r>
            <a:fld id="{15207697-414B-47F0-A0BC-7283E28DEFF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2343017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solidFill>
                  <a:srgbClr val="000000"/>
                </a:solidFill>
              </a:rPr>
              <a:t>March 2018</a:t>
            </a:r>
            <a:endParaRPr lang="en-US" dirty="0" smtClean="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solidFill>
                  <a:srgbClr val="000000"/>
                </a:solidFill>
              </a:rPr>
              <a:t>Benjamin Rolfe, Blind Creek Associates</a:t>
            </a: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r>
              <a:rPr lang="en-US">
                <a:solidFill>
                  <a:srgbClr val="000000"/>
                </a:solidFill>
              </a:rPr>
              <a:t>Slide </a:t>
            </a:r>
            <a:fld id="{F0FB4637-F8C6-4832-9C55-9EE9A443FF9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7213120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solidFill>
                  <a:srgbClr val="000000"/>
                </a:solidFill>
              </a:rPr>
              <a:t>March 2018</a:t>
            </a:r>
            <a:endParaRPr lang="en-US" dirty="0" smtClean="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solidFill>
                  <a:srgbClr val="000000"/>
                </a:solidFill>
              </a:rPr>
              <a:t>Benjamin Rolfe, Blind Creek Associates</a:t>
            </a: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r>
              <a:rPr lang="en-US">
                <a:solidFill>
                  <a:srgbClr val="000000"/>
                </a:solidFill>
              </a:rPr>
              <a:t>Slide </a:t>
            </a:r>
            <a:fld id="{80B578D8-A36E-43ED-A0BE-183C400E71C3}"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4031101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solidFill>
                  <a:srgbClr val="000000"/>
                </a:solidFill>
              </a:rPr>
              <a:t>March 2018</a:t>
            </a:r>
            <a:endParaRPr lang="en-US" dirty="0" smtClean="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solidFill>
                  <a:srgbClr val="000000"/>
                </a:solidFill>
              </a:rPr>
              <a:t>Benjamin Rolfe, Blind Creek Associates</a:t>
            </a: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r>
              <a:rPr lang="en-US">
                <a:solidFill>
                  <a:srgbClr val="000000"/>
                </a:solidFill>
              </a:rPr>
              <a:t>Slide </a:t>
            </a:r>
            <a:fld id="{069FBC5D-73CD-4BDC-8029-85AF83D0A64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6615125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solidFill>
                  <a:srgbClr val="000000"/>
                </a:solidFill>
              </a:rPr>
              <a:t>March 2018</a:t>
            </a:r>
            <a:endParaRPr lang="en-US" dirty="0" smtClean="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solidFill>
                  <a:srgbClr val="000000"/>
                </a:solidFill>
              </a:rPr>
              <a:t>Benjamin Rolfe, Blind Creek Associates</a:t>
            </a: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r>
              <a:rPr lang="en-US">
                <a:solidFill>
                  <a:srgbClr val="000000"/>
                </a:solidFill>
              </a:rPr>
              <a:t>Slide </a:t>
            </a:r>
            <a:fld id="{7CB6332E-DE1A-41A4-9BB5-5D3938B1CBE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6455487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711199" y="378281"/>
            <a:ext cx="1600200" cy="215444"/>
          </a:xfrm>
          <a:ln/>
        </p:spPr>
        <p:txBody>
          <a:bodyPr/>
          <a:lstStyle>
            <a:lvl1pPr>
              <a:defRPr/>
            </a:lvl1pPr>
          </a:lstStyle>
          <a:p>
            <a:pPr>
              <a:defRPr/>
            </a:pPr>
            <a:r>
              <a:rPr lang="en-US" smtClean="0">
                <a:solidFill>
                  <a:srgbClr val="000000"/>
                </a:solidFill>
              </a:rPr>
              <a:t>March 2018</a:t>
            </a:r>
            <a:endParaRPr lang="en-US" dirty="0" smtClean="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solidFill>
                  <a:srgbClr val="000000"/>
                </a:solidFill>
              </a:rPr>
              <a:t>Benjamin Rolfe, Blind Creek Associates</a:t>
            </a: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r>
              <a:rPr lang="en-US">
                <a:solidFill>
                  <a:srgbClr val="000000"/>
                </a:solidFill>
              </a:rPr>
              <a:t>Slide </a:t>
            </a:r>
            <a:fld id="{4E60FB26-8925-4DF7-ACEA-57EBE96C369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9345161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solidFill>
                  <a:srgbClr val="000000"/>
                </a:solidFill>
              </a:rPr>
              <a:t>March 2018</a:t>
            </a:r>
            <a:endParaRPr lang="en-US" dirty="0" smtClean="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solidFill>
                  <a:srgbClr val="000000"/>
                </a:solidFill>
              </a:rPr>
              <a:t>Benjamin Rolfe, Blind Creek Associates</a:t>
            </a: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r>
              <a:rPr lang="en-US">
                <a:solidFill>
                  <a:srgbClr val="000000"/>
                </a:solidFill>
              </a:rPr>
              <a:t>Slide </a:t>
            </a:r>
            <a:fld id="{5D6E8333-53EB-46FA-BF20-652098178E9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837400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solidFill>
                  <a:srgbClr val="000000"/>
                </a:solidFill>
              </a:rPr>
              <a:t>March 2018</a:t>
            </a:r>
            <a:endParaRPr lang="en-US" dirty="0" smtClean="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solidFill>
                  <a:srgbClr val="000000"/>
                </a:solidFill>
              </a:rPr>
              <a:t>Benjamin Rolfe, Blind Creek Associates</a:t>
            </a: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r>
              <a:rPr lang="en-US">
                <a:solidFill>
                  <a:srgbClr val="000000"/>
                </a:solidFill>
              </a:rPr>
              <a:t>Slide </a:t>
            </a:r>
            <a:fld id="{FB0E2BDE-41F1-493E-8EC8-E9B8B21673B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3643283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defTabSz="914400" eaLnBrk="0" fontAlgn="base" hangingPunct="0">
              <a:spcBef>
                <a:spcPct val="0"/>
              </a:spcBef>
              <a:spcAft>
                <a:spcPct val="0"/>
              </a:spcAft>
              <a:defRPr/>
            </a:pPr>
            <a:r>
              <a:rPr lang="en-US" smtClean="0">
                <a:solidFill>
                  <a:srgbClr val="000000"/>
                </a:solidFill>
                <a:latin typeface="Times New Roman" pitchFamily="18" charset="0"/>
              </a:rPr>
              <a:t>March 2018</a:t>
            </a:r>
            <a:endParaRPr lang="en-US" dirty="0">
              <a:solidFill>
                <a:srgbClr val="000000"/>
              </a:solidFill>
              <a:latin typeface="Times New Roman" pitchFamily="18" charset="0"/>
            </a:endParaRPr>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mtClean="0"/>
            </a:lvl1pPr>
          </a:lstStyle>
          <a:p>
            <a:pPr defTabSz="914400" eaLnBrk="0" fontAlgn="base" hangingPunct="0">
              <a:spcBef>
                <a:spcPct val="0"/>
              </a:spcBef>
              <a:spcAft>
                <a:spcPct val="0"/>
              </a:spcAft>
              <a:defRPr/>
            </a:pPr>
            <a:r>
              <a:rPr lang="en-US" sz="1200" smtClean="0">
                <a:solidFill>
                  <a:srgbClr val="000000"/>
                </a:solidFill>
                <a:latin typeface="Times New Roman" pitchFamily="18" charset="0"/>
              </a:rPr>
              <a:t>Benjamin Rolfe, Blind Creek Associates</a:t>
            </a:r>
            <a:endParaRPr lang="en-US" sz="1200">
              <a:solidFill>
                <a:srgbClr val="000000"/>
              </a:solidFill>
              <a:latin typeface="Times New Roman" pitchFamily="18" charset="0"/>
            </a:endParaRP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pPr defTabSz="914400" eaLnBrk="0" fontAlgn="base" hangingPunct="0">
              <a:spcBef>
                <a:spcPct val="0"/>
              </a:spcBef>
              <a:spcAft>
                <a:spcPct val="0"/>
              </a:spcAft>
              <a:defRPr/>
            </a:pPr>
            <a:r>
              <a:rPr lang="en-US" sz="1200">
                <a:solidFill>
                  <a:srgbClr val="000000"/>
                </a:solidFill>
                <a:latin typeface="Times New Roman" pitchFamily="18" charset="0"/>
              </a:rPr>
              <a:t>Slide </a:t>
            </a:r>
            <a:fld id="{C45422F4-6DC4-455E-A24B-5F39BD66D661}" type="slidenum">
              <a:rPr lang="en-US" sz="1200">
                <a:solidFill>
                  <a:srgbClr val="000000"/>
                </a:solidFill>
                <a:latin typeface="Times New Roman" pitchFamily="18" charset="0"/>
              </a:rPr>
              <a:pPr defTabSz="914400" eaLnBrk="0" fontAlgn="base" hangingPunct="0">
                <a:spcBef>
                  <a:spcPct val="0"/>
                </a:spcBef>
                <a:spcAft>
                  <a:spcPct val="0"/>
                </a:spcAft>
                <a:defRPr/>
              </a:pPr>
              <a:t>‹#›</a:t>
            </a:fld>
            <a:endParaRPr lang="en-US" sz="1200">
              <a:solidFill>
                <a:srgbClr val="000000"/>
              </a:solidFill>
              <a:latin typeface="Times New Roman" pitchFamily="18" charset="0"/>
            </a:endParaRPr>
          </a:p>
        </p:txBody>
      </p:sp>
      <p:sp>
        <p:nvSpPr>
          <p:cNvPr id="1031" name="Rectangle 7"/>
          <p:cNvSpPr>
            <a:spLocks noChangeArrowheads="1"/>
          </p:cNvSpPr>
          <p:nvPr/>
        </p:nvSpPr>
        <p:spPr bwMode="auto">
          <a:xfrm>
            <a:off x="3869267" y="394156"/>
            <a:ext cx="458893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defTabSz="914400" eaLnBrk="0" fontAlgn="base" hangingPunct="0">
              <a:spcBef>
                <a:spcPct val="0"/>
              </a:spcBef>
              <a:spcAft>
                <a:spcPct val="0"/>
              </a:spcAft>
            </a:pPr>
            <a:r>
              <a:rPr lang="en-US" sz="1400" b="1" dirty="0" smtClean="0">
                <a:solidFill>
                  <a:srgbClr val="000000"/>
                </a:solidFill>
                <a:latin typeface="Times New Roman" pitchFamily="18" charset="0"/>
              </a:rPr>
              <a:t>doc.: </a:t>
            </a:r>
            <a:r>
              <a:rPr lang="en-US" sz="1400" b="1" dirty="0" smtClean="0">
                <a:solidFill>
                  <a:srgbClr val="000000"/>
                </a:solidFill>
                <a:latin typeface="Times New Roman" pitchFamily="18" charset="0"/>
              </a:rPr>
              <a:t>IEEE802.15-18-0112-02-004z </a:t>
            </a:r>
            <a:endParaRPr lang="en-US" sz="1400" b="1" dirty="0" smtClean="0">
              <a:solidFill>
                <a:srgbClr val="000000"/>
              </a:solidFill>
              <a:latin typeface="Times New Roman" pitchFamily="18"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eaLnBrk="0" fontAlgn="base" hangingPunct="0">
              <a:spcBef>
                <a:spcPct val="0"/>
              </a:spcBef>
              <a:spcAft>
                <a:spcPct val="0"/>
              </a:spcAft>
            </a:pPr>
            <a:endParaRPr lang="en-US" sz="1200" smtClean="0">
              <a:solidFill>
                <a:srgbClr val="000000"/>
              </a:solidFill>
              <a:latin typeface="Times New Roman" pitchFamily="18"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defTabSz="914400" eaLnBrk="0" fontAlgn="base" hangingPunct="0">
              <a:spcBef>
                <a:spcPct val="0"/>
              </a:spcBef>
              <a:spcAft>
                <a:spcPct val="0"/>
              </a:spcAft>
            </a:pPr>
            <a:r>
              <a:rPr lang="en-US" sz="1200" smtClean="0">
                <a:solidFill>
                  <a:srgbClr val="000000"/>
                </a:solidFill>
                <a:latin typeface="Times New Roman" pitchFamily="18"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eaLnBrk="0" fontAlgn="base" hangingPunct="0">
              <a:spcBef>
                <a:spcPct val="0"/>
              </a:spcBef>
              <a:spcAft>
                <a:spcPct val="0"/>
              </a:spcAft>
            </a:pPr>
            <a:endParaRPr lang="en-US" sz="1200" smtClean="0">
              <a:solidFill>
                <a:srgbClr val="000000"/>
              </a:solidFill>
              <a:latin typeface="Times New Roman" pitchFamily="18" charset="0"/>
            </a:endParaRPr>
          </a:p>
        </p:txBody>
      </p:sp>
    </p:spTree>
    <p:extLst>
      <p:ext uri="{BB962C8B-B14F-4D97-AF65-F5344CB8AC3E}">
        <p14:creationId xmlns:p14="http://schemas.microsoft.com/office/powerpoint/2010/main" val="37778128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solidFill>
                  <a:srgbClr val="000000"/>
                </a:solidFill>
              </a:rPr>
              <a:t>March 2018</a:t>
            </a: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smtClean="0">
                <a:solidFill>
                  <a:srgbClr val="000000"/>
                </a:solidFill>
              </a:rPr>
              <a:t>Benjamin Rolfe, Blind Creek Associates</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smtClean="0">
                <a:solidFill>
                  <a:srgbClr val="000000"/>
                </a:solidFill>
              </a:rPr>
              <a:t>Slide </a:t>
            </a:r>
            <a:fld id="{7E2C68DB-FB5D-4928-9FAD-3C66C0A6062B}" type="slidenum">
              <a:rPr lang="en-US" smtClean="0">
                <a:solidFill>
                  <a:srgbClr val="000000"/>
                </a:solidFill>
              </a:rPr>
              <a:pPr>
                <a:defRPr/>
              </a:pPr>
              <a:t>1</a:t>
            </a:fld>
            <a:endParaRPr lang="en-US">
              <a:solidFill>
                <a:srgbClr val="000000"/>
              </a:solidFill>
            </a:endParaRPr>
          </a:p>
        </p:txBody>
      </p:sp>
      <p:sp>
        <p:nvSpPr>
          <p:cNvPr id="7" name="Rectangle 3"/>
          <p:cNvSpPr>
            <a:spLocks noChangeArrowheads="1"/>
          </p:cNvSpPr>
          <p:nvPr/>
        </p:nvSpPr>
        <p:spPr bwMode="auto">
          <a:xfrm>
            <a:off x="609601" y="901890"/>
            <a:ext cx="8077200" cy="5447645"/>
          </a:xfrm>
          <a:prstGeom prst="rect">
            <a:avLst/>
          </a:prstGeom>
          <a:noFill/>
          <a:ln w="12700">
            <a:noFill/>
            <a:miter lim="800000"/>
            <a:headEnd type="none" w="sm" len="sm"/>
            <a:tailEnd type="none" w="sm" len="sm"/>
          </a:ln>
          <a:effectLst/>
        </p:spPr>
        <p:txBody>
          <a:bodyPr wrap="square">
            <a:spAutoFit/>
          </a:bodyPr>
          <a:lstStyle/>
          <a:p>
            <a:pPr algn="ctr"/>
            <a:r>
              <a:rPr lang="en-US" altLang="ko-KR" sz="1800" b="1" u="sng" dirty="0">
                <a:solidFill>
                  <a:schemeClr val="tx1"/>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1"/>
              </a:solidFill>
              <a:ea typeface="굴림" pitchFamily="50" charset="-127"/>
            </a:endParaRPr>
          </a:p>
          <a:p>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Submission Title:</a:t>
            </a:r>
            <a:r>
              <a:rPr lang="en-US" altLang="ko-KR" sz="1600" dirty="0">
                <a:solidFill>
                  <a:schemeClr val="tx1"/>
                </a:solidFill>
                <a:ea typeface="굴림" pitchFamily="50" charset="-127"/>
              </a:rPr>
              <a:t> </a:t>
            </a:r>
            <a:r>
              <a:rPr lang="en-US" altLang="ko-KR" sz="1600" dirty="0" smtClean="0">
                <a:ea typeface="굴림" pitchFamily="50" charset="-127"/>
              </a:rPr>
              <a:t>802.15.4z PAR/CSD </a:t>
            </a:r>
            <a:r>
              <a:rPr lang="en-US" altLang="ko-KR" sz="1600" dirty="0">
                <a:ea typeface="굴림" pitchFamily="50" charset="-127"/>
              </a:rPr>
              <a:t>Comments Responses</a:t>
            </a:r>
            <a:endParaRPr lang="en-US" altLang="ko-KR" sz="1600" dirty="0" smtClean="0">
              <a:solidFill>
                <a:schemeClr val="tx1"/>
              </a:solidFill>
              <a:ea typeface="굴림" pitchFamily="50" charset="-127"/>
            </a:endParaRPr>
          </a:p>
          <a:p>
            <a:r>
              <a:rPr lang="en-US" altLang="ko-KR" sz="1600" b="1" dirty="0" smtClean="0">
                <a:solidFill>
                  <a:schemeClr val="tx1"/>
                </a:solidFill>
                <a:ea typeface="굴림" pitchFamily="50" charset="-127"/>
              </a:rPr>
              <a:t>Date </a:t>
            </a:r>
            <a:r>
              <a:rPr lang="en-US" altLang="ko-KR" sz="1600" b="1" dirty="0">
                <a:solidFill>
                  <a:schemeClr val="tx1"/>
                </a:solidFill>
                <a:ea typeface="굴림" pitchFamily="50" charset="-127"/>
              </a:rPr>
              <a:t>Submitted: </a:t>
            </a:r>
            <a:r>
              <a:rPr lang="en-US" altLang="ko-KR" sz="1600" dirty="0" smtClean="0">
                <a:solidFill>
                  <a:schemeClr val="tx1"/>
                </a:solidFill>
                <a:ea typeface="굴림" pitchFamily="50" charset="-127"/>
              </a:rPr>
              <a:t>15 March 20117</a:t>
            </a:r>
          </a:p>
          <a:p>
            <a:r>
              <a:rPr lang="en-US" altLang="ko-KR" sz="1600" b="1" dirty="0" smtClean="0">
                <a:solidFill>
                  <a:schemeClr val="tx1"/>
                </a:solidFill>
                <a:ea typeface="굴림" pitchFamily="50" charset="-127"/>
              </a:rPr>
              <a:t>Source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Benjamin A. Rolfe </a:t>
            </a:r>
          </a:p>
          <a:p>
            <a:r>
              <a:rPr lang="en-US" altLang="ko-KR" sz="1600" dirty="0" smtClean="0">
                <a:solidFill>
                  <a:schemeClr val="tx1"/>
                </a:solidFill>
                <a:ea typeface="굴림" pitchFamily="50" charset="-127"/>
              </a:rPr>
              <a:t>Company</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Blind Creek Associates</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Address: </a:t>
            </a:r>
            <a:r>
              <a:rPr lang="en-US" altLang="ko-KR" sz="1600" dirty="0" smtClean="0">
                <a:solidFill>
                  <a:schemeClr val="tx1"/>
                </a:solidFill>
                <a:ea typeface="굴림" pitchFamily="50" charset="-127"/>
              </a:rPr>
              <a:t>PO Box 798 Los Gatos CA 95031</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Voice: </a:t>
            </a:r>
            <a:r>
              <a:rPr lang="en-US" altLang="ko-KR" sz="1600" dirty="0" smtClean="0">
                <a:solidFill>
                  <a:schemeClr val="tx1"/>
                </a:solidFill>
                <a:ea typeface="굴림" pitchFamily="50" charset="-127"/>
              </a:rPr>
              <a:t>+1 408 332 0725, </a:t>
            </a:r>
            <a:r>
              <a:rPr lang="en-US" altLang="ko-KR" sz="1600" dirty="0">
                <a:solidFill>
                  <a:schemeClr val="tx1"/>
                </a:solidFill>
                <a:ea typeface="굴림" pitchFamily="50" charset="-127"/>
              </a:rPr>
              <a:t>E-Mail: </a:t>
            </a:r>
            <a:r>
              <a:rPr lang="en-US" altLang="ko-KR" sz="1600" dirty="0" err="1" smtClean="0">
                <a:solidFill>
                  <a:schemeClr val="tx1"/>
                </a:solidFill>
                <a:ea typeface="굴림" pitchFamily="50" charset="-127"/>
              </a:rPr>
              <a:t>ben</a:t>
            </a:r>
            <a:r>
              <a:rPr lang="en-US" altLang="ko-KR" sz="1600" dirty="0" smtClean="0">
                <a:solidFill>
                  <a:schemeClr val="tx1"/>
                </a:solidFill>
                <a:ea typeface="굴림" pitchFamily="50" charset="-127"/>
              </a:rPr>
              <a:t> @ blindcreek.com</a:t>
            </a:r>
            <a:r>
              <a:rPr lang="en-US" altLang="ko-KR" sz="1600" dirty="0">
                <a:solidFill>
                  <a:schemeClr val="tx1"/>
                </a:solidFill>
                <a:ea typeface="굴림" pitchFamily="50" charset="-127"/>
              </a:rPr>
              <a:t>	</a:t>
            </a:r>
          </a:p>
          <a:p>
            <a:pPr>
              <a:spcBef>
                <a:spcPts val="600"/>
              </a:spcBef>
              <a:spcAft>
                <a:spcPts val="600"/>
              </a:spcAft>
            </a:pPr>
            <a:r>
              <a:rPr lang="en-US" altLang="ko-KR" sz="1600" b="1" dirty="0">
                <a:solidFill>
                  <a:schemeClr val="tx1"/>
                </a:solidFill>
                <a:ea typeface="굴림" pitchFamily="50" charset="-127"/>
              </a:rPr>
              <a:t>Re:</a:t>
            </a:r>
            <a:r>
              <a:rPr lang="en-US" altLang="ko-KR" sz="1600" dirty="0">
                <a:solidFill>
                  <a:schemeClr val="tx1"/>
                </a:solidFill>
                <a:ea typeface="굴림" pitchFamily="50" charset="-127"/>
              </a:rPr>
              <a:t> </a:t>
            </a:r>
            <a:r>
              <a:rPr lang="en-US" altLang="ko-KR" sz="1600" dirty="0" smtClean="0">
                <a:ea typeface="굴림" pitchFamily="50" charset="-127"/>
              </a:rPr>
              <a:t>802.15.4z </a:t>
            </a:r>
            <a:r>
              <a:rPr lang="en-US" altLang="ko-KR" sz="1600" dirty="0" smtClean="0">
                <a:ea typeface="굴림" pitchFamily="50" charset="-127"/>
              </a:rPr>
              <a:t>PAR and CSD</a:t>
            </a:r>
            <a:endParaRPr lang="en-US" altLang="ko-KR" dirty="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Abstract:</a:t>
            </a:r>
            <a:r>
              <a:rPr lang="en-US" altLang="ko-KR" sz="1600" dirty="0" smtClean="0">
                <a:solidFill>
                  <a:schemeClr val="tx1"/>
                </a:solidFill>
                <a:ea typeface="굴림" pitchFamily="50" charset="-127"/>
              </a:rPr>
              <a:t>	 Responses to comments received.</a:t>
            </a:r>
          </a:p>
          <a:p>
            <a:pPr>
              <a:spcBef>
                <a:spcPts val="600"/>
              </a:spcBef>
              <a:spcAft>
                <a:spcPts val="600"/>
              </a:spcAft>
            </a:pPr>
            <a:r>
              <a:rPr lang="en-US" altLang="ko-KR" sz="1600" b="1" dirty="0" smtClean="0">
                <a:solidFill>
                  <a:schemeClr val="tx1"/>
                </a:solidFill>
                <a:ea typeface="굴림" pitchFamily="50" charset="-127"/>
              </a:rPr>
              <a:t>Purpose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Progress the PAR. </a:t>
            </a:r>
          </a:p>
          <a:p>
            <a:pPr>
              <a:spcBef>
                <a:spcPts val="600"/>
              </a:spcBef>
              <a:spcAft>
                <a:spcPts val="600"/>
              </a:spcAft>
            </a:pPr>
            <a:r>
              <a:rPr lang="en-US" altLang="ko-KR" sz="1600" b="1" dirty="0" smtClean="0">
                <a:solidFill>
                  <a:schemeClr val="tx1"/>
                </a:solidFill>
                <a:ea typeface="굴림" pitchFamily="50" charset="-127"/>
              </a:rPr>
              <a:t>Notice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1"/>
                </a:solidFill>
                <a:ea typeface="굴림" pitchFamily="50" charset="-127"/>
              </a:rPr>
              <a:t>Release:</a:t>
            </a:r>
            <a:r>
              <a:rPr lang="en-US" altLang="ko-KR" sz="1600" dirty="0">
                <a:solidFill>
                  <a:schemeClr val="tx1"/>
                </a:solidFill>
                <a:ea typeface="굴림" pitchFamily="50" charset="-127"/>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3490337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12,13,14 from James </a:t>
            </a:r>
            <a:r>
              <a:rPr lang="en-US" dirty="0" err="1" smtClean="0"/>
              <a:t>Gilb</a:t>
            </a:r>
            <a:r>
              <a:rPr lang="en-US" dirty="0" smtClean="0"/>
              <a:t> PAR</a:t>
            </a:r>
            <a:endParaRPr lang="en-US" dirty="0"/>
          </a:p>
        </p:txBody>
      </p:sp>
      <p:sp>
        <p:nvSpPr>
          <p:cNvPr id="3" name="Content Placeholder 2"/>
          <p:cNvSpPr>
            <a:spLocks noGrp="1"/>
          </p:cNvSpPr>
          <p:nvPr>
            <p:ph idx="1"/>
          </p:nvPr>
        </p:nvSpPr>
        <p:spPr/>
        <p:txBody>
          <a:bodyPr>
            <a:normAutofit fontScale="47500" lnSpcReduction="20000"/>
          </a:bodyPr>
          <a:lstStyle/>
          <a:p>
            <a:pPr marL="0" indent="0">
              <a:buNone/>
            </a:pPr>
            <a:r>
              <a:rPr lang="en-US" sz="3600" dirty="0">
                <a:latin typeface="+mj-lt"/>
              </a:rPr>
              <a:t>2.1:  </a:t>
            </a:r>
            <a:r>
              <a:rPr lang="en-US" sz="3600" dirty="0">
                <a:latin typeface="+mj-lt"/>
              </a:rPr>
              <a:t>I am unaware of any IR-UWB PHYs in 802.15.4.  There are LRP UWB and HRP UWB PHYs, but not IR-UWB </a:t>
            </a:r>
            <a:r>
              <a:rPr lang="en-US" sz="3600" dirty="0" err="1">
                <a:latin typeface="+mj-lt"/>
              </a:rPr>
              <a:t>PHYs.</a:t>
            </a:r>
            <a:r>
              <a:rPr lang="en-US" sz="3600" dirty="0">
                <a:latin typeface="+mj-lt"/>
              </a:rPr>
              <a:t>  Rename the standard to modify either the HRP or LRP UWB PHYs, which ever is appropriate</a:t>
            </a:r>
            <a:r>
              <a:rPr lang="en-US" sz="3600" dirty="0">
                <a:latin typeface="+mj-lt"/>
              </a:rPr>
              <a:t>.</a:t>
            </a:r>
          </a:p>
          <a:p>
            <a:pPr marL="0" indent="0">
              <a:buNone/>
            </a:pPr>
            <a:r>
              <a:rPr lang="en-US" sz="4000" i="1" dirty="0">
                <a:solidFill>
                  <a:schemeClr val="accent6">
                    <a:lumMod val="75000"/>
                  </a:schemeClr>
                </a:solidFill>
                <a:latin typeface="+mj-lt"/>
              </a:rPr>
              <a:t>Agree in principle: changed IR-UWB to  </a:t>
            </a:r>
            <a:r>
              <a:rPr lang="en-US" sz="4000" i="1" dirty="0" smtClean="0">
                <a:solidFill>
                  <a:schemeClr val="accent6">
                    <a:lumMod val="75000"/>
                  </a:schemeClr>
                </a:solidFill>
                <a:latin typeface="+mj-lt"/>
              </a:rPr>
              <a:t>“high </a:t>
            </a:r>
            <a:r>
              <a:rPr lang="en-US" sz="4000" i="1" dirty="0">
                <a:solidFill>
                  <a:schemeClr val="accent6">
                    <a:lumMod val="75000"/>
                  </a:schemeClr>
                </a:solidFill>
                <a:latin typeface="+mj-lt"/>
              </a:rPr>
              <a:t>rate pulse repetition </a:t>
            </a:r>
            <a:r>
              <a:rPr lang="en-US" sz="4000" i="1" dirty="0" smtClean="0">
                <a:solidFill>
                  <a:schemeClr val="accent6">
                    <a:lumMod val="75000"/>
                  </a:schemeClr>
                </a:solidFill>
                <a:latin typeface="+mj-lt"/>
              </a:rPr>
              <a:t>frequency (HRP) </a:t>
            </a:r>
            <a:r>
              <a:rPr lang="en-US" sz="4000" i="1" dirty="0">
                <a:solidFill>
                  <a:schemeClr val="accent6">
                    <a:lumMod val="75000"/>
                  </a:schemeClr>
                </a:solidFill>
                <a:latin typeface="+mj-lt"/>
              </a:rPr>
              <a:t>and low rate pulse repetition frequency (LRP) UWB” </a:t>
            </a:r>
          </a:p>
          <a:p>
            <a:pPr marL="0" indent="0">
              <a:buNone/>
            </a:pPr>
            <a:endParaRPr lang="en-US" dirty="0"/>
          </a:p>
          <a:p>
            <a:pPr marL="0" indent="0">
              <a:buNone/>
            </a:pPr>
            <a:r>
              <a:rPr lang="en-US" sz="3600" dirty="0">
                <a:latin typeface="+mj-lt"/>
              </a:rPr>
              <a:t>5.2b Include </a:t>
            </a:r>
            <a:r>
              <a:rPr lang="en-US" sz="3600" dirty="0">
                <a:latin typeface="+mj-lt"/>
              </a:rPr>
              <a:t>the anticipated range of the PHY developed for this amendment to the scope</a:t>
            </a:r>
            <a:r>
              <a:rPr lang="en-US" sz="3600" dirty="0">
                <a:latin typeface="+mj-lt"/>
              </a:rPr>
              <a:t>.</a:t>
            </a:r>
          </a:p>
          <a:p>
            <a:pPr marL="0" indent="0">
              <a:buNone/>
            </a:pPr>
            <a:r>
              <a:rPr lang="en-US" sz="4000" i="1" dirty="0">
                <a:solidFill>
                  <a:schemeClr val="accent6">
                    <a:lumMod val="75000"/>
                  </a:schemeClr>
                </a:solidFill>
                <a:latin typeface="+mj-lt"/>
              </a:rPr>
              <a:t>Agree: add </a:t>
            </a:r>
            <a:r>
              <a:rPr lang="en-US" sz="4000" i="1" dirty="0" smtClean="0">
                <a:solidFill>
                  <a:schemeClr val="accent6">
                    <a:lumMod val="75000"/>
                  </a:schemeClr>
                </a:solidFill>
                <a:latin typeface="+mj-lt"/>
              </a:rPr>
              <a:t>“Typical </a:t>
            </a:r>
            <a:r>
              <a:rPr lang="en-US" sz="4000" i="1" dirty="0">
                <a:solidFill>
                  <a:schemeClr val="accent6">
                    <a:lumMod val="75000"/>
                  </a:schemeClr>
                </a:solidFill>
                <a:latin typeface="+mj-lt"/>
              </a:rPr>
              <a:t>range of the radio is up to 100 meters” </a:t>
            </a:r>
            <a:endParaRPr lang="en-US" sz="4000" i="1" dirty="0">
              <a:solidFill>
                <a:schemeClr val="accent6">
                  <a:lumMod val="75000"/>
                </a:schemeClr>
              </a:solidFill>
              <a:latin typeface="+mj-lt"/>
            </a:endParaRPr>
          </a:p>
          <a:p>
            <a:pPr marL="0" indent="0">
              <a:buNone/>
            </a:pPr>
            <a:endParaRPr lang="en-US" dirty="0"/>
          </a:p>
          <a:p>
            <a:endParaRPr lang="en-US" dirty="0"/>
          </a:p>
          <a:p>
            <a:pPr marL="0" indent="0">
              <a:buNone/>
            </a:pPr>
            <a:r>
              <a:rPr lang="en-US" sz="3600" dirty="0" smtClean="0">
                <a:latin typeface="+mj-lt"/>
              </a:rPr>
              <a:t>6.1.b </a:t>
            </a:r>
            <a:r>
              <a:rPr lang="en-US" sz="3600" dirty="0">
                <a:latin typeface="+mj-lt"/>
              </a:rPr>
              <a:t>I </a:t>
            </a:r>
            <a:r>
              <a:rPr lang="en-US" sz="3600" dirty="0">
                <a:latin typeface="+mj-lt"/>
              </a:rPr>
              <a:t>would suggest that this is no as the PHY won't modify any of the use or definition of addressing.  </a:t>
            </a:r>
            <a:r>
              <a:rPr lang="en-US" sz="3600" dirty="0">
                <a:latin typeface="+mj-lt"/>
              </a:rPr>
              <a:t>If the RAC wants to review, you can always send them a copy to look at.  But the answer to the question is no, you don't anticipate any registration activity</a:t>
            </a:r>
            <a:r>
              <a:rPr lang="en-US" sz="3600" dirty="0">
                <a:latin typeface="+mj-lt"/>
              </a:rPr>
              <a:t>.</a:t>
            </a:r>
          </a:p>
          <a:p>
            <a:pPr marL="0" indent="0">
              <a:buNone/>
            </a:pPr>
            <a:r>
              <a:rPr lang="en-US" sz="4000" i="1" dirty="0">
                <a:solidFill>
                  <a:schemeClr val="accent6">
                    <a:lumMod val="75000"/>
                  </a:schemeClr>
                </a:solidFill>
                <a:latin typeface="+mj-lt"/>
              </a:rPr>
              <a:t>Agree: </a:t>
            </a:r>
            <a:r>
              <a:rPr lang="en-US" sz="4000" i="1" dirty="0">
                <a:solidFill>
                  <a:schemeClr val="accent6">
                    <a:lumMod val="75000"/>
                  </a:schemeClr>
                </a:solidFill>
                <a:latin typeface="+mj-lt"/>
              </a:rPr>
              <a:t>changed</a:t>
            </a:r>
            <a:r>
              <a:rPr lang="en-US" sz="4000" i="1" dirty="0">
                <a:solidFill>
                  <a:schemeClr val="accent6">
                    <a:lumMod val="75000"/>
                  </a:schemeClr>
                </a:solidFill>
                <a:latin typeface="+mj-lt"/>
              </a:rPr>
              <a:t> to “no”</a:t>
            </a:r>
            <a:endParaRPr lang="en-US" sz="4000" i="1" dirty="0">
              <a:solidFill>
                <a:schemeClr val="accent6">
                  <a:lumMod val="75000"/>
                </a:schemeClr>
              </a:solidFill>
              <a:latin typeface="+mj-lt"/>
            </a:endParaRPr>
          </a:p>
          <a:p>
            <a:endParaRPr lang="en-US" dirty="0"/>
          </a:p>
        </p:txBody>
      </p:sp>
      <p:sp>
        <p:nvSpPr>
          <p:cNvPr id="4" name="Date Placeholder 3"/>
          <p:cNvSpPr>
            <a:spLocks noGrp="1"/>
          </p:cNvSpPr>
          <p:nvPr>
            <p:ph type="dt" sz="half" idx="10"/>
          </p:nvPr>
        </p:nvSpPr>
        <p:spPr/>
        <p:txBody>
          <a:bodyPr/>
          <a:lstStyle/>
          <a:p>
            <a:pPr>
              <a:defRPr/>
            </a:pPr>
            <a:r>
              <a:rPr lang="en-US" smtClean="0">
                <a:solidFill>
                  <a:srgbClr val="000000"/>
                </a:solidFill>
              </a:rPr>
              <a:t>March 2018</a:t>
            </a:r>
            <a:endParaRPr lang="en-US" dirty="0" smtClean="0">
              <a:solidFill>
                <a:srgbClr val="000000"/>
              </a:solidFill>
            </a:endParaRPr>
          </a:p>
        </p:txBody>
      </p:sp>
      <p:sp>
        <p:nvSpPr>
          <p:cNvPr id="5" name="Footer Placeholder 4"/>
          <p:cNvSpPr>
            <a:spLocks noGrp="1"/>
          </p:cNvSpPr>
          <p:nvPr>
            <p:ph type="ftr" sz="quarter" idx="11"/>
          </p:nvPr>
        </p:nvSpPr>
        <p:spPr/>
        <p:txBody>
          <a:bodyPr/>
          <a:lstStyle/>
          <a:p>
            <a:pPr>
              <a:defRPr/>
            </a:pPr>
            <a:r>
              <a:rPr lang="en-US" smtClean="0">
                <a:solidFill>
                  <a:srgbClr val="000000"/>
                </a:solidFill>
              </a:rPr>
              <a:t>Benjamin Rolfe, Blind Creek Associates</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smtClean="0">
                <a:solidFill>
                  <a:srgbClr val="000000"/>
                </a:solidFill>
              </a:rPr>
              <a:t>Slide </a:t>
            </a:r>
            <a:fld id="{15207697-414B-47F0-A0BC-7283E28DEFFD}" type="slidenum">
              <a:rPr lang="en-US" smtClean="0">
                <a:solidFill>
                  <a:srgbClr val="000000"/>
                </a:solidFill>
              </a:rPr>
              <a:pPr>
                <a:defRPr/>
              </a:pPr>
              <a:t>10</a:t>
            </a:fld>
            <a:endParaRPr lang="en-US">
              <a:solidFill>
                <a:srgbClr val="000000"/>
              </a:solidFill>
            </a:endParaRPr>
          </a:p>
        </p:txBody>
      </p:sp>
    </p:spTree>
    <p:extLst>
      <p:ext uri="{BB962C8B-B14F-4D97-AF65-F5344CB8AC3E}">
        <p14:creationId xmlns:p14="http://schemas.microsoft.com/office/powerpoint/2010/main" val="35802857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400" smtClean="0">
                <a:solidFill>
                  <a:srgbClr val="000000"/>
                </a:solidFill>
              </a:rPr>
              <a:t>March 2018</a:t>
            </a:r>
            <a:endParaRPr lang="en-US" sz="1400" dirty="0">
              <a:solidFill>
                <a:srgbClr val="000000"/>
              </a:solidFill>
            </a:endParaRPr>
          </a:p>
        </p:txBody>
      </p:sp>
      <p:sp>
        <p:nvSpPr>
          <p:cNvPr id="2053" name="Rectangle 2"/>
          <p:cNvSpPr>
            <a:spLocks noGrp="1" noChangeArrowheads="1"/>
          </p:cNvSpPr>
          <p:nvPr>
            <p:ph type="ctrTitle"/>
          </p:nvPr>
        </p:nvSpPr>
        <p:spPr>
          <a:xfrm>
            <a:off x="685800" y="1328467"/>
            <a:ext cx="8001000" cy="4295955"/>
          </a:xfrm>
        </p:spPr>
        <p:txBody>
          <a:bodyPr/>
          <a:lstStyle/>
          <a:p>
            <a:r>
              <a:rPr lang="en-US" dirty="0" smtClean="0"/>
              <a:t>802.15 Responses to PAR/CSD Comments Received </a:t>
            </a:r>
            <a:br>
              <a:rPr lang="en-US" dirty="0" smtClean="0"/>
            </a:br>
            <a:r>
              <a:rPr lang="en-US" dirty="0" smtClean="0"/>
              <a:t>on </a:t>
            </a:r>
            <a:br>
              <a:rPr lang="en-US" dirty="0" smtClean="0"/>
            </a:br>
            <a:r>
              <a:rPr lang="en-US" dirty="0" smtClean="0"/>
              <a:t>PAR </a:t>
            </a:r>
            <a:r>
              <a:rPr lang="en-US" dirty="0" smtClean="0"/>
              <a:t>and </a:t>
            </a:r>
            <a:r>
              <a:rPr lang="en-US" dirty="0"/>
              <a:t>CSD</a:t>
            </a:r>
            <a:br>
              <a:rPr lang="en-US" dirty="0"/>
            </a:br>
            <a:r>
              <a:rPr lang="en-US" dirty="0"/>
              <a:t>P802.15.4z </a:t>
            </a:r>
            <a:r>
              <a:rPr lang="en-US" dirty="0" smtClean="0"/>
              <a:t/>
            </a:r>
            <a:br>
              <a:rPr lang="en-US" dirty="0" smtClean="0"/>
            </a:br>
            <a:r>
              <a:rPr lang="en-US" sz="3000" dirty="0" smtClean="0"/>
              <a:t>Amendment</a:t>
            </a:r>
            <a:r>
              <a:rPr lang="en-US" sz="3000" dirty="0"/>
              <a:t>: </a:t>
            </a:r>
            <a:r>
              <a:rPr lang="en-US" sz="3000" dirty="0" smtClean="0"/>
              <a:t>Enhanced </a:t>
            </a:r>
            <a:r>
              <a:rPr lang="en-US" sz="3000" dirty="0"/>
              <a:t>IR-UWB </a:t>
            </a:r>
            <a:r>
              <a:rPr lang="en-US" sz="3000" dirty="0" smtClean="0"/>
              <a:t>Ranging (EIR)</a:t>
            </a:r>
            <a:r>
              <a:rPr lang="en-US" dirty="0" smtClean="0"/>
              <a:t/>
            </a:r>
            <a:br>
              <a:rPr lang="en-US" dirty="0" smtClean="0"/>
            </a:br>
            <a:endParaRPr lang="en-US" dirty="0" smtClean="0"/>
          </a:p>
        </p:txBody>
      </p:sp>
      <p:sp>
        <p:nvSpPr>
          <p:cNvPr id="2" name="Footer Placeholder 1"/>
          <p:cNvSpPr>
            <a:spLocks noGrp="1"/>
          </p:cNvSpPr>
          <p:nvPr>
            <p:ph type="ftr" sz="quarter" idx="11"/>
          </p:nvPr>
        </p:nvSpPr>
        <p:spPr/>
        <p:txBody>
          <a:bodyPr/>
          <a:lstStyle/>
          <a:p>
            <a:pPr>
              <a:defRPr/>
            </a:pPr>
            <a:r>
              <a:rPr lang="en-US" smtClean="0">
                <a:solidFill>
                  <a:srgbClr val="000000"/>
                </a:solidFill>
              </a:rPr>
              <a:t>Benjamin Rolfe, Blind Creek Associates</a:t>
            </a:r>
            <a:endParaRPr lang="en-US">
              <a:solidFill>
                <a:srgbClr val="000000"/>
              </a:solidFill>
            </a:endParaRPr>
          </a:p>
        </p:txBody>
      </p:sp>
      <p:sp>
        <p:nvSpPr>
          <p:cNvPr id="3" name="Slide Number Placeholder 2"/>
          <p:cNvSpPr>
            <a:spLocks noGrp="1"/>
          </p:cNvSpPr>
          <p:nvPr>
            <p:ph type="sldNum" sz="quarter" idx="12"/>
          </p:nvPr>
        </p:nvSpPr>
        <p:spPr/>
        <p:txBody>
          <a:bodyPr/>
          <a:lstStyle/>
          <a:p>
            <a:pPr>
              <a:defRPr/>
            </a:pPr>
            <a:r>
              <a:rPr lang="en-US" smtClean="0">
                <a:solidFill>
                  <a:srgbClr val="000000"/>
                </a:solidFill>
              </a:rPr>
              <a:t>Slide </a:t>
            </a:r>
            <a:fld id="{7E2C68DB-FB5D-4928-9FAD-3C66C0A6062B}" type="slidenum">
              <a:rPr lang="en-US" smtClean="0">
                <a:solidFill>
                  <a:srgbClr val="000000"/>
                </a:solidFill>
              </a:rPr>
              <a:pPr>
                <a:defRPr/>
              </a:pPr>
              <a:t>2</a:t>
            </a:fld>
            <a:endParaRPr lang="en-US">
              <a:solidFill>
                <a:srgbClr val="000000"/>
              </a:solidFill>
            </a:endParaRPr>
          </a:p>
        </p:txBody>
      </p:sp>
    </p:spTree>
    <p:extLst>
      <p:ext uri="{BB962C8B-B14F-4D97-AF65-F5344CB8AC3E}">
        <p14:creationId xmlns:p14="http://schemas.microsoft.com/office/powerpoint/2010/main" val="4534501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lstStyle/>
          <a:p>
            <a:r>
              <a:rPr lang="en-US" sz="2800" dirty="0" smtClean="0"/>
              <a:t>Comments received from 802.3 (6)</a:t>
            </a:r>
          </a:p>
          <a:p>
            <a:r>
              <a:rPr lang="en-US" sz="2800" dirty="0" smtClean="0"/>
              <a:t>Comments received from 802.11 (6)</a:t>
            </a:r>
          </a:p>
          <a:p>
            <a:r>
              <a:rPr lang="en-US" sz="2800" dirty="0" smtClean="0"/>
              <a:t>Comments received from James </a:t>
            </a:r>
            <a:r>
              <a:rPr lang="en-US" sz="2800" dirty="0" err="1" smtClean="0"/>
              <a:t>Gilb</a:t>
            </a:r>
            <a:r>
              <a:rPr lang="en-US" sz="2800" dirty="0" smtClean="0"/>
              <a:t> (3)</a:t>
            </a:r>
            <a:endParaRPr lang="en-US" sz="2800" dirty="0" smtClean="0"/>
          </a:p>
        </p:txBody>
      </p:sp>
      <p:sp>
        <p:nvSpPr>
          <p:cNvPr id="4" name="Date Placeholder 3"/>
          <p:cNvSpPr>
            <a:spLocks noGrp="1"/>
          </p:cNvSpPr>
          <p:nvPr>
            <p:ph type="dt" sz="half" idx="10"/>
          </p:nvPr>
        </p:nvSpPr>
        <p:spPr/>
        <p:txBody>
          <a:bodyPr/>
          <a:lstStyle/>
          <a:p>
            <a:pPr>
              <a:defRPr/>
            </a:pPr>
            <a:r>
              <a:rPr lang="en-US" smtClean="0">
                <a:solidFill>
                  <a:srgbClr val="000000"/>
                </a:solidFill>
              </a:rPr>
              <a:t>March 2018</a:t>
            </a:r>
            <a:endParaRPr lang="en-US">
              <a:solidFill>
                <a:srgbClr val="000000"/>
              </a:solidFill>
            </a:endParaRPr>
          </a:p>
        </p:txBody>
      </p:sp>
      <p:sp>
        <p:nvSpPr>
          <p:cNvPr id="5" name="Footer Placeholder 4"/>
          <p:cNvSpPr>
            <a:spLocks noGrp="1"/>
          </p:cNvSpPr>
          <p:nvPr>
            <p:ph type="ftr" sz="quarter" idx="11"/>
          </p:nvPr>
        </p:nvSpPr>
        <p:spPr/>
        <p:txBody>
          <a:bodyPr/>
          <a:lstStyle/>
          <a:p>
            <a:pPr>
              <a:defRPr/>
            </a:pPr>
            <a:r>
              <a:rPr lang="en-US" smtClean="0">
                <a:solidFill>
                  <a:srgbClr val="000000"/>
                </a:solidFill>
              </a:rPr>
              <a:t>Benjamin Rolfe, Blind Creek Associates</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smtClean="0">
                <a:solidFill>
                  <a:srgbClr val="000000"/>
                </a:solidFill>
              </a:rPr>
              <a:t>Slide </a:t>
            </a:r>
            <a:fld id="{15207697-414B-47F0-A0BC-7283E28DEFFD}" type="slidenum">
              <a:rPr lang="en-US" smtClean="0">
                <a:solidFill>
                  <a:srgbClr val="000000"/>
                </a:solidFill>
              </a:rPr>
              <a:pPr>
                <a:defRPr/>
              </a:pPr>
              <a:t>3</a:t>
            </a:fld>
            <a:endParaRPr lang="en-US">
              <a:solidFill>
                <a:srgbClr val="000000"/>
              </a:solidFill>
            </a:endParaRPr>
          </a:p>
        </p:txBody>
      </p:sp>
    </p:spTree>
    <p:extLst>
      <p:ext uri="{BB962C8B-B14F-4D97-AF65-F5344CB8AC3E}">
        <p14:creationId xmlns:p14="http://schemas.microsoft.com/office/powerpoint/2010/main" val="1459191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sz="2800" dirty="0" smtClean="0"/>
              <a:t>Comment #1 </a:t>
            </a:r>
            <a:r>
              <a:rPr lang="en-US" sz="2800" dirty="0" smtClean="0"/>
              <a:t>802.3: </a:t>
            </a:r>
            <a:r>
              <a:rPr lang="en-US" sz="2800" dirty="0" smtClean="0"/>
              <a:t/>
            </a:r>
            <a:br>
              <a:rPr lang="en-US" sz="2800" dirty="0" smtClean="0"/>
            </a:br>
            <a:r>
              <a:rPr lang="en-US" sz="2800" dirty="0" smtClean="0"/>
              <a:t>PAR</a:t>
            </a:r>
            <a:endParaRPr lang="en-US" sz="2400" dirty="0"/>
          </a:p>
        </p:txBody>
      </p:sp>
      <p:sp>
        <p:nvSpPr>
          <p:cNvPr id="3" name="Content Placeholder 2"/>
          <p:cNvSpPr>
            <a:spLocks noGrp="1"/>
          </p:cNvSpPr>
          <p:nvPr>
            <p:ph idx="1"/>
          </p:nvPr>
        </p:nvSpPr>
        <p:spPr>
          <a:xfrm>
            <a:off x="685800" y="1817910"/>
            <a:ext cx="7772400" cy="4114800"/>
          </a:xfrm>
        </p:spPr>
        <p:txBody>
          <a:bodyPr/>
          <a:lstStyle/>
          <a:p>
            <a:pPr marL="0" indent="0">
              <a:buNone/>
            </a:pPr>
            <a:r>
              <a:rPr lang="en-US" sz="2400" dirty="0" smtClean="0">
                <a:latin typeface="+mj-lt"/>
              </a:rPr>
              <a:t>Comment</a:t>
            </a:r>
            <a:r>
              <a:rPr lang="en-US" sz="2400" dirty="0" smtClean="0">
                <a:latin typeface="+mj-lt"/>
              </a:rPr>
              <a:t>:</a:t>
            </a:r>
            <a:endParaRPr lang="en-US" sz="2400" dirty="0">
              <a:latin typeface="+mj-lt"/>
            </a:endParaRPr>
          </a:p>
          <a:p>
            <a:pPr marL="0" indent="0">
              <a:buNone/>
            </a:pPr>
            <a:r>
              <a:rPr lang="en-US" sz="2400" dirty="0" smtClean="0">
                <a:latin typeface="+mj-lt"/>
              </a:rPr>
              <a:t>PAR 5.5 </a:t>
            </a:r>
            <a:r>
              <a:rPr lang="en-US" sz="2400" dirty="0">
                <a:latin typeface="+mj-lt"/>
              </a:rPr>
              <a:t>— Change IEEE Std. 802.15.4 to IEEE </a:t>
            </a:r>
            <a:r>
              <a:rPr lang="en-US" sz="2400" dirty="0" err="1">
                <a:latin typeface="+mj-lt"/>
              </a:rPr>
              <a:t>Std</a:t>
            </a:r>
            <a:r>
              <a:rPr lang="en-US" sz="2400" dirty="0">
                <a:latin typeface="+mj-lt"/>
              </a:rPr>
              <a:t> 802.15.4 (remove the dot after </a:t>
            </a:r>
            <a:r>
              <a:rPr lang="en-US" sz="2400" dirty="0" err="1">
                <a:latin typeface="+mj-lt"/>
              </a:rPr>
              <a:t>Std</a:t>
            </a:r>
            <a:r>
              <a:rPr lang="en-US" sz="2400" dirty="0" smtClean="0">
                <a:latin typeface="+mj-lt"/>
              </a:rPr>
              <a:t>).</a:t>
            </a:r>
          </a:p>
          <a:p>
            <a:pPr marL="0" indent="0">
              <a:buNone/>
            </a:pPr>
            <a:endParaRPr lang="en-US" sz="2400" dirty="0" smtClean="0">
              <a:latin typeface="+mj-lt"/>
            </a:endParaRPr>
          </a:p>
          <a:p>
            <a:pPr marL="0" indent="0">
              <a:buNone/>
            </a:pPr>
            <a:r>
              <a:rPr lang="en-US" sz="2400" i="1" dirty="0" smtClean="0">
                <a:solidFill>
                  <a:schemeClr val="accent6">
                    <a:lumMod val="75000"/>
                  </a:schemeClr>
                </a:solidFill>
                <a:latin typeface="+mj-lt"/>
              </a:rPr>
              <a:t>Response</a:t>
            </a:r>
            <a:r>
              <a:rPr lang="en-US" sz="2400" i="1" dirty="0" smtClean="0">
                <a:solidFill>
                  <a:schemeClr val="accent6">
                    <a:lumMod val="75000"/>
                  </a:schemeClr>
                </a:solidFill>
                <a:latin typeface="+mj-lt"/>
              </a:rPr>
              <a:t>: Agree. </a:t>
            </a:r>
            <a:r>
              <a:rPr lang="en-US" sz="2400" i="1" dirty="0" smtClean="0">
                <a:solidFill>
                  <a:schemeClr val="accent6">
                    <a:lumMod val="75000"/>
                  </a:schemeClr>
                </a:solidFill>
                <a:latin typeface="+mj-lt"/>
              </a:rPr>
              <a:t>Change made as suggested.</a:t>
            </a:r>
            <a:endParaRPr lang="en-US" sz="2400" i="1" dirty="0" smtClean="0">
              <a:solidFill>
                <a:schemeClr val="accent6">
                  <a:lumMod val="75000"/>
                </a:schemeClr>
              </a:solidFill>
              <a:latin typeface="+mj-lt"/>
            </a:endParaRPr>
          </a:p>
        </p:txBody>
      </p:sp>
      <p:sp>
        <p:nvSpPr>
          <p:cNvPr id="4" name="Date Placeholder 3"/>
          <p:cNvSpPr>
            <a:spLocks noGrp="1"/>
          </p:cNvSpPr>
          <p:nvPr>
            <p:ph type="dt" idx="10"/>
          </p:nvPr>
        </p:nvSpPr>
        <p:spPr/>
        <p:txBody>
          <a:bodyPr/>
          <a:lstStyle/>
          <a:p>
            <a:r>
              <a:rPr lang="en-US" smtClean="0"/>
              <a:t>March 2018</a:t>
            </a:r>
            <a:endParaRPr lang="en-GB" dirty="0"/>
          </a:p>
        </p:txBody>
      </p:sp>
      <p:sp>
        <p:nvSpPr>
          <p:cNvPr id="5" name="Footer Placeholder 4"/>
          <p:cNvSpPr>
            <a:spLocks noGrp="1"/>
          </p:cNvSpPr>
          <p:nvPr>
            <p:ph type="ftr" idx="11"/>
          </p:nvPr>
        </p:nvSpPr>
        <p:spPr/>
        <p:txBody>
          <a:bodyPr/>
          <a:lstStyle/>
          <a:p>
            <a:r>
              <a:rPr lang="en-US" smtClean="0"/>
              <a:t>Benjamin Rolfe, Blind Creek Associates</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0275236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sz="2800" dirty="0" smtClean="0"/>
              <a:t>Comment </a:t>
            </a:r>
            <a:r>
              <a:rPr lang="en-US" sz="2800" dirty="0" smtClean="0"/>
              <a:t>#2 802.3: </a:t>
            </a:r>
            <a:r>
              <a:rPr lang="en-US" sz="2800" dirty="0" smtClean="0"/>
              <a:t/>
            </a:r>
            <a:br>
              <a:rPr lang="en-US" sz="2800" dirty="0" smtClean="0"/>
            </a:br>
            <a:r>
              <a:rPr lang="en-US" sz="2800" dirty="0" smtClean="0"/>
              <a:t>PAR</a:t>
            </a:r>
            <a:endParaRPr lang="en-US" sz="2400" dirty="0"/>
          </a:p>
        </p:txBody>
      </p:sp>
      <p:sp>
        <p:nvSpPr>
          <p:cNvPr id="3" name="Content Placeholder 2"/>
          <p:cNvSpPr>
            <a:spLocks noGrp="1"/>
          </p:cNvSpPr>
          <p:nvPr>
            <p:ph idx="1"/>
          </p:nvPr>
        </p:nvSpPr>
        <p:spPr>
          <a:xfrm>
            <a:off x="685800" y="1817910"/>
            <a:ext cx="7772400" cy="4496626"/>
          </a:xfrm>
        </p:spPr>
        <p:txBody>
          <a:bodyPr>
            <a:normAutofit/>
          </a:bodyPr>
          <a:lstStyle/>
          <a:p>
            <a:pPr marL="0" indent="0">
              <a:buNone/>
            </a:pPr>
            <a:r>
              <a:rPr lang="en-US" sz="2400" dirty="0" smtClean="0">
                <a:latin typeface="+mj-lt"/>
              </a:rPr>
              <a:t>Comment</a:t>
            </a:r>
            <a:r>
              <a:rPr lang="en-US" sz="2400" dirty="0" smtClean="0">
                <a:latin typeface="+mj-lt"/>
              </a:rPr>
              <a:t>:</a:t>
            </a:r>
            <a:endParaRPr lang="en-US" sz="2400" dirty="0">
              <a:latin typeface="+mj-lt"/>
            </a:endParaRPr>
          </a:p>
          <a:p>
            <a:pPr marL="0" indent="0">
              <a:buNone/>
            </a:pPr>
            <a:r>
              <a:rPr lang="en-US" sz="2200" dirty="0">
                <a:latin typeface="+mj-lt"/>
              </a:rPr>
              <a:t>PAR 6.1.b — The RAC Chair is  not aware of a recommendation from the RAC to review this project (nor it being flagged for review by editorial staff, typically occurring because of content found in MEC review, nor in general PHY oriented projects.  RAC review can also be requested by the WG/TG later without a PAR modification if "not anticipated" registry related content appears in the draft.)  Please refer to the PAR form instructions for when a Yes answer is appropriate and consider if the answer should be changed to No.  (The RAC has reviewed IEEE </a:t>
            </a:r>
            <a:r>
              <a:rPr lang="en-US" sz="2200" dirty="0" err="1">
                <a:latin typeface="+mj-lt"/>
              </a:rPr>
              <a:t>Std</a:t>
            </a:r>
            <a:r>
              <a:rPr lang="en-US" sz="2200" dirty="0">
                <a:latin typeface="+mj-lt"/>
              </a:rPr>
              <a:t> 802.15.4.)</a:t>
            </a:r>
            <a:endParaRPr lang="en-US" sz="2200" i="1" dirty="0" smtClean="0">
              <a:solidFill>
                <a:schemeClr val="accent6">
                  <a:lumMod val="75000"/>
                </a:schemeClr>
              </a:solidFill>
              <a:latin typeface="+mj-lt"/>
            </a:endParaRPr>
          </a:p>
          <a:p>
            <a:pPr marL="0" indent="0">
              <a:buNone/>
            </a:pPr>
            <a:endParaRPr lang="en-US" sz="2400" i="1" dirty="0" smtClean="0">
              <a:solidFill>
                <a:schemeClr val="accent6">
                  <a:lumMod val="75000"/>
                </a:schemeClr>
              </a:solidFill>
              <a:latin typeface="+mj-lt"/>
            </a:endParaRPr>
          </a:p>
          <a:p>
            <a:pPr marL="0" indent="0">
              <a:buNone/>
            </a:pPr>
            <a:r>
              <a:rPr lang="en-US" sz="2400" i="1" dirty="0" smtClean="0">
                <a:solidFill>
                  <a:schemeClr val="accent6">
                    <a:lumMod val="75000"/>
                  </a:schemeClr>
                </a:solidFill>
                <a:latin typeface="+mj-lt"/>
              </a:rPr>
              <a:t>Response</a:t>
            </a:r>
            <a:r>
              <a:rPr lang="en-US" sz="2400" i="1" dirty="0" smtClean="0">
                <a:solidFill>
                  <a:schemeClr val="accent6">
                    <a:lumMod val="75000"/>
                  </a:schemeClr>
                </a:solidFill>
                <a:latin typeface="+mj-lt"/>
              </a:rPr>
              <a:t>: Agree. </a:t>
            </a:r>
            <a:r>
              <a:rPr lang="en-US" sz="2400" i="1" dirty="0" smtClean="0">
                <a:solidFill>
                  <a:schemeClr val="accent6">
                    <a:lumMod val="75000"/>
                  </a:schemeClr>
                </a:solidFill>
                <a:latin typeface="+mj-lt"/>
              </a:rPr>
              <a:t>Changed to “No”.</a:t>
            </a:r>
            <a:endParaRPr lang="en-US" sz="2400" i="1" dirty="0" smtClean="0">
              <a:solidFill>
                <a:schemeClr val="accent6">
                  <a:lumMod val="75000"/>
                </a:schemeClr>
              </a:solidFill>
              <a:latin typeface="+mj-lt"/>
            </a:endParaRPr>
          </a:p>
        </p:txBody>
      </p:sp>
      <p:sp>
        <p:nvSpPr>
          <p:cNvPr id="4" name="Date Placeholder 3"/>
          <p:cNvSpPr>
            <a:spLocks noGrp="1"/>
          </p:cNvSpPr>
          <p:nvPr>
            <p:ph type="dt" idx="10"/>
          </p:nvPr>
        </p:nvSpPr>
        <p:spPr/>
        <p:txBody>
          <a:bodyPr/>
          <a:lstStyle/>
          <a:p>
            <a:r>
              <a:rPr lang="en-US" smtClean="0"/>
              <a:t>March 2018</a:t>
            </a:r>
            <a:endParaRPr lang="en-GB" dirty="0"/>
          </a:p>
        </p:txBody>
      </p:sp>
      <p:sp>
        <p:nvSpPr>
          <p:cNvPr id="5" name="Footer Placeholder 4"/>
          <p:cNvSpPr>
            <a:spLocks noGrp="1"/>
          </p:cNvSpPr>
          <p:nvPr>
            <p:ph type="ftr" idx="11"/>
          </p:nvPr>
        </p:nvSpPr>
        <p:spPr/>
        <p:txBody>
          <a:bodyPr/>
          <a:lstStyle/>
          <a:p>
            <a:r>
              <a:rPr lang="en-US" smtClean="0"/>
              <a:t>Benjamin Rolfe, Blind Creek Associates</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37590319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sz="2800" dirty="0" smtClean="0"/>
              <a:t>Comment </a:t>
            </a:r>
            <a:r>
              <a:rPr lang="en-US" sz="2800" dirty="0" smtClean="0"/>
              <a:t>#3,4 802.3: </a:t>
            </a:r>
            <a:r>
              <a:rPr lang="en-US" sz="2800" dirty="0" smtClean="0"/>
              <a:t/>
            </a:r>
            <a:br>
              <a:rPr lang="en-US" sz="2800" dirty="0" smtClean="0"/>
            </a:br>
            <a:r>
              <a:rPr lang="en-US" sz="2800" dirty="0" smtClean="0"/>
              <a:t>CSD</a:t>
            </a:r>
            <a:endParaRPr lang="en-US" sz="2400" dirty="0"/>
          </a:p>
        </p:txBody>
      </p:sp>
      <p:sp>
        <p:nvSpPr>
          <p:cNvPr id="3" name="Content Placeholder 2"/>
          <p:cNvSpPr>
            <a:spLocks noGrp="1"/>
          </p:cNvSpPr>
          <p:nvPr>
            <p:ph idx="1"/>
          </p:nvPr>
        </p:nvSpPr>
        <p:spPr>
          <a:xfrm>
            <a:off x="685800" y="1817910"/>
            <a:ext cx="7772400" cy="4496626"/>
          </a:xfrm>
        </p:spPr>
        <p:txBody>
          <a:bodyPr>
            <a:normAutofit/>
          </a:bodyPr>
          <a:lstStyle/>
          <a:p>
            <a:pPr marL="0" indent="0">
              <a:buNone/>
            </a:pPr>
            <a:r>
              <a:rPr lang="en-US" sz="2200" dirty="0" smtClean="0">
                <a:latin typeface="+mj-lt"/>
              </a:rPr>
              <a:t>Broad </a:t>
            </a:r>
            <a:r>
              <a:rPr lang="en-US" sz="2200" dirty="0">
                <a:latin typeface="+mj-lt"/>
              </a:rPr>
              <a:t>Market, </a:t>
            </a:r>
            <a:r>
              <a:rPr lang="en-US" sz="2200" dirty="0" smtClean="0">
                <a:latin typeface="+mj-lt"/>
              </a:rPr>
              <a:t>a </a:t>
            </a:r>
            <a:r>
              <a:rPr lang="en-US" sz="2200" dirty="0">
                <a:latin typeface="+mj-lt"/>
              </a:rPr>
              <a:t>— Typo and grammar:  “is a widely” -&gt; “is widely”, “</a:t>
            </a:r>
            <a:r>
              <a:rPr lang="en-US" sz="2200" dirty="0" err="1">
                <a:latin typeface="+mj-lt"/>
              </a:rPr>
              <a:t>Ihings</a:t>
            </a:r>
            <a:r>
              <a:rPr lang="en-US" sz="2200" dirty="0">
                <a:latin typeface="+mj-lt"/>
              </a:rPr>
              <a:t>” -&gt; “</a:t>
            </a:r>
            <a:r>
              <a:rPr lang="en-US" sz="2200" dirty="0" smtClean="0">
                <a:latin typeface="+mj-lt"/>
              </a:rPr>
              <a:t>Things“</a:t>
            </a:r>
          </a:p>
          <a:p>
            <a:pPr marL="0" indent="0">
              <a:buNone/>
            </a:pPr>
            <a:endParaRPr lang="en-US" sz="2200" dirty="0" smtClean="0">
              <a:latin typeface="+mj-lt"/>
            </a:endParaRPr>
          </a:p>
          <a:p>
            <a:pPr marL="0" indent="0">
              <a:buNone/>
            </a:pPr>
            <a:r>
              <a:rPr lang="en-US" sz="2500" i="1" dirty="0">
                <a:solidFill>
                  <a:schemeClr val="accent6">
                    <a:lumMod val="75000"/>
                  </a:schemeClr>
                </a:solidFill>
                <a:latin typeface="+mj-lt"/>
              </a:rPr>
              <a:t>Response: Agree. Change made as requested</a:t>
            </a:r>
          </a:p>
          <a:p>
            <a:pPr marL="0" indent="0">
              <a:buNone/>
            </a:pPr>
            <a:endParaRPr lang="en-US" sz="2200" dirty="0">
              <a:latin typeface="+mj-lt"/>
            </a:endParaRPr>
          </a:p>
          <a:p>
            <a:pPr marL="0" indent="0">
              <a:buNone/>
            </a:pPr>
            <a:r>
              <a:rPr lang="en-US" sz="2200" dirty="0" smtClean="0">
                <a:latin typeface="+mj-lt"/>
              </a:rPr>
              <a:t>Broad Market, b — Doesn’t the phrase "into automotive remote control and associated Smart Phone Applications, to cite just one example” have two examples?</a:t>
            </a:r>
          </a:p>
          <a:p>
            <a:pPr marL="0" indent="0">
              <a:buNone/>
            </a:pPr>
            <a:endParaRPr lang="en-US" sz="2200" dirty="0" smtClean="0">
              <a:latin typeface="+mj-lt"/>
            </a:endParaRPr>
          </a:p>
          <a:p>
            <a:pPr marL="0" indent="0">
              <a:buNone/>
            </a:pPr>
            <a:r>
              <a:rPr lang="en-US" sz="2400" i="1" dirty="0" smtClean="0">
                <a:solidFill>
                  <a:schemeClr val="accent6">
                    <a:lumMod val="75000"/>
                  </a:schemeClr>
                </a:solidFill>
                <a:latin typeface="+mj-lt"/>
              </a:rPr>
              <a:t>Response: Agree. Changed “one” to “two” </a:t>
            </a:r>
          </a:p>
          <a:p>
            <a:pPr marL="0" indent="0">
              <a:buNone/>
            </a:pPr>
            <a:endParaRPr lang="en-US" sz="2200" dirty="0">
              <a:latin typeface="+mj-lt"/>
            </a:endParaRPr>
          </a:p>
        </p:txBody>
      </p:sp>
      <p:sp>
        <p:nvSpPr>
          <p:cNvPr id="4" name="Date Placeholder 3"/>
          <p:cNvSpPr>
            <a:spLocks noGrp="1"/>
          </p:cNvSpPr>
          <p:nvPr>
            <p:ph type="dt" idx="10"/>
          </p:nvPr>
        </p:nvSpPr>
        <p:spPr/>
        <p:txBody>
          <a:bodyPr/>
          <a:lstStyle/>
          <a:p>
            <a:r>
              <a:rPr lang="en-US" smtClean="0"/>
              <a:t>March 2018</a:t>
            </a:r>
            <a:endParaRPr lang="en-GB" dirty="0"/>
          </a:p>
        </p:txBody>
      </p:sp>
      <p:sp>
        <p:nvSpPr>
          <p:cNvPr id="5" name="Footer Placeholder 4"/>
          <p:cNvSpPr>
            <a:spLocks noGrp="1"/>
          </p:cNvSpPr>
          <p:nvPr>
            <p:ph type="ftr" idx="11"/>
          </p:nvPr>
        </p:nvSpPr>
        <p:spPr/>
        <p:txBody>
          <a:bodyPr/>
          <a:lstStyle/>
          <a:p>
            <a:r>
              <a:rPr lang="en-US" smtClean="0"/>
              <a:t>Benjamin Rolfe, Blind Creek Associates</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23816380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sz="2800" dirty="0" smtClean="0"/>
              <a:t>Comment </a:t>
            </a:r>
            <a:r>
              <a:rPr lang="en-US" sz="2800" dirty="0" smtClean="0"/>
              <a:t>#5,6 802.3: </a:t>
            </a:r>
            <a:r>
              <a:rPr lang="en-US" sz="2800" dirty="0" smtClean="0"/>
              <a:t/>
            </a:r>
            <a:br>
              <a:rPr lang="en-US" sz="2800" dirty="0" smtClean="0"/>
            </a:br>
            <a:r>
              <a:rPr lang="en-US" sz="2800" dirty="0" smtClean="0"/>
              <a:t>CSD</a:t>
            </a:r>
            <a:endParaRPr lang="en-US" sz="2400" dirty="0"/>
          </a:p>
        </p:txBody>
      </p:sp>
      <p:sp>
        <p:nvSpPr>
          <p:cNvPr id="3" name="Content Placeholder 2"/>
          <p:cNvSpPr>
            <a:spLocks noGrp="1"/>
          </p:cNvSpPr>
          <p:nvPr>
            <p:ph idx="1"/>
          </p:nvPr>
        </p:nvSpPr>
        <p:spPr>
          <a:xfrm>
            <a:off x="685800" y="1817910"/>
            <a:ext cx="7772400" cy="4496626"/>
          </a:xfrm>
        </p:spPr>
        <p:txBody>
          <a:bodyPr>
            <a:normAutofit/>
          </a:bodyPr>
          <a:lstStyle/>
          <a:p>
            <a:pPr marL="0" indent="0">
              <a:buNone/>
            </a:pPr>
            <a:r>
              <a:rPr lang="en-US" sz="2200" dirty="0" smtClean="0">
                <a:latin typeface="+mj-lt"/>
              </a:rPr>
              <a:t>Distinct </a:t>
            </a:r>
            <a:r>
              <a:rPr lang="en-US" sz="2200" dirty="0">
                <a:latin typeface="+mj-lt"/>
              </a:rPr>
              <a:t>Identity — Change IEEE Std. 802.15.4 to IEEE </a:t>
            </a:r>
            <a:r>
              <a:rPr lang="en-US" sz="2200" dirty="0" err="1">
                <a:latin typeface="+mj-lt"/>
              </a:rPr>
              <a:t>Std</a:t>
            </a:r>
            <a:r>
              <a:rPr lang="en-US" sz="2200" dirty="0">
                <a:latin typeface="+mj-lt"/>
              </a:rPr>
              <a:t> 802.15.4 (remove the dot after </a:t>
            </a:r>
            <a:r>
              <a:rPr lang="en-US" sz="2200" dirty="0" err="1">
                <a:latin typeface="+mj-lt"/>
              </a:rPr>
              <a:t>Std</a:t>
            </a:r>
            <a:r>
              <a:rPr lang="en-US" sz="2200" dirty="0">
                <a:latin typeface="+mj-lt"/>
              </a:rPr>
              <a:t>).</a:t>
            </a:r>
          </a:p>
          <a:p>
            <a:pPr marL="0" indent="0">
              <a:buNone/>
            </a:pPr>
            <a:endParaRPr lang="en-US" sz="2200" dirty="0">
              <a:latin typeface="+mj-lt"/>
            </a:endParaRPr>
          </a:p>
          <a:p>
            <a:pPr marL="0" indent="0">
              <a:buNone/>
            </a:pPr>
            <a:r>
              <a:rPr lang="en-US" sz="2400" i="1" dirty="0">
                <a:solidFill>
                  <a:schemeClr val="accent6">
                    <a:lumMod val="75000"/>
                  </a:schemeClr>
                </a:solidFill>
                <a:latin typeface="+mj-lt"/>
              </a:rPr>
              <a:t>Response: Agree. Change made as </a:t>
            </a:r>
            <a:r>
              <a:rPr lang="en-US" sz="2400" i="1" dirty="0">
                <a:solidFill>
                  <a:schemeClr val="accent6">
                    <a:lumMod val="75000"/>
                  </a:schemeClr>
                </a:solidFill>
                <a:latin typeface="+mj-lt"/>
              </a:rPr>
              <a:t>requested</a:t>
            </a:r>
          </a:p>
          <a:p>
            <a:pPr marL="0" indent="0">
              <a:buNone/>
            </a:pPr>
            <a:endParaRPr lang="en-US" sz="2000" i="1" dirty="0">
              <a:solidFill>
                <a:schemeClr val="accent6">
                  <a:lumMod val="75000"/>
                </a:schemeClr>
              </a:solidFill>
              <a:latin typeface="+mj-lt"/>
            </a:endParaRPr>
          </a:p>
          <a:p>
            <a:pPr marL="0" indent="0">
              <a:buNone/>
            </a:pPr>
            <a:r>
              <a:rPr lang="en-US" sz="2200" dirty="0" smtClean="0">
                <a:latin typeface="+mj-lt"/>
              </a:rPr>
              <a:t>Technical </a:t>
            </a:r>
            <a:r>
              <a:rPr lang="en-US" sz="2200" dirty="0">
                <a:latin typeface="+mj-lt"/>
              </a:rPr>
              <a:t>Feasibility, b — Change IEEE Std.802.15.4 to IEEE </a:t>
            </a:r>
            <a:r>
              <a:rPr lang="en-US" sz="2200" dirty="0" err="1">
                <a:latin typeface="+mj-lt"/>
              </a:rPr>
              <a:t>Std</a:t>
            </a:r>
            <a:r>
              <a:rPr lang="en-US" sz="2200" dirty="0">
                <a:latin typeface="+mj-lt"/>
              </a:rPr>
              <a:t> 802.15.4 (replace the dot after </a:t>
            </a:r>
            <a:r>
              <a:rPr lang="en-US" sz="2200" dirty="0" err="1">
                <a:latin typeface="+mj-lt"/>
              </a:rPr>
              <a:t>Std</a:t>
            </a:r>
            <a:r>
              <a:rPr lang="en-US" sz="2200" dirty="0">
                <a:latin typeface="+mj-lt"/>
              </a:rPr>
              <a:t> with a space).</a:t>
            </a:r>
          </a:p>
          <a:p>
            <a:pPr marL="0" indent="0">
              <a:buNone/>
            </a:pPr>
            <a:endParaRPr lang="en-US" sz="2400" i="1" dirty="0" smtClean="0">
              <a:solidFill>
                <a:schemeClr val="accent6">
                  <a:lumMod val="75000"/>
                </a:schemeClr>
              </a:solidFill>
              <a:latin typeface="+mj-lt"/>
            </a:endParaRPr>
          </a:p>
          <a:p>
            <a:pPr marL="0" indent="0">
              <a:buNone/>
            </a:pPr>
            <a:r>
              <a:rPr lang="en-US" sz="2400" i="1" dirty="0" smtClean="0">
                <a:solidFill>
                  <a:schemeClr val="accent6">
                    <a:lumMod val="75000"/>
                  </a:schemeClr>
                </a:solidFill>
                <a:latin typeface="+mj-lt"/>
              </a:rPr>
              <a:t>Response</a:t>
            </a:r>
            <a:r>
              <a:rPr lang="en-US" sz="2400" i="1" dirty="0">
                <a:solidFill>
                  <a:schemeClr val="accent6">
                    <a:lumMod val="75000"/>
                  </a:schemeClr>
                </a:solidFill>
                <a:latin typeface="+mj-lt"/>
              </a:rPr>
              <a:t>: Agree. Change made as requested</a:t>
            </a:r>
          </a:p>
          <a:p>
            <a:pPr marL="0" indent="0">
              <a:buNone/>
            </a:pPr>
            <a:endParaRPr lang="en-US" sz="2400" i="1" dirty="0" smtClean="0">
              <a:solidFill>
                <a:schemeClr val="accent6">
                  <a:lumMod val="75000"/>
                </a:schemeClr>
              </a:solidFill>
              <a:latin typeface="+mj-lt"/>
            </a:endParaRPr>
          </a:p>
        </p:txBody>
      </p:sp>
      <p:sp>
        <p:nvSpPr>
          <p:cNvPr id="4" name="Date Placeholder 3"/>
          <p:cNvSpPr>
            <a:spLocks noGrp="1"/>
          </p:cNvSpPr>
          <p:nvPr>
            <p:ph type="dt" idx="10"/>
          </p:nvPr>
        </p:nvSpPr>
        <p:spPr/>
        <p:txBody>
          <a:bodyPr/>
          <a:lstStyle/>
          <a:p>
            <a:r>
              <a:rPr lang="en-US" smtClean="0"/>
              <a:t>March 2018</a:t>
            </a:r>
            <a:endParaRPr lang="en-GB" dirty="0"/>
          </a:p>
        </p:txBody>
      </p:sp>
      <p:sp>
        <p:nvSpPr>
          <p:cNvPr id="5" name="Footer Placeholder 4"/>
          <p:cNvSpPr>
            <a:spLocks noGrp="1"/>
          </p:cNvSpPr>
          <p:nvPr>
            <p:ph type="ftr" idx="11"/>
          </p:nvPr>
        </p:nvSpPr>
        <p:spPr/>
        <p:txBody>
          <a:bodyPr/>
          <a:lstStyle/>
          <a:p>
            <a:r>
              <a:rPr lang="en-US" smtClean="0"/>
              <a:t>Benjamin Rolfe, Blind Creek Associates</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688879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sz="2800" dirty="0" smtClean="0"/>
              <a:t>Comment </a:t>
            </a:r>
            <a:r>
              <a:rPr lang="en-US" sz="2800" dirty="0" smtClean="0"/>
              <a:t>#7,8 802.11: </a:t>
            </a:r>
            <a:r>
              <a:rPr lang="en-US" sz="2800" dirty="0" smtClean="0"/>
              <a:t/>
            </a:r>
            <a:br>
              <a:rPr lang="en-US" sz="2800" dirty="0" smtClean="0"/>
            </a:br>
            <a:r>
              <a:rPr lang="en-US" sz="2800" dirty="0" smtClean="0"/>
              <a:t>PAR</a:t>
            </a:r>
            <a:endParaRPr lang="en-US" sz="2400" dirty="0"/>
          </a:p>
        </p:txBody>
      </p:sp>
      <p:sp>
        <p:nvSpPr>
          <p:cNvPr id="3" name="Content Placeholder 2"/>
          <p:cNvSpPr>
            <a:spLocks noGrp="1"/>
          </p:cNvSpPr>
          <p:nvPr>
            <p:ph idx="1"/>
          </p:nvPr>
        </p:nvSpPr>
        <p:spPr>
          <a:xfrm>
            <a:off x="685800" y="1817910"/>
            <a:ext cx="7772400" cy="4496626"/>
          </a:xfrm>
        </p:spPr>
        <p:txBody>
          <a:bodyPr>
            <a:normAutofit/>
          </a:bodyPr>
          <a:lstStyle/>
          <a:p>
            <a:pPr marL="0" indent="0">
              <a:buNone/>
            </a:pPr>
            <a:r>
              <a:rPr lang="en-US" sz="2200" dirty="0">
                <a:latin typeface="+mj-lt"/>
              </a:rPr>
              <a:t>PAR 2.1 change “Amendment enhancing existing Impulse Radio-Ultra Wide Band (IR-UWB) Physical Layers (PHYs) and associated ranging techniques” </a:t>
            </a:r>
          </a:p>
          <a:p>
            <a:pPr marL="0" indent="0">
              <a:buNone/>
            </a:pPr>
            <a:r>
              <a:rPr lang="en-US" sz="2200" dirty="0">
                <a:latin typeface="+mj-lt"/>
              </a:rPr>
              <a:t>To “Amendment enhanced Impulse Radio-Ultra Wide Band (IR-UWB) Physical Layers (PHYs) and associated ranging techniques”</a:t>
            </a:r>
          </a:p>
          <a:p>
            <a:pPr marL="0" indent="0">
              <a:buNone/>
            </a:pPr>
            <a:r>
              <a:rPr lang="en-US" sz="2400" i="1" dirty="0" smtClean="0">
                <a:solidFill>
                  <a:schemeClr val="accent6">
                    <a:lumMod val="75000"/>
                  </a:schemeClr>
                </a:solidFill>
                <a:latin typeface="+mj-lt"/>
              </a:rPr>
              <a:t>Response</a:t>
            </a:r>
            <a:r>
              <a:rPr lang="en-US" sz="2400" i="1" dirty="0">
                <a:solidFill>
                  <a:schemeClr val="accent6">
                    <a:lumMod val="75000"/>
                  </a:schemeClr>
                </a:solidFill>
                <a:latin typeface="+mj-lt"/>
              </a:rPr>
              <a:t>: </a:t>
            </a:r>
            <a:r>
              <a:rPr lang="en-US" sz="2400" i="1" dirty="0" smtClean="0">
                <a:solidFill>
                  <a:schemeClr val="accent6">
                    <a:lumMod val="75000"/>
                  </a:schemeClr>
                </a:solidFill>
                <a:latin typeface="+mj-lt"/>
              </a:rPr>
              <a:t>Agree. Changed as requested</a:t>
            </a:r>
            <a:endParaRPr lang="en-US" sz="2400" i="1" dirty="0">
              <a:solidFill>
                <a:schemeClr val="accent6">
                  <a:lumMod val="75000"/>
                </a:schemeClr>
              </a:solidFill>
              <a:latin typeface="+mj-lt"/>
            </a:endParaRPr>
          </a:p>
          <a:p>
            <a:pPr marL="0" indent="0">
              <a:buNone/>
            </a:pPr>
            <a:endParaRPr lang="en-US" sz="2000" i="1" dirty="0">
              <a:solidFill>
                <a:schemeClr val="accent6">
                  <a:lumMod val="75000"/>
                </a:schemeClr>
              </a:solidFill>
              <a:latin typeface="+mj-lt"/>
            </a:endParaRPr>
          </a:p>
          <a:p>
            <a:pPr marL="0" indent="0">
              <a:buNone/>
            </a:pPr>
            <a:r>
              <a:rPr lang="en-US" sz="2200" dirty="0">
                <a:latin typeface="+mj-lt"/>
              </a:rPr>
              <a:t>PAR 5.2.b. change “This amendment enhances existing” to “This amendment enhances the”</a:t>
            </a:r>
          </a:p>
          <a:p>
            <a:pPr marL="0" indent="0">
              <a:buNone/>
            </a:pPr>
            <a:r>
              <a:rPr lang="en-US" sz="2400" i="1" dirty="0">
                <a:solidFill>
                  <a:schemeClr val="accent6">
                    <a:lumMod val="75000"/>
                  </a:schemeClr>
                </a:solidFill>
                <a:latin typeface="+mj-lt"/>
              </a:rPr>
              <a:t>Response: Agree. Changed as requested</a:t>
            </a:r>
          </a:p>
          <a:p>
            <a:pPr marL="0" indent="0">
              <a:buNone/>
            </a:pPr>
            <a:endParaRPr lang="en-US" sz="2400" i="1" dirty="0">
              <a:solidFill>
                <a:schemeClr val="accent6">
                  <a:lumMod val="75000"/>
                </a:schemeClr>
              </a:solidFill>
              <a:latin typeface="+mj-lt"/>
            </a:endParaRPr>
          </a:p>
        </p:txBody>
      </p:sp>
      <p:sp>
        <p:nvSpPr>
          <p:cNvPr id="4" name="Date Placeholder 3"/>
          <p:cNvSpPr>
            <a:spLocks noGrp="1"/>
          </p:cNvSpPr>
          <p:nvPr>
            <p:ph type="dt" idx="10"/>
          </p:nvPr>
        </p:nvSpPr>
        <p:spPr/>
        <p:txBody>
          <a:bodyPr/>
          <a:lstStyle/>
          <a:p>
            <a:r>
              <a:rPr lang="en-US" smtClean="0"/>
              <a:t>March 2018</a:t>
            </a:r>
            <a:endParaRPr lang="en-GB" dirty="0"/>
          </a:p>
        </p:txBody>
      </p:sp>
      <p:sp>
        <p:nvSpPr>
          <p:cNvPr id="5" name="Footer Placeholder 4"/>
          <p:cNvSpPr>
            <a:spLocks noGrp="1"/>
          </p:cNvSpPr>
          <p:nvPr>
            <p:ph type="ftr" idx="11"/>
          </p:nvPr>
        </p:nvSpPr>
        <p:spPr/>
        <p:txBody>
          <a:bodyPr/>
          <a:lstStyle/>
          <a:p>
            <a:r>
              <a:rPr lang="en-US" smtClean="0"/>
              <a:t>Benjamin Rolfe, Blind Creek Associates</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42234035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sz="2800" dirty="0" smtClean="0"/>
              <a:t>Comment </a:t>
            </a:r>
            <a:r>
              <a:rPr lang="en-US" sz="2800" dirty="0" smtClean="0"/>
              <a:t>#9,10,11,12 802.11: </a:t>
            </a:r>
            <a:r>
              <a:rPr lang="en-US" sz="2800" dirty="0" smtClean="0"/>
              <a:t/>
            </a:r>
            <a:br>
              <a:rPr lang="en-US" sz="2800" dirty="0" smtClean="0"/>
            </a:br>
            <a:r>
              <a:rPr lang="en-US" sz="2800" dirty="0" smtClean="0"/>
              <a:t>PAR</a:t>
            </a:r>
            <a:endParaRPr lang="en-US" sz="2400" dirty="0"/>
          </a:p>
        </p:txBody>
      </p:sp>
      <p:sp>
        <p:nvSpPr>
          <p:cNvPr id="3" name="Content Placeholder 2"/>
          <p:cNvSpPr>
            <a:spLocks noGrp="1"/>
          </p:cNvSpPr>
          <p:nvPr>
            <p:ph idx="1"/>
          </p:nvPr>
        </p:nvSpPr>
        <p:spPr>
          <a:xfrm>
            <a:off x="685800" y="1817910"/>
            <a:ext cx="7772400" cy="4496626"/>
          </a:xfrm>
        </p:spPr>
        <p:txBody>
          <a:bodyPr>
            <a:normAutofit fontScale="77500" lnSpcReduction="20000"/>
          </a:bodyPr>
          <a:lstStyle/>
          <a:p>
            <a:pPr marL="0" indent="0">
              <a:buNone/>
            </a:pPr>
            <a:endParaRPr lang="en-US" sz="2000" i="1" dirty="0">
              <a:solidFill>
                <a:schemeClr val="accent6">
                  <a:lumMod val="75000"/>
                </a:schemeClr>
              </a:solidFill>
              <a:latin typeface="+mj-lt"/>
            </a:endParaRPr>
          </a:p>
          <a:p>
            <a:pPr marL="0" indent="0">
              <a:buNone/>
            </a:pPr>
            <a:r>
              <a:rPr lang="en-US" sz="2200" dirty="0">
                <a:latin typeface="+mj-lt"/>
              </a:rPr>
              <a:t>PAR 5.2.b delete “within IEEE </a:t>
            </a:r>
            <a:r>
              <a:rPr lang="en-US" sz="2200" dirty="0" err="1">
                <a:latin typeface="+mj-lt"/>
              </a:rPr>
              <a:t>Std</a:t>
            </a:r>
            <a:r>
              <a:rPr lang="en-US" sz="2200" dirty="0">
                <a:latin typeface="+mj-lt"/>
              </a:rPr>
              <a:t> 802.15.4”. </a:t>
            </a:r>
            <a:r>
              <a:rPr lang="en-US" sz="2200" dirty="0">
                <a:latin typeface="+mj-lt"/>
              </a:rPr>
              <a:t>(this is self-referencing</a:t>
            </a:r>
            <a:r>
              <a:rPr lang="en-US" sz="2200" dirty="0" smtClean="0">
                <a:latin typeface="+mj-lt"/>
              </a:rPr>
              <a:t>).</a:t>
            </a:r>
          </a:p>
          <a:p>
            <a:pPr marL="0" indent="0">
              <a:buNone/>
            </a:pPr>
            <a:r>
              <a:rPr lang="en-US" sz="2400" i="1" dirty="0" smtClean="0">
                <a:solidFill>
                  <a:schemeClr val="accent6">
                    <a:lumMod val="75000"/>
                  </a:schemeClr>
                </a:solidFill>
                <a:latin typeface="+mj-lt"/>
              </a:rPr>
              <a:t>Response</a:t>
            </a:r>
            <a:r>
              <a:rPr lang="en-US" sz="2400" i="1" dirty="0">
                <a:solidFill>
                  <a:schemeClr val="accent6">
                    <a:lumMod val="75000"/>
                  </a:schemeClr>
                </a:solidFill>
                <a:latin typeface="+mj-lt"/>
              </a:rPr>
              <a:t>: Agree. Changed as </a:t>
            </a:r>
            <a:r>
              <a:rPr lang="en-US" sz="2400" i="1" dirty="0" smtClean="0">
                <a:solidFill>
                  <a:schemeClr val="accent6">
                    <a:lumMod val="75000"/>
                  </a:schemeClr>
                </a:solidFill>
                <a:latin typeface="+mj-lt"/>
              </a:rPr>
              <a:t>requested</a:t>
            </a:r>
          </a:p>
          <a:p>
            <a:pPr marL="0" indent="0">
              <a:buNone/>
            </a:pPr>
            <a:endParaRPr lang="en-US" sz="2400" i="1" dirty="0">
              <a:solidFill>
                <a:schemeClr val="accent6">
                  <a:lumMod val="75000"/>
                </a:schemeClr>
              </a:solidFill>
              <a:latin typeface="+mj-lt"/>
            </a:endParaRPr>
          </a:p>
          <a:p>
            <a:pPr marL="0" indent="0">
              <a:buNone/>
            </a:pPr>
            <a:r>
              <a:rPr lang="en-US" sz="2200" dirty="0">
                <a:latin typeface="+mj-lt"/>
              </a:rPr>
              <a:t>PAR 5.2.b – delete “, and others as appropriate” and move “and” before last item</a:t>
            </a:r>
            <a:r>
              <a:rPr lang="en-US" sz="2200" dirty="0" smtClean="0">
                <a:latin typeface="+mj-lt"/>
              </a:rPr>
              <a:t>.</a:t>
            </a:r>
          </a:p>
          <a:p>
            <a:pPr marL="0" indent="0">
              <a:buNone/>
            </a:pPr>
            <a:r>
              <a:rPr lang="en-US" sz="2400" i="1" dirty="0">
                <a:solidFill>
                  <a:schemeClr val="accent6">
                    <a:lumMod val="75000"/>
                  </a:schemeClr>
                </a:solidFill>
                <a:latin typeface="+mj-lt"/>
              </a:rPr>
              <a:t>Response: Agree. Changed as requested</a:t>
            </a:r>
          </a:p>
          <a:p>
            <a:pPr marL="0" indent="0">
              <a:buNone/>
            </a:pPr>
            <a:endParaRPr lang="en-US" sz="2200" dirty="0">
              <a:latin typeface="+mj-lt"/>
            </a:endParaRPr>
          </a:p>
          <a:p>
            <a:pPr marL="0" indent="0">
              <a:buNone/>
            </a:pPr>
            <a:r>
              <a:rPr lang="en-US" sz="2200" dirty="0">
                <a:latin typeface="+mj-lt"/>
              </a:rPr>
              <a:t>PAR 5.2.b – move </a:t>
            </a:r>
            <a:r>
              <a:rPr lang="en-US" sz="2200" dirty="0" smtClean="0">
                <a:latin typeface="+mj-lt"/>
              </a:rPr>
              <a:t>second to last sentence (“The goal….”) to </a:t>
            </a:r>
            <a:r>
              <a:rPr lang="en-US" sz="2200" dirty="0">
                <a:latin typeface="+mj-lt"/>
              </a:rPr>
              <a:t>5.5 – not needed here</a:t>
            </a:r>
            <a:r>
              <a:rPr lang="en-US" sz="2200" dirty="0" smtClean="0">
                <a:latin typeface="+mj-lt"/>
              </a:rPr>
              <a:t>.</a:t>
            </a:r>
          </a:p>
          <a:p>
            <a:pPr marL="0" indent="0">
              <a:buNone/>
            </a:pPr>
            <a:r>
              <a:rPr lang="en-US" sz="2500" i="1" dirty="0">
                <a:solidFill>
                  <a:schemeClr val="accent6">
                    <a:lumMod val="75000"/>
                  </a:schemeClr>
                </a:solidFill>
                <a:latin typeface="+mj-lt"/>
              </a:rPr>
              <a:t>Response: </a:t>
            </a:r>
            <a:r>
              <a:rPr lang="en-US" sz="2500" i="1" dirty="0" smtClean="0">
                <a:solidFill>
                  <a:schemeClr val="accent6">
                    <a:lumMod val="75000"/>
                  </a:schemeClr>
                </a:solidFill>
                <a:latin typeface="+mj-lt"/>
              </a:rPr>
              <a:t>Agree</a:t>
            </a:r>
            <a:r>
              <a:rPr lang="en-US" sz="2500" i="1" dirty="0">
                <a:solidFill>
                  <a:schemeClr val="accent6">
                    <a:lumMod val="75000"/>
                  </a:schemeClr>
                </a:solidFill>
                <a:latin typeface="+mj-lt"/>
              </a:rPr>
              <a:t>. “These PHY enhancements better address the needs of current applications and as well as meeting the needs of a wider set </a:t>
            </a:r>
            <a:r>
              <a:rPr lang="en-US" sz="2500" i="1" dirty="0" smtClean="0">
                <a:solidFill>
                  <a:schemeClr val="accent6">
                    <a:lumMod val="75000"/>
                  </a:schemeClr>
                </a:solidFill>
                <a:latin typeface="+mj-lt"/>
              </a:rPr>
              <a:t>of applications where the integrity and accuracy of distance measurement is important.” has been moved to 5.5</a:t>
            </a:r>
          </a:p>
          <a:p>
            <a:pPr marL="0" indent="0">
              <a:buNone/>
            </a:pPr>
            <a:endParaRPr lang="en-US" sz="2200" dirty="0">
              <a:latin typeface="+mj-lt"/>
            </a:endParaRPr>
          </a:p>
          <a:p>
            <a:pPr marL="0" indent="0">
              <a:buNone/>
            </a:pPr>
            <a:r>
              <a:rPr lang="en-US" sz="2200" dirty="0">
                <a:latin typeface="+mj-lt"/>
              </a:rPr>
              <a:t>PAR 5.2.b – replace last sentence with “The amendment defines MAC changes to support these PHY enhancements</a:t>
            </a:r>
            <a:r>
              <a:rPr lang="en-US" sz="2400" i="1" dirty="0" smtClean="0">
                <a:solidFill>
                  <a:schemeClr val="accent6">
                    <a:lumMod val="75000"/>
                  </a:schemeClr>
                </a:solidFill>
                <a:latin typeface="+mj-lt"/>
              </a:rPr>
              <a:t>.</a:t>
            </a:r>
          </a:p>
          <a:p>
            <a:pPr marL="0" indent="0">
              <a:buNone/>
            </a:pPr>
            <a:r>
              <a:rPr lang="en-US" sz="2400" i="1" dirty="0" smtClean="0">
                <a:solidFill>
                  <a:schemeClr val="accent6">
                    <a:lumMod val="75000"/>
                  </a:schemeClr>
                </a:solidFill>
                <a:latin typeface="+mj-lt"/>
              </a:rPr>
              <a:t>Response: Agree. </a:t>
            </a:r>
            <a:r>
              <a:rPr lang="en-US" sz="2500" i="1" dirty="0">
                <a:solidFill>
                  <a:schemeClr val="accent6">
                    <a:lumMod val="75000"/>
                  </a:schemeClr>
                </a:solidFill>
                <a:latin typeface="+mj-lt"/>
              </a:rPr>
              <a:t>Change as requested</a:t>
            </a:r>
            <a:endParaRPr lang="en-US" sz="2500" i="1" dirty="0">
              <a:solidFill>
                <a:schemeClr val="accent6">
                  <a:lumMod val="75000"/>
                </a:schemeClr>
              </a:solidFill>
              <a:latin typeface="+mj-lt"/>
            </a:endParaRPr>
          </a:p>
          <a:p>
            <a:pPr marL="0" indent="0">
              <a:buNone/>
            </a:pPr>
            <a:endParaRPr lang="en-US" sz="2400" i="1" dirty="0" smtClean="0">
              <a:solidFill>
                <a:schemeClr val="accent6">
                  <a:lumMod val="75000"/>
                </a:schemeClr>
              </a:solidFill>
              <a:latin typeface="+mj-lt"/>
            </a:endParaRPr>
          </a:p>
        </p:txBody>
      </p:sp>
      <p:sp>
        <p:nvSpPr>
          <p:cNvPr id="4" name="Date Placeholder 3"/>
          <p:cNvSpPr>
            <a:spLocks noGrp="1"/>
          </p:cNvSpPr>
          <p:nvPr>
            <p:ph type="dt" idx="10"/>
          </p:nvPr>
        </p:nvSpPr>
        <p:spPr/>
        <p:txBody>
          <a:bodyPr/>
          <a:lstStyle/>
          <a:p>
            <a:r>
              <a:rPr lang="en-US" smtClean="0"/>
              <a:t>March 2018</a:t>
            </a:r>
            <a:endParaRPr lang="en-GB" dirty="0"/>
          </a:p>
        </p:txBody>
      </p:sp>
      <p:sp>
        <p:nvSpPr>
          <p:cNvPr id="5" name="Footer Placeholder 4"/>
          <p:cNvSpPr>
            <a:spLocks noGrp="1"/>
          </p:cNvSpPr>
          <p:nvPr>
            <p:ph type="ftr" idx="11"/>
          </p:nvPr>
        </p:nvSpPr>
        <p:spPr/>
        <p:txBody>
          <a:bodyPr/>
          <a:lstStyle/>
          <a:p>
            <a:r>
              <a:rPr lang="en-US" smtClean="0"/>
              <a:t>Benjamin Rolfe, Blind Creek Associates</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48499497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5">
  <a:themeElements>
    <a:clrScheme name="Custom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B2B2B2"/>
      </a:folHlink>
    </a:clrScheme>
    <a:fontScheme name="802.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6683</TotalTime>
  <Words>903</Words>
  <Application>Microsoft Office PowerPoint</Application>
  <PresentationFormat>On-screen Show (4:3)</PresentationFormat>
  <Paragraphs>109</Paragraphs>
  <Slides>10</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굴림</vt:lpstr>
      <vt:lpstr>Arial</vt:lpstr>
      <vt:lpstr>Calibri</vt:lpstr>
      <vt:lpstr>Times New Roman</vt:lpstr>
      <vt:lpstr>802.15</vt:lpstr>
      <vt:lpstr>PowerPoint Presentation</vt:lpstr>
      <vt:lpstr>802.15 Responses to PAR/CSD Comments Received  on  PAR and CSD P802.15.4z  Amendment: Enhanced IR-UWB Ranging (EIR) </vt:lpstr>
      <vt:lpstr>Summary</vt:lpstr>
      <vt:lpstr>Comment #1 802.3:  PAR</vt:lpstr>
      <vt:lpstr>Comment #2 802.3:  PAR</vt:lpstr>
      <vt:lpstr>Comment #3,4 802.3:  CSD</vt:lpstr>
      <vt:lpstr>Comment #5,6 802.3:  CSD</vt:lpstr>
      <vt:lpstr>Comment #7,8 802.11:  PAR</vt:lpstr>
      <vt:lpstr>Comment #9,10,11,12 802.11:  PAR</vt:lpstr>
      <vt:lpstr>Comment 12,13,14 from James Gilb PAR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802.3 ad hoc on PARs from other WGs</dc:title>
  <dc:creator>ROBERT GROW</dc:creator>
  <cp:lastModifiedBy>Benjamin Rolfe</cp:lastModifiedBy>
  <cp:revision>121</cp:revision>
  <dcterms:created xsi:type="dcterms:W3CDTF">2015-02-16T21:03:50Z</dcterms:created>
  <dcterms:modified xsi:type="dcterms:W3CDTF">2018-03-07T17:11:52Z</dcterms:modified>
</cp:coreProperties>
</file>