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93" r:id="rId2"/>
    <p:sldId id="266" r:id="rId3"/>
    <p:sldId id="273" r:id="rId4"/>
    <p:sldId id="272" r:id="rId5"/>
    <p:sldId id="294" r:id="rId6"/>
    <p:sldId id="295" r:id="rId7"/>
    <p:sldId id="296" r:id="rId8"/>
    <p:sldId id="297" r:id="rId9"/>
    <p:sldId id="298" r:id="rId10"/>
    <p:sldId id="29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4" autoAdjust="0"/>
    <p:restoredTop sz="99568" autoAdjust="0"/>
  </p:normalViewPr>
  <p:slideViewPr>
    <p:cSldViewPr snapToGrid="0" snapToObjects="1">
      <p:cViewPr varScale="1">
        <p:scale>
          <a:sx n="76" d="100"/>
          <a:sy n="76" d="100"/>
        </p:scale>
        <p:origin x="53" y="-658"/>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t>1</a:t>
            </a:fld>
            <a:endParaRPr lang="en-US"/>
          </a:p>
        </p:txBody>
      </p:sp>
    </p:spTree>
    <p:extLst>
      <p:ext uri="{BB962C8B-B14F-4D97-AF65-F5344CB8AC3E}">
        <p14:creationId xmlns:p14="http://schemas.microsoft.com/office/powerpoint/2010/main" val="299357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smtClean="0">
                <a:solidFill>
                  <a:srgbClr val="000000"/>
                </a:solidFill>
                <a:latin typeface="Times New Roman" pitchFamily="18" charset="0"/>
              </a:rPr>
              <a:t>March 2018</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a:t>
            </a:r>
            <a:r>
              <a:rPr lang="en-US" sz="1400" b="1" dirty="0" smtClean="0">
                <a:solidFill>
                  <a:srgbClr val="000000"/>
                </a:solidFill>
                <a:latin typeface="Times New Roman" pitchFamily="18" charset="0"/>
              </a:rPr>
              <a:t>IEEE802.15-18-0112-00-004z </a:t>
            </a:r>
            <a:endParaRPr lang="en-US" sz="1400" b="1" dirty="0" smtClean="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ea typeface="굴림" pitchFamily="50" charset="-127"/>
              </a:rPr>
              <a:t>802.15.4z PAR/CSD </a:t>
            </a:r>
            <a:r>
              <a:rPr lang="en-US" altLang="ko-KR" sz="1600" dirty="0">
                <a:ea typeface="굴림" pitchFamily="50" charset="-127"/>
              </a:rPr>
              <a:t>Comments Responses</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15 March 20117</a:t>
            </a: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ea typeface="굴림" pitchFamily="50" charset="-127"/>
              </a:rPr>
              <a:t>802.15.4z </a:t>
            </a:r>
            <a:r>
              <a:rPr lang="en-US" altLang="ko-KR" sz="1600" dirty="0" smtClean="0">
                <a:ea typeface="굴림" pitchFamily="50" charset="-127"/>
              </a:rPr>
              <a:t>PAR and CSD</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Responses to comments received.</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the PAR. </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33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12,13,14 from James </a:t>
            </a:r>
            <a:r>
              <a:rPr lang="en-US" dirty="0" err="1" smtClean="0"/>
              <a:t>Gilb</a:t>
            </a:r>
            <a:r>
              <a:rPr lang="en-US" dirty="0" smtClean="0"/>
              <a:t> PAR</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2.1:  </a:t>
            </a:r>
            <a:r>
              <a:rPr lang="en-US" dirty="0"/>
              <a:t>I am unaware of any IR-UWB PHYs in 802.15.4.  There are LRP UWB and HRP UWB PHYs, but not IR-UWB </a:t>
            </a:r>
            <a:r>
              <a:rPr lang="en-US" dirty="0" err="1"/>
              <a:t>PHYs.</a:t>
            </a:r>
            <a:r>
              <a:rPr lang="en-US" dirty="0"/>
              <a:t>  Rename the standard to modify either the HRP or LRP UWB PHYs, which ever is appropriate</a:t>
            </a:r>
            <a:r>
              <a:rPr lang="en-US" dirty="0" smtClean="0"/>
              <a:t>.</a:t>
            </a:r>
          </a:p>
          <a:p>
            <a:pPr marL="0" indent="0">
              <a:buNone/>
            </a:pPr>
            <a:r>
              <a:rPr lang="en-US" sz="4000" i="1" dirty="0">
                <a:solidFill>
                  <a:schemeClr val="accent6">
                    <a:lumMod val="75000"/>
                  </a:schemeClr>
                </a:solidFill>
                <a:latin typeface="+mj-lt"/>
              </a:rPr>
              <a:t>Agree in principle: changed IR-UWB to  “LRP and HRP UWB” </a:t>
            </a:r>
          </a:p>
          <a:p>
            <a:pPr marL="0" indent="0">
              <a:buNone/>
            </a:pPr>
            <a:endParaRPr lang="en-US" dirty="0"/>
          </a:p>
          <a:p>
            <a:pPr marL="0" indent="0">
              <a:buNone/>
            </a:pPr>
            <a:r>
              <a:rPr lang="en-US" dirty="0" smtClean="0"/>
              <a:t>5.2b Include </a:t>
            </a:r>
            <a:r>
              <a:rPr lang="en-US" dirty="0"/>
              <a:t>the anticipated range of the PHY developed for this amendment to the scope</a:t>
            </a:r>
            <a:r>
              <a:rPr lang="en-US" dirty="0" smtClean="0"/>
              <a:t>.</a:t>
            </a:r>
          </a:p>
          <a:p>
            <a:pPr marL="0" indent="0">
              <a:buNone/>
            </a:pPr>
            <a:r>
              <a:rPr lang="en-US" sz="4000" i="1" dirty="0">
                <a:solidFill>
                  <a:schemeClr val="accent6">
                    <a:lumMod val="75000"/>
                  </a:schemeClr>
                </a:solidFill>
                <a:latin typeface="+mj-lt"/>
              </a:rPr>
              <a:t>Agree: add </a:t>
            </a:r>
            <a:r>
              <a:rPr lang="en-US" sz="4000" i="1" dirty="0" smtClean="0">
                <a:solidFill>
                  <a:schemeClr val="accent6">
                    <a:lumMod val="75000"/>
                  </a:schemeClr>
                </a:solidFill>
                <a:latin typeface="+mj-lt"/>
              </a:rPr>
              <a:t>“typical </a:t>
            </a:r>
            <a:r>
              <a:rPr lang="en-US" sz="4000" i="1" dirty="0">
                <a:solidFill>
                  <a:schemeClr val="accent6">
                    <a:lumMod val="75000"/>
                  </a:schemeClr>
                </a:solidFill>
                <a:latin typeface="+mj-lt"/>
              </a:rPr>
              <a:t>range of the radio is up to 100 meters” </a:t>
            </a:r>
            <a:endParaRPr lang="en-US" sz="4000" i="1" dirty="0">
              <a:solidFill>
                <a:schemeClr val="accent6">
                  <a:lumMod val="75000"/>
                </a:schemeClr>
              </a:solidFill>
              <a:latin typeface="+mj-lt"/>
            </a:endParaRPr>
          </a:p>
          <a:p>
            <a:pPr marL="0" indent="0">
              <a:buNone/>
            </a:pPr>
            <a:endParaRPr lang="en-US" dirty="0"/>
          </a:p>
          <a:p>
            <a:endParaRPr lang="en-US" dirty="0"/>
          </a:p>
          <a:p>
            <a:pPr marL="0" indent="0">
              <a:buNone/>
            </a:pPr>
            <a:r>
              <a:rPr lang="en-US" dirty="0"/>
              <a:t> </a:t>
            </a:r>
            <a:r>
              <a:rPr lang="en-US" dirty="0" smtClean="0"/>
              <a:t>6.1.b I </a:t>
            </a:r>
            <a:r>
              <a:rPr lang="en-US" dirty="0"/>
              <a:t>would suggest that this is no as the PHY won't modify any of the use or definition of addressing.  If the RAC wants to review, you can always send them a copy to look at.  But the answer to the question is no, you don't anticipate any registration activity</a:t>
            </a:r>
            <a:r>
              <a:rPr lang="en-US" dirty="0" smtClean="0"/>
              <a:t>.</a:t>
            </a:r>
          </a:p>
          <a:p>
            <a:pPr marL="0" indent="0">
              <a:buNone/>
            </a:pPr>
            <a:r>
              <a:rPr lang="en-US" sz="4000" i="1" dirty="0">
                <a:solidFill>
                  <a:schemeClr val="accent6">
                    <a:lumMod val="75000"/>
                  </a:schemeClr>
                </a:solidFill>
                <a:latin typeface="+mj-lt"/>
              </a:rPr>
              <a:t>Agree: </a:t>
            </a:r>
            <a:r>
              <a:rPr lang="en-US" sz="4000" i="1" dirty="0">
                <a:solidFill>
                  <a:schemeClr val="accent6">
                    <a:lumMod val="75000"/>
                  </a:schemeClr>
                </a:solidFill>
                <a:latin typeface="+mj-lt"/>
              </a:rPr>
              <a:t>changed</a:t>
            </a:r>
            <a:r>
              <a:rPr lang="en-US" sz="4000" i="1" dirty="0">
                <a:solidFill>
                  <a:schemeClr val="accent6">
                    <a:lumMod val="75000"/>
                  </a:schemeClr>
                </a:solidFill>
                <a:latin typeface="+mj-lt"/>
              </a:rPr>
              <a:t> to “no”</a:t>
            </a:r>
            <a:endParaRPr lang="en-US" sz="4000" i="1" dirty="0">
              <a:solidFill>
                <a:schemeClr val="accent6">
                  <a:lumMod val="75000"/>
                </a:schemeClr>
              </a:solidFill>
              <a:latin typeface="+mj-lt"/>
            </a:endParaRPr>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580285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2018</a:t>
            </a:r>
            <a:endParaRPr lang="en-US" sz="1400" dirty="0">
              <a:solidFill>
                <a:srgbClr val="000000"/>
              </a:solidFill>
            </a:endParaRPr>
          </a:p>
        </p:txBody>
      </p:sp>
      <p:sp>
        <p:nvSpPr>
          <p:cNvPr id="2053" name="Rectangle 2"/>
          <p:cNvSpPr>
            <a:spLocks noGrp="1" noChangeArrowheads="1"/>
          </p:cNvSpPr>
          <p:nvPr>
            <p:ph type="ctrTitle"/>
          </p:nvPr>
        </p:nvSpPr>
        <p:spPr>
          <a:xfrm>
            <a:off x="685800" y="1328467"/>
            <a:ext cx="8001000" cy="4295955"/>
          </a:xfrm>
        </p:spPr>
        <p:txBody>
          <a:bodyPr/>
          <a:lstStyle/>
          <a:p>
            <a:r>
              <a:rPr lang="en-US" dirty="0" smtClean="0"/>
              <a:t>802.15 Responses to PAR/CSD Comments Received </a:t>
            </a:r>
            <a:br>
              <a:rPr lang="en-US" dirty="0" smtClean="0"/>
            </a:br>
            <a:r>
              <a:rPr lang="en-US" dirty="0" smtClean="0"/>
              <a:t>on </a:t>
            </a:r>
            <a:br>
              <a:rPr lang="en-US" dirty="0" smtClean="0"/>
            </a:br>
            <a:r>
              <a:rPr lang="en-US" dirty="0" smtClean="0"/>
              <a:t>PAR </a:t>
            </a:r>
            <a:r>
              <a:rPr lang="en-US" dirty="0" smtClean="0"/>
              <a:t>and </a:t>
            </a:r>
            <a:r>
              <a:rPr lang="en-US" dirty="0"/>
              <a:t>CSD</a:t>
            </a:r>
            <a:br>
              <a:rPr lang="en-US" dirty="0"/>
            </a:br>
            <a:r>
              <a:rPr lang="en-US" dirty="0"/>
              <a:t>P802.15.4z </a:t>
            </a:r>
            <a:r>
              <a:rPr lang="en-US" dirty="0" smtClean="0"/>
              <a:t/>
            </a:r>
            <a:br>
              <a:rPr lang="en-US" dirty="0" smtClean="0"/>
            </a:br>
            <a:r>
              <a:rPr lang="en-US" sz="3000" dirty="0" smtClean="0"/>
              <a:t>Amendment</a:t>
            </a:r>
            <a:r>
              <a:rPr lang="en-US" sz="3000" dirty="0"/>
              <a:t>: </a:t>
            </a:r>
            <a:r>
              <a:rPr lang="en-US" sz="3000" dirty="0" smtClean="0"/>
              <a:t>Enhanced </a:t>
            </a:r>
            <a:r>
              <a:rPr lang="en-US" sz="3000" dirty="0"/>
              <a:t>IR-UWB </a:t>
            </a:r>
            <a:r>
              <a:rPr lang="en-US" sz="3000" dirty="0" smtClean="0"/>
              <a:t>Ranging (EIR)</a:t>
            </a:r>
            <a:r>
              <a:rPr lang="en-US" dirty="0" smtClean="0"/>
              <a:t/>
            </a:r>
            <a:br>
              <a:rPr lang="en-US" dirty="0" smtClean="0"/>
            </a:b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800" dirty="0" smtClean="0"/>
              <a:t>Comments received from 802.3 (6)</a:t>
            </a:r>
          </a:p>
          <a:p>
            <a:r>
              <a:rPr lang="en-US" sz="2800" dirty="0" smtClean="0"/>
              <a:t>Comments received from 802.11 (6)</a:t>
            </a:r>
          </a:p>
          <a:p>
            <a:r>
              <a:rPr lang="en-US" sz="2800" dirty="0" smtClean="0"/>
              <a:t>Comments received from James </a:t>
            </a:r>
            <a:r>
              <a:rPr lang="en-US" sz="2800" dirty="0" err="1" smtClean="0"/>
              <a:t>Gilb</a:t>
            </a:r>
            <a:r>
              <a:rPr lang="en-US" sz="2800" dirty="0" smtClean="0"/>
              <a:t> (3)</a:t>
            </a: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591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#1 </a:t>
            </a:r>
            <a:r>
              <a:rPr lang="en-US" sz="2800" dirty="0" smtClean="0"/>
              <a:t>802.3: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114800"/>
          </a:xfrm>
        </p:spPr>
        <p:txBody>
          <a:bodyPr/>
          <a:lstStyle/>
          <a:p>
            <a:pPr marL="0" indent="0">
              <a:buNone/>
            </a:pPr>
            <a:r>
              <a:rPr lang="en-US" sz="2400" dirty="0" smtClean="0">
                <a:latin typeface="+mj-lt"/>
              </a:rPr>
              <a:t>Comment</a:t>
            </a:r>
            <a:r>
              <a:rPr lang="en-US" sz="2400" dirty="0" smtClean="0">
                <a:latin typeface="+mj-lt"/>
              </a:rPr>
              <a:t>:</a:t>
            </a:r>
            <a:endParaRPr lang="en-US" sz="2400" dirty="0">
              <a:latin typeface="+mj-lt"/>
            </a:endParaRPr>
          </a:p>
          <a:p>
            <a:pPr marL="0" indent="0">
              <a:buNone/>
            </a:pPr>
            <a:r>
              <a:rPr lang="en-US" sz="2400" dirty="0" smtClean="0">
                <a:latin typeface="+mj-lt"/>
              </a:rPr>
              <a:t>PAR 5.5 </a:t>
            </a:r>
            <a:r>
              <a:rPr lang="en-US" sz="2400" dirty="0">
                <a:latin typeface="+mj-lt"/>
              </a:rPr>
              <a:t>— Change IEEE Std. 802.15.4 to IEEE </a:t>
            </a:r>
            <a:r>
              <a:rPr lang="en-US" sz="2400" dirty="0" err="1">
                <a:latin typeface="+mj-lt"/>
              </a:rPr>
              <a:t>Std</a:t>
            </a:r>
            <a:r>
              <a:rPr lang="en-US" sz="2400" dirty="0">
                <a:latin typeface="+mj-lt"/>
              </a:rPr>
              <a:t> 802.15.4 (remove the dot after </a:t>
            </a:r>
            <a:r>
              <a:rPr lang="en-US" sz="2400" dirty="0" err="1">
                <a:latin typeface="+mj-lt"/>
              </a:rPr>
              <a:t>Std</a:t>
            </a:r>
            <a:r>
              <a:rPr lang="en-US" sz="2400" dirty="0" smtClean="0">
                <a:latin typeface="+mj-lt"/>
              </a:rPr>
              <a:t>).</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a:t>
            </a:r>
            <a:r>
              <a:rPr lang="en-US" sz="2400" i="1" dirty="0" smtClean="0">
                <a:solidFill>
                  <a:schemeClr val="accent6">
                    <a:lumMod val="75000"/>
                  </a:schemeClr>
                </a:solidFill>
                <a:latin typeface="+mj-lt"/>
              </a:rPr>
              <a:t>: Agree. </a:t>
            </a:r>
            <a:r>
              <a:rPr lang="en-US" sz="2400" i="1" dirty="0" smtClean="0">
                <a:solidFill>
                  <a:schemeClr val="accent6">
                    <a:lumMod val="75000"/>
                  </a:schemeClr>
                </a:solidFill>
                <a:latin typeface="+mj-lt"/>
              </a:rPr>
              <a:t>Change made as suggested.</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752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#2 802.3: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400" dirty="0" smtClean="0">
                <a:latin typeface="+mj-lt"/>
              </a:rPr>
              <a:t>Comment</a:t>
            </a:r>
            <a:r>
              <a:rPr lang="en-US" sz="2400" dirty="0" smtClean="0">
                <a:latin typeface="+mj-lt"/>
              </a:rPr>
              <a:t>:</a:t>
            </a:r>
            <a:endParaRPr lang="en-US" sz="2400" dirty="0">
              <a:latin typeface="+mj-lt"/>
            </a:endParaRPr>
          </a:p>
          <a:p>
            <a:pPr marL="0" indent="0">
              <a:buNone/>
            </a:pPr>
            <a:r>
              <a:rPr lang="en-US" sz="2200" dirty="0">
                <a:latin typeface="+mj-lt"/>
              </a:rPr>
              <a:t>PAR 6.1.b — The RAC Chair is  not aware of a recommendation from the RAC to review this project (nor it being flagged for review by editorial staff, typically occurring because of content found in MEC review, nor in general PHY oriented projects.  RAC review can also be requested by the WG/TG later without a PAR modification if "not anticipated" registry related content appears in the draft.)  Please refer to the PAR form instructions for when a Yes answer is appropriate and consider if the answer should be changed to No.  (The RAC has reviewed IEEE </a:t>
            </a:r>
            <a:r>
              <a:rPr lang="en-US" sz="2200" dirty="0" err="1">
                <a:latin typeface="+mj-lt"/>
              </a:rPr>
              <a:t>Std</a:t>
            </a:r>
            <a:r>
              <a:rPr lang="en-US" sz="2200" dirty="0">
                <a:latin typeface="+mj-lt"/>
              </a:rPr>
              <a:t> 802.15.4.)</a:t>
            </a:r>
            <a:endParaRPr lang="en-US" sz="2200" i="1" dirty="0" smtClean="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smtClean="0">
                <a:solidFill>
                  <a:schemeClr val="accent6">
                    <a:lumMod val="75000"/>
                  </a:schemeClr>
                </a:solidFill>
                <a:latin typeface="+mj-lt"/>
              </a:rPr>
              <a:t>: Agree. </a:t>
            </a:r>
            <a:r>
              <a:rPr lang="en-US" sz="2400" i="1" dirty="0" smtClean="0">
                <a:solidFill>
                  <a:schemeClr val="accent6">
                    <a:lumMod val="75000"/>
                  </a:schemeClr>
                </a:solidFill>
                <a:latin typeface="+mj-lt"/>
              </a:rPr>
              <a:t>Changed to “No”.</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759031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#3,4 802.3: </a:t>
            </a:r>
            <a:r>
              <a:rPr lang="en-US" sz="2800" dirty="0" smtClean="0"/>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Broad </a:t>
            </a:r>
            <a:r>
              <a:rPr lang="en-US" sz="2200" dirty="0">
                <a:latin typeface="+mj-lt"/>
              </a:rPr>
              <a:t>Market, </a:t>
            </a:r>
            <a:r>
              <a:rPr lang="en-US" sz="2200" dirty="0" smtClean="0">
                <a:latin typeface="+mj-lt"/>
              </a:rPr>
              <a:t>a </a:t>
            </a:r>
            <a:r>
              <a:rPr lang="en-US" sz="2200" dirty="0">
                <a:latin typeface="+mj-lt"/>
              </a:rPr>
              <a:t>— Typo and grammar:  “is a widely” -&gt; “is widely”, “</a:t>
            </a:r>
            <a:r>
              <a:rPr lang="en-US" sz="2200" dirty="0" err="1">
                <a:latin typeface="+mj-lt"/>
              </a:rPr>
              <a:t>Ihings</a:t>
            </a:r>
            <a:r>
              <a:rPr lang="en-US" sz="2200" dirty="0">
                <a:latin typeface="+mj-lt"/>
              </a:rPr>
              <a:t>” -&gt; “</a:t>
            </a:r>
            <a:r>
              <a:rPr lang="en-US" sz="2200" dirty="0" smtClean="0">
                <a:latin typeface="+mj-lt"/>
              </a:rPr>
              <a:t>Things“</a:t>
            </a:r>
          </a:p>
          <a:p>
            <a:pPr marL="0" indent="0">
              <a:buNone/>
            </a:pPr>
            <a:endParaRPr lang="en-US" sz="2200" dirty="0" smtClean="0">
              <a:latin typeface="+mj-lt"/>
            </a:endParaRPr>
          </a:p>
          <a:p>
            <a:pPr marL="0" indent="0">
              <a:buNone/>
            </a:pPr>
            <a:r>
              <a:rPr lang="en-US" sz="2500" i="1" dirty="0">
                <a:solidFill>
                  <a:schemeClr val="accent6">
                    <a:lumMod val="75000"/>
                  </a:schemeClr>
                </a:solidFill>
                <a:latin typeface="+mj-lt"/>
              </a:rPr>
              <a:t>Response: Agree. Change made as requested</a:t>
            </a:r>
          </a:p>
          <a:p>
            <a:pPr marL="0" indent="0">
              <a:buNone/>
            </a:pPr>
            <a:endParaRPr lang="en-US" sz="2200" dirty="0">
              <a:latin typeface="+mj-lt"/>
            </a:endParaRPr>
          </a:p>
          <a:p>
            <a:pPr marL="0" indent="0">
              <a:buNone/>
            </a:pPr>
            <a:r>
              <a:rPr lang="en-US" sz="2200" dirty="0" smtClean="0">
                <a:latin typeface="+mj-lt"/>
              </a:rPr>
              <a:t>Broad Market, b — Doesn’t the phrase "into automotive remote control and associated Smart Phone Applications, to cite just one example” have two examples?</a:t>
            </a:r>
          </a:p>
          <a:p>
            <a:pPr marL="0" indent="0">
              <a:buNone/>
            </a:pPr>
            <a:endParaRPr lang="en-US" sz="2200" dirty="0" smtClean="0">
              <a:latin typeface="+mj-lt"/>
            </a:endParaRPr>
          </a:p>
          <a:p>
            <a:pPr marL="0" indent="0">
              <a:buNone/>
            </a:pPr>
            <a:r>
              <a:rPr lang="en-US" sz="2400" i="1" dirty="0" smtClean="0">
                <a:solidFill>
                  <a:schemeClr val="accent6">
                    <a:lumMod val="75000"/>
                  </a:schemeClr>
                </a:solidFill>
                <a:latin typeface="+mj-lt"/>
              </a:rPr>
              <a:t>Response: Agree. Changed “one” to “two” </a:t>
            </a:r>
          </a:p>
          <a:p>
            <a:pPr marL="0" indent="0">
              <a:buNone/>
            </a:pPr>
            <a:endParaRPr lang="en-US" sz="2200" dirty="0">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381638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#5,6 802.3: </a:t>
            </a:r>
            <a:r>
              <a:rPr lang="en-US" sz="2800" dirty="0" smtClean="0"/>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Distinct </a:t>
            </a:r>
            <a:r>
              <a:rPr lang="en-US" sz="2200" dirty="0">
                <a:latin typeface="+mj-lt"/>
              </a:rPr>
              <a:t>Identity — Change IEEE Std. 802.15.4 to IEEE </a:t>
            </a:r>
            <a:r>
              <a:rPr lang="en-US" sz="2200" dirty="0" err="1">
                <a:latin typeface="+mj-lt"/>
              </a:rPr>
              <a:t>Std</a:t>
            </a:r>
            <a:r>
              <a:rPr lang="en-US" sz="2200" dirty="0">
                <a:latin typeface="+mj-lt"/>
              </a:rPr>
              <a:t> 802.15.4 (remove the dot after </a:t>
            </a:r>
            <a:r>
              <a:rPr lang="en-US" sz="2200" dirty="0" err="1">
                <a:latin typeface="+mj-lt"/>
              </a:rPr>
              <a:t>Std</a:t>
            </a:r>
            <a:r>
              <a:rPr lang="en-US" sz="2200" dirty="0">
                <a:latin typeface="+mj-lt"/>
              </a:rPr>
              <a:t>).</a:t>
            </a:r>
          </a:p>
          <a:p>
            <a:pPr marL="0" indent="0">
              <a:buNone/>
            </a:pPr>
            <a:endParaRPr lang="en-US" sz="2200" dirty="0">
              <a:latin typeface="+mj-lt"/>
            </a:endParaRPr>
          </a:p>
          <a:p>
            <a:pPr marL="0" indent="0">
              <a:buNone/>
            </a:pPr>
            <a:r>
              <a:rPr lang="en-US" sz="2400" i="1" dirty="0">
                <a:solidFill>
                  <a:schemeClr val="accent6">
                    <a:lumMod val="75000"/>
                  </a:schemeClr>
                </a:solidFill>
                <a:latin typeface="+mj-lt"/>
              </a:rPr>
              <a:t>Response: Agree. Change made as </a:t>
            </a:r>
            <a:r>
              <a:rPr lang="en-US" sz="2400" i="1" dirty="0">
                <a:solidFill>
                  <a:schemeClr val="accent6">
                    <a:lumMod val="75000"/>
                  </a:schemeClr>
                </a:solidFill>
                <a:latin typeface="+mj-lt"/>
              </a:rPr>
              <a:t>requested</a:t>
            </a:r>
          </a:p>
          <a:p>
            <a:pPr marL="0" indent="0">
              <a:buNone/>
            </a:pPr>
            <a:endParaRPr lang="en-US" sz="2000" i="1" dirty="0">
              <a:solidFill>
                <a:schemeClr val="accent6">
                  <a:lumMod val="75000"/>
                </a:schemeClr>
              </a:solidFill>
              <a:latin typeface="+mj-lt"/>
            </a:endParaRPr>
          </a:p>
          <a:p>
            <a:pPr marL="0" indent="0">
              <a:buNone/>
            </a:pPr>
            <a:r>
              <a:rPr lang="en-US" sz="2200" dirty="0" smtClean="0">
                <a:latin typeface="+mj-lt"/>
              </a:rPr>
              <a:t>Technical </a:t>
            </a:r>
            <a:r>
              <a:rPr lang="en-US" sz="2200" dirty="0">
                <a:latin typeface="+mj-lt"/>
              </a:rPr>
              <a:t>Feasibility, b — Change IEEE Std.802.15.4 to IEEE </a:t>
            </a:r>
            <a:r>
              <a:rPr lang="en-US" sz="2200" dirty="0" err="1">
                <a:latin typeface="+mj-lt"/>
              </a:rPr>
              <a:t>Std</a:t>
            </a:r>
            <a:r>
              <a:rPr lang="en-US" sz="2200" dirty="0">
                <a:latin typeface="+mj-lt"/>
              </a:rPr>
              <a:t> 802.15.4 (replace the dot after </a:t>
            </a:r>
            <a:r>
              <a:rPr lang="en-US" sz="2200" dirty="0" err="1">
                <a:latin typeface="+mj-lt"/>
              </a:rPr>
              <a:t>Std</a:t>
            </a:r>
            <a:r>
              <a:rPr lang="en-US" sz="2200" dirty="0">
                <a:latin typeface="+mj-lt"/>
              </a:rPr>
              <a:t> with a space).</a:t>
            </a: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 made as requested</a:t>
            </a: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8887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#7,8 802.11: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a:latin typeface="+mj-lt"/>
              </a:rPr>
              <a:t>PAR 2.1 change “Amendment enhancing existing Impulse Radio-Ultra Wide Band (IR-UWB) Physical Layers (PHYs) and associated ranging techniques” </a:t>
            </a:r>
          </a:p>
          <a:p>
            <a:pPr marL="0" indent="0">
              <a:buNone/>
            </a:pPr>
            <a:r>
              <a:rPr lang="en-US" sz="2200" dirty="0">
                <a:latin typeface="+mj-lt"/>
              </a:rPr>
              <a:t>To “Amendment enhanced Impulse Radio-Ultra Wide Band (IR-UWB) Physical Layers (PHYs) and associated ranging techniques”</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Agree. Changed as requested</a:t>
            </a:r>
            <a:endParaRPr lang="en-US" sz="2400" i="1" dirty="0">
              <a:solidFill>
                <a:schemeClr val="accent6">
                  <a:lumMod val="75000"/>
                </a:schemeClr>
              </a:solidFill>
              <a:latin typeface="+mj-lt"/>
            </a:endParaRPr>
          </a:p>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change “This amendment enhances existing” to “This amendment enhances the”</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23403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#9,10,11,12 802.11: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fontScale="77500" lnSpcReduction="20000"/>
          </a:bodyPr>
          <a:lstStyle/>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delete “within IEEE </a:t>
            </a:r>
            <a:r>
              <a:rPr lang="en-US" sz="2200" dirty="0" err="1">
                <a:latin typeface="+mj-lt"/>
              </a:rPr>
              <a:t>Std</a:t>
            </a:r>
            <a:r>
              <a:rPr lang="en-US" sz="2200" dirty="0">
                <a:latin typeface="+mj-lt"/>
              </a:rPr>
              <a:t> 802.15.4”. </a:t>
            </a:r>
            <a:r>
              <a:rPr lang="en-US" sz="2200" dirty="0">
                <a:latin typeface="+mj-lt"/>
              </a:rPr>
              <a:t>(this is self-referencing</a:t>
            </a:r>
            <a:r>
              <a:rPr lang="en-US" sz="2200" dirty="0" smtClean="0">
                <a:latin typeface="+mj-lt"/>
              </a:rPr>
              <a:t>).</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Changed as </a:t>
            </a:r>
            <a:r>
              <a:rPr lang="en-US" sz="2400" i="1" dirty="0" smtClean="0">
                <a:solidFill>
                  <a:schemeClr val="accent6">
                    <a:lumMod val="75000"/>
                  </a:schemeClr>
                </a:solidFill>
                <a:latin typeface="+mj-lt"/>
              </a:rPr>
              <a:t>requested</a:t>
            </a:r>
          </a:p>
          <a:p>
            <a:pPr marL="0" indent="0">
              <a:buNone/>
            </a:pPr>
            <a:endParaRPr lang="en-US" sz="2400" i="1" dirty="0">
              <a:solidFill>
                <a:schemeClr val="accent6">
                  <a:lumMod val="75000"/>
                </a:schemeClr>
              </a:solidFill>
              <a:latin typeface="+mj-lt"/>
            </a:endParaRPr>
          </a:p>
          <a:p>
            <a:pPr marL="0" indent="0">
              <a:buNone/>
            </a:pPr>
            <a:r>
              <a:rPr lang="en-US" sz="2200" dirty="0">
                <a:latin typeface="+mj-lt"/>
              </a:rPr>
              <a:t>PAR 5.2.b – delete “, and others as appropriate” and move “and” before last item</a:t>
            </a:r>
            <a:r>
              <a:rPr lang="en-US" sz="2200" dirty="0" smtClean="0">
                <a:latin typeface="+mj-lt"/>
              </a:rPr>
              <a:t>.</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200" dirty="0">
              <a:latin typeface="+mj-lt"/>
            </a:endParaRPr>
          </a:p>
          <a:p>
            <a:pPr marL="0" indent="0">
              <a:buNone/>
            </a:pPr>
            <a:r>
              <a:rPr lang="en-US" sz="2200" dirty="0">
                <a:latin typeface="+mj-lt"/>
              </a:rPr>
              <a:t>PAR 5.2.b – move </a:t>
            </a:r>
            <a:r>
              <a:rPr lang="en-US" sz="2200" dirty="0" smtClean="0">
                <a:latin typeface="+mj-lt"/>
              </a:rPr>
              <a:t>second to last sentence (“The goal….”) to </a:t>
            </a:r>
            <a:r>
              <a:rPr lang="en-US" sz="2200" dirty="0">
                <a:latin typeface="+mj-lt"/>
              </a:rPr>
              <a:t>5.5 – not needed here</a:t>
            </a:r>
            <a:r>
              <a:rPr lang="en-US" sz="2200" dirty="0" smtClean="0">
                <a:latin typeface="+mj-lt"/>
              </a:rPr>
              <a:t>.</a:t>
            </a:r>
          </a:p>
          <a:p>
            <a:pPr marL="0" indent="0">
              <a:buNone/>
            </a:pPr>
            <a:r>
              <a:rPr lang="en-US" sz="2500" i="1" dirty="0">
                <a:solidFill>
                  <a:schemeClr val="accent6">
                    <a:lumMod val="75000"/>
                  </a:schemeClr>
                </a:solidFill>
                <a:latin typeface="+mj-lt"/>
              </a:rPr>
              <a:t>Response: </a:t>
            </a:r>
            <a:r>
              <a:rPr lang="en-US" sz="2500" i="1" dirty="0" smtClean="0">
                <a:solidFill>
                  <a:schemeClr val="accent6">
                    <a:lumMod val="75000"/>
                  </a:schemeClr>
                </a:solidFill>
                <a:latin typeface="+mj-lt"/>
              </a:rPr>
              <a:t>Agree</a:t>
            </a:r>
            <a:r>
              <a:rPr lang="en-US" sz="2500" i="1" dirty="0">
                <a:solidFill>
                  <a:schemeClr val="accent6">
                    <a:lumMod val="75000"/>
                  </a:schemeClr>
                </a:solidFill>
                <a:latin typeface="+mj-lt"/>
              </a:rPr>
              <a:t>. “These PHY enhancements better address the needs of current applications and as well as meeting the needs of a wider set of</a:t>
            </a:r>
          </a:p>
          <a:p>
            <a:pPr marL="0" indent="0">
              <a:buNone/>
            </a:pPr>
            <a:r>
              <a:rPr lang="en-US" sz="2500" i="1" dirty="0">
                <a:solidFill>
                  <a:schemeClr val="accent6">
                    <a:lumMod val="75000"/>
                  </a:schemeClr>
                </a:solidFill>
                <a:latin typeface="+mj-lt"/>
              </a:rPr>
              <a:t>applications where the integrity and accuracy of distance measurement is important</a:t>
            </a:r>
            <a:r>
              <a:rPr lang="en-US" sz="2500" i="1" dirty="0" smtClean="0">
                <a:solidFill>
                  <a:schemeClr val="accent6">
                    <a:lumMod val="75000"/>
                  </a:schemeClr>
                </a:solidFill>
                <a:latin typeface="+mj-lt"/>
              </a:rPr>
              <a:t>.” has been moved to 5.5</a:t>
            </a:r>
            <a:endParaRPr lang="en-US" sz="2500" i="1" dirty="0">
              <a:solidFill>
                <a:schemeClr val="accent6">
                  <a:lumMod val="75000"/>
                </a:schemeClr>
              </a:solidFill>
              <a:latin typeface="+mj-lt"/>
            </a:endParaRPr>
          </a:p>
          <a:p>
            <a:pPr marL="0" indent="0">
              <a:buNone/>
            </a:pPr>
            <a:endParaRPr lang="en-US" sz="2200" dirty="0">
              <a:latin typeface="+mj-lt"/>
            </a:endParaRPr>
          </a:p>
          <a:p>
            <a:pPr marL="0" indent="0">
              <a:buNone/>
            </a:pPr>
            <a:r>
              <a:rPr lang="en-US" sz="2200" dirty="0">
                <a:latin typeface="+mj-lt"/>
              </a:rPr>
              <a:t>PAR 5.2.b – replace last sentence with “The amendment defines MAC changes to support these PHY enhancements</a:t>
            </a:r>
            <a:r>
              <a:rPr lang="en-US" sz="2400" i="1" dirty="0" smtClean="0">
                <a:solidFill>
                  <a:schemeClr val="accent6">
                    <a:lumMod val="75000"/>
                  </a:schemeClr>
                </a:solidFill>
                <a:latin typeface="+mj-lt"/>
              </a:rPr>
              <a:t>.</a:t>
            </a:r>
          </a:p>
          <a:p>
            <a:pPr marL="0" indent="0">
              <a:buNone/>
            </a:pPr>
            <a:r>
              <a:rPr lang="en-US" sz="2400" i="1" dirty="0" smtClean="0">
                <a:solidFill>
                  <a:schemeClr val="accent6">
                    <a:lumMod val="75000"/>
                  </a:schemeClr>
                </a:solidFill>
                <a:latin typeface="+mj-lt"/>
              </a:rPr>
              <a:t>Response: Agree. Change as requested</a:t>
            </a:r>
            <a:endParaRPr lang="en-US" sz="2400" i="1" dirty="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84994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6659</TotalTime>
  <Words>890</Words>
  <Application>Microsoft Office PowerPoint</Application>
  <PresentationFormat>On-screen Show (4:3)</PresentationFormat>
  <Paragraphs>110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굴림</vt:lpstr>
      <vt:lpstr>Arial</vt:lpstr>
      <vt:lpstr>Calibri</vt:lpstr>
      <vt:lpstr>Times New Roman</vt:lpstr>
      <vt:lpstr>802.15</vt:lpstr>
      <vt:lpstr>PowerPoint Presentation</vt:lpstr>
      <vt:lpstr>802.15 Responses to PAR/CSD Comments Received  on  PAR and CSD P802.15.4z  Amendment: Enhanced IR-UWB Ranging (EIR) </vt:lpstr>
      <vt:lpstr>Summary</vt:lpstr>
      <vt:lpstr>Comment #1 802.3:  PAR</vt:lpstr>
      <vt:lpstr>Comment #2 802.3:  PAR</vt:lpstr>
      <vt:lpstr>Comment #3,4 802.3:  CSD</vt:lpstr>
      <vt:lpstr>Comment #5,6 802.3:  CSD</vt:lpstr>
      <vt:lpstr>Comment #7,8 802.11:  PAR</vt:lpstr>
      <vt:lpstr>Comment #9,10,11,12 802.11:  PAR</vt:lpstr>
      <vt:lpstr>Comment 12,13,14 from James Gilb PAR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Benjamin Rolfe</cp:lastModifiedBy>
  <cp:revision>117</cp:revision>
  <dcterms:created xsi:type="dcterms:W3CDTF">2015-02-16T21:03:50Z</dcterms:created>
  <dcterms:modified xsi:type="dcterms:W3CDTF">2018-03-07T16:47:50Z</dcterms:modified>
</cp:coreProperties>
</file>