
<file path=[Content_Types].xml><?xml version="1.0" encoding="utf-8"?>
<Types xmlns="http://schemas.openxmlformats.org/package/2006/content-types">
  <Override PartName="/_rels/.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_rels/presentation.xml.rels" ContentType="application/vnd.openxmlformats-package.relationships+xml"/>
  <Override PartName="/ppt/media/image4.png" ContentType="image/png"/>
  <Override PartName="/ppt/media/image3.png" ContentType="image/png"/>
  <Override PartName="/ppt/media/image2.png" ContentType="image/png"/>
  <Override PartName="/ppt/media/image1.png" ContentType="image/png"/>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31" name="PlaceHolder 2"/>
          <p:cNvSpPr>
            <a:spLocks noGrp="1"/>
          </p:cNvSpPr>
          <p:nvPr>
            <p:ph type="body"/>
          </p:nvPr>
        </p:nvSpPr>
        <p:spPr>
          <a:xfrm>
            <a:off x="685800" y="1981080"/>
            <a:ext cx="77724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2" name="PlaceHolder 3"/>
          <p:cNvSpPr>
            <a:spLocks noGrp="1"/>
          </p:cNvSpPr>
          <p:nvPr>
            <p:ph type="body"/>
          </p:nvPr>
        </p:nvSpPr>
        <p:spPr>
          <a:xfrm>
            <a:off x="685800" y="4303440"/>
            <a:ext cx="77724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34" name="PlaceHolder 2"/>
          <p:cNvSpPr>
            <a:spLocks noGrp="1"/>
          </p:cNvSpPr>
          <p:nvPr>
            <p:ph type="body"/>
          </p:nvPr>
        </p:nvSpPr>
        <p:spPr>
          <a:xfrm>
            <a:off x="68580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5" name="PlaceHolder 3"/>
          <p:cNvSpPr>
            <a:spLocks noGrp="1"/>
          </p:cNvSpPr>
          <p:nvPr>
            <p:ph type="body"/>
          </p:nvPr>
        </p:nvSpPr>
        <p:spPr>
          <a:xfrm>
            <a:off x="466848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6" name="PlaceHolder 4"/>
          <p:cNvSpPr>
            <a:spLocks noGrp="1"/>
          </p:cNvSpPr>
          <p:nvPr>
            <p:ph type="body"/>
          </p:nvPr>
        </p:nvSpPr>
        <p:spPr>
          <a:xfrm>
            <a:off x="4668480" y="430344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7" name="PlaceHolder 5"/>
          <p:cNvSpPr>
            <a:spLocks noGrp="1"/>
          </p:cNvSpPr>
          <p:nvPr>
            <p:ph type="body"/>
          </p:nvPr>
        </p:nvSpPr>
        <p:spPr>
          <a:xfrm>
            <a:off x="685800" y="430344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39" name="PlaceHolder 2"/>
          <p:cNvSpPr>
            <a:spLocks noGrp="1"/>
          </p:cNvSpPr>
          <p:nvPr>
            <p:ph type="body"/>
          </p:nvPr>
        </p:nvSpPr>
        <p:spPr>
          <a:xfrm>
            <a:off x="685800" y="1981080"/>
            <a:ext cx="77724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40" name="PlaceHolder 3"/>
          <p:cNvSpPr>
            <a:spLocks noGrp="1"/>
          </p:cNvSpPr>
          <p:nvPr>
            <p:ph type="body"/>
          </p:nvPr>
        </p:nvSpPr>
        <p:spPr>
          <a:xfrm>
            <a:off x="685800" y="1981080"/>
            <a:ext cx="77724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pic>
        <p:nvPicPr>
          <p:cNvPr id="41" name="" descr=""/>
          <p:cNvPicPr/>
          <p:nvPr/>
        </p:nvPicPr>
        <p:blipFill>
          <a:blip r:embed="rId2"/>
          <a:stretch/>
        </p:blipFill>
        <p:spPr>
          <a:xfrm>
            <a:off x="1785960" y="1981080"/>
            <a:ext cx="5572080" cy="4446000"/>
          </a:xfrm>
          <a:prstGeom prst="rect">
            <a:avLst/>
          </a:prstGeom>
          <a:ln>
            <a:noFill/>
          </a:ln>
        </p:spPr>
      </p:pic>
      <p:pic>
        <p:nvPicPr>
          <p:cNvPr id="42" name="" descr=""/>
          <p:cNvPicPr/>
          <p:nvPr/>
        </p:nvPicPr>
        <p:blipFill>
          <a:blip r:embed="rId3"/>
          <a:stretch/>
        </p:blipFill>
        <p:spPr>
          <a:xfrm>
            <a:off x="1785960" y="1981080"/>
            <a:ext cx="5572080" cy="444600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0" name="PlaceHolder 2"/>
          <p:cNvSpPr>
            <a:spLocks noGrp="1"/>
          </p:cNvSpPr>
          <p:nvPr>
            <p:ph type="subTitle"/>
          </p:nvPr>
        </p:nvSpPr>
        <p:spPr>
          <a:xfrm>
            <a:off x="685800" y="1981080"/>
            <a:ext cx="7772400" cy="4446000"/>
          </a:xfrm>
          <a:prstGeom prst="rect">
            <a:avLst/>
          </a:prstGeom>
        </p:spPr>
        <p:txBody>
          <a:bodyPr lIns="0" rIns="0" tIns="0" bIns="0" anchor="ctr"/>
          <a:p>
            <a:pPr algn="ctr">
              <a:spcBef>
                <a:spcPts val="799"/>
              </a:spcBef>
            </a:pPr>
            <a:endParaRPr b="0" lang="en-US" sz="3200" spc="-1" strike="noStrike">
              <a:solidFill>
                <a:srgbClr val="000000"/>
              </a:solidFill>
              <a:uFill>
                <a:solidFill>
                  <a:srgbClr val="ffffff"/>
                </a:solidFill>
              </a:u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2" name="PlaceHolder 2"/>
          <p:cNvSpPr>
            <a:spLocks noGrp="1"/>
          </p:cNvSpPr>
          <p:nvPr>
            <p:ph type="body"/>
          </p:nvPr>
        </p:nvSpPr>
        <p:spPr>
          <a:xfrm>
            <a:off x="685800" y="1981080"/>
            <a:ext cx="77724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4" name="PlaceHolder 2"/>
          <p:cNvSpPr>
            <a:spLocks noGrp="1"/>
          </p:cNvSpPr>
          <p:nvPr>
            <p:ph type="body"/>
          </p:nvPr>
        </p:nvSpPr>
        <p:spPr>
          <a:xfrm>
            <a:off x="685800" y="1981080"/>
            <a:ext cx="37926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15" name="PlaceHolder 3"/>
          <p:cNvSpPr>
            <a:spLocks noGrp="1"/>
          </p:cNvSpPr>
          <p:nvPr>
            <p:ph type="body"/>
          </p:nvPr>
        </p:nvSpPr>
        <p:spPr>
          <a:xfrm>
            <a:off x="4668480" y="1981080"/>
            <a:ext cx="37926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85800" y="685440"/>
            <a:ext cx="7772400" cy="4947480"/>
          </a:xfrm>
          <a:prstGeom prst="rect">
            <a:avLst/>
          </a:prstGeom>
        </p:spPr>
        <p:txBody>
          <a:bodyPr lIns="0" rIns="0" tIns="0" bIns="0" anchor="ctr"/>
          <a:p>
            <a:pPr algn="ctr">
              <a:spcBef>
                <a:spcPts val="799"/>
              </a:spcBef>
            </a:pP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9" name="PlaceHolder 2"/>
          <p:cNvSpPr>
            <a:spLocks noGrp="1"/>
          </p:cNvSpPr>
          <p:nvPr>
            <p:ph type="body"/>
          </p:nvPr>
        </p:nvSpPr>
        <p:spPr>
          <a:xfrm>
            <a:off x="68580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0" name="PlaceHolder 3"/>
          <p:cNvSpPr>
            <a:spLocks noGrp="1"/>
          </p:cNvSpPr>
          <p:nvPr>
            <p:ph type="body"/>
          </p:nvPr>
        </p:nvSpPr>
        <p:spPr>
          <a:xfrm>
            <a:off x="685800" y="430344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1" name="PlaceHolder 4"/>
          <p:cNvSpPr>
            <a:spLocks noGrp="1"/>
          </p:cNvSpPr>
          <p:nvPr>
            <p:ph type="body"/>
          </p:nvPr>
        </p:nvSpPr>
        <p:spPr>
          <a:xfrm>
            <a:off x="4668480" y="1981080"/>
            <a:ext cx="37926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23" name="PlaceHolder 2"/>
          <p:cNvSpPr>
            <a:spLocks noGrp="1"/>
          </p:cNvSpPr>
          <p:nvPr>
            <p:ph type="body"/>
          </p:nvPr>
        </p:nvSpPr>
        <p:spPr>
          <a:xfrm>
            <a:off x="685800" y="1981080"/>
            <a:ext cx="37926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4" name="PlaceHolder 3"/>
          <p:cNvSpPr>
            <a:spLocks noGrp="1"/>
          </p:cNvSpPr>
          <p:nvPr>
            <p:ph type="body"/>
          </p:nvPr>
        </p:nvSpPr>
        <p:spPr>
          <a:xfrm>
            <a:off x="466848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5" name="PlaceHolder 4"/>
          <p:cNvSpPr>
            <a:spLocks noGrp="1"/>
          </p:cNvSpPr>
          <p:nvPr>
            <p:ph type="body"/>
          </p:nvPr>
        </p:nvSpPr>
        <p:spPr>
          <a:xfrm>
            <a:off x="4668480" y="430344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27" name="PlaceHolder 2"/>
          <p:cNvSpPr>
            <a:spLocks noGrp="1"/>
          </p:cNvSpPr>
          <p:nvPr>
            <p:ph type="body"/>
          </p:nvPr>
        </p:nvSpPr>
        <p:spPr>
          <a:xfrm>
            <a:off x="68580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466848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9" name="PlaceHolder 4"/>
          <p:cNvSpPr>
            <a:spLocks noGrp="1"/>
          </p:cNvSpPr>
          <p:nvPr>
            <p:ph type="body"/>
          </p:nvPr>
        </p:nvSpPr>
        <p:spPr>
          <a:xfrm>
            <a:off x="685800" y="4303440"/>
            <a:ext cx="77724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685440"/>
            <a:ext cx="7772400" cy="1067040"/>
          </a:xfrm>
          <a:prstGeom prst="rect">
            <a:avLst/>
          </a:prstGeom>
        </p:spPr>
        <p:txBody>
          <a:bodyPr lIns="92160" rIns="92160" tIns="46080" bIns="46080" anchor="ctr"/>
          <a:p>
            <a:pPr algn="ctr"/>
            <a:r>
              <a:rPr b="0" lang="en-US" sz="3600" spc="-1" strike="noStrike">
                <a:solidFill>
                  <a:srgbClr val="000000"/>
                </a:solidFill>
                <a:uFill>
                  <a:solidFill>
                    <a:srgbClr val="ffffff"/>
                  </a:solidFill>
                </a:uFill>
                <a:latin typeface="Times New Roman"/>
              </a:rPr>
              <a:t>Click to edit the title text format</a:t>
            </a:r>
            <a:endParaRPr b="0" lang="en-US" sz="3600" spc="-1" strike="noStrike">
              <a:solidFill>
                <a:srgbClr val="000000"/>
              </a:solidFill>
              <a:uFill>
                <a:solidFill>
                  <a:srgbClr val="ffffff"/>
                </a:solidFill>
              </a:uFill>
              <a:latin typeface="Times New Roman"/>
            </a:endParaRPr>
          </a:p>
        </p:txBody>
      </p:sp>
      <p:sp>
        <p:nvSpPr>
          <p:cNvPr id="1" name="PlaceHolder 2"/>
          <p:cNvSpPr>
            <a:spLocks noGrp="1"/>
          </p:cNvSpPr>
          <p:nvPr>
            <p:ph type="body"/>
          </p:nvPr>
        </p:nvSpPr>
        <p:spPr>
          <a:xfrm>
            <a:off x="685800" y="1981080"/>
            <a:ext cx="7772400" cy="4446000"/>
          </a:xfrm>
          <a:prstGeom prst="rect">
            <a:avLst/>
          </a:prstGeom>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Click to edit the outline text format</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Second Outline Level</a:t>
            </a:r>
            <a:endParaRPr b="0" lang="en-US" sz="2800" spc="-1" strike="noStrike">
              <a:solidFill>
                <a:srgbClr val="000000"/>
              </a:solidFill>
              <a:uFill>
                <a:solidFill>
                  <a:srgbClr val="ffffff"/>
                </a:solidFill>
              </a:uFill>
              <a:latin typeface="Arial"/>
            </a:endParaRPr>
          </a:p>
          <a:p>
            <a:pPr lvl="2" marL="1085760" indent="-228600">
              <a:spcBef>
                <a:spcPts val="598"/>
              </a:spcBef>
              <a:buClr>
                <a:srgbClr val="000000"/>
              </a:buClr>
              <a:buFont typeface="Arial"/>
              <a:buChar char="•"/>
            </a:pPr>
            <a:r>
              <a:rPr b="0" lang="en-US" sz="2400" spc="-1" strike="noStrike">
                <a:solidFill>
                  <a:srgbClr val="000000"/>
                </a:solidFill>
                <a:uFill>
                  <a:solidFill>
                    <a:srgbClr val="ffffff"/>
                  </a:solidFill>
                </a:uFill>
                <a:latin typeface="Arial"/>
              </a:rPr>
              <a:t>Third Outline Level</a:t>
            </a:r>
            <a:endParaRPr b="0" lang="en-US" sz="2400" spc="-1" strike="noStrike">
              <a:solidFill>
                <a:srgbClr val="000000"/>
              </a:solidFill>
              <a:uFill>
                <a:solidFill>
                  <a:srgbClr val="ffffff"/>
                </a:solidFill>
              </a:uFill>
              <a:latin typeface="Arial"/>
            </a:endParaRPr>
          </a:p>
          <a:p>
            <a:pPr lvl="3" marL="142848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Fourth Outline Level</a:t>
            </a:r>
            <a:endParaRPr b="0" lang="en-US" sz="2000" spc="-1" strike="noStrike">
              <a:solidFill>
                <a:srgbClr val="000000"/>
              </a:solidFill>
              <a:uFill>
                <a:solidFill>
                  <a:srgbClr val="ffffff"/>
                </a:solidFill>
              </a:uFill>
              <a:latin typeface="Arial"/>
            </a:endParaRPr>
          </a:p>
          <a:p>
            <a:pPr lvl="4" marL="177156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177156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177156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
        <p:nvSpPr>
          <p:cNvPr id="2" name="PlaceHolder 3"/>
          <p:cNvSpPr>
            <a:spLocks noGrp="1"/>
          </p:cNvSpPr>
          <p:nvPr>
            <p:ph type="dt"/>
          </p:nvPr>
        </p:nvSpPr>
        <p:spPr>
          <a:xfrm>
            <a:off x="685440" y="227160"/>
            <a:ext cx="1600200" cy="366120"/>
          </a:xfrm>
          <a:prstGeom prst="rect">
            <a:avLst/>
          </a:prstGeom>
        </p:spPr>
        <p:txBody>
          <a:bodyPr lIns="0" rIns="0" tIns="0" bIns="0"/>
          <a:p>
            <a:pPr/>
            <a:r>
              <a:rPr b="0" lang="en-US" sz="2000" spc="-1" strike="noStrike">
                <a:solidFill>
                  <a:srgbClr val="000000"/>
                </a:solidFill>
                <a:uFill>
                  <a:solidFill>
                    <a:srgbClr val="ffffff"/>
                  </a:solidFill>
                </a:uFill>
                <a:latin typeface="Times New Roman"/>
              </a:rPr>
              <a:t>March 2018</a:t>
            </a:r>
            <a:endParaRPr b="0" lang="en-US" sz="2000" spc="-1" strike="noStrike">
              <a:solidFill>
                <a:srgbClr val="000000"/>
              </a:solidFill>
              <a:uFill>
                <a:solidFill>
                  <a:srgbClr val="ffffff"/>
                </a:solidFill>
              </a:uFill>
              <a:latin typeface="Times New Roman"/>
            </a:endParaRPr>
          </a:p>
        </p:txBody>
      </p:sp>
      <p:sp>
        <p:nvSpPr>
          <p:cNvPr id="3" name="PlaceHolder 4"/>
          <p:cNvSpPr>
            <a:spLocks noGrp="1"/>
          </p:cNvSpPr>
          <p:nvPr>
            <p:ph type="sldNum"/>
          </p:nvPr>
        </p:nvSpPr>
        <p:spPr>
          <a:xfrm>
            <a:off x="3333600" y="6474960"/>
            <a:ext cx="1896480" cy="383040"/>
          </a:xfrm>
          <a:prstGeom prst="rect">
            <a:avLst/>
          </a:prstGeom>
        </p:spPr>
        <p:txBody>
          <a:bodyPr lIns="0" rIns="0" tIns="0" bIns="0"/>
          <a:p>
            <a:pPr/>
            <a:r>
              <a:rPr b="0" lang="en-US" sz="2000" spc="-1" strike="noStrike">
                <a:solidFill>
                  <a:srgbClr val="000000"/>
                </a:solidFill>
                <a:uFill>
                  <a:solidFill>
                    <a:srgbClr val="ffffff"/>
                  </a:solidFill>
                </a:uFill>
                <a:latin typeface="Times New Roman"/>
              </a:rPr>
              <a:t>Slide </a:t>
            </a:r>
            <a:fld id="{ADA42CC2-5801-47E7-A936-7006C84AADFF}" type="slidenum">
              <a:rPr b="0" lang="en-US" sz="2000" spc="-1" strike="noStrike">
                <a:solidFill>
                  <a:srgbClr val="000000"/>
                </a:solidFill>
                <a:uFill>
                  <a:solidFill>
                    <a:srgbClr val="ffffff"/>
                  </a:solidFill>
                </a:uFill>
                <a:latin typeface="Times New Roman"/>
              </a:rPr>
              <a:t>&lt;number&gt;</a:t>
            </a:fld>
            <a:endParaRPr b="0" lang="en-US" sz="2000" spc="-1" strike="noStrike">
              <a:solidFill>
                <a:srgbClr val="000000"/>
              </a:solidFill>
              <a:uFill>
                <a:solidFill>
                  <a:srgbClr val="ffffff"/>
                </a:solidFill>
              </a:uFill>
              <a:latin typeface="Times New Roman"/>
            </a:endParaRPr>
          </a:p>
        </p:txBody>
      </p:sp>
      <p:sp>
        <p:nvSpPr>
          <p:cNvPr id="4" name="CustomShape 5"/>
          <p:cNvSpPr/>
          <p:nvPr/>
        </p:nvSpPr>
        <p:spPr>
          <a:xfrm>
            <a:off x="3095640" y="396000"/>
            <a:ext cx="5362560" cy="213480"/>
          </a:xfrm>
          <a:prstGeom prst="rect">
            <a:avLst/>
          </a:prstGeom>
          <a:noFill/>
          <a:ln>
            <a:noFill/>
          </a:ln>
        </p:spPr>
        <p:style>
          <a:lnRef idx="0"/>
          <a:fillRef idx="0"/>
          <a:effectRef idx="0"/>
          <a:fontRef idx="minor"/>
        </p:style>
        <p:txBody>
          <a:bodyPr lIns="0" rIns="0" tIns="0" bIns="0" anchor="b"/>
          <a:p>
            <a:pPr lvl="4" marL="1828800" algn="r">
              <a:lnSpc>
                <a:spcPct val="100000"/>
              </a:lnSpc>
            </a:pPr>
            <a:r>
              <a:rPr b="1" lang="en-US" sz="1400" spc="-1" strike="noStrike">
                <a:solidFill>
                  <a:srgbClr val="000000"/>
                </a:solidFill>
                <a:uFill>
                  <a:solidFill>
                    <a:srgbClr val="ffffff"/>
                  </a:solidFill>
                </a:uFill>
                <a:latin typeface="Times New Roman"/>
              </a:rPr>
              <a:t>doc.: IEEE 802-15-18-0109-01-004y</a:t>
            </a:r>
            <a:endParaRPr b="0" lang="en-US" sz="1400" spc="-1" strike="noStrike">
              <a:solidFill>
                <a:srgbClr val="000000"/>
              </a:solidFill>
              <a:uFill>
                <a:solidFill>
                  <a:srgbClr val="ffffff"/>
                </a:solidFill>
              </a:uFill>
              <a:latin typeface="Times New Roman"/>
            </a:endParaRPr>
          </a:p>
        </p:txBody>
      </p:sp>
      <p:sp>
        <p:nvSpPr>
          <p:cNvPr id="5" name="Line 6"/>
          <p:cNvSpPr/>
          <p:nvPr/>
        </p:nvSpPr>
        <p:spPr>
          <a:xfrm>
            <a:off x="685800" y="609480"/>
            <a:ext cx="7772400" cy="0"/>
          </a:xfrm>
          <a:prstGeom prst="line">
            <a:avLst/>
          </a:prstGeom>
          <a:ln w="12600">
            <a:solidFill>
              <a:srgbClr val="000000"/>
            </a:solidFill>
            <a:miter/>
          </a:ln>
        </p:spPr>
        <p:style>
          <a:lnRef idx="0"/>
          <a:fillRef idx="0"/>
          <a:effectRef idx="0"/>
          <a:fontRef idx="minor"/>
        </p:style>
      </p:sp>
      <p:sp>
        <p:nvSpPr>
          <p:cNvPr id="6" name="CustomShape 7"/>
          <p:cNvSpPr/>
          <p:nvPr/>
        </p:nvSpPr>
        <p:spPr>
          <a:xfrm>
            <a:off x="685800" y="6475320"/>
            <a:ext cx="1738800" cy="305280"/>
          </a:xfrm>
          <a:prstGeom prst="rect">
            <a:avLst/>
          </a:prstGeom>
          <a:noFill/>
          <a:ln>
            <a:noFill/>
          </a:ln>
        </p:spPr>
        <p:style>
          <a:lnRef idx="0"/>
          <a:fillRef idx="0"/>
          <a:effectRef idx="0"/>
          <a:fontRef idx="minor"/>
        </p:style>
        <p:txBody>
          <a:bodyPr lIns="0" rIns="0" tIns="0" bIns="0"/>
          <a:p>
            <a:pPr/>
            <a:r>
              <a:rPr b="0" lang="en-US" sz="2000" spc="-1" strike="noStrike">
                <a:solidFill>
                  <a:srgbClr val="000000"/>
                </a:solidFill>
                <a:uFill>
                  <a:solidFill>
                    <a:srgbClr val="ffffff"/>
                  </a:solidFill>
                </a:uFill>
                <a:latin typeface="Times New Roman"/>
              </a:rPr>
              <a:t>Submission</a:t>
            </a:r>
            <a:endParaRPr b="0" lang="en-US" sz="2000" spc="-1" strike="noStrike">
              <a:solidFill>
                <a:srgbClr val="000000"/>
              </a:solidFill>
              <a:uFill>
                <a:solidFill>
                  <a:srgbClr val="ffffff"/>
                </a:solidFill>
              </a:uFill>
              <a:latin typeface="Times New Roman"/>
            </a:endParaRPr>
          </a:p>
        </p:txBody>
      </p:sp>
      <p:sp>
        <p:nvSpPr>
          <p:cNvPr id="7" name="Line 8"/>
          <p:cNvSpPr/>
          <p:nvPr/>
        </p:nvSpPr>
        <p:spPr>
          <a:xfrm>
            <a:off x="685800" y="6477120"/>
            <a:ext cx="7848720" cy="0"/>
          </a:xfrm>
          <a:prstGeom prst="line">
            <a:avLst/>
          </a:prstGeom>
          <a:ln w="12600">
            <a:solidFill>
              <a:srgbClr val="000000"/>
            </a:solidFill>
            <a:miter/>
          </a:ln>
        </p:spPr>
        <p:style>
          <a:lnRef idx="0"/>
          <a:fillRef idx="0"/>
          <a:effectRef idx="0"/>
          <a:fontRef idx="minor"/>
        </p:style>
      </p:sp>
      <p:sp>
        <p:nvSpPr>
          <p:cNvPr id="8" name="PlaceHolder 9"/>
          <p:cNvSpPr>
            <a:spLocks noGrp="1"/>
          </p:cNvSpPr>
          <p:nvPr>
            <p:ph type="ftr"/>
          </p:nvPr>
        </p:nvSpPr>
        <p:spPr>
          <a:xfrm>
            <a:off x="7086600" y="6477120"/>
            <a:ext cx="1495440" cy="304560"/>
          </a:xfrm>
          <a:prstGeom prst="rect">
            <a:avLst/>
          </a:prstGeom>
        </p:spPr>
        <p:txBody>
          <a:bodyPr lIns="0" rIns="0" tIns="0" bIns="0"/>
          <a:p>
            <a:r>
              <a:rPr b="0" lang="en-US" sz="1400" spc="-1" strike="noStrike">
                <a:solidFill>
                  <a:srgbClr val="000000"/>
                </a:solidFill>
                <a:uFill>
                  <a:solidFill>
                    <a:srgbClr val="ffffff"/>
                  </a:solidFill>
                </a:uFill>
                <a:latin typeface="Times New Roman"/>
              </a:rPr>
              <a:t>Tero Kivinen</a:t>
            </a:r>
            <a:endParaRPr b="0" lang="en-US"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CustomShape 1"/>
          <p:cNvSpPr/>
          <p:nvPr/>
        </p:nvSpPr>
        <p:spPr>
          <a:xfrm>
            <a:off x="152280" y="609480"/>
            <a:ext cx="8991720" cy="5599800"/>
          </a:xfrm>
          <a:prstGeom prst="rect">
            <a:avLst/>
          </a:prstGeom>
          <a:noFill/>
          <a:ln>
            <a:noFill/>
          </a:ln>
        </p:spPr>
        <p:style>
          <a:lnRef idx="0"/>
          <a:fillRef idx="0"/>
          <a:effectRef idx="0"/>
          <a:fontRef idx="minor"/>
        </p:style>
        <p:txBody>
          <a:bodyPr lIns="90000" rIns="90000" tIns="46800" bIns="46800"/>
          <a:p>
            <a:pPr algn="ctr"/>
            <a:r>
              <a:rPr b="1" lang="en-US" sz="1800" spc="-1" strike="noStrike" u="sng">
                <a:solidFill>
                  <a:srgbClr val="000000"/>
                </a:solidFill>
                <a:uFill>
                  <a:solidFill>
                    <a:srgbClr val="ffffff"/>
                  </a:solidFill>
                </a:uFill>
                <a:latin typeface="Times New Roman"/>
              </a:rPr>
              <a:t>Project: IEEE P802.15 Working Group for Wireless Personal Area Networks (WPANs)</a:t>
            </a:r>
            <a:endParaRPr b="0" lang="en-US" sz="1800" spc="-1" strike="noStrike">
              <a:solidFill>
                <a:srgbClr val="000000"/>
              </a:solidFill>
              <a:uFill>
                <a:solidFill>
                  <a:srgbClr val="ffffff"/>
                </a:solidFill>
              </a:uFill>
              <a:latin typeface="Times New Roman"/>
            </a:endParaRPr>
          </a:p>
          <a:p>
            <a:pPr/>
            <a:endParaRPr b="0" lang="en-US" sz="18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Submission Title:</a:t>
            </a:r>
            <a:r>
              <a:rPr b="0" lang="en-US" sz="1600" spc="-1" strike="noStrike">
                <a:solidFill>
                  <a:srgbClr val="000000"/>
                </a:solidFill>
                <a:uFill>
                  <a:solidFill>
                    <a:srgbClr val="ffffff"/>
                  </a:solidFill>
                </a:uFill>
                <a:latin typeface="Times New Roman"/>
              </a:rPr>
              <a:t> Algorithm agility without frame by frame information</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Date Submitted: 5 March, 2018</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Source:</a:t>
            </a:r>
            <a:r>
              <a:rPr b="0" lang="en-US" sz="1600" spc="-1" strike="noStrike">
                <a:solidFill>
                  <a:srgbClr val="000000"/>
                </a:solidFill>
                <a:uFill>
                  <a:solidFill>
                    <a:srgbClr val="ffffff"/>
                  </a:solidFill>
                </a:uFill>
                <a:latin typeface="Times New Roman"/>
              </a:rPr>
              <a:t> Tero Kivinen</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Company -</a:t>
            </a:r>
            <a:endParaRPr b="0" lang="en-US" sz="1600" spc="-1" strike="noStrike">
              <a:solidFill>
                <a:srgbClr val="000000"/>
              </a:solidFill>
              <a:uFill>
                <a:solidFill>
                  <a:srgbClr val="ffffff"/>
                </a:solidFill>
              </a:uFill>
              <a:latin typeface="Times New Roman"/>
            </a:endParaRPr>
          </a:p>
          <a:p>
            <a:pPr/>
            <a:r>
              <a:rPr b="0" lang="en-US" sz="1600" spc="-1" strike="noStrike">
                <a:solidFill>
                  <a:srgbClr val="000000"/>
                </a:solidFill>
                <a:uFill>
                  <a:solidFill>
                    <a:srgbClr val="ffffff"/>
                  </a:solidFill>
                </a:uFill>
                <a:latin typeface="Times New Roman"/>
              </a:rPr>
              <a:t>E-Mail: kivinen@iki.fi</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spcBef>
                <a:spcPts val="598"/>
              </a:spcBef>
              <a:spcAft>
                <a:spcPts val="598"/>
              </a:spcAft>
            </a:pPr>
            <a:r>
              <a:rPr b="1" lang="en-US" sz="1600" spc="-1" strike="noStrike">
                <a:solidFill>
                  <a:srgbClr val="000000"/>
                </a:solidFill>
                <a:uFill>
                  <a:solidFill>
                    <a:srgbClr val="ffffff"/>
                  </a:solidFill>
                </a:uFill>
                <a:latin typeface="Times New Roman"/>
              </a:rPr>
              <a:t>Re:</a:t>
            </a:r>
            <a:r>
              <a:rPr b="0" lang="en-US" sz="1600" spc="-1" strike="noStrike">
                <a:solidFill>
                  <a:srgbClr val="000000"/>
                </a:solidFill>
                <a:uFill>
                  <a:solidFill>
                    <a:srgbClr val="ffffff"/>
                  </a:solidFill>
                </a:uFill>
                <a:latin typeface="Times New Roman"/>
              </a:rPr>
              <a:t> Call for proposals of SG15.4y</a:t>
            </a:r>
            <a:r>
              <a:rPr b="0" lang="en-US" sz="1200" spc="-1" strike="noStrike">
                <a:solidFill>
                  <a:srgbClr val="3333cc"/>
                </a:solidFill>
                <a:uFill>
                  <a:solidFill>
                    <a:srgbClr val="ffffff"/>
                  </a:solidFill>
                </a:uFill>
                <a:latin typeface="Times New Roman"/>
              </a:rPr>
              <a:t>	</a:t>
            </a:r>
            <a:endParaRPr b="0" lang="en-US" sz="1200" spc="-1" strike="noStrike">
              <a:solidFill>
                <a:srgbClr val="000000"/>
              </a:solidFill>
              <a:uFill>
                <a:solidFill>
                  <a:srgbClr val="ffffff"/>
                </a:solidFill>
              </a:uFill>
              <a:latin typeface="Times New Roman"/>
            </a:endParaRPr>
          </a:p>
          <a:p>
            <a:pPr>
              <a:spcBef>
                <a:spcPts val="598"/>
              </a:spcBef>
              <a:spcAft>
                <a:spcPts val="598"/>
              </a:spcAft>
            </a:pPr>
            <a:r>
              <a:rPr b="1" lang="en-US" sz="1600" spc="-1" strike="noStrike">
                <a:solidFill>
                  <a:srgbClr val="000000"/>
                </a:solidFill>
                <a:uFill>
                  <a:solidFill>
                    <a:srgbClr val="ffffff"/>
                  </a:solidFill>
                </a:uFill>
                <a:latin typeface="Times New Roman"/>
              </a:rPr>
              <a:t>Abstract:</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spcBef>
                <a:spcPts val="598"/>
              </a:spcBef>
              <a:spcAft>
                <a:spcPts val="598"/>
              </a:spcAft>
            </a:pPr>
            <a:r>
              <a:rPr b="0" lang="en-US" sz="1600" spc="-1" strike="noStrike">
                <a:solidFill>
                  <a:srgbClr val="000000"/>
                </a:solidFill>
                <a:uFill>
                  <a:solidFill>
                    <a:srgbClr val="ffffff"/>
                  </a:solidFill>
                </a:uFill>
                <a:latin typeface="Times New Roman"/>
              </a:rPr>
              <a:t>To add algorithm agility for the IEEE 802.15.4 there is no need to include information for each frame. Other protocols like IPsec does this by including only SPI in the frame, and from the SPI the receiver can know all the information (including algorithms etc) needed. In the IEEE 802.15.4 we already have key identification information in the frame (KeyIdMode, KeySource, KeyIndex) and it always require out of band information like actual cryptographic key before frame can be processed.</a:t>
            </a:r>
            <a:endParaRPr b="0" lang="en-US" sz="1600" spc="-1" strike="noStrike">
              <a:solidFill>
                <a:srgbClr val="000000"/>
              </a:solidFill>
              <a:uFill>
                <a:solidFill>
                  <a:srgbClr val="ffffff"/>
                </a:solidFill>
              </a:uFill>
              <a:latin typeface="Times New Roman"/>
            </a:endParaRPr>
          </a:p>
          <a:p>
            <a:pPr>
              <a:spcBef>
                <a:spcPts val="598"/>
              </a:spcBef>
              <a:spcAft>
                <a:spcPts val="598"/>
              </a:spcAft>
            </a:pPr>
            <a:r>
              <a:rPr b="1" lang="en-US" sz="1600" spc="-1" strike="noStrike">
                <a:solidFill>
                  <a:srgbClr val="000000"/>
                </a:solidFill>
                <a:uFill>
                  <a:solidFill>
                    <a:srgbClr val="ffffff"/>
                  </a:solidFill>
                </a:uFill>
                <a:latin typeface="Times New Roman"/>
              </a:rPr>
              <a:t>Purpose:</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Add support to the IEEE 802.15.4 for algorithm agility without modifying over the air frames.</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Notice:</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Release:</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The contributor acknowledges and accepts that this contribution becomes the property of IEEE and may be made publicly available by P802.15.</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How it works (cont)</a:t>
            </a:r>
            <a:endParaRPr b="0" lang="en-US" sz="3600" spc="-1" strike="noStrike">
              <a:solidFill>
                <a:srgbClr val="000000"/>
              </a:solidFill>
              <a:uFill>
                <a:solidFill>
                  <a:srgbClr val="ffffff"/>
                </a:solidFill>
              </a:uFill>
              <a:latin typeface="Times New Roman"/>
            </a:endParaRPr>
          </a:p>
        </p:txBody>
      </p:sp>
      <p:sp>
        <p:nvSpPr>
          <p:cNvPr id="63"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From the key idenfitication the receipient will fetch the relevant secKeyDescriptor.</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The secKeyDescriptor will contain the secKey and the secAeadAlgorithm fields, and based on the secAeadAlgorithm field the recipient will decrypt and process the frame.</a:t>
            </a:r>
            <a:endParaRPr b="0" lang="en-US" sz="32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Finding secKeyDescriptor</a:t>
            </a:r>
            <a:endParaRPr b="0" lang="en-US" sz="3600" spc="-1" strike="noStrike">
              <a:solidFill>
                <a:srgbClr val="000000"/>
              </a:solidFill>
              <a:uFill>
                <a:solidFill>
                  <a:srgbClr val="ffffff"/>
                </a:solidFill>
              </a:uFill>
              <a:latin typeface="Times New Roman"/>
            </a:endParaRPr>
          </a:p>
        </p:txBody>
      </p:sp>
      <p:pic>
        <p:nvPicPr>
          <p:cNvPr id="65" name="" descr=""/>
          <p:cNvPicPr/>
          <p:nvPr/>
        </p:nvPicPr>
        <p:blipFill>
          <a:blip r:embed="rId1"/>
          <a:srcRect l="0" t="0" r="-1332" b="33903"/>
          <a:stretch/>
        </p:blipFill>
        <p:spPr>
          <a:xfrm>
            <a:off x="268200" y="1967400"/>
            <a:ext cx="8621640" cy="4302000"/>
          </a:xfrm>
          <a:prstGeom prst="rect">
            <a:avLst/>
          </a:prstGeom>
          <a:ln>
            <a:noFill/>
          </a:ln>
        </p:spPr>
      </p:pic>
      <p:sp>
        <p:nvSpPr>
          <p:cNvPr id="66" name="CustomShape 2"/>
          <p:cNvSpPr/>
          <p:nvPr/>
        </p:nvSpPr>
        <p:spPr>
          <a:xfrm>
            <a:off x="3841920" y="4111560"/>
            <a:ext cx="1767600" cy="497160"/>
          </a:xfrm>
          <a:prstGeom prst="ellipse">
            <a:avLst/>
          </a:prstGeom>
          <a:noFill/>
          <a:ln w="38160">
            <a:solidFill>
              <a:srgbClr val="ff3300"/>
            </a:solidFill>
            <a:round/>
          </a:ln>
        </p:spPr>
        <p:style>
          <a:lnRef idx="0"/>
          <a:fillRef idx="0"/>
          <a:effectRef idx="0"/>
          <a:fontRef idx="minor"/>
        </p:style>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4" name="TextShape 1"/>
          <p:cNvSpPr txBox="1"/>
          <p:nvPr/>
        </p:nvSpPr>
        <p:spPr>
          <a:xfrm>
            <a:off x="685800" y="2284560"/>
            <a:ext cx="7772400" cy="123588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Algorithm Agility without frame changes in 802.15.4</a:t>
            </a:r>
            <a:endParaRPr b="0" lang="en-US" sz="3600" spc="-1" strike="noStrike">
              <a:solidFill>
                <a:srgbClr val="000000"/>
              </a:solidFill>
              <a:uFill>
                <a:solidFill>
                  <a:srgbClr val="ffffff"/>
                </a:solidFill>
              </a:uFill>
              <a:latin typeface="Times New Roman"/>
            </a:endParaRPr>
          </a:p>
        </p:txBody>
      </p:sp>
      <p:sp>
        <p:nvSpPr>
          <p:cNvPr id="45" name="TextShape 2"/>
          <p:cNvSpPr txBox="1"/>
          <p:nvPr/>
        </p:nvSpPr>
        <p:spPr>
          <a:xfrm>
            <a:off x="1371600" y="3931200"/>
            <a:ext cx="6400800" cy="1753200"/>
          </a:xfrm>
          <a:prstGeom prst="rect">
            <a:avLst/>
          </a:prstGeom>
          <a:noFill/>
          <a:ln>
            <a:noFill/>
          </a:ln>
        </p:spPr>
        <p:txBody>
          <a:bodyPr lIns="0" rIns="0" tIns="0" bIns="0" anchor="ctr"/>
          <a:p>
            <a:pPr algn="ctr">
              <a:spcBef>
                <a:spcPts val="799"/>
              </a:spcBef>
            </a:pPr>
            <a:r>
              <a:rPr b="0" lang="en-US" sz="3200" spc="-1" strike="noStrike">
                <a:solidFill>
                  <a:srgbClr val="000000"/>
                </a:solidFill>
                <a:uFill>
                  <a:solidFill>
                    <a:srgbClr val="ffffff"/>
                  </a:solidFill>
                </a:uFill>
                <a:latin typeface="Arial"/>
              </a:rPr>
              <a:t>Tero Kivinen</a:t>
            </a:r>
            <a:endParaRPr b="0" lang="en-US" sz="32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Background</a:t>
            </a:r>
            <a:endParaRPr b="0" lang="en-US" sz="3600" spc="-1" strike="noStrike">
              <a:solidFill>
                <a:srgbClr val="000000"/>
              </a:solidFill>
              <a:uFill>
                <a:solidFill>
                  <a:srgbClr val="ffffff"/>
                </a:solidFill>
              </a:uFill>
              <a:latin typeface="Times New Roman"/>
            </a:endParaRPr>
          </a:p>
        </p:txBody>
      </p:sp>
      <p:sp>
        <p:nvSpPr>
          <p:cNvPr id="47"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We are trying to add algorithm agility to the 802.15.4</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Meaning we want to support other algorithms than AES-CCM-128</a:t>
            </a:r>
            <a:endParaRPr b="0" lang="en-US" sz="28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Other protocols have already done this for long time</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IPsec, TLS etc has this, but none of them include information about the algorithms in every frame</a:t>
            </a:r>
            <a:endParaRPr b="0" lang="en-US" sz="2800" spc="-1" strike="noStrike">
              <a:solidFill>
                <a:srgbClr val="000000"/>
              </a:solidFill>
              <a:uFill>
                <a:solidFill>
                  <a:srgbClr val="ffffff"/>
                </a:solidFill>
              </a:uFill>
              <a:latin typeface="Arial"/>
            </a:endParaRPr>
          </a:p>
          <a:p>
            <a:pPr lvl="2" marL="1085760" indent="-228600">
              <a:spcBef>
                <a:spcPts val="598"/>
              </a:spcBef>
              <a:buClr>
                <a:srgbClr val="000000"/>
              </a:buClr>
              <a:buFont typeface="Arial"/>
              <a:buChar char="•"/>
            </a:pPr>
            <a:r>
              <a:rPr b="0" lang="en-US" sz="2400" spc="-1" strike="noStrike">
                <a:solidFill>
                  <a:srgbClr val="000000"/>
                </a:solidFill>
                <a:uFill>
                  <a:solidFill>
                    <a:srgbClr val="ffffff"/>
                  </a:solidFill>
                </a:uFill>
                <a:latin typeface="Arial"/>
              </a:rPr>
              <a:t>In IPsec the key length of the algorithm is negotiated separately from the algorithm for AES always.</a:t>
            </a:r>
            <a:endParaRPr b="0" lang="en-US" sz="24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Security information in frame now</a:t>
            </a:r>
            <a:endParaRPr b="0" lang="en-US" sz="3600" spc="-1" strike="noStrike">
              <a:solidFill>
                <a:srgbClr val="000000"/>
              </a:solidFill>
              <a:uFill>
                <a:solidFill>
                  <a:srgbClr val="ffffff"/>
                </a:solidFill>
              </a:uFill>
              <a:latin typeface="Times New Roman"/>
            </a:endParaRPr>
          </a:p>
        </p:txBody>
      </p:sp>
      <p:sp>
        <p:nvSpPr>
          <p:cNvPr id="49"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In 802.15.4 auxiliary security header we have following information inside frame:</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Key identification</a:t>
            </a:r>
            <a:endParaRPr b="0" lang="en-US" sz="2800" spc="-1" strike="noStrike">
              <a:solidFill>
                <a:srgbClr val="000000"/>
              </a:solidFill>
              <a:uFill>
                <a:solidFill>
                  <a:srgbClr val="ffffff"/>
                </a:solidFill>
              </a:uFill>
              <a:latin typeface="Arial"/>
            </a:endParaRPr>
          </a:p>
          <a:p>
            <a:pPr lvl="2" marL="1085760" indent="-228600">
              <a:spcBef>
                <a:spcPts val="598"/>
              </a:spcBef>
              <a:buClr>
                <a:srgbClr val="000000"/>
              </a:buClr>
              <a:buFont typeface="Arial"/>
              <a:buChar char="•"/>
            </a:pPr>
            <a:r>
              <a:rPr b="0" lang="en-US" sz="2400" spc="-1" strike="noStrike">
                <a:solidFill>
                  <a:srgbClr val="000000"/>
                </a:solidFill>
                <a:uFill>
                  <a:solidFill>
                    <a:srgbClr val="ffffff"/>
                  </a:solidFill>
                </a:uFill>
                <a:latin typeface="Arial"/>
              </a:rPr>
              <a:t>KeyIdMode, KeySource, KeyIndex</a:t>
            </a:r>
            <a:endParaRPr b="0" lang="en-US" sz="24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Security Level</a:t>
            </a:r>
            <a:endParaRPr b="0" lang="en-US" sz="2800" spc="-1" strike="noStrike">
              <a:solidFill>
                <a:srgbClr val="000000"/>
              </a:solidFill>
              <a:uFill>
                <a:solidFill>
                  <a:srgbClr val="ffffff"/>
                </a:solidFill>
              </a:uFill>
              <a:latin typeface="Arial"/>
            </a:endParaRPr>
          </a:p>
          <a:p>
            <a:pPr lvl="2" marL="1085760" indent="-228600">
              <a:spcBef>
                <a:spcPts val="598"/>
              </a:spcBef>
              <a:buClr>
                <a:srgbClr val="000000"/>
              </a:buClr>
              <a:buFont typeface="Arial"/>
              <a:buChar char="•"/>
            </a:pPr>
            <a:r>
              <a:rPr b="0" lang="en-US" sz="2400" spc="-1" strike="noStrike">
                <a:solidFill>
                  <a:srgbClr val="000000"/>
                </a:solidFill>
                <a:uFill>
                  <a:solidFill>
                    <a:srgbClr val="ffffff"/>
                  </a:solidFill>
                </a:uFill>
                <a:latin typeface="Arial"/>
              </a:rPr>
              <a:t>Encrypted / not encrypted</a:t>
            </a:r>
            <a:endParaRPr b="0" lang="en-US" sz="2400" spc="-1" strike="noStrike">
              <a:solidFill>
                <a:srgbClr val="000000"/>
              </a:solidFill>
              <a:uFill>
                <a:solidFill>
                  <a:srgbClr val="ffffff"/>
                </a:solidFill>
              </a:uFill>
              <a:latin typeface="Arial"/>
            </a:endParaRPr>
          </a:p>
          <a:p>
            <a:pPr lvl="2" marL="1085760" indent="-228600">
              <a:spcBef>
                <a:spcPts val="598"/>
              </a:spcBef>
              <a:buClr>
                <a:srgbClr val="000000"/>
              </a:buClr>
              <a:buFont typeface="Arial"/>
              <a:buChar char="•"/>
            </a:pPr>
            <a:r>
              <a:rPr b="0" lang="en-US" sz="2400" spc="-1" strike="noStrike">
                <a:solidFill>
                  <a:srgbClr val="000000"/>
                </a:solidFill>
                <a:uFill>
                  <a:solidFill>
                    <a:srgbClr val="ffffff"/>
                  </a:solidFill>
                </a:uFill>
                <a:latin typeface="Arial"/>
              </a:rPr>
              <a:t>MIC length 0, 32, 64, or 128 bits</a:t>
            </a:r>
            <a:endParaRPr b="0" lang="en-US" sz="24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Whether framecounter is included in the frame or not</a:t>
            </a:r>
            <a:endParaRPr b="0" lang="en-US" sz="28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Whether we use ASN as frame counter or not</a:t>
            </a:r>
            <a:endParaRPr b="0" lang="en-US" sz="2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Out of band security information</a:t>
            </a:r>
            <a:endParaRPr b="0" lang="en-US" sz="3600" spc="-1" strike="noStrike">
              <a:solidFill>
                <a:srgbClr val="000000"/>
              </a:solidFill>
              <a:uFill>
                <a:solidFill>
                  <a:srgbClr val="ffffff"/>
                </a:solidFill>
              </a:uFill>
              <a:latin typeface="Times New Roman"/>
            </a:endParaRPr>
          </a:p>
        </p:txBody>
      </p:sp>
      <p:sp>
        <p:nvSpPr>
          <p:cNvPr id="51"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Key to use for encryption / decryption</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Security policy</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What frames to accept, what commands to accept, what IEs to accept etc.</a:t>
            </a:r>
            <a:endParaRPr b="0" lang="en-US" sz="28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Receipient cannot process any secured frames without that information</a:t>
            </a:r>
            <a:endParaRPr b="0" lang="en-US" sz="32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Proposal</a:t>
            </a:r>
            <a:endParaRPr b="0" lang="en-US" sz="3600" spc="-1" strike="noStrike">
              <a:solidFill>
                <a:srgbClr val="000000"/>
              </a:solidFill>
              <a:uFill>
                <a:solidFill>
                  <a:srgbClr val="ffffff"/>
                </a:solidFill>
              </a:uFill>
              <a:latin typeface="Times New Roman"/>
            </a:endParaRPr>
          </a:p>
        </p:txBody>
      </p:sp>
      <p:sp>
        <p:nvSpPr>
          <p:cNvPr id="53"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Instead of changing the actual frame to include the information frame by frame, put the information with the out of band data.</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Pros:</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No changes to frame format</a:t>
            </a:r>
            <a:endParaRPr b="0" lang="en-US" sz="28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No extra wasted bytes in frame</a:t>
            </a:r>
            <a:endParaRPr b="0" lang="en-US" sz="28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We will still have one reserved bit in auxialiry security header in case for future changes</a:t>
            </a:r>
            <a:endParaRPr b="0" lang="en-US" sz="28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Users cannot use same key with different algorithms</a:t>
            </a:r>
            <a:endParaRPr b="0" lang="en-US" sz="28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Changes required</a:t>
            </a:r>
            <a:endParaRPr b="0" lang="en-US" sz="3600" spc="-1" strike="noStrike">
              <a:solidFill>
                <a:srgbClr val="000000"/>
              </a:solidFill>
              <a:uFill>
                <a:solidFill>
                  <a:srgbClr val="ffffff"/>
                </a:solidFill>
              </a:uFill>
              <a:latin typeface="Times New Roman"/>
            </a:endParaRPr>
          </a:p>
        </p:txBody>
      </p:sp>
      <p:sp>
        <p:nvSpPr>
          <p:cNvPr id="55"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Change all references to the “CCM*” in 802.15.4 to “AEAD-ALG” in 9.2 and 9.3 (hopefully done in revision).</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Define AEAD-ALG as being cryptographic algorithm used to secure frame using AEAD algorithm (RFC5116).</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No changes to the actual bits on the frame.</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Change text where it referes to appendix B to pick specification based on the secAeadAlgorithm field instead, i.e., if the secAeadAlgorithm is AEAD_AES_128_CCM then use appendix B, if AEAD_AES_256_CCM then some other appendix / section etc.</a:t>
            </a:r>
            <a:endParaRPr b="0" lang="en-US" sz="32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Changes required in secKeyDescriptor</a:t>
            </a:r>
            <a:endParaRPr b="0" lang="en-US" sz="3600" spc="-1" strike="noStrike">
              <a:solidFill>
                <a:srgbClr val="000000"/>
              </a:solidFill>
              <a:uFill>
                <a:solidFill>
                  <a:srgbClr val="ffffff"/>
                </a:solidFill>
              </a:uFill>
              <a:latin typeface="Times New Roman"/>
            </a:endParaRPr>
          </a:p>
        </p:txBody>
      </p:sp>
      <p:sp>
        <p:nvSpPr>
          <p:cNvPr id="57" name="TextShape 2"/>
          <p:cNvSpPr txBox="1"/>
          <p:nvPr/>
        </p:nvSpPr>
        <p:spPr>
          <a:xfrm>
            <a:off x="685800" y="1981080"/>
            <a:ext cx="7831440" cy="157932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Add secAeadAlgorithm field to the Table 9-10 Elements of secKeyDescriptor which has values like AEAD_AES_128_CCM / AEAD_AES_256_CCM etc.</a:t>
            </a:r>
            <a:endParaRPr b="0" lang="en-US" sz="3200" spc="-1" strike="noStrike">
              <a:solidFill>
                <a:srgbClr val="000000"/>
              </a:solidFill>
              <a:uFill>
                <a:solidFill>
                  <a:srgbClr val="ffffff"/>
                </a:solidFill>
              </a:uFill>
              <a:latin typeface="Arial"/>
            </a:endParaRPr>
          </a:p>
        </p:txBody>
      </p:sp>
      <p:pic>
        <p:nvPicPr>
          <p:cNvPr id="58" name="" descr=""/>
          <p:cNvPicPr/>
          <p:nvPr/>
        </p:nvPicPr>
        <p:blipFill>
          <a:blip r:embed="rId1"/>
          <a:srcRect l="41416" t="22759" r="35364" b="49190"/>
          <a:stretch/>
        </p:blipFill>
        <p:spPr>
          <a:xfrm>
            <a:off x="3763440" y="3227400"/>
            <a:ext cx="3338640" cy="3086280"/>
          </a:xfrm>
          <a:prstGeom prst="rect">
            <a:avLst/>
          </a:prstGeom>
          <a:ln>
            <a:noFill/>
          </a:ln>
        </p:spPr>
      </p:pic>
      <p:sp>
        <p:nvSpPr>
          <p:cNvPr id="59" name="CustomShape 3"/>
          <p:cNvSpPr/>
          <p:nvPr/>
        </p:nvSpPr>
        <p:spPr>
          <a:xfrm>
            <a:off x="3671280" y="4762440"/>
            <a:ext cx="3338280" cy="333000"/>
          </a:xfrm>
          <a:prstGeom prst="ellipse">
            <a:avLst/>
          </a:prstGeom>
          <a:noFill/>
          <a:ln w="57240">
            <a:solidFill>
              <a:srgbClr val="ff3300"/>
            </a:solidFill>
            <a:round/>
          </a:ln>
        </p:spPr>
        <p:style>
          <a:lnRef idx="0"/>
          <a:fillRef idx="0"/>
          <a:effectRef idx="0"/>
          <a:fontRef idx="minor"/>
        </p:style>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How it works</a:t>
            </a:r>
            <a:endParaRPr b="0" lang="en-US" sz="3600" spc="-1" strike="noStrike">
              <a:solidFill>
                <a:srgbClr val="000000"/>
              </a:solidFill>
              <a:uFill>
                <a:solidFill>
                  <a:srgbClr val="ffffff"/>
                </a:solidFill>
              </a:uFill>
              <a:latin typeface="Times New Roman"/>
            </a:endParaRPr>
          </a:p>
        </p:txBody>
      </p:sp>
      <p:sp>
        <p:nvSpPr>
          <p:cNvPr id="61"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When frame is received it contains auxiliary security header which has key idenfication information and security level.</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From the security level we still see whether frame is encrypted or only authenticated. </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From security level we also see whether the MIC is 0, 32, 64, or 128 bits long.</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If we want to support longer MICs than 128 then we need to do other changes too, or we can simply define that for algorithm AEAD-FOO the mic lengths are 0, 64, 128, 256 bits. We can do that as long as we keep the order of mic lengths same, and only have 4 values.</a:t>
            </a:r>
            <a:endParaRPr b="0" lang="en-US" sz="28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43</TotalTime>
  <Application>LibreOffice/5.2.7.2$Linux_X86_64 LibreOffice_project/20m0$Build-2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2018-03-07T18:50:46Z</dcterms:modified>
  <cp:revision>9</cp:revision>
  <dc:subject>IEEE 802.15  </dc:subject>
  <dc:title>Algorithm Agility without frame changes</dc:title>
</cp:coreProperties>
</file>