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87" r:id="rId2"/>
    <p:sldId id="346" r:id="rId3"/>
    <p:sldId id="401" r:id="rId4"/>
    <p:sldId id="372" r:id="rId5"/>
    <p:sldId id="371" r:id="rId6"/>
    <p:sldId id="373" r:id="rId7"/>
    <p:sldId id="374" r:id="rId8"/>
    <p:sldId id="385" r:id="rId9"/>
    <p:sldId id="387" r:id="rId10"/>
    <p:sldId id="396" r:id="rId11"/>
    <p:sldId id="402" r:id="rId12"/>
    <p:sldId id="381" r:id="rId13"/>
    <p:sldId id="395" r:id="rId14"/>
    <p:sldId id="390" r:id="rId15"/>
    <p:sldId id="398" r:id="rId16"/>
    <p:sldId id="391" r:id="rId17"/>
    <p:sldId id="389" r:id="rId18"/>
    <p:sldId id="399" r:id="rId19"/>
    <p:sldId id="394" r:id="rId20"/>
    <p:sldId id="406" r:id="rId21"/>
    <p:sldId id="392" r:id="rId22"/>
    <p:sldId id="404" r:id="rId23"/>
    <p:sldId id="403" r:id="rId24"/>
    <p:sldId id="405" r:id="rId25"/>
    <p:sldId id="376" r:id="rId26"/>
    <p:sldId id="378" r:id="rId27"/>
    <p:sldId id="365" r:id="rId28"/>
    <p:sldId id="379" r:id="rId29"/>
    <p:sldId id="359"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401"/>
            <p14:sldId id="372"/>
            <p14:sldId id="371"/>
            <p14:sldId id="373"/>
            <p14:sldId id="374"/>
            <p14:sldId id="385"/>
            <p14:sldId id="387"/>
            <p14:sldId id="396"/>
            <p14:sldId id="402"/>
            <p14:sldId id="381"/>
            <p14:sldId id="395"/>
            <p14:sldId id="390"/>
            <p14:sldId id="398"/>
            <p14:sldId id="391"/>
            <p14:sldId id="389"/>
            <p14:sldId id="399"/>
            <p14:sldId id="394"/>
            <p14:sldId id="406"/>
            <p14:sldId id="392"/>
            <p14:sldId id="404"/>
            <p14:sldId id="403"/>
            <p14:sldId id="405"/>
            <p14:sldId id="376"/>
            <p14:sldId id="378"/>
            <p14:sldId id="365"/>
            <p14:sldId id="379"/>
            <p14:sldId id="35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5" autoAdjust="0"/>
    <p:restoredTop sz="90922" autoAdjust="0"/>
  </p:normalViewPr>
  <p:slideViewPr>
    <p:cSldViewPr>
      <p:cViewPr varScale="1">
        <p:scale>
          <a:sx n="79" d="100"/>
          <a:sy n="79" d="100"/>
        </p:scale>
        <p:origin x="-1542" y="-96"/>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IE" dirty="0"/>
          </a:p>
        </p:txBody>
      </p:sp>
      <p:sp>
        <p:nvSpPr>
          <p:cNvPr id="4" name="Header Placeholder 3"/>
          <p:cNvSpPr>
            <a:spLocks noGrp="1"/>
          </p:cNvSpPr>
          <p:nvPr>
            <p:ph type="hdr" sz="quarter" idx="10"/>
          </p:nvPr>
        </p:nvSpPr>
        <p:spPr/>
        <p:txBody>
          <a:bodyPr/>
          <a:lstStyle/>
          <a:p>
            <a:pPr>
              <a:defRPr/>
            </a:pPr>
            <a:r>
              <a:rPr lang="en-US" smtClean="0"/>
              <a:t>doc.: IEEE 802.15-&lt;15-09-0758-00-004e&gt;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11</a:t>
            </a:fld>
            <a:endParaRPr lang="en-US"/>
          </a:p>
        </p:txBody>
      </p:sp>
    </p:spTree>
    <p:extLst>
      <p:ext uri="{BB962C8B-B14F-4D97-AF65-F5344CB8AC3E}">
        <p14:creationId xmlns:p14="http://schemas.microsoft.com/office/powerpoint/2010/main" val="1467668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IE" dirty="0"/>
          </a:p>
        </p:txBody>
      </p:sp>
      <p:sp>
        <p:nvSpPr>
          <p:cNvPr id="4" name="Header Placeholder 3"/>
          <p:cNvSpPr>
            <a:spLocks noGrp="1"/>
          </p:cNvSpPr>
          <p:nvPr>
            <p:ph type="hdr" sz="quarter" idx="10"/>
          </p:nvPr>
        </p:nvSpPr>
        <p:spPr/>
        <p:txBody>
          <a:bodyPr/>
          <a:lstStyle/>
          <a:p>
            <a:pPr>
              <a:defRPr/>
            </a:pPr>
            <a:r>
              <a:rPr lang="en-US" smtClean="0"/>
              <a:t>doc.: IEEE 802.15-&lt;15-09-0758-00-004e&gt;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12</a:t>
            </a:fld>
            <a:endParaRPr lang="en-US"/>
          </a:p>
        </p:txBody>
      </p:sp>
    </p:spTree>
    <p:extLst>
      <p:ext uri="{BB962C8B-B14F-4D97-AF65-F5344CB8AC3E}">
        <p14:creationId xmlns:p14="http://schemas.microsoft.com/office/powerpoint/2010/main" val="1260356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IE" dirty="0"/>
          </a:p>
        </p:txBody>
      </p:sp>
      <p:sp>
        <p:nvSpPr>
          <p:cNvPr id="4" name="Header Placeholder 3"/>
          <p:cNvSpPr>
            <a:spLocks noGrp="1"/>
          </p:cNvSpPr>
          <p:nvPr>
            <p:ph type="hdr" sz="quarter" idx="10"/>
          </p:nvPr>
        </p:nvSpPr>
        <p:spPr/>
        <p:txBody>
          <a:bodyPr/>
          <a:lstStyle/>
          <a:p>
            <a:pPr>
              <a:defRPr/>
            </a:pPr>
            <a:r>
              <a:rPr lang="en-US" smtClean="0"/>
              <a:t>doc.: IEEE 802.15-&lt;15-09-0758-00-004e&gt;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13</a:t>
            </a:fld>
            <a:endParaRPr lang="en-US"/>
          </a:p>
        </p:txBody>
      </p:sp>
    </p:spTree>
    <p:extLst>
      <p:ext uri="{BB962C8B-B14F-4D97-AF65-F5344CB8AC3E}">
        <p14:creationId xmlns:p14="http://schemas.microsoft.com/office/powerpoint/2010/main" val="2228238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IE" dirty="0"/>
          </a:p>
        </p:txBody>
      </p:sp>
      <p:sp>
        <p:nvSpPr>
          <p:cNvPr id="4" name="Header Placeholder 3"/>
          <p:cNvSpPr>
            <a:spLocks noGrp="1"/>
          </p:cNvSpPr>
          <p:nvPr>
            <p:ph type="hdr" sz="quarter" idx="10"/>
          </p:nvPr>
        </p:nvSpPr>
        <p:spPr/>
        <p:txBody>
          <a:bodyPr/>
          <a:lstStyle/>
          <a:p>
            <a:pPr>
              <a:defRPr/>
            </a:pPr>
            <a:r>
              <a:rPr lang="en-US" smtClean="0"/>
              <a:t>doc.: IEEE 802.15-&lt;15-09-0758-00-004e&gt;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15</a:t>
            </a:fld>
            <a:endParaRPr lang="en-US"/>
          </a:p>
        </p:txBody>
      </p:sp>
    </p:spTree>
    <p:extLst>
      <p:ext uri="{BB962C8B-B14F-4D97-AF65-F5344CB8AC3E}">
        <p14:creationId xmlns:p14="http://schemas.microsoft.com/office/powerpoint/2010/main" val="2177217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15-18-0108-04-004z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July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Decawave Ltd.</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 Id="rId5" Type="http://schemas.openxmlformats.org/officeDocument/2006/relationships/image" Target="../media/image11.emf"/><Relationship Id="rId4" Type="http://schemas.openxmlformats.org/officeDocument/2006/relationships/image" Target="../media/image10.emf"/></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IE" sz="1600" dirty="0">
                <a:solidFill>
                  <a:srgbClr val="FF0000"/>
                </a:solidFill>
                <a:latin typeface="Times New Roman" pitchFamily="18" charset="0"/>
                <a:ea typeface="ＭＳ Ｐゴシック" pitchFamily="-65" charset="-128"/>
                <a:cs typeface="+mn-cs"/>
              </a:rPr>
              <a:t>HRP UWB PHY enhancements</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6th July </a:t>
            </a:r>
            <a:r>
              <a:rPr lang="en-US" sz="1600" dirty="0">
                <a:solidFill>
                  <a:srgbClr val="FF0000"/>
                </a:solidFill>
                <a:latin typeface="Times New Roman" pitchFamily="18" charset="0"/>
                <a:ea typeface="ＭＳ Ｐゴシック" pitchFamily="-65" charset="-128"/>
                <a:cs typeface="+mn-cs"/>
              </a:rPr>
              <a:t>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Billy Verso</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Decawave Ltd.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Peter Street, Dublin 8, Ireland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+353.87.233.7323</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billy.verso</a:t>
            </a:r>
            <a:r>
              <a:rPr lang="en-US" sz="1600" dirty="0">
                <a:solidFill>
                  <a:srgbClr val="FF0000"/>
                </a:solidFill>
                <a:latin typeface="Times New Roman" pitchFamily="18" charset="0"/>
                <a:ea typeface="ＭＳ Ｐゴシック" pitchFamily="-65" charset="-128"/>
                <a:cs typeface="+mn-cs"/>
              </a:rPr>
              <a:t> (at) decawave.com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[Proposed enhancements to the HRP UWB PHY]</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[contribute a proposal to the enhanced impulse radio group w.r.t. the HRP UWB PHY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7"/>
          <p:cNvSpPr txBox="1">
            <a:spLocks noChangeArrowheads="1"/>
          </p:cNvSpPr>
          <p:nvPr/>
        </p:nvSpPr>
        <p:spPr bwMode="auto">
          <a:xfrm>
            <a:off x="304800" y="1295400"/>
            <a:ext cx="8686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pl-PL" sz="2000" kern="0" dirty="0">
                <a:latin typeface="Arial" charset="0"/>
              </a:rPr>
              <a:t>The </a:t>
            </a:r>
            <a:r>
              <a:rPr lang="en-IE" sz="2000" kern="0" dirty="0">
                <a:latin typeface="Arial" charset="0"/>
              </a:rPr>
              <a:t>256 zero chips </a:t>
            </a:r>
            <a:r>
              <a:rPr lang="en-IE" sz="2000" kern="0" dirty="0" smtClean="0">
                <a:latin typeface="Arial" charset="0"/>
              </a:rPr>
              <a:t>forming the 2</a:t>
            </a:r>
            <a:r>
              <a:rPr lang="en-IE" sz="2000" kern="0" baseline="30000" dirty="0" smtClean="0">
                <a:latin typeface="Arial" charset="0"/>
              </a:rPr>
              <a:t>nd</a:t>
            </a:r>
            <a:r>
              <a:rPr lang="en-IE" sz="2000" kern="0" dirty="0" smtClean="0">
                <a:latin typeface="Arial" charset="0"/>
              </a:rPr>
              <a:t> half of </a:t>
            </a:r>
            <a:r>
              <a:rPr lang="en-IE" sz="2000" kern="0" dirty="0" smtClean="0">
                <a:latin typeface="Arial" charset="0"/>
              </a:rPr>
              <a:t>each symbol </a:t>
            </a:r>
            <a:r>
              <a:rPr lang="pl-PL" sz="2000" kern="0" dirty="0" smtClean="0">
                <a:latin typeface="Arial" charset="0"/>
              </a:rPr>
              <a:t>reduce </a:t>
            </a:r>
            <a:r>
              <a:rPr lang="pl-PL" sz="2000" kern="0" dirty="0">
                <a:latin typeface="Arial" charset="0"/>
              </a:rPr>
              <a:t>inter-symbol interference and also </a:t>
            </a:r>
            <a:r>
              <a:rPr lang="en-IE" sz="2000" kern="0" dirty="0">
                <a:latin typeface="Arial" charset="0"/>
              </a:rPr>
              <a:t>simplify the</a:t>
            </a:r>
            <a:r>
              <a:rPr lang="pl-PL" sz="2000" kern="0" dirty="0">
                <a:latin typeface="Arial" charset="0"/>
              </a:rPr>
              <a:t> implementation of </a:t>
            </a:r>
            <a:r>
              <a:rPr lang="pl-PL" sz="2000" kern="0" dirty="0" smtClean="0">
                <a:latin typeface="Arial" charset="0"/>
              </a:rPr>
              <a:t>digital </a:t>
            </a:r>
            <a:r>
              <a:rPr lang="pl-PL" sz="2000" kern="0" dirty="0">
                <a:latin typeface="Arial" charset="0"/>
              </a:rPr>
              <a:t>sidelobe minimization (DSM</a:t>
            </a:r>
            <a:r>
              <a:rPr lang="en-IE" sz="2000" kern="0" dirty="0">
                <a:latin typeface="Arial" charset="0"/>
              </a:rPr>
              <a:t>) </a:t>
            </a:r>
            <a:r>
              <a:rPr lang="pl-PL" sz="2000" kern="0" dirty="0" smtClean="0">
                <a:latin typeface="Arial" charset="0"/>
              </a:rPr>
              <a:t>algorithms </a:t>
            </a:r>
            <a:endParaRPr lang="en-IE" sz="2000" kern="0" dirty="0" smtClean="0">
              <a:latin typeface="Arial" charset="0"/>
            </a:endParaRPr>
          </a:p>
          <a:p>
            <a:pPr lvl="1"/>
            <a:r>
              <a:rPr lang="en-IE" sz="1600" kern="0" dirty="0" smtClean="0">
                <a:latin typeface="Arial" charset="0"/>
              </a:rPr>
              <a:t>These</a:t>
            </a:r>
            <a:r>
              <a:rPr lang="pl-PL" sz="1600" kern="0" dirty="0" smtClean="0">
                <a:latin typeface="Arial" charset="0"/>
              </a:rPr>
              <a:t> </a:t>
            </a:r>
            <a:r>
              <a:rPr lang="en-IE" sz="1600" kern="0" dirty="0" smtClean="0">
                <a:latin typeface="Arial" charset="0"/>
              </a:rPr>
              <a:t>DSM </a:t>
            </a:r>
            <a:r>
              <a:rPr lang="pl-PL" sz="1600" kern="0" dirty="0" smtClean="0">
                <a:latin typeface="Arial" charset="0"/>
              </a:rPr>
              <a:t>algorithms </a:t>
            </a:r>
            <a:r>
              <a:rPr lang="pl-PL" sz="1600" kern="0" dirty="0">
                <a:latin typeface="Arial" charset="0"/>
              </a:rPr>
              <a:t>can reduce sidelobes by </a:t>
            </a:r>
            <a:r>
              <a:rPr lang="pl-PL" sz="1600" kern="0" dirty="0" smtClean="0">
                <a:latin typeface="Arial" charset="0"/>
              </a:rPr>
              <a:t>25</a:t>
            </a:r>
            <a:r>
              <a:rPr lang="en-IE" sz="1600" kern="0" dirty="0">
                <a:latin typeface="Arial" charset="0"/>
              </a:rPr>
              <a:t> </a:t>
            </a:r>
            <a:r>
              <a:rPr lang="en-IE" sz="1600" kern="0" dirty="0" smtClean="0">
                <a:latin typeface="Arial" charset="0"/>
              </a:rPr>
              <a:t>to </a:t>
            </a:r>
            <a:r>
              <a:rPr lang="pl-PL" sz="1600" kern="0" dirty="0" smtClean="0">
                <a:latin typeface="Arial" charset="0"/>
              </a:rPr>
              <a:t>35</a:t>
            </a:r>
            <a:r>
              <a:rPr lang="en-IE" sz="1600" kern="0" dirty="0" smtClean="0">
                <a:latin typeface="Arial" charset="0"/>
              </a:rPr>
              <a:t> </a:t>
            </a:r>
            <a:r>
              <a:rPr lang="pl-PL" sz="1600" kern="0" dirty="0" smtClean="0">
                <a:latin typeface="Arial" charset="0"/>
              </a:rPr>
              <a:t>dB </a:t>
            </a:r>
            <a:r>
              <a:rPr lang="pl-PL" sz="1600" kern="0" dirty="0">
                <a:latin typeface="Arial" charset="0"/>
              </a:rPr>
              <a:t>resulting in </a:t>
            </a:r>
            <a:r>
              <a:rPr lang="en-IE" sz="1600" kern="0" dirty="0" smtClean="0">
                <a:latin typeface="Arial" charset="0"/>
              </a:rPr>
              <a:t>lower </a:t>
            </a:r>
            <a:r>
              <a:rPr lang="pl-PL" sz="1600" kern="0" dirty="0" smtClean="0">
                <a:latin typeface="Arial" charset="0"/>
              </a:rPr>
              <a:t>noise</a:t>
            </a:r>
            <a:r>
              <a:rPr lang="en-IE" sz="1600" kern="0" dirty="0" smtClean="0">
                <a:latin typeface="Arial" charset="0"/>
              </a:rPr>
              <a:t> channel impulse </a:t>
            </a:r>
            <a:r>
              <a:rPr lang="en-IE" sz="1600" kern="0" dirty="0">
                <a:latin typeface="Arial" charset="0"/>
              </a:rPr>
              <a:t>response estimates (CIR), </a:t>
            </a:r>
            <a:r>
              <a:rPr lang="en-IE" sz="1600" kern="0" dirty="0" smtClean="0">
                <a:latin typeface="Arial" charset="0"/>
              </a:rPr>
              <a:t>generated by accumulation of cross-correlated symbols</a:t>
            </a:r>
          </a:p>
          <a:p>
            <a:endParaRPr lang="pl-PL" sz="2000" kern="0" dirty="0">
              <a:latin typeface="Arial" charset="0"/>
            </a:endParaRPr>
          </a:p>
          <a:p>
            <a:r>
              <a:rPr lang="pl-PL" sz="2000" kern="0" dirty="0">
                <a:latin typeface="Arial" charset="0"/>
              </a:rPr>
              <a:t>The </a:t>
            </a:r>
            <a:r>
              <a:rPr lang="en-IE" sz="2000" kern="0" dirty="0" smtClean="0">
                <a:latin typeface="Arial" charset="0"/>
              </a:rPr>
              <a:t>CIR that can be achieved with the c</a:t>
            </a:r>
            <a:r>
              <a:rPr lang="pl-PL" sz="2000" kern="0" dirty="0">
                <a:latin typeface="Arial" charset="0"/>
              </a:rPr>
              <a:t>iphered sequence</a:t>
            </a:r>
            <a:r>
              <a:rPr lang="en-IE" sz="2000" kern="0" dirty="0" smtClean="0">
                <a:latin typeface="Arial" charset="0"/>
              </a:rPr>
              <a:t> and the </a:t>
            </a:r>
            <a:r>
              <a:rPr lang="pl-PL" sz="2000" kern="0" dirty="0" smtClean="0">
                <a:latin typeface="Arial" charset="0"/>
              </a:rPr>
              <a:t>DSM </a:t>
            </a:r>
            <a:r>
              <a:rPr lang="pl-PL" sz="2000" kern="0" dirty="0">
                <a:latin typeface="Arial" charset="0"/>
              </a:rPr>
              <a:t>algorithm </a:t>
            </a:r>
            <a:r>
              <a:rPr lang="pl-PL" sz="2000" kern="0" dirty="0" smtClean="0">
                <a:latin typeface="Arial" charset="0"/>
              </a:rPr>
              <a:t>is </a:t>
            </a:r>
            <a:r>
              <a:rPr lang="pl-PL" sz="2000" kern="0" dirty="0">
                <a:latin typeface="Arial" charset="0"/>
              </a:rPr>
              <a:t>superior </a:t>
            </a:r>
            <a:r>
              <a:rPr lang="en-IE" sz="2000" kern="0" dirty="0" smtClean="0">
                <a:latin typeface="Arial" charset="0"/>
              </a:rPr>
              <a:t>to </a:t>
            </a:r>
            <a:r>
              <a:rPr lang="pl-PL" sz="2000" kern="0" dirty="0" smtClean="0">
                <a:latin typeface="Arial" charset="0"/>
              </a:rPr>
              <a:t>the </a:t>
            </a:r>
            <a:r>
              <a:rPr lang="en-IE" sz="2000" kern="0" dirty="0">
                <a:latin typeface="Arial" charset="0"/>
              </a:rPr>
              <a:t>CIR </a:t>
            </a:r>
            <a:r>
              <a:rPr lang="pl-PL" sz="2000" kern="0" dirty="0" smtClean="0">
                <a:latin typeface="Arial" charset="0"/>
              </a:rPr>
              <a:t>obtained </a:t>
            </a:r>
            <a:r>
              <a:rPr lang="pl-PL" sz="2000" kern="0" dirty="0">
                <a:latin typeface="Arial" charset="0"/>
              </a:rPr>
              <a:t>from </a:t>
            </a:r>
            <a:r>
              <a:rPr lang="en-IE" sz="2000" kern="0" dirty="0" smtClean="0">
                <a:latin typeface="Arial" charset="0"/>
              </a:rPr>
              <a:t>the periodic </a:t>
            </a:r>
            <a:r>
              <a:rPr lang="pl-PL" sz="2000" kern="0" dirty="0" smtClean="0">
                <a:latin typeface="Arial" charset="0"/>
              </a:rPr>
              <a:t>preamble sequence</a:t>
            </a:r>
            <a:endParaRPr lang="en-IE" sz="2000" kern="0" dirty="0" smtClean="0">
              <a:latin typeface="Arial" charset="0"/>
            </a:endParaRPr>
          </a:p>
          <a:p>
            <a:pPr lvl="1"/>
            <a:r>
              <a:rPr lang="pl-PL" sz="1600" kern="0" dirty="0" smtClean="0">
                <a:latin typeface="Arial" charset="0"/>
              </a:rPr>
              <a:t>With </a:t>
            </a:r>
            <a:r>
              <a:rPr lang="en-IE" sz="1600" kern="0" dirty="0" smtClean="0">
                <a:latin typeface="Arial" charset="0"/>
              </a:rPr>
              <a:t>periodic </a:t>
            </a:r>
            <a:r>
              <a:rPr lang="pl-PL" sz="1600" kern="0" dirty="0" smtClean="0">
                <a:latin typeface="Arial" charset="0"/>
              </a:rPr>
              <a:t>sequences</a:t>
            </a:r>
            <a:r>
              <a:rPr lang="pl-PL" sz="1600" kern="0" dirty="0">
                <a:latin typeface="Arial" charset="0"/>
              </a:rPr>
              <a:t>, </a:t>
            </a:r>
            <a:r>
              <a:rPr lang="pl-PL" sz="1600" kern="0" dirty="0" smtClean="0">
                <a:latin typeface="Arial" charset="0"/>
              </a:rPr>
              <a:t>certain </a:t>
            </a:r>
            <a:r>
              <a:rPr lang="pl-PL" sz="1600" kern="0" dirty="0">
                <a:latin typeface="Arial" charset="0"/>
              </a:rPr>
              <a:t>distortions </a:t>
            </a:r>
            <a:r>
              <a:rPr lang="en-IE" sz="1600" kern="0" dirty="0" smtClean="0">
                <a:latin typeface="Arial" charset="0"/>
              </a:rPr>
              <a:t>may </a:t>
            </a:r>
            <a:r>
              <a:rPr lang="pl-PL" sz="1600" kern="0" dirty="0" smtClean="0">
                <a:latin typeface="Arial" charset="0"/>
              </a:rPr>
              <a:t>add </a:t>
            </a:r>
            <a:r>
              <a:rPr lang="pl-PL" sz="1600" kern="0" dirty="0">
                <a:latin typeface="Arial" charset="0"/>
              </a:rPr>
              <a:t>coherently in a repeated way, creating specific </a:t>
            </a:r>
            <a:r>
              <a:rPr lang="en-IE" sz="1600" kern="0" dirty="0" smtClean="0">
                <a:latin typeface="Arial" charset="0"/>
              </a:rPr>
              <a:t>artefacts in </a:t>
            </a:r>
            <a:r>
              <a:rPr lang="en-IE" sz="1600" kern="0" dirty="0">
                <a:latin typeface="Arial" charset="0"/>
              </a:rPr>
              <a:t>the resultant </a:t>
            </a:r>
            <a:r>
              <a:rPr lang="en-IE" sz="1600" kern="0" dirty="0" smtClean="0">
                <a:latin typeface="Arial" charset="0"/>
              </a:rPr>
              <a:t>CIR</a:t>
            </a:r>
          </a:p>
          <a:p>
            <a:pPr lvl="1"/>
            <a:r>
              <a:rPr lang="pl-PL" sz="1600" kern="0" dirty="0" smtClean="0">
                <a:latin typeface="Arial" charset="0"/>
              </a:rPr>
              <a:t>With non-</a:t>
            </a:r>
            <a:r>
              <a:rPr lang="en-IE" sz="1600" kern="0" dirty="0" smtClean="0">
                <a:latin typeface="Arial" charset="0"/>
              </a:rPr>
              <a:t>periodic</a:t>
            </a:r>
            <a:r>
              <a:rPr lang="pl-PL" sz="1600" kern="0" dirty="0" smtClean="0">
                <a:latin typeface="Arial" charset="0"/>
              </a:rPr>
              <a:t> </a:t>
            </a:r>
            <a:r>
              <a:rPr lang="pl-PL" sz="1600" kern="0" dirty="0">
                <a:latin typeface="Arial" charset="0"/>
              </a:rPr>
              <a:t>sequences, </a:t>
            </a:r>
            <a:r>
              <a:rPr lang="en-IE" sz="1600" kern="0" dirty="0" smtClean="0">
                <a:latin typeface="Arial" charset="0"/>
              </a:rPr>
              <a:t>such </a:t>
            </a:r>
            <a:r>
              <a:rPr lang="pl-PL" sz="1600" kern="0" dirty="0" smtClean="0">
                <a:latin typeface="Arial" charset="0"/>
              </a:rPr>
              <a:t>distortions average </a:t>
            </a:r>
            <a:r>
              <a:rPr lang="pl-PL" sz="1600" kern="0" dirty="0">
                <a:latin typeface="Arial" charset="0"/>
              </a:rPr>
              <a:t>out, reducing </a:t>
            </a:r>
            <a:r>
              <a:rPr lang="en-IE" sz="1600" kern="0" dirty="0" smtClean="0">
                <a:latin typeface="Arial" charset="0"/>
              </a:rPr>
              <a:t>the overall </a:t>
            </a:r>
            <a:r>
              <a:rPr lang="pl-PL" sz="1600" kern="0" dirty="0" smtClean="0">
                <a:latin typeface="Arial" charset="0"/>
              </a:rPr>
              <a:t>noise levels</a:t>
            </a:r>
            <a:r>
              <a:rPr lang="en-IE" sz="1600" kern="0" dirty="0" smtClean="0">
                <a:latin typeface="Arial" charset="0"/>
              </a:rPr>
              <a:t> in </a:t>
            </a:r>
            <a:r>
              <a:rPr lang="en-IE" sz="1600" kern="0" dirty="0">
                <a:latin typeface="Arial" charset="0"/>
              </a:rPr>
              <a:t>the resultant </a:t>
            </a:r>
            <a:r>
              <a:rPr lang="en-IE" sz="1600" kern="0" dirty="0" smtClean="0">
                <a:latin typeface="Arial" charset="0"/>
              </a:rPr>
              <a:t>CIR</a:t>
            </a:r>
          </a:p>
          <a:p>
            <a:endParaRPr lang="pl-PL" sz="2000" kern="0" dirty="0">
              <a:latin typeface="Arial" charset="0"/>
            </a:endParaRPr>
          </a:p>
          <a:p>
            <a:r>
              <a:rPr lang="pl-PL" sz="2000" kern="0" dirty="0">
                <a:latin typeface="Arial" charset="0"/>
              </a:rPr>
              <a:t>More details about DSM </a:t>
            </a:r>
            <a:r>
              <a:rPr lang="en-IE" sz="2000" kern="0" dirty="0" smtClean="0">
                <a:latin typeface="Arial" charset="0"/>
              </a:rPr>
              <a:t>shall </a:t>
            </a:r>
            <a:r>
              <a:rPr lang="pl-PL" sz="2000" kern="0" dirty="0" smtClean="0">
                <a:latin typeface="Arial" charset="0"/>
              </a:rPr>
              <a:t>be </a:t>
            </a:r>
            <a:r>
              <a:rPr lang="pl-PL" sz="2000" kern="0" dirty="0">
                <a:latin typeface="Arial" charset="0"/>
              </a:rPr>
              <a:t>provided in separate </a:t>
            </a:r>
            <a:r>
              <a:rPr lang="en-IE" sz="2000" kern="0" dirty="0" smtClean="0">
                <a:latin typeface="Arial" charset="0"/>
              </a:rPr>
              <a:t>submission</a:t>
            </a:r>
            <a:endParaRPr lang="pl-PL" sz="2000" kern="0" dirty="0">
              <a:latin typeface="Arial" charset="0"/>
            </a:endParaRPr>
          </a:p>
          <a:p>
            <a:endParaRPr lang="en-IE" sz="2000" kern="0" dirty="0">
              <a:latin typeface="Arial" charset="0"/>
            </a:endParaRPr>
          </a:p>
        </p:txBody>
      </p:sp>
      <p:sp>
        <p:nvSpPr>
          <p:cNvPr id="3" name="Rectangle 1026"/>
          <p:cNvSpPr txBox="1">
            <a:spLocks noChangeArrowheads="1"/>
          </p:cNvSpPr>
          <p:nvPr/>
        </p:nvSpPr>
        <p:spPr>
          <a:xfrm>
            <a:off x="329184" y="609600"/>
            <a:ext cx="8686800" cy="6096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smtClean="0">
                <a:solidFill>
                  <a:srgbClr val="000000"/>
                </a:solidFill>
              </a:rPr>
              <a:t>Ciphered </a:t>
            </a:r>
            <a:r>
              <a:rPr lang="en-US" sz="3200" b="1" kern="0" dirty="0">
                <a:solidFill>
                  <a:srgbClr val="000000"/>
                </a:solidFill>
              </a:rPr>
              <a:t>sequence </a:t>
            </a:r>
            <a:r>
              <a:rPr lang="en-IE" sz="3200" b="1" dirty="0" smtClean="0"/>
              <a:t>accumulation side lobes</a:t>
            </a:r>
            <a:endParaRPr lang="en-US" sz="3200" kern="0" dirty="0">
              <a:latin typeface="Arial" charset="0"/>
            </a:endParaRPr>
          </a:p>
        </p:txBody>
      </p:sp>
    </p:spTree>
    <p:extLst>
      <p:ext uri="{BB962C8B-B14F-4D97-AF65-F5344CB8AC3E}">
        <p14:creationId xmlns:p14="http://schemas.microsoft.com/office/powerpoint/2010/main" val="2753121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7"/>
          <p:cNvSpPr txBox="1">
            <a:spLocks noChangeArrowheads="1"/>
          </p:cNvSpPr>
          <p:nvPr/>
        </p:nvSpPr>
        <p:spPr bwMode="auto">
          <a:xfrm>
            <a:off x="304800" y="1143000"/>
            <a:ext cx="8686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pl-PL" sz="1800" kern="0" dirty="0" smtClean="0">
                <a:latin typeface="Arial" charset="0"/>
              </a:rPr>
              <a:t>Th</a:t>
            </a:r>
            <a:r>
              <a:rPr lang="en-IE" sz="1800" kern="0" dirty="0" smtClean="0">
                <a:latin typeface="Arial" charset="0"/>
              </a:rPr>
              <a:t>is shows the performance improvement of the ciphered sequence with DSM compared to an </a:t>
            </a:r>
            <a:r>
              <a:rPr lang="pl-PL" sz="1800" kern="0" dirty="0" smtClean="0">
                <a:latin typeface="Arial" charset="0"/>
              </a:rPr>
              <a:t>Ipatov</a:t>
            </a:r>
            <a:r>
              <a:rPr lang="en-IE" sz="1800" kern="0" dirty="0" smtClean="0">
                <a:latin typeface="Arial" charset="0"/>
              </a:rPr>
              <a:t> preamble</a:t>
            </a:r>
          </a:p>
          <a:p>
            <a:r>
              <a:rPr lang="en-IE" sz="1800" kern="0" dirty="0" smtClean="0">
                <a:latin typeface="Arial" charset="0"/>
              </a:rPr>
              <a:t>The lower noise of the resultant CIR allows a lower threshold be used to find more attenuated first paths</a:t>
            </a:r>
            <a:endParaRPr lang="en-IE" sz="1800" kern="0" dirty="0">
              <a:latin typeface="Arial" charset="0"/>
            </a:endParaRPr>
          </a:p>
        </p:txBody>
      </p:sp>
      <p:sp>
        <p:nvSpPr>
          <p:cNvPr id="3" name="Rectangle 1026"/>
          <p:cNvSpPr txBox="1">
            <a:spLocks noChangeArrowheads="1"/>
          </p:cNvSpPr>
          <p:nvPr/>
        </p:nvSpPr>
        <p:spPr>
          <a:xfrm>
            <a:off x="329184" y="5334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smtClean="0">
                <a:solidFill>
                  <a:srgbClr val="000000"/>
                </a:solidFill>
              </a:rPr>
              <a:t>Example ciphered </a:t>
            </a:r>
            <a:r>
              <a:rPr lang="en-US" sz="3200" b="1" kern="0" dirty="0">
                <a:solidFill>
                  <a:srgbClr val="000000"/>
                </a:solidFill>
              </a:rPr>
              <a:t>sequence </a:t>
            </a:r>
            <a:r>
              <a:rPr lang="en-IE" sz="3200" b="1" dirty="0" smtClean="0"/>
              <a:t>accumulation</a:t>
            </a:r>
            <a:r>
              <a:rPr lang="en-US" sz="3200" b="1" kern="0" dirty="0" smtClean="0">
                <a:solidFill>
                  <a:srgbClr val="000000"/>
                </a:solidFill>
              </a:rPr>
              <a:t>:</a:t>
            </a:r>
            <a:endParaRPr lang="en-US" sz="3200" kern="0" dirty="0">
              <a:latin typeface="Arial"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9928" t="7440" r="8958" b="7713"/>
          <a:stretch/>
        </p:blipFill>
        <p:spPr bwMode="auto">
          <a:xfrm>
            <a:off x="457200" y="2362200"/>
            <a:ext cx="7468476" cy="3970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4"/>
          <p:cNvGrpSpPr/>
          <p:nvPr/>
        </p:nvGrpSpPr>
        <p:grpSpPr>
          <a:xfrm>
            <a:off x="5943600" y="2362200"/>
            <a:ext cx="2209800" cy="438834"/>
            <a:chOff x="8534400" y="2532966"/>
            <a:chExt cx="2209800" cy="438834"/>
          </a:xfrm>
        </p:grpSpPr>
        <p:sp>
          <p:nvSpPr>
            <p:cNvPr id="10" name="Rectangle 9"/>
            <p:cNvSpPr/>
            <p:nvPr/>
          </p:nvSpPr>
          <p:spPr bwMode="auto">
            <a:xfrm>
              <a:off x="8534400" y="2532966"/>
              <a:ext cx="2209800" cy="43883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E" sz="1200" b="0" i="0" u="none" strike="noStrike" cap="none" normalizeH="0" baseline="0">
                <a:ln>
                  <a:noFill/>
                </a:ln>
                <a:solidFill>
                  <a:schemeClr val="tx1"/>
                </a:solidFill>
                <a:effectLst/>
                <a:latin typeface="Times New Roman" pitchFamily="-109" charset="0"/>
              </a:endParaRPr>
            </a:p>
          </p:txBody>
        </p:sp>
        <p:sp>
          <p:nvSpPr>
            <p:cNvPr id="12" name="TextBox 11"/>
            <p:cNvSpPr txBox="1"/>
            <p:nvPr/>
          </p:nvSpPr>
          <p:spPr>
            <a:xfrm>
              <a:off x="8841581" y="2532966"/>
              <a:ext cx="1902619" cy="415498"/>
            </a:xfrm>
            <a:prstGeom prst="rect">
              <a:avLst/>
            </a:prstGeom>
            <a:noFill/>
          </p:spPr>
          <p:txBody>
            <a:bodyPr wrap="square" rtlCol="0">
              <a:spAutoFit/>
            </a:bodyPr>
            <a:lstStyle/>
            <a:p>
              <a:r>
                <a:rPr lang="en-IE" sz="900" dirty="0" smtClean="0">
                  <a:latin typeface="+mn-lt"/>
                </a:rPr>
                <a:t>Ipatov preamble accumulation</a:t>
              </a:r>
            </a:p>
            <a:p>
              <a:endParaRPr lang="en-IE" sz="300" dirty="0">
                <a:latin typeface="+mn-lt"/>
              </a:endParaRPr>
            </a:p>
            <a:p>
              <a:r>
                <a:rPr lang="en-IE" sz="900" dirty="0" smtClean="0">
                  <a:latin typeface="+mn-lt"/>
                </a:rPr>
                <a:t>Ciphered sequence accumulation</a:t>
              </a:r>
              <a:endParaRPr lang="en-IE" sz="900" dirty="0">
                <a:latin typeface="+mn-lt"/>
              </a:endParaRP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1218" y="2627829"/>
              <a:ext cx="358467" cy="2677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8" name="TextBox 17"/>
          <p:cNvSpPr txBox="1"/>
          <p:nvPr/>
        </p:nvSpPr>
        <p:spPr>
          <a:xfrm>
            <a:off x="3535680" y="3925416"/>
            <a:ext cx="838199" cy="230832"/>
          </a:xfrm>
          <a:prstGeom prst="rect">
            <a:avLst/>
          </a:prstGeom>
          <a:noFill/>
        </p:spPr>
        <p:txBody>
          <a:bodyPr wrap="square" rtlCol="0">
            <a:spAutoFit/>
          </a:bodyPr>
          <a:lstStyle/>
          <a:p>
            <a:r>
              <a:rPr lang="en-IE" sz="900" dirty="0" smtClean="0">
                <a:latin typeface="+mn-lt"/>
              </a:rPr>
              <a:t>Whole span</a:t>
            </a:r>
            <a:endParaRPr lang="en-IE" sz="900" dirty="0">
              <a:latin typeface="+mn-lt"/>
            </a:endParaRPr>
          </a:p>
        </p:txBody>
      </p:sp>
      <p:sp>
        <p:nvSpPr>
          <p:cNvPr id="20" name="TextBox 19"/>
          <p:cNvSpPr txBox="1"/>
          <p:nvPr/>
        </p:nvSpPr>
        <p:spPr>
          <a:xfrm>
            <a:off x="6096000" y="5181600"/>
            <a:ext cx="764380" cy="230832"/>
          </a:xfrm>
          <a:prstGeom prst="rect">
            <a:avLst/>
          </a:prstGeom>
          <a:noFill/>
        </p:spPr>
        <p:txBody>
          <a:bodyPr wrap="square" rtlCol="0">
            <a:spAutoFit/>
          </a:bodyPr>
          <a:lstStyle/>
          <a:p>
            <a:r>
              <a:rPr lang="en-IE" sz="900" dirty="0" smtClean="0">
                <a:latin typeface="+mn-lt"/>
              </a:rPr>
              <a:t>Zoomed in</a:t>
            </a:r>
            <a:endParaRPr lang="en-IE" sz="900" dirty="0">
              <a:latin typeface="+mn-lt"/>
            </a:endParaRPr>
          </a:p>
        </p:txBody>
      </p:sp>
    </p:spTree>
    <p:extLst>
      <p:ext uri="{BB962C8B-B14F-4D97-AF65-F5344CB8AC3E}">
        <p14:creationId xmlns:p14="http://schemas.microsoft.com/office/powerpoint/2010/main" val="21133293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838200"/>
            <a:ext cx="8686800" cy="457200"/>
          </a:xfrm>
        </p:spPr>
        <p:txBody>
          <a:bodyPr/>
          <a:lstStyle/>
          <a:p>
            <a:r>
              <a:rPr lang="en-US" sz="3200" b="1" dirty="0">
                <a:solidFill>
                  <a:srgbClr val="000000"/>
                </a:solidFill>
              </a:rPr>
              <a:t>Reduced on-air transmission times:</a:t>
            </a:r>
            <a:endParaRPr lang="en-US" sz="3200" dirty="0">
              <a:latin typeface="Arial" charset="0"/>
            </a:endParaRPr>
          </a:p>
        </p:txBody>
      </p:sp>
      <p:sp>
        <p:nvSpPr>
          <p:cNvPr id="5" name="Rectangle 1027"/>
          <p:cNvSpPr txBox="1">
            <a:spLocks noChangeArrowheads="1"/>
          </p:cNvSpPr>
          <p:nvPr/>
        </p:nvSpPr>
        <p:spPr bwMode="auto">
          <a:xfrm>
            <a:off x="381000" y="1295400"/>
            <a:ext cx="85344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buNone/>
            </a:pPr>
            <a:endParaRPr lang="en-IE" sz="2800" kern="0" dirty="0" smtClean="0">
              <a:latin typeface="Arial" charset="0"/>
            </a:endParaRPr>
          </a:p>
          <a:p>
            <a:pPr marL="0" indent="0">
              <a:buNone/>
            </a:pPr>
            <a:r>
              <a:rPr lang="en-IE" sz="2800" kern="0" dirty="0" smtClean="0">
                <a:latin typeface="Arial" charset="0"/>
              </a:rPr>
              <a:t>Frame </a:t>
            </a:r>
            <a:r>
              <a:rPr lang="en-IE" sz="2800" kern="0" dirty="0">
                <a:latin typeface="Arial" charset="0"/>
              </a:rPr>
              <a:t>duration is a critical </a:t>
            </a:r>
            <a:r>
              <a:rPr lang="en-IE" sz="2800" kern="0" dirty="0" smtClean="0">
                <a:latin typeface="Arial" charset="0"/>
              </a:rPr>
              <a:t>parameter:</a:t>
            </a:r>
          </a:p>
          <a:p>
            <a:r>
              <a:rPr lang="en-IE" sz="2400" dirty="0" smtClean="0">
                <a:latin typeface="Arial" charset="0"/>
              </a:rPr>
              <a:t>Shorter frames reduce energy consumption </a:t>
            </a:r>
            <a:endParaRPr lang="en-IE" sz="2400" dirty="0">
              <a:latin typeface="Arial" charset="0"/>
            </a:endParaRPr>
          </a:p>
          <a:p>
            <a:pPr lvl="1"/>
            <a:r>
              <a:rPr lang="en-IE" sz="2000" kern="0" dirty="0" smtClean="0">
                <a:latin typeface="Arial" charset="0"/>
              </a:rPr>
              <a:t>Energy consumption is proportional to frame length</a:t>
            </a:r>
          </a:p>
          <a:p>
            <a:r>
              <a:rPr lang="en-IE" sz="2400" kern="0" dirty="0" smtClean="0">
                <a:latin typeface="Arial" charset="0"/>
              </a:rPr>
              <a:t>Shorter frames give a smaller time window for any attack</a:t>
            </a:r>
          </a:p>
          <a:p>
            <a:r>
              <a:rPr lang="en-IE" sz="2400" dirty="0" smtClean="0">
                <a:latin typeface="Arial" charset="0"/>
              </a:rPr>
              <a:t>Shorter </a:t>
            </a:r>
            <a:r>
              <a:rPr lang="en-IE" sz="2400" dirty="0">
                <a:latin typeface="Arial" charset="0"/>
              </a:rPr>
              <a:t>frames </a:t>
            </a:r>
            <a:r>
              <a:rPr lang="en-IE" sz="2400" dirty="0" smtClean="0">
                <a:latin typeface="Arial" charset="0"/>
              </a:rPr>
              <a:t>c</a:t>
            </a:r>
            <a:r>
              <a:rPr lang="en-IE" sz="2400" kern="0" dirty="0" smtClean="0">
                <a:latin typeface="Arial" charset="0"/>
              </a:rPr>
              <a:t>ause less </a:t>
            </a:r>
            <a:r>
              <a:rPr lang="en-IE" sz="2400" kern="0" dirty="0">
                <a:latin typeface="Arial" charset="0"/>
              </a:rPr>
              <a:t>interference </a:t>
            </a:r>
            <a:r>
              <a:rPr lang="en-IE" sz="2400" kern="0" dirty="0" smtClean="0">
                <a:latin typeface="Arial" charset="0"/>
              </a:rPr>
              <a:t>to others</a:t>
            </a:r>
          </a:p>
          <a:p>
            <a:r>
              <a:rPr lang="en-IE" sz="2400" dirty="0">
                <a:latin typeface="Arial" charset="0"/>
              </a:rPr>
              <a:t>Shorter frames </a:t>
            </a:r>
            <a:r>
              <a:rPr lang="en-IE" sz="2400" kern="0" dirty="0">
                <a:latin typeface="Arial" charset="0"/>
              </a:rPr>
              <a:t>experience </a:t>
            </a:r>
            <a:r>
              <a:rPr lang="en-IE" sz="2400" kern="0" dirty="0" smtClean="0">
                <a:latin typeface="Arial" charset="0"/>
              </a:rPr>
              <a:t>less </a:t>
            </a:r>
            <a:r>
              <a:rPr lang="en-IE" sz="2400" kern="0" dirty="0">
                <a:latin typeface="Arial" charset="0"/>
              </a:rPr>
              <a:t>interference </a:t>
            </a:r>
            <a:r>
              <a:rPr lang="en-IE" sz="2400" kern="0" dirty="0" smtClean="0">
                <a:latin typeface="Arial" charset="0"/>
              </a:rPr>
              <a:t>from others</a:t>
            </a:r>
          </a:p>
          <a:p>
            <a:r>
              <a:rPr lang="en-IE" sz="2400" kern="0" dirty="0">
                <a:latin typeface="Arial" charset="0"/>
              </a:rPr>
              <a:t>Shorter frames </a:t>
            </a:r>
            <a:r>
              <a:rPr lang="en-IE" sz="2400" kern="0" dirty="0" smtClean="0">
                <a:latin typeface="Arial" charset="0"/>
              </a:rPr>
              <a:t>give an </a:t>
            </a:r>
            <a:r>
              <a:rPr lang="en-IE" sz="2400" dirty="0" smtClean="0">
                <a:latin typeface="Arial" charset="0"/>
              </a:rPr>
              <a:t>increased </a:t>
            </a:r>
            <a:r>
              <a:rPr lang="en-IE" sz="2400" dirty="0">
                <a:latin typeface="Arial" charset="0"/>
              </a:rPr>
              <a:t>channel capacity </a:t>
            </a:r>
          </a:p>
          <a:p>
            <a:endParaRPr lang="en-IE" sz="2400" kern="0" dirty="0" smtClean="0">
              <a:latin typeface="Arial" charset="0"/>
            </a:endParaRPr>
          </a:p>
        </p:txBody>
      </p:sp>
    </p:spTree>
    <p:extLst>
      <p:ext uri="{BB962C8B-B14F-4D97-AF65-F5344CB8AC3E}">
        <p14:creationId xmlns:p14="http://schemas.microsoft.com/office/powerpoint/2010/main" val="38896770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Frame compression </a:t>
            </a:r>
            <a:r>
              <a:rPr lang="en-US" sz="3200" b="1" dirty="0" smtClean="0">
                <a:solidFill>
                  <a:srgbClr val="000000"/>
                </a:solidFill>
              </a:rPr>
              <a:t>techniques:</a:t>
            </a:r>
            <a:endParaRPr lang="en-US" sz="3200" dirty="0">
              <a:latin typeface="Arial" charset="0"/>
            </a:endParaRPr>
          </a:p>
        </p:txBody>
      </p:sp>
      <p:sp>
        <p:nvSpPr>
          <p:cNvPr id="5" name="Rectangle 1027"/>
          <p:cNvSpPr txBox="1">
            <a:spLocks noChangeArrowheads="1"/>
          </p:cNvSpPr>
          <p:nvPr/>
        </p:nvSpPr>
        <p:spPr bwMode="auto">
          <a:xfrm>
            <a:off x="228600" y="1219200"/>
            <a:ext cx="8686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000" kern="0" dirty="0" smtClean="0">
                <a:latin typeface="Arial" charset="0"/>
              </a:rPr>
              <a:t>Send </a:t>
            </a:r>
            <a:r>
              <a:rPr lang="en-IE" sz="2000" kern="0" dirty="0">
                <a:latin typeface="Arial" charset="0"/>
              </a:rPr>
              <a:t>the PHR at the data rate for 6.81 Mb/s and 27 Mb/s frames</a:t>
            </a:r>
          </a:p>
          <a:p>
            <a:pPr lvl="1"/>
            <a:r>
              <a:rPr lang="en-IE" sz="1800" kern="0" dirty="0">
                <a:latin typeface="Arial" charset="0"/>
              </a:rPr>
              <a:t>Two-way ranging applications typically use fixed data rate and frame formats</a:t>
            </a:r>
          </a:p>
          <a:p>
            <a:r>
              <a:rPr lang="en-IE" sz="2000" kern="0" dirty="0" smtClean="0">
                <a:latin typeface="Arial" charset="0"/>
              </a:rPr>
              <a:t>Compress </a:t>
            </a:r>
            <a:r>
              <a:rPr lang="en-IE" sz="2000" kern="0" dirty="0">
                <a:latin typeface="Arial" charset="0"/>
              </a:rPr>
              <a:t>the preamble and SFD transmission phases </a:t>
            </a:r>
            <a:endParaRPr lang="en-IE" sz="2000" kern="0" dirty="0" smtClean="0">
              <a:latin typeface="Arial" charset="0"/>
            </a:endParaRPr>
          </a:p>
          <a:p>
            <a:pPr lvl="1"/>
            <a:r>
              <a:rPr lang="en-IE" sz="1800" kern="0" dirty="0" smtClean="0">
                <a:latin typeface="Arial" charset="0"/>
              </a:rPr>
              <a:t>Choose </a:t>
            </a:r>
            <a:r>
              <a:rPr lang="en-IE" sz="1800" kern="0" dirty="0">
                <a:latin typeface="Arial" charset="0"/>
              </a:rPr>
              <a:t>shorter </a:t>
            </a:r>
            <a:r>
              <a:rPr lang="en-IE" sz="1800" kern="0" dirty="0" smtClean="0">
                <a:latin typeface="Arial" charset="0"/>
              </a:rPr>
              <a:t>length Ipatov </a:t>
            </a:r>
            <a:r>
              <a:rPr lang="en-IE" sz="1800" kern="0" dirty="0">
                <a:latin typeface="Arial" charset="0"/>
              </a:rPr>
              <a:t>codes </a:t>
            </a:r>
            <a:r>
              <a:rPr lang="en-IE" sz="1800" kern="0" dirty="0" smtClean="0">
                <a:latin typeface="Arial" charset="0"/>
              </a:rPr>
              <a:t>to make </a:t>
            </a:r>
            <a:r>
              <a:rPr lang="en-IE" sz="1800" kern="0" dirty="0">
                <a:latin typeface="Arial" charset="0"/>
              </a:rPr>
              <a:t>shorter symbols</a:t>
            </a:r>
          </a:p>
          <a:p>
            <a:pPr lvl="1"/>
            <a:r>
              <a:rPr lang="en-IE" sz="1800" kern="0" dirty="0" smtClean="0">
                <a:latin typeface="Arial" charset="0"/>
              </a:rPr>
              <a:t>Reduce </a:t>
            </a:r>
            <a:r>
              <a:rPr lang="en-IE" sz="1800" kern="0" dirty="0">
                <a:latin typeface="Arial" charset="0"/>
              </a:rPr>
              <a:t>the spreading factor in the preamble sequences</a:t>
            </a:r>
          </a:p>
          <a:p>
            <a:pPr lvl="2"/>
            <a:r>
              <a:rPr lang="en-IE" sz="1400" kern="0" dirty="0">
                <a:latin typeface="Arial" charset="0"/>
              </a:rPr>
              <a:t>The high peak PRF of the HRP UWB PHY affords this possibility</a:t>
            </a:r>
          </a:p>
          <a:p>
            <a:pPr lvl="1"/>
            <a:r>
              <a:rPr lang="en-IE" sz="1800" kern="0" dirty="0">
                <a:latin typeface="Arial" charset="0"/>
              </a:rPr>
              <a:t>Use Ipatov codes with greater proportion of non-zero elements</a:t>
            </a:r>
          </a:p>
          <a:p>
            <a:pPr lvl="2"/>
            <a:r>
              <a:rPr lang="en-IE" sz="1400" kern="0" dirty="0">
                <a:latin typeface="Arial" charset="0"/>
              </a:rPr>
              <a:t>Increases symbol energy to compensate for shorter symbols</a:t>
            </a:r>
          </a:p>
          <a:p>
            <a:r>
              <a:rPr lang="en-IE" sz="2000" kern="0" dirty="0" smtClean="0">
                <a:latin typeface="Arial" charset="0"/>
              </a:rPr>
              <a:t>Compress </a:t>
            </a:r>
            <a:r>
              <a:rPr lang="en-IE" sz="2000" kern="0" dirty="0">
                <a:latin typeface="Arial" charset="0"/>
              </a:rPr>
              <a:t>the </a:t>
            </a:r>
            <a:r>
              <a:rPr lang="en-IE" sz="2000" kern="0" dirty="0" smtClean="0">
                <a:latin typeface="Arial" charset="0"/>
              </a:rPr>
              <a:t>ciphered sequence</a:t>
            </a:r>
          </a:p>
          <a:p>
            <a:pPr lvl="1"/>
            <a:r>
              <a:rPr lang="en-IE" sz="1600" kern="0" dirty="0" smtClean="0">
                <a:latin typeface="Arial" charset="0"/>
              </a:rPr>
              <a:t>Remove the 256 zeros that form the 2nd half of each symbol</a:t>
            </a:r>
            <a:endParaRPr lang="en-IE" sz="1600" kern="0" dirty="0">
              <a:latin typeface="Arial" charset="0"/>
            </a:endParaRPr>
          </a:p>
          <a:p>
            <a:r>
              <a:rPr lang="en-IE" sz="2000" kern="0" dirty="0">
                <a:latin typeface="Arial" charset="0"/>
              </a:rPr>
              <a:t>Compress the PHR and data symbols for new 27 Mb/s data rate</a:t>
            </a:r>
          </a:p>
          <a:p>
            <a:pPr lvl="1"/>
            <a:r>
              <a:rPr lang="en-IE" sz="1800" kern="0" dirty="0">
                <a:latin typeface="Arial" charset="0"/>
              </a:rPr>
              <a:t>remove the burst time hopping and reduce the guard period duration</a:t>
            </a:r>
          </a:p>
          <a:p>
            <a:pPr lvl="1"/>
            <a:r>
              <a:rPr lang="en-IE" sz="1800" kern="0" dirty="0">
                <a:latin typeface="Arial" charset="0"/>
              </a:rPr>
              <a:t>Use just BPSK to encode the data, (i.e. no BPM)</a:t>
            </a:r>
          </a:p>
          <a:p>
            <a:pPr lvl="1"/>
            <a:r>
              <a:rPr lang="en-IE" sz="1800" kern="0" dirty="0">
                <a:latin typeface="Arial" charset="0"/>
              </a:rPr>
              <a:t>Use 8 pulses per burst instead of 2</a:t>
            </a:r>
          </a:p>
          <a:p>
            <a:pPr lvl="2"/>
            <a:r>
              <a:rPr lang="en-IE" sz="1400" kern="0" dirty="0" smtClean="0">
                <a:latin typeface="Arial" charset="0"/>
              </a:rPr>
              <a:t>Increases the symbol energy to get more range</a:t>
            </a:r>
            <a:endParaRPr lang="en-IE" sz="1400" kern="0" dirty="0">
              <a:latin typeface="Arial" charset="0"/>
            </a:endParaRPr>
          </a:p>
          <a:p>
            <a:endParaRPr lang="en-IE" sz="2000" kern="0" dirty="0">
              <a:latin typeface="Arial" charset="0"/>
            </a:endParaRPr>
          </a:p>
          <a:p>
            <a:pPr marL="457200" lvl="1" indent="0">
              <a:buNone/>
            </a:pPr>
            <a:endParaRPr lang="en-IE" sz="2400" kern="0" dirty="0">
              <a:latin typeface="Arial" charset="0"/>
            </a:endParaRPr>
          </a:p>
        </p:txBody>
      </p:sp>
    </p:spTree>
    <p:extLst>
      <p:ext uri="{BB962C8B-B14F-4D97-AF65-F5344CB8AC3E}">
        <p14:creationId xmlns:p14="http://schemas.microsoft.com/office/powerpoint/2010/main" val="6345235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a:solidFill>
                  <a:srgbClr val="000000"/>
                </a:solidFill>
              </a:rPr>
              <a:t>Compressed preamble and SFD</a:t>
            </a:r>
            <a:endParaRPr lang="en-US" sz="3200" dirty="0">
              <a:latin typeface="Arial" charset="0"/>
            </a:endParaRPr>
          </a:p>
        </p:txBody>
      </p:sp>
      <p:sp>
        <p:nvSpPr>
          <p:cNvPr id="5" name="Rectangle 1027"/>
          <p:cNvSpPr txBox="1">
            <a:spLocks noChangeArrowheads="1"/>
          </p:cNvSpPr>
          <p:nvPr/>
        </p:nvSpPr>
        <p:spPr bwMode="auto">
          <a:xfrm>
            <a:off x="228600" y="54864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US" sz="2000" dirty="0" smtClean="0"/>
              <a:t>SFD </a:t>
            </a:r>
            <a:r>
              <a:rPr lang="en-US" sz="2000" dirty="0"/>
              <a:t>[</a:t>
            </a:r>
            <a:r>
              <a:rPr lang="en-IE" sz="2000" dirty="0"/>
              <a:t>-1 -1 -1 -1 +1 -1 0 0</a:t>
            </a:r>
            <a:r>
              <a:rPr lang="en-US" sz="2000" dirty="0"/>
              <a:t>] spread by the preamble </a:t>
            </a:r>
            <a:r>
              <a:rPr lang="en-US" sz="2000" dirty="0" smtClean="0"/>
              <a:t>symbol</a:t>
            </a:r>
            <a:endParaRPr lang="en-IE" sz="2000" kern="0" dirty="0">
              <a:latin typeface="Arial" charset="0"/>
            </a:endParaRP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8950" y="3733800"/>
            <a:ext cx="66013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1027"/>
          <p:cNvSpPr txBox="1">
            <a:spLocks noChangeArrowheads="1"/>
          </p:cNvSpPr>
          <p:nvPr/>
        </p:nvSpPr>
        <p:spPr bwMode="auto">
          <a:xfrm>
            <a:off x="228600" y="1295400"/>
            <a:ext cx="6336832"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000" kern="0" dirty="0">
                <a:latin typeface="Arial" charset="0"/>
              </a:rPr>
              <a:t>Using length 31 Ipatov </a:t>
            </a:r>
            <a:r>
              <a:rPr lang="en-IE" sz="2000" kern="0" dirty="0" smtClean="0">
                <a:latin typeface="Arial" charset="0"/>
              </a:rPr>
              <a:t>sequences with </a:t>
            </a:r>
            <a:r>
              <a:rPr lang="en-IE" sz="2000" kern="0" dirty="0">
                <a:latin typeface="Arial" charset="0"/>
              </a:rPr>
              <a:t>25 pulses and 6 </a:t>
            </a:r>
            <a:r>
              <a:rPr lang="en-IE" sz="2000" kern="0" dirty="0" smtClean="0">
                <a:latin typeface="Arial" charset="0"/>
              </a:rPr>
              <a:t>zeros</a:t>
            </a:r>
          </a:p>
          <a:p>
            <a:pPr lvl="1"/>
            <a:r>
              <a:rPr lang="en-IE" sz="1800" kern="0" dirty="0">
                <a:latin typeface="Arial" charset="0"/>
              </a:rPr>
              <a:t>There are 20 such sequences </a:t>
            </a:r>
            <a:r>
              <a:rPr lang="en-IE" sz="1800" kern="0" dirty="0" smtClean="0">
                <a:latin typeface="Arial" charset="0"/>
              </a:rPr>
              <a:t>available</a:t>
            </a:r>
          </a:p>
          <a:p>
            <a:pPr lvl="1"/>
            <a:r>
              <a:rPr lang="en-IE" sz="1800" kern="0" dirty="0" smtClean="0">
                <a:latin typeface="Arial" charset="0"/>
              </a:rPr>
              <a:t>The 5 chosen here have the lowest cross-correlation within the set</a:t>
            </a:r>
          </a:p>
          <a:p>
            <a:r>
              <a:rPr lang="en-IE" sz="2000" kern="0" dirty="0" smtClean="0">
                <a:latin typeface="Arial" charset="0"/>
              </a:rPr>
              <a:t>Spread </a:t>
            </a:r>
            <a:r>
              <a:rPr lang="en-IE" sz="2000" kern="0" dirty="0">
                <a:latin typeface="Arial" charset="0"/>
              </a:rPr>
              <a:t>by the delta function </a:t>
            </a:r>
            <a:r>
              <a:rPr lang="en-IE" sz="2000" kern="0" dirty="0" err="1">
                <a:latin typeface="Arial" charset="0"/>
              </a:rPr>
              <a:t>δ</a:t>
            </a:r>
            <a:r>
              <a:rPr lang="en-IE" sz="2000" kern="0" baseline="-25000" dirty="0" err="1">
                <a:latin typeface="Arial" charset="0"/>
              </a:rPr>
              <a:t>L</a:t>
            </a:r>
            <a:r>
              <a:rPr lang="en-IE" sz="2000" kern="0" dirty="0">
                <a:latin typeface="Arial" charset="0"/>
              </a:rPr>
              <a:t> of length 4, </a:t>
            </a:r>
            <a:endParaRPr lang="en-IE" sz="2000" kern="0" dirty="0" smtClean="0">
              <a:latin typeface="Arial" charset="0"/>
            </a:endParaRPr>
          </a:p>
          <a:p>
            <a:pPr lvl="1"/>
            <a:r>
              <a:rPr lang="en-IE" sz="1800" kern="0" dirty="0" smtClean="0">
                <a:latin typeface="Arial" charset="0"/>
              </a:rPr>
              <a:t>(</a:t>
            </a:r>
            <a:r>
              <a:rPr lang="en-IE" sz="1800" kern="0" dirty="0">
                <a:latin typeface="Arial" charset="0"/>
              </a:rPr>
              <a:t>or for very high compression L = 1).</a:t>
            </a:r>
          </a:p>
          <a:p>
            <a:endParaRPr lang="en-IE" sz="2000" kern="0" dirty="0">
              <a:latin typeface="Arial" charset="0"/>
            </a:endParaRPr>
          </a:p>
        </p:txBody>
      </p:sp>
      <p:pic>
        <p:nvPicPr>
          <p:cNvPr id="4" name="Picture 3"/>
          <p:cNvPicPr>
            <a:picLocks noChangeAspect="1"/>
          </p:cNvPicPr>
          <p:nvPr/>
        </p:nvPicPr>
        <p:blipFill rotWithShape="1">
          <a:blip r:embed="rId3"/>
          <a:srcRect l="32212" t="-1068" r="31903" b="12422"/>
          <a:stretch/>
        </p:blipFill>
        <p:spPr>
          <a:xfrm>
            <a:off x="6547183" y="1269369"/>
            <a:ext cx="2292017" cy="2159631"/>
          </a:xfrm>
          <a:prstGeom prst="rect">
            <a:avLst/>
          </a:prstGeom>
        </p:spPr>
      </p:pic>
    </p:spTree>
    <p:extLst>
      <p:ext uri="{BB962C8B-B14F-4D97-AF65-F5344CB8AC3E}">
        <p14:creationId xmlns:p14="http://schemas.microsoft.com/office/powerpoint/2010/main" val="30430454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250 ns preamble symbol vs. 1µs</a:t>
            </a:r>
            <a:endParaRPr lang="en-US" sz="3200" dirty="0">
              <a:latin typeface="Arial" charset="0"/>
            </a:endParaRPr>
          </a:p>
        </p:txBody>
      </p:sp>
      <p:sp>
        <p:nvSpPr>
          <p:cNvPr id="5" name="Rectangle 1027"/>
          <p:cNvSpPr txBox="1">
            <a:spLocks noChangeArrowheads="1"/>
          </p:cNvSpPr>
          <p:nvPr/>
        </p:nvSpPr>
        <p:spPr bwMode="auto">
          <a:xfrm>
            <a:off x="228600" y="1219200"/>
            <a:ext cx="8686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000" kern="0" dirty="0" smtClean="0">
                <a:latin typeface="Arial" charset="0"/>
              </a:rPr>
              <a:t>The length </a:t>
            </a:r>
            <a:r>
              <a:rPr lang="en-IE" sz="2000" kern="0" dirty="0">
                <a:latin typeface="Arial" charset="0"/>
              </a:rPr>
              <a:t>31 </a:t>
            </a:r>
            <a:r>
              <a:rPr lang="en-IE" sz="2000" kern="0" dirty="0" smtClean="0">
                <a:latin typeface="Arial" charset="0"/>
              </a:rPr>
              <a:t>preamble symbol </a:t>
            </a:r>
            <a:r>
              <a:rPr lang="en-IE" sz="2000" kern="0" dirty="0">
                <a:latin typeface="Arial" charset="0"/>
              </a:rPr>
              <a:t>allows for faster detection and carrier </a:t>
            </a:r>
            <a:r>
              <a:rPr lang="en-IE" sz="2000" kern="0" dirty="0" smtClean="0">
                <a:latin typeface="Arial" charset="0"/>
              </a:rPr>
              <a:t>acquisition; </a:t>
            </a:r>
            <a:r>
              <a:rPr lang="en-IE" sz="2000" kern="0" dirty="0">
                <a:latin typeface="Arial" charset="0"/>
              </a:rPr>
              <a:t>instead of 40μs, it can be done in 18μs</a:t>
            </a:r>
          </a:p>
          <a:p>
            <a:r>
              <a:rPr lang="en-IE" sz="2000" kern="0" dirty="0" smtClean="0">
                <a:latin typeface="Arial" charset="0"/>
              </a:rPr>
              <a:t>Preamble </a:t>
            </a:r>
            <a:r>
              <a:rPr lang="en-IE" sz="2000" kern="0" dirty="0">
                <a:latin typeface="Arial" charset="0"/>
              </a:rPr>
              <a:t>detection works on a symbol by symbol basis using symbol cross correlation, </a:t>
            </a:r>
            <a:r>
              <a:rPr lang="en-IE" sz="2000" kern="0" dirty="0" smtClean="0">
                <a:latin typeface="Arial" charset="0"/>
              </a:rPr>
              <a:t>so shorter </a:t>
            </a:r>
            <a:r>
              <a:rPr lang="en-IE" sz="2000" kern="0" dirty="0">
                <a:latin typeface="Arial" charset="0"/>
              </a:rPr>
              <a:t>symbols allow </a:t>
            </a:r>
            <a:r>
              <a:rPr lang="en-IE" sz="2000" kern="0" dirty="0" smtClean="0">
                <a:latin typeface="Arial" charset="0"/>
              </a:rPr>
              <a:t>for faster </a:t>
            </a:r>
            <a:r>
              <a:rPr lang="en-IE" sz="2000" kern="0" dirty="0">
                <a:latin typeface="Arial" charset="0"/>
              </a:rPr>
              <a:t>detection</a:t>
            </a:r>
          </a:p>
          <a:p>
            <a:r>
              <a:rPr lang="en-IE" sz="2000" kern="0" dirty="0">
                <a:latin typeface="Arial" charset="0"/>
              </a:rPr>
              <a:t>Carrier acquisition also works on a symbol basis so the carrier loop </a:t>
            </a:r>
            <a:r>
              <a:rPr lang="en-IE" sz="2000" kern="0" dirty="0" smtClean="0">
                <a:latin typeface="Arial" charset="0"/>
              </a:rPr>
              <a:t>is updated </a:t>
            </a:r>
            <a:r>
              <a:rPr lang="en-IE" sz="2000" kern="0" dirty="0">
                <a:latin typeface="Arial" charset="0"/>
              </a:rPr>
              <a:t>more frequently and locks more </a:t>
            </a:r>
            <a:r>
              <a:rPr lang="en-IE" sz="2000" kern="0" dirty="0" smtClean="0">
                <a:latin typeface="Arial" charset="0"/>
              </a:rPr>
              <a:t>quickly and </a:t>
            </a:r>
            <a:r>
              <a:rPr lang="en-IE" sz="2000" kern="0" dirty="0" smtClean="0">
                <a:latin typeface="Arial" charset="0"/>
              </a:rPr>
              <a:t>robustly with a shorter symbol</a:t>
            </a:r>
            <a:endParaRPr lang="en-IE" sz="2000" kern="0" dirty="0">
              <a:latin typeface="Arial" charset="0"/>
            </a:endParaRPr>
          </a:p>
          <a:p>
            <a:r>
              <a:rPr lang="en-IE" sz="2000" kern="0" dirty="0">
                <a:latin typeface="Arial" charset="0"/>
              </a:rPr>
              <a:t>The SFD duration reduces from </a:t>
            </a:r>
            <a:r>
              <a:rPr lang="en-IE" sz="2000" kern="0" dirty="0" smtClean="0">
                <a:latin typeface="Arial" charset="0"/>
              </a:rPr>
              <a:t>8μs </a:t>
            </a:r>
            <a:r>
              <a:rPr lang="en-IE" sz="2000" kern="0" dirty="0">
                <a:latin typeface="Arial" charset="0"/>
              </a:rPr>
              <a:t>to </a:t>
            </a:r>
            <a:r>
              <a:rPr lang="en-IE" sz="2000" kern="0" dirty="0" smtClean="0">
                <a:latin typeface="Arial" charset="0"/>
              </a:rPr>
              <a:t>2μs saving power</a:t>
            </a:r>
            <a:endParaRPr lang="en-IE" sz="2000" kern="0" dirty="0">
              <a:latin typeface="Arial" charset="0"/>
            </a:endParaRPr>
          </a:p>
          <a:p>
            <a:r>
              <a:rPr lang="en-IE" sz="2000" kern="0" dirty="0">
                <a:latin typeface="Arial" charset="0"/>
              </a:rPr>
              <a:t>Shorter preambles generally have higher cross-correlation peaks, but they are less likely to collide, so they have better overall cross correlation properties</a:t>
            </a:r>
          </a:p>
          <a:p>
            <a:r>
              <a:rPr lang="en-IE" sz="2000" kern="0" dirty="0">
                <a:latin typeface="Arial" charset="0"/>
              </a:rPr>
              <a:t>All this results in a lower energy solution with less airtime and more channel capacity</a:t>
            </a:r>
          </a:p>
          <a:p>
            <a:endParaRPr lang="en-IE" sz="2000" kern="0" dirty="0">
              <a:latin typeface="Arial" charset="0"/>
            </a:endParaRPr>
          </a:p>
          <a:p>
            <a:pPr marL="457200" lvl="1" indent="0">
              <a:buNone/>
            </a:pPr>
            <a:endParaRPr lang="en-IE" sz="2400" kern="0" dirty="0">
              <a:latin typeface="Arial" charset="0"/>
            </a:endParaRPr>
          </a:p>
        </p:txBody>
      </p:sp>
    </p:spTree>
    <p:extLst>
      <p:ext uri="{BB962C8B-B14F-4D97-AF65-F5344CB8AC3E}">
        <p14:creationId xmlns:p14="http://schemas.microsoft.com/office/powerpoint/2010/main" val="15139250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a:solidFill>
                  <a:srgbClr val="000000"/>
                </a:solidFill>
              </a:rPr>
              <a:t>Compressed cipher sequence</a:t>
            </a:r>
            <a:endParaRPr lang="en-US" sz="3200" dirty="0">
              <a:latin typeface="Arial" charset="0"/>
            </a:endParaRPr>
          </a:p>
        </p:txBody>
      </p:sp>
      <p:sp>
        <p:nvSpPr>
          <p:cNvPr id="5" name="Rectangle 1027"/>
          <p:cNvSpPr txBox="1">
            <a:spLocks noChangeArrowheads="1"/>
          </p:cNvSpPr>
          <p:nvPr/>
        </p:nvSpPr>
        <p:spPr bwMode="auto">
          <a:xfrm>
            <a:off x="228600" y="1295400"/>
            <a:ext cx="8610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The </a:t>
            </a:r>
            <a:r>
              <a:rPr lang="en-IE" sz="2400" kern="0" dirty="0" smtClean="0">
                <a:latin typeface="Arial" charset="0"/>
              </a:rPr>
              <a:t>duration of cipher </a:t>
            </a:r>
            <a:r>
              <a:rPr lang="en-IE" sz="2400" kern="0" dirty="0">
                <a:latin typeface="Arial" charset="0"/>
              </a:rPr>
              <a:t>sequence </a:t>
            </a:r>
            <a:r>
              <a:rPr lang="en-IE" sz="2400" kern="0" dirty="0" smtClean="0">
                <a:latin typeface="Arial" charset="0"/>
              </a:rPr>
              <a:t>symbols is halved </a:t>
            </a:r>
          </a:p>
          <a:p>
            <a:r>
              <a:rPr lang="en-IE" sz="2400" kern="0" dirty="0" smtClean="0">
                <a:latin typeface="Arial" charset="0"/>
              </a:rPr>
              <a:t>This is done by removing the zero chips forming the 2nd half of the symbol</a:t>
            </a:r>
          </a:p>
          <a:p>
            <a:pPr lvl="1"/>
            <a:r>
              <a:rPr lang="en-IE" sz="2000" kern="0" dirty="0" smtClean="0">
                <a:latin typeface="Arial" charset="0"/>
              </a:rPr>
              <a:t>The symbol </a:t>
            </a:r>
            <a:r>
              <a:rPr lang="en-IE" sz="2000" kern="0" dirty="0">
                <a:latin typeface="Arial" charset="0"/>
              </a:rPr>
              <a:t>time </a:t>
            </a:r>
            <a:r>
              <a:rPr lang="en-IE" sz="2000" i="1" kern="0" dirty="0" err="1">
                <a:latin typeface="Arial" charset="0"/>
              </a:rPr>
              <a:t>T</a:t>
            </a:r>
            <a:r>
              <a:rPr lang="en-IE" sz="2000" i="1" kern="0" baseline="-25000" dirty="0" err="1">
                <a:latin typeface="Arial" charset="0"/>
              </a:rPr>
              <a:t>csymb</a:t>
            </a:r>
            <a:r>
              <a:rPr lang="en-IE" sz="2000" kern="0" dirty="0">
                <a:latin typeface="Arial" charset="0"/>
              </a:rPr>
              <a:t> </a:t>
            </a:r>
            <a:r>
              <a:rPr lang="en-IE" sz="2000" kern="0" dirty="0" smtClean="0">
                <a:latin typeface="Arial" charset="0"/>
              </a:rPr>
              <a:t>is then ~0.5128 µs and the PRF 124.9 MHz</a:t>
            </a:r>
          </a:p>
          <a:p>
            <a:r>
              <a:rPr lang="en-IE" sz="2400" kern="0" dirty="0" smtClean="0">
                <a:latin typeface="Arial" charset="0"/>
              </a:rPr>
              <a:t>The only gaps inserted are 256 </a:t>
            </a:r>
            <a:r>
              <a:rPr lang="en-IE" sz="2400" kern="0" dirty="0" smtClean="0">
                <a:latin typeface="Arial" charset="0"/>
              </a:rPr>
              <a:t>zero chips </a:t>
            </a:r>
            <a:r>
              <a:rPr lang="en-IE" sz="2400" kern="0" dirty="0" smtClean="0">
                <a:latin typeface="Arial" charset="0"/>
              </a:rPr>
              <a:t>before and after the full sequence which is otherwise continuous</a:t>
            </a:r>
          </a:p>
          <a:p>
            <a:pPr lvl="1"/>
            <a:r>
              <a:rPr lang="en-IE" sz="2000" kern="0" dirty="0" smtClean="0">
                <a:latin typeface="Arial" charset="0"/>
              </a:rPr>
              <a:t>As before its length </a:t>
            </a:r>
            <a:r>
              <a:rPr lang="en-IE" sz="2000" kern="0" dirty="0">
                <a:latin typeface="Arial" charset="0"/>
              </a:rPr>
              <a:t>can be 32 </a:t>
            </a:r>
            <a:r>
              <a:rPr lang="en-IE" sz="2000" kern="0" dirty="0" smtClean="0">
                <a:latin typeface="Arial" charset="0"/>
              </a:rPr>
              <a:t>to 2048 symbols in </a:t>
            </a:r>
            <a:r>
              <a:rPr lang="en-IE" sz="2000" kern="0" dirty="0">
                <a:latin typeface="Arial" charset="0"/>
              </a:rPr>
              <a:t>steps of </a:t>
            </a:r>
            <a:r>
              <a:rPr lang="en-IE" sz="2000" kern="0" dirty="0" smtClean="0">
                <a:latin typeface="Arial" charset="0"/>
              </a:rPr>
              <a:t>8</a:t>
            </a:r>
          </a:p>
          <a:p>
            <a:r>
              <a:rPr lang="en-IE" sz="2400" kern="0" dirty="0" smtClean="0">
                <a:latin typeface="Arial" charset="0"/>
              </a:rPr>
              <a:t>Optionally a very highly compressed mode can be supported where the </a:t>
            </a:r>
            <a:r>
              <a:rPr lang="en-IE" sz="2400" kern="0" dirty="0">
                <a:latin typeface="Arial" charset="0"/>
              </a:rPr>
              <a:t>delta function length L = 1 </a:t>
            </a:r>
            <a:endParaRPr lang="en-IE" sz="2400" kern="0" dirty="0" smtClean="0">
              <a:latin typeface="Arial" charset="0"/>
            </a:endParaRPr>
          </a:p>
          <a:p>
            <a:pPr lvl="1"/>
            <a:r>
              <a:rPr lang="en-IE" sz="2000" i="1" kern="0" dirty="0" err="1" smtClean="0">
                <a:latin typeface="Arial" charset="0"/>
              </a:rPr>
              <a:t>T</a:t>
            </a:r>
            <a:r>
              <a:rPr lang="en-IE" sz="2000" i="1" kern="0" baseline="-25000" dirty="0" err="1" smtClean="0">
                <a:latin typeface="Arial" charset="0"/>
              </a:rPr>
              <a:t>csymb</a:t>
            </a:r>
            <a:r>
              <a:rPr lang="en-IE" sz="2000" kern="0" dirty="0" smtClean="0">
                <a:latin typeface="Arial" charset="0"/>
              </a:rPr>
              <a:t> </a:t>
            </a:r>
            <a:r>
              <a:rPr lang="en-IE" sz="2000" kern="0" dirty="0">
                <a:latin typeface="Arial" charset="0"/>
              </a:rPr>
              <a:t>is then ~</a:t>
            </a:r>
            <a:r>
              <a:rPr lang="en-IE" sz="2000" kern="0" dirty="0" smtClean="0">
                <a:latin typeface="Arial" charset="0"/>
              </a:rPr>
              <a:t>0.1282 µs consisting of just 64 </a:t>
            </a:r>
            <a:r>
              <a:rPr lang="en-IE" sz="2000" kern="0" dirty="0">
                <a:latin typeface="Arial" charset="0"/>
              </a:rPr>
              <a:t>chips at the peak PRF of 499.2 MHz per </a:t>
            </a:r>
            <a:r>
              <a:rPr lang="en-IE" sz="2000" kern="0" dirty="0" smtClean="0">
                <a:latin typeface="Arial" charset="0"/>
              </a:rPr>
              <a:t>symbol</a:t>
            </a:r>
            <a:endParaRPr lang="en-IE" sz="2000" kern="0" dirty="0">
              <a:latin typeface="Arial" charset="0"/>
            </a:endParaRPr>
          </a:p>
          <a:p>
            <a:endParaRPr lang="en-IE" sz="2400" kern="0" dirty="0">
              <a:latin typeface="Arial" charset="0"/>
            </a:endParaRPr>
          </a:p>
          <a:p>
            <a:pPr lvl="1"/>
            <a:endParaRPr lang="en-IE" sz="2000" kern="0" dirty="0">
              <a:latin typeface="Arial" charset="0"/>
            </a:endParaRPr>
          </a:p>
        </p:txBody>
      </p:sp>
    </p:spTree>
    <p:extLst>
      <p:ext uri="{BB962C8B-B14F-4D97-AF65-F5344CB8AC3E}">
        <p14:creationId xmlns:p14="http://schemas.microsoft.com/office/powerpoint/2010/main" val="522986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a:solidFill>
                  <a:srgbClr val="000000"/>
                </a:solidFill>
              </a:rPr>
              <a:t>Compressed 27 Mb/s modulation mode</a:t>
            </a:r>
            <a:endParaRPr lang="en-US" sz="3200" dirty="0">
              <a:latin typeface="Arial" charset="0"/>
            </a:endParaRPr>
          </a:p>
        </p:txBody>
      </p:sp>
      <p:sp>
        <p:nvSpPr>
          <p:cNvPr id="5" name="Rectangle 1027"/>
          <p:cNvSpPr txBox="1">
            <a:spLocks noChangeArrowheads="1"/>
          </p:cNvSpPr>
          <p:nvPr/>
        </p:nvSpPr>
        <p:spPr bwMode="auto">
          <a:xfrm>
            <a:off x="228600" y="1219200"/>
            <a:ext cx="8686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Using existing convolutional encoder </a:t>
            </a:r>
            <a:r>
              <a:rPr lang="en-IE" sz="1600" kern="0" dirty="0">
                <a:latin typeface="Arial" charset="0"/>
              </a:rPr>
              <a:t>(16.3.3.2</a:t>
            </a:r>
            <a:r>
              <a:rPr lang="en-IE" sz="1600" kern="0" dirty="0" smtClean="0">
                <a:latin typeface="Arial" charset="0"/>
              </a:rPr>
              <a:t>)*</a:t>
            </a:r>
            <a:r>
              <a:rPr lang="en-IE" sz="2400" kern="0" dirty="0" smtClean="0">
                <a:latin typeface="Arial" charset="0"/>
              </a:rPr>
              <a:t>, </a:t>
            </a:r>
            <a:r>
              <a:rPr lang="en-IE" sz="2400" kern="0" dirty="0">
                <a:latin typeface="Arial" charset="0"/>
              </a:rPr>
              <a:t>use output g</a:t>
            </a:r>
            <a:r>
              <a:rPr lang="en-IE" sz="2400" kern="0" baseline="-25000" dirty="0">
                <a:latin typeface="Arial" charset="0"/>
              </a:rPr>
              <a:t>0</a:t>
            </a:r>
            <a:r>
              <a:rPr lang="en-IE" sz="2400" kern="0" dirty="0">
                <a:latin typeface="Arial" charset="0"/>
              </a:rPr>
              <a:t> to select 1 of 2 pulse sequences, and g</a:t>
            </a:r>
            <a:r>
              <a:rPr lang="en-IE" sz="2400" kern="0" baseline="-25000" dirty="0">
                <a:latin typeface="Arial" charset="0"/>
              </a:rPr>
              <a:t>1</a:t>
            </a:r>
            <a:r>
              <a:rPr lang="en-IE" sz="2400" kern="0" dirty="0">
                <a:latin typeface="Arial" charset="0"/>
              </a:rPr>
              <a:t> to invert or not.</a:t>
            </a:r>
          </a:p>
          <a:p>
            <a:endParaRPr lang="en-IE" sz="2400" kern="0" dirty="0">
              <a:latin typeface="Arial" charset="0"/>
            </a:endParaRPr>
          </a:p>
          <a:p>
            <a:pPr lvl="1"/>
            <a:endParaRPr lang="en-IE" sz="1400" kern="0" dirty="0" smtClean="0">
              <a:latin typeface="Arial" charset="0"/>
            </a:endParaRPr>
          </a:p>
          <a:p>
            <a:pPr lvl="1"/>
            <a:r>
              <a:rPr lang="en-IE" sz="2000" kern="0" dirty="0" smtClean="0">
                <a:latin typeface="Arial" charset="0"/>
              </a:rPr>
              <a:t>This </a:t>
            </a:r>
            <a:r>
              <a:rPr lang="en-IE" sz="2000" kern="0" dirty="0">
                <a:latin typeface="Arial" charset="0"/>
              </a:rPr>
              <a:t>convolution code </a:t>
            </a:r>
            <a:r>
              <a:rPr lang="en-IE" sz="2000" kern="0" dirty="0" smtClean="0">
                <a:latin typeface="Arial" charset="0"/>
              </a:rPr>
              <a:t>has maximum </a:t>
            </a:r>
            <a:r>
              <a:rPr lang="en-IE" sz="2000" kern="0" dirty="0">
                <a:latin typeface="Arial" charset="0"/>
              </a:rPr>
              <a:t>free distance (coding gain) and comes </a:t>
            </a:r>
            <a:r>
              <a:rPr lang="en-IE" sz="2000" kern="0" dirty="0" smtClean="0">
                <a:latin typeface="Arial" charset="0"/>
              </a:rPr>
              <a:t>from </a:t>
            </a:r>
            <a:r>
              <a:rPr lang="en-IE" sz="2000" kern="0" dirty="0" err="1" smtClean="0">
                <a:latin typeface="Arial" charset="0"/>
              </a:rPr>
              <a:t>Proakis</a:t>
            </a:r>
            <a:r>
              <a:rPr lang="en-IE" sz="2000" kern="0" dirty="0">
                <a:latin typeface="Arial" charset="0"/>
              </a:rPr>
              <a:t>, </a:t>
            </a:r>
            <a:r>
              <a:rPr lang="en-IE" sz="2000" kern="0" dirty="0" smtClean="0">
                <a:latin typeface="Arial" charset="0"/>
              </a:rPr>
              <a:t>it is rate 1/8. </a:t>
            </a:r>
            <a:endParaRPr lang="en-IE" sz="2000" kern="0" dirty="0">
              <a:latin typeface="Arial" charset="0"/>
            </a:endParaRPr>
          </a:p>
          <a:p>
            <a:r>
              <a:rPr lang="en-IE" sz="2400" kern="0" dirty="0">
                <a:latin typeface="Arial" charset="0"/>
              </a:rPr>
              <a:t>And scramble </a:t>
            </a:r>
            <a:r>
              <a:rPr lang="en-IE" sz="2400" kern="0" dirty="0">
                <a:latin typeface="+mj-lt"/>
              </a:rPr>
              <a:t>v</a:t>
            </a:r>
            <a:r>
              <a:rPr lang="en-IE" sz="2400" kern="0" baseline="30000" dirty="0">
                <a:latin typeface="+mj-lt"/>
              </a:rPr>
              <a:t>(n)</a:t>
            </a:r>
            <a:r>
              <a:rPr lang="en-IE" sz="2400" kern="0" dirty="0">
                <a:latin typeface="Arial" charset="0"/>
              </a:rPr>
              <a:t> using the existing scrambler</a:t>
            </a:r>
            <a:r>
              <a:rPr lang="en-IE" sz="1600" kern="0" dirty="0">
                <a:latin typeface="Arial" charset="0"/>
              </a:rPr>
              <a:t> (16.3.2</a:t>
            </a:r>
            <a:r>
              <a:rPr lang="en-IE" sz="1600" kern="0" dirty="0" smtClean="0">
                <a:latin typeface="Arial" charset="0"/>
              </a:rPr>
              <a:t>)*</a:t>
            </a:r>
            <a:r>
              <a:rPr lang="en-IE" sz="2400" kern="0" dirty="0" smtClean="0">
                <a:latin typeface="Arial" charset="0"/>
              </a:rPr>
              <a:t>, </a:t>
            </a:r>
            <a:r>
              <a:rPr lang="en-IE" sz="2400" kern="0" dirty="0">
                <a:latin typeface="Arial" charset="0"/>
              </a:rPr>
              <a:t>giving 8 chips per burst and 8 chips guard interval.</a:t>
            </a:r>
          </a:p>
          <a:p>
            <a:endParaRPr lang="en-IE" sz="2400" kern="0" dirty="0">
              <a:latin typeface="Arial" charset="0"/>
            </a:endParaRPr>
          </a:p>
          <a:p>
            <a:endParaRPr lang="en-IE" sz="2400" kern="0" dirty="0">
              <a:latin typeface="Arial" charset="0"/>
            </a:endParaRPr>
          </a:p>
          <a:p>
            <a:r>
              <a:rPr lang="en-IE" sz="1800" kern="0" dirty="0" smtClean="0">
                <a:latin typeface="Arial" charset="0"/>
              </a:rPr>
              <a:t>This </a:t>
            </a:r>
            <a:r>
              <a:rPr lang="en-IE" sz="1800" kern="0" dirty="0">
                <a:latin typeface="Arial" charset="0"/>
              </a:rPr>
              <a:t>modulation is 6 dB better than current HRP UWB PHY 27 Mb/s, </a:t>
            </a:r>
          </a:p>
          <a:p>
            <a:pPr lvl="1"/>
            <a:r>
              <a:rPr lang="en-IE" sz="1400" kern="0" dirty="0">
                <a:latin typeface="Arial" charset="0"/>
              </a:rPr>
              <a:t>Same range as 6.8Mb/s in AWGN </a:t>
            </a:r>
            <a:r>
              <a:rPr lang="en-IE" sz="1400" kern="0" dirty="0" smtClean="0">
                <a:latin typeface="Arial" charset="0"/>
              </a:rPr>
              <a:t>channel, and just 1 </a:t>
            </a:r>
            <a:r>
              <a:rPr lang="en-IE" sz="1400" kern="0" dirty="0">
                <a:latin typeface="Arial" charset="0"/>
              </a:rPr>
              <a:t>dB worse </a:t>
            </a:r>
            <a:r>
              <a:rPr lang="en-IE" sz="1400" kern="0" dirty="0" smtClean="0">
                <a:latin typeface="Arial" charset="0"/>
              </a:rPr>
              <a:t>in </a:t>
            </a:r>
            <a:r>
              <a:rPr lang="en-IE" sz="1400" kern="0" dirty="0">
                <a:latin typeface="Arial" charset="0"/>
              </a:rPr>
              <a:t>heavy multipath </a:t>
            </a:r>
            <a:r>
              <a:rPr lang="en-IE" sz="1400" kern="0" dirty="0" smtClean="0">
                <a:latin typeface="Arial" charset="0"/>
              </a:rPr>
              <a:t>environments</a:t>
            </a:r>
          </a:p>
          <a:p>
            <a:pPr lvl="1"/>
            <a:r>
              <a:rPr lang="en-IE" sz="1400" kern="0" dirty="0">
                <a:latin typeface="Arial" charset="0"/>
              </a:rPr>
              <a:t>Existing HRP UWB PHY Viterbi decoder can be </a:t>
            </a:r>
            <a:r>
              <a:rPr lang="en-IE" sz="1400" kern="0" dirty="0" smtClean="0">
                <a:latin typeface="Arial" charset="0"/>
              </a:rPr>
              <a:t>reused, altering </a:t>
            </a:r>
            <a:r>
              <a:rPr lang="en-IE" sz="1400" kern="0" dirty="0">
                <a:latin typeface="Arial" charset="0"/>
              </a:rPr>
              <a:t>only </a:t>
            </a:r>
            <a:r>
              <a:rPr lang="en-IE" sz="1400" kern="0" dirty="0" smtClean="0">
                <a:latin typeface="Arial" charset="0"/>
              </a:rPr>
              <a:t>the input </a:t>
            </a:r>
            <a:r>
              <a:rPr lang="en-IE" sz="1400" kern="0" dirty="0">
                <a:latin typeface="Arial" charset="0"/>
              </a:rPr>
              <a:t>metrics</a:t>
            </a:r>
          </a:p>
          <a:p>
            <a:pPr lvl="1"/>
            <a:endParaRPr lang="en-IE" sz="1400" kern="0" dirty="0">
              <a:latin typeface="Arial" charset="0"/>
            </a:endParaRPr>
          </a:p>
        </p:txBody>
      </p:sp>
      <p:pic>
        <p:nvPicPr>
          <p:cNvPr id="5123"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2884" r="21608"/>
          <a:stretch/>
        </p:blipFill>
        <p:spPr bwMode="auto">
          <a:xfrm>
            <a:off x="685800" y="1981200"/>
            <a:ext cx="5181600" cy="883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39722" r="40310" b="33333"/>
          <a:stretch/>
        </p:blipFill>
        <p:spPr bwMode="auto">
          <a:xfrm>
            <a:off x="6360886" y="2133601"/>
            <a:ext cx="2249423" cy="457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219953"/>
            <a:ext cx="2856415" cy="707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4203910"/>
            <a:ext cx="5216772" cy="825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715000" y="6091539"/>
            <a:ext cx="3083172" cy="276999"/>
          </a:xfrm>
          <a:prstGeom prst="rect">
            <a:avLst/>
          </a:prstGeom>
          <a:noFill/>
        </p:spPr>
        <p:txBody>
          <a:bodyPr wrap="square" rtlCol="0">
            <a:spAutoFit/>
          </a:bodyPr>
          <a:lstStyle/>
          <a:p>
            <a:r>
              <a:rPr lang="en-IE" dirty="0" smtClean="0"/>
              <a:t>* Clause reference to IEEE </a:t>
            </a:r>
            <a:r>
              <a:rPr lang="en-IE" dirty="0" err="1" smtClean="0"/>
              <a:t>Std</a:t>
            </a:r>
            <a:r>
              <a:rPr lang="en-IE" dirty="0" smtClean="0"/>
              <a:t> 802.15.4-2015</a:t>
            </a:r>
            <a:endParaRPr lang="en-IE" dirty="0"/>
          </a:p>
        </p:txBody>
      </p:sp>
    </p:spTree>
    <p:extLst>
      <p:ext uri="{BB962C8B-B14F-4D97-AF65-F5344CB8AC3E}">
        <p14:creationId xmlns:p14="http://schemas.microsoft.com/office/powerpoint/2010/main" val="29263757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err="1" smtClean="0">
                <a:solidFill>
                  <a:srgbClr val="000000"/>
                </a:solidFill>
              </a:rPr>
              <a:t>Proakis</a:t>
            </a:r>
            <a:r>
              <a:rPr lang="en-IE" sz="3200" b="1" dirty="0" smtClean="0">
                <a:solidFill>
                  <a:srgbClr val="000000"/>
                </a:solidFill>
              </a:rPr>
              <a:t> reference</a:t>
            </a:r>
            <a:endParaRPr lang="en-US" sz="3200" dirty="0">
              <a:latin typeface="Arial" charset="0"/>
            </a:endParaRPr>
          </a:p>
        </p:txBody>
      </p:sp>
      <p:sp>
        <p:nvSpPr>
          <p:cNvPr id="5" name="Rectangle 1027"/>
          <p:cNvSpPr txBox="1">
            <a:spLocks noChangeArrowheads="1"/>
          </p:cNvSpPr>
          <p:nvPr/>
        </p:nvSpPr>
        <p:spPr bwMode="auto">
          <a:xfrm>
            <a:off x="228600" y="1219200"/>
            <a:ext cx="8686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buNone/>
            </a:pPr>
            <a:r>
              <a:rPr lang="en-IE" sz="2400" kern="0" dirty="0">
                <a:latin typeface="Arial" charset="0"/>
              </a:rPr>
              <a:t>The </a:t>
            </a:r>
            <a:r>
              <a:rPr lang="en-IE" sz="2400" kern="0" dirty="0" smtClean="0">
                <a:latin typeface="Arial" charset="0"/>
              </a:rPr>
              <a:t>proposed rate </a:t>
            </a:r>
            <a:r>
              <a:rPr lang="en-IE" sz="2400" kern="0" dirty="0">
                <a:latin typeface="Arial" charset="0"/>
              </a:rPr>
              <a:t>1/8 convolutional code </a:t>
            </a:r>
            <a:r>
              <a:rPr lang="en-IE" sz="2400" kern="0" dirty="0" smtClean="0">
                <a:latin typeface="Arial" charset="0"/>
              </a:rPr>
              <a:t>is </a:t>
            </a:r>
            <a:r>
              <a:rPr lang="en-IE" sz="2400" kern="0" dirty="0">
                <a:latin typeface="Arial" charset="0"/>
              </a:rPr>
              <a:t>the K=3 code with generators </a:t>
            </a:r>
            <a:r>
              <a:rPr lang="en-IE" sz="2400" kern="0" dirty="0" smtClean="0">
                <a:latin typeface="Arial" charset="0"/>
              </a:rPr>
              <a:t>7,7,5,5,5,7,7,7 from </a:t>
            </a:r>
            <a:r>
              <a:rPr lang="en-IE" sz="2400" kern="0" dirty="0">
                <a:latin typeface="Arial" charset="0"/>
              </a:rPr>
              <a:t>table </a:t>
            </a:r>
            <a:r>
              <a:rPr lang="en-IE" sz="2400" kern="0" dirty="0" smtClean="0">
                <a:latin typeface="Arial" charset="0"/>
              </a:rPr>
              <a:t>8.3-7 </a:t>
            </a:r>
            <a:r>
              <a:rPr lang="en-IE" sz="2400" kern="0" dirty="0">
                <a:latin typeface="Arial" charset="0"/>
              </a:rPr>
              <a:t>in </a:t>
            </a:r>
            <a:r>
              <a:rPr lang="en-IE" sz="2400" kern="0" dirty="0" err="1">
                <a:latin typeface="Arial" charset="0"/>
              </a:rPr>
              <a:t>Proakis</a:t>
            </a:r>
            <a:r>
              <a:rPr lang="en-IE" sz="2400" kern="0" dirty="0">
                <a:latin typeface="Arial" charset="0"/>
              </a:rPr>
              <a:t>, </a:t>
            </a:r>
            <a:r>
              <a:rPr lang="en-IE" sz="2400" i="1" kern="0" dirty="0">
                <a:latin typeface="Arial" charset="0"/>
              </a:rPr>
              <a:t>Digital Communications, </a:t>
            </a:r>
            <a:r>
              <a:rPr lang="en-IE" sz="2400" i="1" kern="0" dirty="0" smtClean="0">
                <a:latin typeface="Arial" charset="0"/>
              </a:rPr>
              <a:t>Fifth Edition</a:t>
            </a:r>
            <a:r>
              <a:rPr lang="en-IE" sz="2400" kern="0" dirty="0" smtClean="0">
                <a:latin typeface="Arial" charset="0"/>
              </a:rPr>
              <a:t>. (p 519). </a:t>
            </a:r>
            <a:r>
              <a:rPr lang="en-IE" sz="2400" kern="0" dirty="0" err="1" smtClean="0">
                <a:latin typeface="Arial" charset="0"/>
              </a:rPr>
              <a:t>dfree</a:t>
            </a:r>
            <a:r>
              <a:rPr lang="en-IE" sz="2400" kern="0" dirty="0" smtClean="0">
                <a:latin typeface="Arial" charset="0"/>
              </a:rPr>
              <a:t> </a:t>
            </a:r>
            <a:r>
              <a:rPr lang="en-IE" sz="2400" kern="0" dirty="0">
                <a:latin typeface="Arial" charset="0"/>
              </a:rPr>
              <a:t>is 21</a:t>
            </a:r>
          </a:p>
          <a:p>
            <a:pPr marL="0" indent="0">
              <a:buNone/>
            </a:pPr>
            <a:endParaRPr lang="en-IE" sz="1400" kern="0" dirty="0">
              <a:latin typeface="Arial"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2438400"/>
            <a:ext cx="7262812" cy="3810000"/>
          </a:xfrm>
          <a:prstGeom prst="rect">
            <a:avLst/>
          </a:prstGeom>
          <a:ln>
            <a:solidFill>
              <a:schemeClr val="bg1">
                <a:lumMod val="75000"/>
              </a:schemeClr>
            </a:solidFill>
          </a:ln>
        </p:spPr>
      </p:pic>
    </p:spTree>
    <p:extLst>
      <p:ext uri="{BB962C8B-B14F-4D97-AF65-F5344CB8AC3E}">
        <p14:creationId xmlns:p14="http://schemas.microsoft.com/office/powerpoint/2010/main" val="22205522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04800" y="1905000"/>
            <a:ext cx="8630658" cy="3124200"/>
          </a:xfrm>
          <a:prstGeom prst="rect">
            <a:avLst/>
          </a:prstGeom>
        </p:spPr>
      </p:pic>
      <p:sp>
        <p:nvSpPr>
          <p:cNvPr id="2"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IE" sz="3200" b="1" kern="0" dirty="0" smtClean="0">
                <a:solidFill>
                  <a:srgbClr val="000000"/>
                </a:solidFill>
              </a:rPr>
              <a:t>Operating range comparison  </a:t>
            </a:r>
            <a:endParaRPr lang="en-US" sz="3200" kern="0" dirty="0">
              <a:latin typeface="Arial" charset="0"/>
            </a:endParaRPr>
          </a:p>
        </p:txBody>
      </p:sp>
    </p:spTree>
    <p:extLst>
      <p:ext uri="{BB962C8B-B14F-4D97-AF65-F5344CB8AC3E}">
        <p14:creationId xmlns:p14="http://schemas.microsoft.com/office/powerpoint/2010/main" val="1380662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The aim of this presentation:</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r>
              <a:rPr lang="en-IE" sz="2400" dirty="0">
                <a:latin typeface="Arial" charset="0"/>
              </a:rPr>
              <a:t>Outline a set of enhancements to the HRP UWB PHY which will result in:</a:t>
            </a:r>
          </a:p>
          <a:p>
            <a:r>
              <a:rPr lang="en-IE" sz="2200" dirty="0">
                <a:latin typeface="Arial" charset="0"/>
              </a:rPr>
              <a:t>Improved ranging timestamp integrity and robustness</a:t>
            </a:r>
          </a:p>
          <a:p>
            <a:r>
              <a:rPr lang="en-IE" sz="2200" dirty="0">
                <a:latin typeface="Arial" charset="0"/>
              </a:rPr>
              <a:t>Reduced on-air transmission times: </a:t>
            </a:r>
          </a:p>
          <a:p>
            <a:pPr lvl="1"/>
            <a:r>
              <a:rPr lang="en-IE" sz="1800" dirty="0">
                <a:latin typeface="Arial" charset="0"/>
              </a:rPr>
              <a:t>This will increase channel </a:t>
            </a:r>
            <a:r>
              <a:rPr lang="en-IE" sz="1800" dirty="0" smtClean="0">
                <a:latin typeface="Arial" charset="0"/>
              </a:rPr>
              <a:t>capacity </a:t>
            </a:r>
            <a:r>
              <a:rPr lang="en-IE" sz="1800" dirty="0">
                <a:latin typeface="Arial" charset="0"/>
              </a:rPr>
              <a:t>and reduce power </a:t>
            </a:r>
            <a:r>
              <a:rPr lang="en-IE" sz="1800" dirty="0" smtClean="0">
                <a:latin typeface="Arial" charset="0"/>
              </a:rPr>
              <a:t>consumption by a factor of 8.</a:t>
            </a:r>
            <a:endParaRPr lang="en-IE" sz="2200" dirty="0">
              <a:latin typeface="Arial" charset="0"/>
            </a:endParaRPr>
          </a:p>
          <a:p>
            <a:pPr marL="0" indent="0">
              <a:buNone/>
            </a:pPr>
            <a:endParaRPr lang="en-IE" sz="2400" dirty="0" smtClean="0">
              <a:latin typeface="Arial" charset="0"/>
            </a:endParaRPr>
          </a:p>
          <a:p>
            <a:pPr marL="0" indent="0">
              <a:buNone/>
            </a:pPr>
            <a:r>
              <a:rPr lang="en-IE" sz="2400" dirty="0" smtClean="0">
                <a:latin typeface="Arial" charset="0"/>
              </a:rPr>
              <a:t>Also</a:t>
            </a:r>
            <a:r>
              <a:rPr lang="en-IE" sz="2400" dirty="0">
                <a:latin typeface="Arial" charset="0"/>
              </a:rPr>
              <a:t>, outline MAC enhancements to reduce the number of messages to complete a two-way ranging time-of-flight (TOF) measurement:</a:t>
            </a:r>
          </a:p>
          <a:p>
            <a:r>
              <a:rPr lang="en-IE" sz="2200" dirty="0">
                <a:latin typeface="Arial" charset="0"/>
              </a:rPr>
              <a:t>Shortens the time to complete a TOF measurement: </a:t>
            </a:r>
          </a:p>
          <a:p>
            <a:pPr lvl="1"/>
            <a:r>
              <a:rPr lang="en-IE" sz="1800" dirty="0">
                <a:latin typeface="Arial" charset="0"/>
              </a:rPr>
              <a:t>Also increases channel capacity and reduces power consumption</a:t>
            </a:r>
            <a:r>
              <a:rPr lang="en-IE" sz="2200" dirty="0">
                <a:latin typeface="Arial" charset="0"/>
              </a:rPr>
              <a:t> </a:t>
            </a:r>
          </a:p>
          <a:p>
            <a:pPr marL="0" indent="0">
              <a:buNone/>
            </a:pPr>
            <a:endParaRPr lang="en-IE" sz="2400" dirty="0">
              <a:latin typeface="Arial" charset="0"/>
            </a:endParaRPr>
          </a:p>
        </p:txBody>
      </p:sp>
    </p:spTree>
    <p:extLst>
      <p:ext uri="{BB962C8B-B14F-4D97-AF65-F5344CB8AC3E}">
        <p14:creationId xmlns:p14="http://schemas.microsoft.com/office/powerpoint/2010/main" val="7753813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smtClean="0">
                <a:solidFill>
                  <a:srgbClr val="000000"/>
                </a:solidFill>
              </a:rPr>
              <a:t>Pulse Repetition Frequency (PRF)</a:t>
            </a:r>
            <a:endParaRPr lang="en-US" sz="3200" dirty="0">
              <a:latin typeface="Arial" charset="0"/>
            </a:endParaRPr>
          </a:p>
        </p:txBody>
      </p:sp>
      <p:sp>
        <p:nvSpPr>
          <p:cNvPr id="5" name="Rectangle 1027"/>
          <p:cNvSpPr txBox="1">
            <a:spLocks noChangeArrowheads="1"/>
          </p:cNvSpPr>
          <p:nvPr/>
        </p:nvSpPr>
        <p:spPr bwMode="auto">
          <a:xfrm>
            <a:off x="228600" y="1295400"/>
            <a:ext cx="8610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smtClean="0">
                <a:latin typeface="Arial" charset="0"/>
              </a:rPr>
              <a:t>There has been some discussion </a:t>
            </a:r>
            <a:r>
              <a:rPr lang="en-IE" sz="2400" kern="0" dirty="0">
                <a:latin typeface="Arial" charset="0"/>
              </a:rPr>
              <a:t>in previous </a:t>
            </a:r>
            <a:r>
              <a:rPr lang="en-IE" sz="2400" kern="0" dirty="0" smtClean="0">
                <a:latin typeface="Arial" charset="0"/>
              </a:rPr>
              <a:t>sessions about the PRFs proposed in this submission</a:t>
            </a:r>
          </a:p>
          <a:p>
            <a:pPr lvl="1"/>
            <a:r>
              <a:rPr lang="en-IE" sz="2000" kern="0" dirty="0" smtClean="0">
                <a:latin typeface="Arial" charset="0"/>
              </a:rPr>
              <a:t>In particular is a request to not to make large changes in mean PRF between the various elements of the PHY frame because of the effect this has in the adaption of AGC and ADC thresholds</a:t>
            </a:r>
          </a:p>
          <a:p>
            <a:r>
              <a:rPr lang="en-IE" sz="2400" kern="0" dirty="0" smtClean="0">
                <a:latin typeface="Arial" charset="0"/>
              </a:rPr>
              <a:t>However, changing PRF should not be a problem if the pulse amplitude is kept constant because AGC and ADC </a:t>
            </a:r>
            <a:r>
              <a:rPr lang="en-IE" sz="2400" kern="0" dirty="0">
                <a:latin typeface="Arial" charset="0"/>
              </a:rPr>
              <a:t>thresholds </a:t>
            </a:r>
            <a:r>
              <a:rPr lang="en-IE" sz="2400" kern="0" dirty="0" smtClean="0">
                <a:latin typeface="Arial" charset="0"/>
              </a:rPr>
              <a:t>need to be frozen early </a:t>
            </a:r>
            <a:r>
              <a:rPr lang="en-IE" sz="2400" kern="0" dirty="0">
                <a:latin typeface="Arial" charset="0"/>
              </a:rPr>
              <a:t>in frame </a:t>
            </a:r>
            <a:endParaRPr lang="en-IE" sz="2400" kern="0" dirty="0" smtClean="0">
              <a:latin typeface="Arial" charset="0"/>
            </a:endParaRPr>
          </a:p>
          <a:p>
            <a:pPr lvl="1"/>
            <a:r>
              <a:rPr lang="en-IE" sz="2000" kern="0" dirty="0">
                <a:latin typeface="Arial" charset="0"/>
              </a:rPr>
              <a:t>e</a:t>
            </a:r>
            <a:r>
              <a:rPr lang="en-IE" sz="2000" kern="0" dirty="0" smtClean="0">
                <a:latin typeface="Arial" charset="0"/>
              </a:rPr>
              <a:t>.g. soon after preamble is detected</a:t>
            </a:r>
          </a:p>
          <a:p>
            <a:r>
              <a:rPr lang="en-IE" sz="2400" kern="0" dirty="0" smtClean="0">
                <a:latin typeface="Arial" charset="0"/>
              </a:rPr>
              <a:t>This freezing is required both for security </a:t>
            </a:r>
            <a:r>
              <a:rPr lang="en-IE" sz="2400" kern="0" dirty="0">
                <a:latin typeface="Arial" charset="0"/>
              </a:rPr>
              <a:t>and </a:t>
            </a:r>
            <a:r>
              <a:rPr lang="en-IE" sz="2400" kern="0" dirty="0" smtClean="0">
                <a:latin typeface="Arial" charset="0"/>
              </a:rPr>
              <a:t>performance </a:t>
            </a:r>
            <a:r>
              <a:rPr lang="en-IE" sz="2400" kern="0" dirty="0">
                <a:latin typeface="Arial" charset="0"/>
              </a:rPr>
              <a:t>reasons</a:t>
            </a:r>
          </a:p>
        </p:txBody>
      </p:sp>
    </p:spTree>
    <p:extLst>
      <p:ext uri="{BB962C8B-B14F-4D97-AF65-F5344CB8AC3E}">
        <p14:creationId xmlns:p14="http://schemas.microsoft.com/office/powerpoint/2010/main" val="24095610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a:solidFill>
                  <a:srgbClr val="000000"/>
                </a:solidFill>
              </a:rPr>
              <a:t>Compressed PHR</a:t>
            </a:r>
            <a:endParaRPr lang="en-US" sz="3200" dirty="0">
              <a:latin typeface="Arial" charset="0"/>
            </a:endParaRPr>
          </a:p>
        </p:txBody>
      </p:sp>
      <p:sp>
        <p:nvSpPr>
          <p:cNvPr id="5" name="Rectangle 1027"/>
          <p:cNvSpPr txBox="1">
            <a:spLocks noChangeArrowheads="1"/>
          </p:cNvSpPr>
          <p:nvPr/>
        </p:nvSpPr>
        <p:spPr bwMode="auto">
          <a:xfrm>
            <a:off x="228600" y="1295400"/>
            <a:ext cx="8610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Reduce PHR duration by sending it at the data rate for 6.81 Mb/s and 27 Mb/s frames.</a:t>
            </a:r>
          </a:p>
          <a:p>
            <a:r>
              <a:rPr lang="en-IE" sz="2400" kern="0" dirty="0">
                <a:latin typeface="Arial" charset="0"/>
              </a:rPr>
              <a:t>We can make a new PHR.</a:t>
            </a:r>
          </a:p>
          <a:p>
            <a:pPr lvl="1"/>
            <a:r>
              <a:rPr lang="en-IE" sz="2000" kern="0" dirty="0">
                <a:latin typeface="Arial" charset="0"/>
              </a:rPr>
              <a:t>pre-4z PHY won’t be able to receive the </a:t>
            </a:r>
            <a:r>
              <a:rPr lang="en-IE" sz="2000" kern="0" dirty="0" smtClean="0">
                <a:latin typeface="Arial" charset="0"/>
              </a:rPr>
              <a:t>PHR at data rate</a:t>
            </a:r>
            <a:endParaRPr lang="en-IE" sz="2000" kern="0" dirty="0">
              <a:latin typeface="Arial" charset="0"/>
            </a:endParaRPr>
          </a:p>
          <a:p>
            <a:pPr lvl="1"/>
            <a:r>
              <a:rPr lang="en-IE" sz="2000" kern="0" dirty="0">
                <a:latin typeface="Arial" charset="0"/>
              </a:rPr>
              <a:t>Don’t need data rate bits, or SYNC length specifier</a:t>
            </a:r>
          </a:p>
          <a:p>
            <a:pPr lvl="1"/>
            <a:r>
              <a:rPr lang="en-IE" sz="2000" kern="0" dirty="0">
                <a:latin typeface="Arial" charset="0"/>
              </a:rPr>
              <a:t>Can modify PHR to allow longer data frames at these higher rates to increase the utility of the standard.</a:t>
            </a:r>
          </a:p>
          <a:p>
            <a:r>
              <a:rPr lang="en-IE" sz="2000" kern="0" dirty="0">
                <a:latin typeface="Arial" charset="0"/>
              </a:rPr>
              <a:t>Proposal:</a:t>
            </a:r>
          </a:p>
          <a:p>
            <a:endParaRPr lang="en-IE" sz="2000" kern="0" dirty="0">
              <a:latin typeface="Arial" charset="0"/>
            </a:endParaRPr>
          </a:p>
          <a:p>
            <a:endParaRPr lang="en-IE" sz="2000" kern="0" dirty="0">
              <a:latin typeface="Arial" charset="0"/>
            </a:endParaRPr>
          </a:p>
          <a:p>
            <a:pPr lvl="1"/>
            <a:r>
              <a:rPr lang="en-IE" sz="1600" kern="0" dirty="0">
                <a:latin typeface="Arial" charset="0"/>
              </a:rPr>
              <a:t>10 bit length gives 1023 max frame length</a:t>
            </a:r>
            <a:r>
              <a:rPr lang="en-IE" sz="1600" kern="0" dirty="0" smtClean="0">
                <a:latin typeface="Arial" charset="0"/>
              </a:rPr>
              <a:t>.</a:t>
            </a:r>
          </a:p>
          <a:p>
            <a:pPr lvl="1"/>
            <a:r>
              <a:rPr lang="en-IE" sz="1600" kern="0" dirty="0" smtClean="0">
                <a:latin typeface="Arial" charset="0"/>
              </a:rPr>
              <a:t>PHR length and SECDED unchanged so the current HRP PHY one can be reused</a:t>
            </a:r>
            <a:endParaRPr lang="en-IE" sz="1600" kern="0" dirty="0">
              <a:latin typeface="Arial" charset="0"/>
            </a:endParaRPr>
          </a:p>
          <a:p>
            <a:pPr lvl="1"/>
            <a:r>
              <a:rPr lang="en-IE" sz="1600" kern="0" dirty="0">
                <a:latin typeface="Arial" charset="0"/>
              </a:rPr>
              <a:t>GS bits multiple </a:t>
            </a:r>
            <a:r>
              <a:rPr lang="en-IE" sz="1600" kern="0" dirty="0" smtClean="0">
                <a:latin typeface="Arial" charset="0"/>
              </a:rPr>
              <a:t>uses, one is to </a:t>
            </a:r>
            <a:r>
              <a:rPr lang="en-IE" sz="1600" kern="0" dirty="0">
                <a:latin typeface="Arial" charset="0"/>
              </a:rPr>
              <a:t>specify the gap between data and the ciphered sequence in mode 2 for </a:t>
            </a:r>
            <a:r>
              <a:rPr lang="en-IE" sz="1600" kern="0" dirty="0" smtClean="0">
                <a:latin typeface="Arial" charset="0"/>
              </a:rPr>
              <a:t>“</a:t>
            </a:r>
            <a:r>
              <a:rPr lang="en-IE" sz="1600" i="1" kern="0" dirty="0" smtClean="0">
                <a:latin typeface="Arial" charset="0"/>
              </a:rPr>
              <a:t>Simultaneous Ranging</a:t>
            </a:r>
            <a:r>
              <a:rPr lang="en-IE" sz="1600" kern="0" dirty="0">
                <a:latin typeface="Arial" charset="0"/>
              </a:rPr>
              <a:t>”, see next </a:t>
            </a:r>
            <a:r>
              <a:rPr lang="en-IE" sz="1600" kern="0" dirty="0" smtClean="0">
                <a:latin typeface="Arial" charset="0"/>
              </a:rPr>
              <a:t>sheet.</a:t>
            </a:r>
          </a:p>
          <a:p>
            <a:pPr lvl="2"/>
            <a:r>
              <a:rPr lang="en-IE" sz="1200" kern="0" dirty="0" smtClean="0">
                <a:latin typeface="Arial" charset="0"/>
              </a:rPr>
              <a:t>Other than that they are free for “General Signalling”</a:t>
            </a:r>
            <a:endParaRPr lang="en-IE" sz="1200" kern="0" dirty="0">
              <a:latin typeface="Arial"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7862" y="4114800"/>
            <a:ext cx="5172075" cy="84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67570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smtClean="0">
                <a:solidFill>
                  <a:srgbClr val="000000"/>
                </a:solidFill>
              </a:rPr>
              <a:t>Simultaneous ranging</a:t>
            </a:r>
            <a:endParaRPr lang="en-US" sz="3200" dirty="0">
              <a:latin typeface="Arial" charset="0"/>
            </a:endParaRPr>
          </a:p>
        </p:txBody>
      </p:sp>
      <p:sp>
        <p:nvSpPr>
          <p:cNvPr id="5" name="Rectangle 1027"/>
          <p:cNvSpPr txBox="1">
            <a:spLocks noChangeArrowheads="1"/>
          </p:cNvSpPr>
          <p:nvPr/>
        </p:nvSpPr>
        <p:spPr bwMode="auto">
          <a:xfrm>
            <a:off x="228600" y="1295400"/>
            <a:ext cx="8610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smtClean="0">
                <a:latin typeface="Arial" charset="0"/>
              </a:rPr>
              <a:t>In </a:t>
            </a:r>
            <a:r>
              <a:rPr lang="en-IE" sz="2400" kern="0" dirty="0">
                <a:latin typeface="Arial" charset="0"/>
              </a:rPr>
              <a:t>certain applications, </a:t>
            </a:r>
            <a:r>
              <a:rPr lang="en-IE" sz="2400" kern="0" dirty="0" smtClean="0">
                <a:latin typeface="Arial" charset="0"/>
              </a:rPr>
              <a:t>it </a:t>
            </a:r>
            <a:r>
              <a:rPr lang="en-IE" sz="2400" kern="0" dirty="0">
                <a:latin typeface="Arial" charset="0"/>
              </a:rPr>
              <a:t>is required to measure the distance to the nearest of a number of devices.</a:t>
            </a:r>
          </a:p>
          <a:p>
            <a:pPr lvl="1"/>
            <a:r>
              <a:rPr lang="en-IE" sz="2000" kern="0" dirty="0">
                <a:latin typeface="Arial" charset="0"/>
              </a:rPr>
              <a:t>e.g. </a:t>
            </a:r>
            <a:r>
              <a:rPr lang="en-IE" sz="2000" kern="0" dirty="0" smtClean="0">
                <a:latin typeface="Arial" charset="0"/>
              </a:rPr>
              <a:t>for automotive passive </a:t>
            </a:r>
            <a:r>
              <a:rPr lang="en-IE" sz="2000" kern="0" dirty="0" smtClean="0">
                <a:latin typeface="Arial" charset="0"/>
              </a:rPr>
              <a:t>entry </a:t>
            </a:r>
            <a:r>
              <a:rPr lang="en-IE" sz="2000" kern="0" dirty="0" smtClean="0">
                <a:latin typeface="Arial" charset="0"/>
              </a:rPr>
              <a:t>with </a:t>
            </a:r>
            <a:r>
              <a:rPr lang="en-IE" sz="2000" kern="0" dirty="0">
                <a:latin typeface="Arial" charset="0"/>
              </a:rPr>
              <a:t>“anchor” points at each corner of a car </a:t>
            </a:r>
            <a:r>
              <a:rPr lang="en-IE" sz="2000" kern="0" dirty="0" smtClean="0">
                <a:latin typeface="Arial" charset="0"/>
              </a:rPr>
              <a:t>to determine how </a:t>
            </a:r>
            <a:r>
              <a:rPr lang="en-IE" sz="2000" kern="0" dirty="0">
                <a:latin typeface="Arial" charset="0"/>
              </a:rPr>
              <a:t>far is the key-fob from the car  </a:t>
            </a:r>
          </a:p>
          <a:p>
            <a:r>
              <a:rPr lang="en-IE" sz="2400" kern="0" dirty="0" smtClean="0">
                <a:latin typeface="Arial" charset="0"/>
              </a:rPr>
              <a:t>Simultaneous </a:t>
            </a:r>
            <a:r>
              <a:rPr lang="en-IE" sz="2400" kern="0" dirty="0">
                <a:latin typeface="Arial" charset="0"/>
              </a:rPr>
              <a:t>ranging is a method to reduce airtime and battery consumption by configuring </a:t>
            </a:r>
            <a:r>
              <a:rPr lang="en-IE" sz="2400" kern="0" dirty="0" smtClean="0">
                <a:latin typeface="Arial" charset="0"/>
              </a:rPr>
              <a:t>the responding </a:t>
            </a:r>
            <a:r>
              <a:rPr lang="en-IE" sz="2400" kern="0" dirty="0">
                <a:latin typeface="Arial" charset="0"/>
              </a:rPr>
              <a:t>devices to respond at </a:t>
            </a:r>
            <a:r>
              <a:rPr lang="en-IE" sz="2400" kern="0" dirty="0" smtClean="0">
                <a:latin typeface="Arial" charset="0"/>
              </a:rPr>
              <a:t>almost the </a:t>
            </a:r>
            <a:r>
              <a:rPr lang="en-IE" sz="2400" kern="0" dirty="0">
                <a:latin typeface="Arial" charset="0"/>
              </a:rPr>
              <a:t>same </a:t>
            </a:r>
            <a:r>
              <a:rPr lang="en-IE" sz="2400" kern="0" dirty="0" smtClean="0">
                <a:latin typeface="Arial" charset="0"/>
              </a:rPr>
              <a:t>time with </a:t>
            </a:r>
            <a:r>
              <a:rPr lang="en-IE" sz="2400" kern="0" dirty="0">
                <a:latin typeface="Arial" charset="0"/>
              </a:rPr>
              <a:t>overlapping frames</a:t>
            </a:r>
          </a:p>
          <a:p>
            <a:r>
              <a:rPr lang="en-IE" sz="2400" kern="0" dirty="0">
                <a:latin typeface="Arial" charset="0"/>
              </a:rPr>
              <a:t>Savings for the key fob can be very </a:t>
            </a:r>
            <a:r>
              <a:rPr lang="en-IE" sz="2400" kern="0" dirty="0" smtClean="0">
                <a:latin typeface="Arial" charset="0"/>
              </a:rPr>
              <a:t>significant since it can send a poll and treat all 4 responses as a single RX frame</a:t>
            </a:r>
          </a:p>
          <a:p>
            <a:pPr lvl="1"/>
            <a:r>
              <a:rPr lang="en-IE" sz="2000" kern="0" dirty="0" smtClean="0">
                <a:latin typeface="Arial" charset="0"/>
              </a:rPr>
              <a:t>See separate submission </a:t>
            </a:r>
            <a:r>
              <a:rPr lang="en-IE" sz="2000" kern="0" dirty="0">
                <a:latin typeface="Arial" charset="0"/>
              </a:rPr>
              <a:t>on </a:t>
            </a:r>
            <a:r>
              <a:rPr lang="en-IE" sz="2000" i="1" kern="0" dirty="0" smtClean="0">
                <a:latin typeface="Arial" charset="0"/>
              </a:rPr>
              <a:t>Simultaneous Ranging</a:t>
            </a:r>
            <a:r>
              <a:rPr lang="en-IE" sz="2000" kern="0" dirty="0">
                <a:latin typeface="Arial" charset="0"/>
              </a:rPr>
              <a:t> </a:t>
            </a:r>
            <a:r>
              <a:rPr lang="en-IE" sz="2000" kern="0" dirty="0" smtClean="0">
                <a:latin typeface="Arial" charset="0"/>
              </a:rPr>
              <a:t>for more details and various ranging </a:t>
            </a:r>
            <a:r>
              <a:rPr lang="en-IE" sz="2000" kern="0" dirty="0" smtClean="0">
                <a:latin typeface="Arial" charset="0"/>
              </a:rPr>
              <a:t>schemes based on it</a:t>
            </a:r>
            <a:endParaRPr lang="en-IE" sz="2000" kern="0" dirty="0" smtClean="0">
              <a:latin typeface="Arial" charset="0"/>
            </a:endParaRPr>
          </a:p>
          <a:p>
            <a:pPr lvl="1"/>
            <a:r>
              <a:rPr lang="en-IE" sz="2000" kern="0" dirty="0">
                <a:latin typeface="Arial" charset="0"/>
              </a:rPr>
              <a:t>The </a:t>
            </a:r>
            <a:r>
              <a:rPr lang="en-IE" sz="2000" kern="0" dirty="0" smtClean="0">
                <a:latin typeface="Arial" charset="0"/>
              </a:rPr>
              <a:t>next sheet shows the </a:t>
            </a:r>
            <a:r>
              <a:rPr lang="en-IE" sz="2000" kern="0" dirty="0">
                <a:latin typeface="Arial" charset="0"/>
              </a:rPr>
              <a:t>concept for 4 responding </a:t>
            </a:r>
            <a:r>
              <a:rPr lang="en-IE" sz="2000" kern="0" dirty="0" smtClean="0">
                <a:latin typeface="Arial" charset="0"/>
              </a:rPr>
              <a:t>devices where each has a different delay between data and the cipher sequence</a:t>
            </a:r>
            <a:endParaRPr lang="en-IE" sz="1600" kern="0" dirty="0">
              <a:latin typeface="Arial" charset="0"/>
            </a:endParaRPr>
          </a:p>
          <a:p>
            <a:endParaRPr lang="en-IE" sz="2400" kern="0" dirty="0">
              <a:latin typeface="Arial" charset="0"/>
            </a:endParaRPr>
          </a:p>
        </p:txBody>
      </p:sp>
    </p:spTree>
    <p:extLst>
      <p:ext uri="{BB962C8B-B14F-4D97-AF65-F5344CB8AC3E}">
        <p14:creationId xmlns:p14="http://schemas.microsoft.com/office/powerpoint/2010/main" val="35183494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27"/>
          <p:cNvSpPr txBox="1">
            <a:spLocks noChangeArrowheads="1"/>
          </p:cNvSpPr>
          <p:nvPr/>
        </p:nvSpPr>
        <p:spPr bwMode="auto">
          <a:xfrm>
            <a:off x="228600" y="1295400"/>
            <a:ext cx="8610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000" kern="0" dirty="0" smtClean="0">
                <a:latin typeface="Arial" charset="0"/>
              </a:rPr>
              <a:t>Each responder has different delay but arranges for the ciphered sequences to overlap (except for any TOF differences)</a:t>
            </a:r>
          </a:p>
          <a:p>
            <a:r>
              <a:rPr lang="en-IE" sz="2000" kern="0" dirty="0" smtClean="0">
                <a:latin typeface="Arial" charset="0"/>
              </a:rPr>
              <a:t>The receiver locks onto one responder (possibly the strongest signal) to receive PHR and data, and then accumulates all responding ciphers</a:t>
            </a:r>
          </a:p>
          <a:p>
            <a:r>
              <a:rPr lang="en-IE" sz="2000" kern="0" dirty="0" smtClean="0">
                <a:latin typeface="Arial" charset="0"/>
              </a:rPr>
              <a:t>The earliest first path gives measure of nearest responder’s TOF even if that channel is too attenuated for general frame reception.</a:t>
            </a:r>
            <a:endParaRPr lang="en-IE" sz="2000" kern="0" dirty="0">
              <a:latin typeface="Arial" charset="0"/>
            </a:endParaRPr>
          </a:p>
        </p:txBody>
      </p:sp>
      <p:pic>
        <p:nvPicPr>
          <p:cNvPr id="2" name="Picture 1"/>
          <p:cNvPicPr>
            <a:picLocks noChangeAspect="1"/>
          </p:cNvPicPr>
          <p:nvPr/>
        </p:nvPicPr>
        <p:blipFill rotWithShape="1">
          <a:blip r:embed="rId2"/>
          <a:srcRect l="7163" t="553" r="1671" b="3155"/>
          <a:stretch/>
        </p:blipFill>
        <p:spPr>
          <a:xfrm>
            <a:off x="1219200" y="3284763"/>
            <a:ext cx="6324600" cy="2819401"/>
          </a:xfrm>
          <a:prstGeom prst="rect">
            <a:avLst/>
          </a:prstGeom>
        </p:spPr>
      </p:pic>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IE" sz="3200" b="1" kern="0" smtClean="0">
                <a:solidFill>
                  <a:srgbClr val="000000"/>
                </a:solidFill>
              </a:rPr>
              <a:t>Simultaneous ranging</a:t>
            </a:r>
            <a:endParaRPr lang="en-US" sz="3200" kern="0" dirty="0">
              <a:latin typeface="Arial" charset="0"/>
            </a:endParaRPr>
          </a:p>
        </p:txBody>
      </p:sp>
    </p:spTree>
    <p:extLst>
      <p:ext uri="{BB962C8B-B14F-4D97-AF65-F5344CB8AC3E}">
        <p14:creationId xmlns:p14="http://schemas.microsoft.com/office/powerpoint/2010/main" val="1792713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smtClean="0">
                <a:solidFill>
                  <a:srgbClr val="000000"/>
                </a:solidFill>
              </a:rPr>
              <a:t>Simultaneous ranging</a:t>
            </a:r>
            <a:endParaRPr lang="en-US" sz="3200" dirty="0">
              <a:latin typeface="Arial" charset="0"/>
            </a:endParaRPr>
          </a:p>
        </p:txBody>
      </p:sp>
      <p:sp>
        <p:nvSpPr>
          <p:cNvPr id="5" name="Rectangle 1027"/>
          <p:cNvSpPr txBox="1">
            <a:spLocks noChangeArrowheads="1"/>
          </p:cNvSpPr>
          <p:nvPr/>
        </p:nvSpPr>
        <p:spPr bwMode="auto">
          <a:xfrm>
            <a:off x="228600" y="1295400"/>
            <a:ext cx="8610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smtClean="0">
                <a:latin typeface="Arial" charset="0"/>
              </a:rPr>
              <a:t>The GS bits in the PHR </a:t>
            </a:r>
            <a:r>
              <a:rPr lang="en-IE" sz="2400" kern="0" dirty="0" smtClean="0">
                <a:latin typeface="Arial" charset="0"/>
              </a:rPr>
              <a:t>serve to let </a:t>
            </a:r>
            <a:r>
              <a:rPr lang="en-IE" sz="2400" kern="0" dirty="0" smtClean="0">
                <a:latin typeface="Arial" charset="0"/>
              </a:rPr>
              <a:t>the receiving PHY know which of the four responders it has locked onto and thereby determine the delay to the cipher sequence</a:t>
            </a:r>
          </a:p>
          <a:p>
            <a:r>
              <a:rPr lang="en-IE" sz="2400" kern="0" dirty="0" smtClean="0">
                <a:latin typeface="Arial" charset="0"/>
              </a:rPr>
              <a:t>To achieve this we need:</a:t>
            </a:r>
          </a:p>
          <a:p>
            <a:pPr lvl="1"/>
            <a:r>
              <a:rPr lang="en-IE" sz="2000" kern="0" dirty="0" smtClean="0">
                <a:latin typeface="Arial" charset="0"/>
              </a:rPr>
              <a:t>A programmable response time (set differently in each responder)</a:t>
            </a:r>
          </a:p>
          <a:p>
            <a:pPr lvl="1"/>
            <a:r>
              <a:rPr lang="en-IE" sz="2000" kern="0" dirty="0" smtClean="0">
                <a:latin typeface="Arial" charset="0"/>
              </a:rPr>
              <a:t>A programmable gap in the transmitter between data and ciphered sequence </a:t>
            </a:r>
            <a:r>
              <a:rPr lang="en-IE" sz="2000" kern="0" dirty="0" smtClean="0">
                <a:latin typeface="Arial" charset="0"/>
              </a:rPr>
              <a:t>(</a:t>
            </a:r>
            <a:r>
              <a:rPr lang="en-IE" sz="2000" kern="0" dirty="0">
                <a:latin typeface="Arial" charset="0"/>
              </a:rPr>
              <a:t>set differently in each responder</a:t>
            </a:r>
            <a:r>
              <a:rPr lang="en-IE" sz="2000" kern="0" dirty="0" smtClean="0">
                <a:latin typeface="Arial" charset="0"/>
              </a:rPr>
              <a:t>)</a:t>
            </a:r>
          </a:p>
          <a:p>
            <a:pPr lvl="1"/>
            <a:r>
              <a:rPr lang="en-IE" sz="2000" kern="0" dirty="0" smtClean="0">
                <a:latin typeface="Arial" charset="0"/>
              </a:rPr>
              <a:t>A programmable table in the receiver of 4 gaps, </a:t>
            </a:r>
            <a:r>
              <a:rPr lang="en-IE" sz="2000" kern="0" dirty="0" err="1" smtClean="0">
                <a:latin typeface="Arial" charset="0"/>
              </a:rPr>
              <a:t>GsRxTab</a:t>
            </a:r>
            <a:r>
              <a:rPr lang="en-IE" sz="2000" kern="0" dirty="0" smtClean="0">
                <a:latin typeface="Arial" charset="0"/>
              </a:rPr>
              <a:t>[4] (one for each GS encoding 0 to 3)</a:t>
            </a:r>
          </a:p>
          <a:p>
            <a:r>
              <a:rPr lang="en-IE" sz="2400" kern="0" dirty="0" smtClean="0">
                <a:latin typeface="Arial" charset="0"/>
              </a:rPr>
              <a:t>When not being used for Gap Selection the GS bits can be used as “General Signals” of other application specific info</a:t>
            </a:r>
          </a:p>
          <a:p>
            <a:pPr lvl="1"/>
            <a:r>
              <a:rPr lang="en-IE" sz="2000" kern="0" dirty="0" smtClean="0">
                <a:latin typeface="Arial" charset="0"/>
              </a:rPr>
              <a:t>In Mode 2 by setting all </a:t>
            </a:r>
            <a:r>
              <a:rPr lang="en-IE" sz="2000" kern="0" dirty="0" err="1" smtClean="0">
                <a:latin typeface="Arial" charset="0"/>
              </a:rPr>
              <a:t>GsRxTab</a:t>
            </a:r>
            <a:r>
              <a:rPr lang="en-IE" sz="2000" kern="0" dirty="0" smtClean="0">
                <a:latin typeface="Arial" charset="0"/>
              </a:rPr>
              <a:t> entries to same delay (e.g. zero)</a:t>
            </a:r>
          </a:p>
          <a:p>
            <a:pPr lvl="1"/>
            <a:r>
              <a:rPr lang="en-IE" sz="2000" kern="0" dirty="0" smtClean="0">
                <a:latin typeface="Arial" charset="0"/>
              </a:rPr>
              <a:t>Always </a:t>
            </a:r>
            <a:r>
              <a:rPr lang="en-IE" sz="2000" kern="0" dirty="0">
                <a:latin typeface="Arial" charset="0"/>
              </a:rPr>
              <a:t>in Mode </a:t>
            </a:r>
            <a:r>
              <a:rPr lang="en-IE" sz="2000" kern="0" dirty="0" smtClean="0">
                <a:latin typeface="Arial" charset="0"/>
              </a:rPr>
              <a:t>1 where there is a fixed SFD to Cipher gap</a:t>
            </a:r>
            <a:endParaRPr lang="en-IE" sz="2000" kern="0" dirty="0" smtClean="0">
              <a:latin typeface="Arial" charset="0"/>
            </a:endParaRPr>
          </a:p>
          <a:p>
            <a:pPr lvl="1"/>
            <a:endParaRPr lang="en-IE" sz="2400" kern="0" dirty="0" smtClean="0">
              <a:latin typeface="Arial" charset="0"/>
            </a:endParaRPr>
          </a:p>
          <a:p>
            <a:endParaRPr lang="en-IE" kern="0" dirty="0">
              <a:latin typeface="Arial" charset="0"/>
            </a:endParaRPr>
          </a:p>
        </p:txBody>
      </p:sp>
    </p:spTree>
    <p:extLst>
      <p:ext uri="{BB962C8B-B14F-4D97-AF65-F5344CB8AC3E}">
        <p14:creationId xmlns:p14="http://schemas.microsoft.com/office/powerpoint/2010/main" val="3154644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MAC changes to support the previous items:</a:t>
            </a:r>
            <a:endParaRPr lang="en-US" sz="3200" dirty="0">
              <a:latin typeface="Arial" charset="0"/>
            </a:endParaRPr>
          </a:p>
        </p:txBody>
      </p:sp>
      <p:sp>
        <p:nvSpPr>
          <p:cNvPr id="10243" name="Rectangle 1027"/>
          <p:cNvSpPr>
            <a:spLocks noGrp="1" noChangeArrowheads="1"/>
          </p:cNvSpPr>
          <p:nvPr>
            <p:ph type="body" idx="1"/>
          </p:nvPr>
        </p:nvSpPr>
        <p:spPr>
          <a:xfrm>
            <a:off x="381000" y="1295400"/>
            <a:ext cx="8610600" cy="4800600"/>
          </a:xfrm>
        </p:spPr>
        <p:txBody>
          <a:bodyPr/>
          <a:lstStyle/>
          <a:p>
            <a:pPr marL="0" indent="0">
              <a:buNone/>
            </a:pPr>
            <a:r>
              <a:rPr lang="en-IE" sz="2400" dirty="0" smtClean="0">
                <a:latin typeface="Arial" charset="0"/>
              </a:rPr>
              <a:t>New PIB attributes providing the API for the </a:t>
            </a:r>
            <a:r>
              <a:rPr lang="en-IE" sz="2400" dirty="0">
                <a:latin typeface="Arial" charset="0"/>
              </a:rPr>
              <a:t>new </a:t>
            </a:r>
            <a:r>
              <a:rPr lang="en-IE" sz="2400" dirty="0" smtClean="0">
                <a:latin typeface="Arial" charset="0"/>
              </a:rPr>
              <a:t>features:</a:t>
            </a:r>
            <a:endParaRPr lang="en-IE" sz="2400" dirty="0">
              <a:latin typeface="Arial" charset="0"/>
            </a:endParaRPr>
          </a:p>
          <a:p>
            <a:pPr marL="0" indent="0">
              <a:buNone/>
            </a:pPr>
            <a:endParaRPr lang="en-IE" sz="2400" dirty="0">
              <a:latin typeface="Arial" charset="0"/>
            </a:endParaRPr>
          </a:p>
        </p:txBody>
      </p:sp>
      <p:pic>
        <p:nvPicPr>
          <p:cNvPr id="2" name="Picture 1"/>
          <p:cNvPicPr>
            <a:picLocks noChangeAspect="1"/>
          </p:cNvPicPr>
          <p:nvPr/>
        </p:nvPicPr>
        <p:blipFill rotWithShape="1">
          <a:blip r:embed="rId2"/>
          <a:srcRect r="14757" b="5057"/>
          <a:stretch/>
        </p:blipFill>
        <p:spPr>
          <a:xfrm>
            <a:off x="533400" y="1828800"/>
            <a:ext cx="8001000" cy="4431449"/>
          </a:xfrm>
          <a:prstGeom prst="rect">
            <a:avLst/>
          </a:prstGeom>
        </p:spPr>
      </p:pic>
    </p:spTree>
    <p:extLst>
      <p:ext uri="{BB962C8B-B14F-4D97-AF65-F5344CB8AC3E}">
        <p14:creationId xmlns:p14="http://schemas.microsoft.com/office/powerpoint/2010/main" val="1328597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MAC enhancements for TOF measurement:</a:t>
            </a:r>
            <a:endParaRPr lang="en-US" sz="3200" dirty="0">
              <a:latin typeface="Arial" charset="0"/>
            </a:endParaRPr>
          </a:p>
        </p:txBody>
      </p:sp>
      <p:sp>
        <p:nvSpPr>
          <p:cNvPr id="10243" name="Rectangle 1027"/>
          <p:cNvSpPr>
            <a:spLocks noGrp="1" noChangeArrowheads="1"/>
          </p:cNvSpPr>
          <p:nvPr>
            <p:ph type="body" idx="1"/>
          </p:nvPr>
        </p:nvSpPr>
        <p:spPr>
          <a:xfrm>
            <a:off x="228600" y="1371600"/>
            <a:ext cx="8763000" cy="4724400"/>
          </a:xfrm>
        </p:spPr>
        <p:txBody>
          <a:bodyPr/>
          <a:lstStyle/>
          <a:p>
            <a:r>
              <a:rPr lang="en-IE" sz="2400" dirty="0">
                <a:latin typeface="Arial" charset="0"/>
              </a:rPr>
              <a:t>The current MAC provides ranging counters in the MCPS-DATA primitives</a:t>
            </a:r>
          </a:p>
          <a:p>
            <a:pPr lvl="1"/>
            <a:r>
              <a:rPr lang="en-IE" sz="2000" dirty="0">
                <a:latin typeface="Arial" charset="0"/>
              </a:rPr>
              <a:t>This does not promote standardised TOF interworking </a:t>
            </a:r>
          </a:p>
          <a:p>
            <a:pPr lvl="1"/>
            <a:r>
              <a:rPr lang="en-IE" sz="2000" dirty="0">
                <a:latin typeface="Arial" charset="0"/>
              </a:rPr>
              <a:t>It leaves the messaging for TOF measurement to the upper layers</a:t>
            </a:r>
          </a:p>
          <a:p>
            <a:pPr lvl="1"/>
            <a:r>
              <a:rPr lang="en-IE" sz="2000" dirty="0">
                <a:latin typeface="Arial" charset="0"/>
              </a:rPr>
              <a:t>In general it is necessary to communicate response times or round-trip delay times between the parties to complete the TOF calculation</a:t>
            </a:r>
          </a:p>
          <a:p>
            <a:r>
              <a:rPr lang="en-IE" sz="2400" dirty="0">
                <a:latin typeface="Arial" charset="0"/>
              </a:rPr>
              <a:t>The addition of Information Elements (IEs) by amendment 4e provides a mechanism to standardise ranging messages</a:t>
            </a:r>
          </a:p>
          <a:p>
            <a:r>
              <a:rPr lang="en-IE" sz="2400" dirty="0">
                <a:latin typeface="Arial" charset="0"/>
              </a:rPr>
              <a:t>This also provides an opportunity improve the utility of the MAC such that it would be possible for a TOF estimate to be completed with just two messages, one TX and one RX</a:t>
            </a:r>
          </a:p>
          <a:p>
            <a:pPr lvl="1"/>
            <a:r>
              <a:rPr lang="en-IE" sz="2000" dirty="0">
                <a:latin typeface="Arial" charset="0"/>
              </a:rPr>
              <a:t>See next sheet</a:t>
            </a:r>
            <a:endParaRPr lang="en-IE" dirty="0">
              <a:latin typeface="Arial" charset="0"/>
            </a:endParaRPr>
          </a:p>
        </p:txBody>
      </p:sp>
    </p:spTree>
    <p:extLst>
      <p:ext uri="{BB962C8B-B14F-4D97-AF65-F5344CB8AC3E}">
        <p14:creationId xmlns:p14="http://schemas.microsoft.com/office/powerpoint/2010/main" val="21547371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a:solidFill>
                  <a:srgbClr val="000000"/>
                </a:solidFill>
              </a:rPr>
              <a:t>Ranging mechanism: SS-TWR</a:t>
            </a:r>
            <a:endParaRPr lang="en-US" sz="2800" dirty="0">
              <a:latin typeface="Arial" charset="0"/>
            </a:endParaRPr>
          </a:p>
        </p:txBody>
      </p:sp>
      <p:sp>
        <p:nvSpPr>
          <p:cNvPr id="10243" name="Rectangle 1027"/>
          <p:cNvSpPr>
            <a:spLocks noGrp="1" noChangeArrowheads="1"/>
          </p:cNvSpPr>
          <p:nvPr>
            <p:ph type="body" idx="1"/>
          </p:nvPr>
        </p:nvSpPr>
        <p:spPr>
          <a:xfrm>
            <a:off x="228600" y="2881313"/>
            <a:ext cx="8763000" cy="3214687"/>
          </a:xfrm>
        </p:spPr>
        <p:txBody>
          <a:bodyPr/>
          <a:lstStyle/>
          <a:p>
            <a:r>
              <a:rPr lang="en-IE" sz="2000" dirty="0"/>
              <a:t>For single-sided two-way ranging between two devices, A and B, we need a transmitted message from A and a response from B</a:t>
            </a:r>
          </a:p>
          <a:p>
            <a:pPr lvl="1"/>
            <a:r>
              <a:rPr lang="en-IE" sz="1600" dirty="0"/>
              <a:t>The response could be an ACK generated by the MAC or a data frame sent under upper layer control.</a:t>
            </a:r>
          </a:p>
          <a:p>
            <a:r>
              <a:rPr lang="en-IE" sz="2000" dirty="0"/>
              <a:t>For device A to calculate the estimated time of flight, </a:t>
            </a:r>
            <a:r>
              <a:rPr lang="en-IE" sz="2000" b="1" i="1" dirty="0" err="1">
                <a:latin typeface="+mj-lt"/>
              </a:rPr>
              <a:t>T</a:t>
            </a:r>
            <a:r>
              <a:rPr lang="en-IE" sz="2000" b="1" i="1" baseline="-25000" dirty="0" err="1">
                <a:latin typeface="+mj-lt"/>
              </a:rPr>
              <a:t>prop</a:t>
            </a:r>
            <a:r>
              <a:rPr lang="en-IE" sz="2000" dirty="0"/>
              <a:t>, device B needs to communicate its reply time, </a:t>
            </a:r>
            <a:r>
              <a:rPr lang="en-IE" sz="2000" b="1" i="1" dirty="0" err="1">
                <a:latin typeface="+mj-lt"/>
              </a:rPr>
              <a:t>T</a:t>
            </a:r>
            <a:r>
              <a:rPr lang="en-IE" sz="2000" b="1" i="1" baseline="-25000" dirty="0" err="1">
                <a:latin typeface="+mj-lt"/>
              </a:rPr>
              <a:t>reply</a:t>
            </a:r>
            <a:r>
              <a:rPr lang="en-IE" sz="2000" dirty="0"/>
              <a:t>, to device A.   </a:t>
            </a:r>
          </a:p>
          <a:p>
            <a:pPr lvl="1"/>
            <a:r>
              <a:rPr lang="en-IE" sz="1600" dirty="0"/>
              <a:t>This could be done in a subsequent frame, but as a further enhancement we should include the option for the MAC to be able to pre-compute, </a:t>
            </a:r>
            <a:r>
              <a:rPr lang="en-IE" sz="1600" b="1" i="1" dirty="0" err="1">
                <a:latin typeface="+mj-lt"/>
              </a:rPr>
              <a:t>T</a:t>
            </a:r>
            <a:r>
              <a:rPr lang="en-IE" sz="1600" b="1" i="1" baseline="-25000" dirty="0" err="1">
                <a:latin typeface="+mj-lt"/>
              </a:rPr>
              <a:t>reply</a:t>
            </a:r>
            <a:r>
              <a:rPr lang="en-IE" sz="1600" dirty="0"/>
              <a:t>, and include it in an IE embedded in the reply message, </a:t>
            </a:r>
          </a:p>
          <a:p>
            <a:endParaRPr lang="en-IE" sz="2000" dirty="0"/>
          </a:p>
          <a:p>
            <a:endParaRPr lang="en-IE" sz="2000" dirty="0"/>
          </a:p>
          <a:p>
            <a:endParaRPr lang="en-IE" sz="2000" dirty="0"/>
          </a:p>
          <a:p>
            <a:endParaRPr lang="en-IE" sz="2000" dirty="0"/>
          </a:p>
          <a:p>
            <a:endParaRPr lang="en-IE" sz="2000" dirty="0"/>
          </a:p>
          <a:p>
            <a:endParaRPr lang="en-IE" sz="2000" dirty="0">
              <a:solidFill>
                <a:srgbClr val="000000"/>
              </a:solidFill>
              <a:latin typeface="Arial" charset="0"/>
            </a:endParaRPr>
          </a:p>
          <a:p>
            <a:endParaRPr lang="en-IE" sz="1600" dirty="0">
              <a:solidFill>
                <a:srgbClr val="000000"/>
              </a:solidFill>
              <a:latin typeface="Arial" charset="0"/>
            </a:endParaRPr>
          </a:p>
          <a:p>
            <a:pPr lvl="1"/>
            <a:endParaRPr lang="en-IE" sz="1200" dirty="0">
              <a:solidFill>
                <a:srgbClr val="000000"/>
              </a:solidFill>
              <a:latin typeface="Arial" charset="0"/>
            </a:endParaRPr>
          </a:p>
          <a:p>
            <a:endParaRPr lang="en-IE" sz="2000" dirty="0">
              <a:solidFill>
                <a:srgbClr val="000000"/>
              </a:solidFill>
              <a:latin typeface="Arial" charset="0"/>
            </a:endParaRPr>
          </a:p>
          <a:p>
            <a:pPr marL="0" indent="0">
              <a:buNone/>
            </a:pPr>
            <a:endParaRPr lang="en-IE" sz="2000" dirty="0">
              <a:latin typeface="Arial" charset="0"/>
            </a:endParaRPr>
          </a:p>
          <a:p>
            <a:pPr marL="0" indent="0">
              <a:buNone/>
            </a:pPr>
            <a:endParaRPr lang="en-IE" sz="2000" dirty="0">
              <a:latin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215656"/>
            <a:ext cx="5443537" cy="166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80980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Specifying the IEs for TOF measurement:</a:t>
            </a:r>
            <a:endParaRPr lang="en-US" sz="3200" dirty="0">
              <a:latin typeface="Arial" charset="0"/>
            </a:endParaRPr>
          </a:p>
        </p:txBody>
      </p:sp>
      <p:sp>
        <p:nvSpPr>
          <p:cNvPr id="10243" name="Rectangle 1027"/>
          <p:cNvSpPr>
            <a:spLocks noGrp="1" noChangeArrowheads="1"/>
          </p:cNvSpPr>
          <p:nvPr>
            <p:ph type="body" idx="1"/>
          </p:nvPr>
        </p:nvSpPr>
        <p:spPr>
          <a:xfrm>
            <a:off x="228600" y="1371600"/>
            <a:ext cx="8763000" cy="4724400"/>
          </a:xfrm>
        </p:spPr>
        <p:txBody>
          <a:bodyPr/>
          <a:lstStyle/>
          <a:p>
            <a:r>
              <a:rPr lang="en-IE" sz="2400" dirty="0">
                <a:latin typeface="Arial" charset="0"/>
              </a:rPr>
              <a:t>This may seem like a lot of work, but it is not, since a model for this already exists….</a:t>
            </a:r>
          </a:p>
          <a:p>
            <a:r>
              <a:rPr lang="en-IE" sz="2400" dirty="0" smtClean="0">
                <a:latin typeface="Arial" charset="0"/>
              </a:rPr>
              <a:t>All </a:t>
            </a:r>
            <a:r>
              <a:rPr lang="en-IE" sz="2400" dirty="0">
                <a:latin typeface="Arial" charset="0"/>
              </a:rPr>
              <a:t>the necessary IE and mechanisms (and the text) for what is needed have already been developed and included in the </a:t>
            </a:r>
            <a:r>
              <a:rPr lang="en-IE" sz="2400" dirty="0" smtClean="0">
                <a:latin typeface="Arial" charset="0"/>
              </a:rPr>
              <a:t>recently published </a:t>
            </a:r>
            <a:r>
              <a:rPr lang="en-IE" sz="2400" dirty="0">
                <a:latin typeface="Arial" charset="0"/>
              </a:rPr>
              <a:t>IEEE 802.15.8-2017 standard</a:t>
            </a:r>
          </a:p>
          <a:p>
            <a:r>
              <a:rPr lang="en-IE" sz="2400" dirty="0">
                <a:latin typeface="Arial" charset="0"/>
              </a:rPr>
              <a:t>The proposal here is to copy the relevant text relating to ranging and IE’s from </a:t>
            </a:r>
            <a:r>
              <a:rPr lang="en-IE" sz="2400" dirty="0" smtClean="0">
                <a:latin typeface="Arial" charset="0"/>
              </a:rPr>
              <a:t>the original TG submission doc:</a:t>
            </a:r>
          </a:p>
          <a:p>
            <a:pPr lvl="1"/>
            <a:r>
              <a:rPr lang="en-IE" sz="2000" dirty="0">
                <a:latin typeface="Arial" charset="0"/>
              </a:rPr>
              <a:t>15-15-0429-01-0008-text-for-relative-positioning-and-location.docx</a:t>
            </a:r>
          </a:p>
          <a:p>
            <a:r>
              <a:rPr lang="en-IE" sz="2400" dirty="0" smtClean="0">
                <a:latin typeface="Arial" charset="0"/>
              </a:rPr>
              <a:t>The </a:t>
            </a:r>
            <a:r>
              <a:rPr lang="en-IE" sz="2400" dirty="0">
                <a:latin typeface="Arial" charset="0"/>
              </a:rPr>
              <a:t>only change needed is re-numbering the IEs</a:t>
            </a:r>
          </a:p>
          <a:p>
            <a:pPr lvl="1"/>
            <a:r>
              <a:rPr lang="en-IE" sz="2000" dirty="0">
                <a:latin typeface="Arial" charset="0"/>
              </a:rPr>
              <a:t>The 802.15.8 IEs for ranging will need to be merged into the 802.15.4 IE table which </a:t>
            </a:r>
            <a:r>
              <a:rPr lang="en-IE" sz="2000" dirty="0" smtClean="0">
                <a:latin typeface="Arial" charset="0"/>
              </a:rPr>
              <a:t>should be a </a:t>
            </a:r>
            <a:r>
              <a:rPr lang="en-IE" sz="2000" dirty="0">
                <a:latin typeface="Arial" charset="0"/>
              </a:rPr>
              <a:t>small </a:t>
            </a:r>
            <a:r>
              <a:rPr lang="en-IE" sz="2000" dirty="0" smtClean="0">
                <a:latin typeface="Arial" charset="0"/>
              </a:rPr>
              <a:t>task</a:t>
            </a:r>
            <a:endParaRPr lang="en-IE" sz="2400" dirty="0">
              <a:latin typeface="Arial" charset="0"/>
            </a:endParaRPr>
          </a:p>
        </p:txBody>
      </p:sp>
    </p:spTree>
    <p:extLst>
      <p:ext uri="{BB962C8B-B14F-4D97-AF65-F5344CB8AC3E}">
        <p14:creationId xmlns:p14="http://schemas.microsoft.com/office/powerpoint/2010/main" val="36131227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What </a:t>
            </a:r>
            <a:r>
              <a:rPr lang="en-US" sz="3200" b="1" dirty="0" smtClean="0">
                <a:solidFill>
                  <a:srgbClr val="000000"/>
                </a:solidFill>
              </a:rPr>
              <a:t>is meant by enhancements</a:t>
            </a:r>
            <a:r>
              <a:rPr lang="en-US" sz="3200" b="1" dirty="0" smtClean="0">
                <a:solidFill>
                  <a:srgbClr val="000000"/>
                </a:solidFill>
              </a:rPr>
              <a:t>?</a:t>
            </a:r>
            <a:endParaRPr lang="en-US" sz="32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r>
              <a:rPr lang="en-IE" sz="2400" dirty="0" smtClean="0">
                <a:latin typeface="Arial" charset="0"/>
              </a:rPr>
              <a:t>The goal of this project is to enhance the </a:t>
            </a:r>
            <a:r>
              <a:rPr lang="en-IE" sz="2400" dirty="0">
                <a:latin typeface="Arial" charset="0"/>
              </a:rPr>
              <a:t>HRP UWB PHY </a:t>
            </a:r>
            <a:r>
              <a:rPr lang="en-IE" sz="2400" dirty="0" smtClean="0">
                <a:latin typeface="Arial" charset="0"/>
              </a:rPr>
              <a:t>and LRP UWB PHY</a:t>
            </a:r>
          </a:p>
          <a:p>
            <a:r>
              <a:rPr lang="en-IE" sz="2400" dirty="0" smtClean="0">
                <a:latin typeface="Arial" charset="0"/>
              </a:rPr>
              <a:t>The PAR’s clear intent is </a:t>
            </a:r>
            <a:r>
              <a:rPr lang="en-IE" sz="2400" u="sng" dirty="0" smtClean="0">
                <a:latin typeface="Arial" charset="0"/>
              </a:rPr>
              <a:t>not</a:t>
            </a:r>
            <a:r>
              <a:rPr lang="en-IE" sz="2400" dirty="0" smtClean="0">
                <a:latin typeface="Arial" charset="0"/>
              </a:rPr>
              <a:t> to make brand new PHYs</a:t>
            </a:r>
          </a:p>
          <a:p>
            <a:pPr lvl="1"/>
            <a:r>
              <a:rPr lang="en-IE" sz="2000" dirty="0" smtClean="0">
                <a:latin typeface="Arial" charset="0"/>
              </a:rPr>
              <a:t>We should be reusing what is present in the PHY as much as possible and not changing anything that does not need change </a:t>
            </a:r>
          </a:p>
          <a:p>
            <a:pPr lvl="2"/>
            <a:r>
              <a:rPr lang="en-IE" sz="1600" dirty="0" smtClean="0">
                <a:latin typeface="Arial" charset="0"/>
              </a:rPr>
              <a:t>i.e. if there are only marginal benefits then we should not be making a change</a:t>
            </a:r>
          </a:p>
          <a:p>
            <a:pPr lvl="1"/>
            <a:r>
              <a:rPr lang="en-IE" sz="2000" dirty="0" smtClean="0">
                <a:latin typeface="Arial" charset="0"/>
              </a:rPr>
              <a:t>We should make sure the enhanced PHYs retain modes of operation allowing interworking with the base PHY on which they are built</a:t>
            </a:r>
          </a:p>
          <a:p>
            <a:r>
              <a:rPr lang="en-IE" sz="2400" dirty="0" smtClean="0">
                <a:latin typeface="Arial" charset="0"/>
              </a:rPr>
              <a:t>For the HRP UWB PHY this means that:	</a:t>
            </a:r>
          </a:p>
          <a:p>
            <a:pPr lvl="1"/>
            <a:r>
              <a:rPr lang="en-IE" sz="2000" dirty="0" smtClean="0">
                <a:latin typeface="Arial" charset="0"/>
              </a:rPr>
              <a:t>The peak PRF and chipping rate should remain at 499.2 MHz</a:t>
            </a:r>
          </a:p>
          <a:p>
            <a:pPr lvl="1"/>
            <a:r>
              <a:rPr lang="en-IE" sz="2000" dirty="0" smtClean="0">
                <a:latin typeface="Arial" charset="0"/>
              </a:rPr>
              <a:t>The SHR should use the ternary periodic (Ipatov) preambles</a:t>
            </a:r>
          </a:p>
          <a:p>
            <a:pPr lvl="1"/>
            <a:r>
              <a:rPr lang="en-IE" sz="2000" dirty="0" smtClean="0">
                <a:latin typeface="Arial" charset="0"/>
              </a:rPr>
              <a:t>Data should continue to make use of the current FEC</a:t>
            </a:r>
          </a:p>
          <a:p>
            <a:pPr lvl="1"/>
            <a:r>
              <a:rPr lang="en-IE" sz="2000" dirty="0" smtClean="0">
                <a:latin typeface="Arial" charset="0"/>
              </a:rPr>
              <a:t>PHR length and error correction </a:t>
            </a:r>
            <a:r>
              <a:rPr lang="en-IE" sz="2000" dirty="0" smtClean="0">
                <a:latin typeface="Arial" charset="0"/>
              </a:rPr>
              <a:t>scheme should </a:t>
            </a:r>
            <a:r>
              <a:rPr lang="en-IE" sz="2000" dirty="0" smtClean="0">
                <a:latin typeface="Arial" charset="0"/>
              </a:rPr>
              <a:t>not change</a:t>
            </a:r>
          </a:p>
          <a:p>
            <a:pPr lvl="1"/>
            <a:r>
              <a:rPr lang="en-IE" sz="2000" dirty="0" smtClean="0">
                <a:latin typeface="Arial" charset="0"/>
              </a:rPr>
              <a:t>SFD length should not change…. Any other </a:t>
            </a:r>
            <a:r>
              <a:rPr lang="en-IE" sz="2000" dirty="0" smtClean="0">
                <a:latin typeface="Arial" charset="0"/>
              </a:rPr>
              <a:t>such fundamentals</a:t>
            </a:r>
            <a:r>
              <a:rPr lang="en-IE" sz="2000" dirty="0" smtClean="0">
                <a:latin typeface="Arial" charset="0"/>
              </a:rPr>
              <a:t>?</a:t>
            </a:r>
            <a:endParaRPr lang="en-IE" sz="2000" dirty="0">
              <a:solidFill>
                <a:srgbClr val="FF0000"/>
              </a:solidFill>
              <a:latin typeface="Arial" charset="0"/>
            </a:endParaRPr>
          </a:p>
        </p:txBody>
      </p:sp>
    </p:spTree>
    <p:extLst>
      <p:ext uri="{BB962C8B-B14F-4D97-AF65-F5344CB8AC3E}">
        <p14:creationId xmlns:p14="http://schemas.microsoft.com/office/powerpoint/2010/main" val="4094824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Timestamp integrity and robustness:</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IE" sz="2400" dirty="0">
                <a:latin typeface="Arial" charset="0"/>
              </a:rPr>
              <a:t>The HRP UWB PHY synchronisation sequence is made up of repeated symbols consisting of (ternary) Ipatov sequences with the property of perfect periodic auto-correlation.  Accumulation of this correlation yields a channel impulse response (CIR) from which the first arriving ray (RX timestamp) can be </a:t>
            </a:r>
            <a:r>
              <a:rPr lang="en-IE" sz="2400" dirty="0" smtClean="0">
                <a:latin typeface="Arial" charset="0"/>
              </a:rPr>
              <a:t>determined</a:t>
            </a:r>
            <a:endParaRPr lang="en-IE" sz="2400" dirty="0">
              <a:latin typeface="Arial" charset="0"/>
            </a:endParaRPr>
          </a:p>
          <a:p>
            <a:pPr marL="0" indent="0">
              <a:buNone/>
            </a:pPr>
            <a:endParaRPr lang="en-IE" sz="1050" dirty="0">
              <a:latin typeface="Arial" charset="0"/>
            </a:endParaRPr>
          </a:p>
          <a:p>
            <a:pPr marL="0" indent="0">
              <a:buNone/>
            </a:pPr>
            <a:r>
              <a:rPr lang="en-IE" sz="2400" dirty="0">
                <a:latin typeface="Arial" charset="0"/>
              </a:rPr>
              <a:t>The problem:</a:t>
            </a:r>
          </a:p>
          <a:p>
            <a:r>
              <a:rPr lang="en-IE" sz="2400" dirty="0">
                <a:latin typeface="Arial" charset="0"/>
              </a:rPr>
              <a:t>Accidental or intentional interference from other transmitters of the same sequence, or repeated energy bursts at the preamble symbol rate, can give rise to artefacts in the CIR giving erroneous RX timestamp </a:t>
            </a:r>
            <a:r>
              <a:rPr lang="en-IE" sz="2400" dirty="0" smtClean="0">
                <a:latin typeface="Arial" charset="0"/>
              </a:rPr>
              <a:t>results</a:t>
            </a:r>
            <a:endParaRPr lang="en-IE" sz="2400" dirty="0">
              <a:latin typeface="Arial" charset="0"/>
            </a:endParaRPr>
          </a:p>
        </p:txBody>
      </p:sp>
    </p:spTree>
    <p:extLst>
      <p:ext uri="{BB962C8B-B14F-4D97-AF65-F5344CB8AC3E}">
        <p14:creationId xmlns:p14="http://schemas.microsoft.com/office/powerpoint/2010/main" val="499925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Timestamp integrity and robustness:</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r>
              <a:rPr lang="en-IE" sz="2800" dirty="0">
                <a:latin typeface="Arial" charset="0"/>
              </a:rPr>
              <a:t>The solution:</a:t>
            </a:r>
          </a:p>
          <a:p>
            <a:r>
              <a:rPr lang="en-IE" sz="2400" dirty="0">
                <a:latin typeface="Arial" charset="0"/>
              </a:rPr>
              <a:t>Include a cryptographically generated pulse sequence in the transmitted PHY frame and have the receiver generate its own version of this sequence to cross correlate and </a:t>
            </a:r>
            <a:r>
              <a:rPr lang="en-IE" sz="2400" dirty="0" smtClean="0">
                <a:latin typeface="Arial" charset="0"/>
              </a:rPr>
              <a:t>accumulate to produce a CIR </a:t>
            </a:r>
            <a:r>
              <a:rPr lang="en-IE" sz="2400" dirty="0">
                <a:latin typeface="Arial" charset="0"/>
              </a:rPr>
              <a:t>to get </a:t>
            </a:r>
            <a:r>
              <a:rPr lang="en-IE" sz="2400" dirty="0" smtClean="0">
                <a:latin typeface="Arial" charset="0"/>
              </a:rPr>
              <a:t>the RX timestamp</a:t>
            </a:r>
            <a:endParaRPr lang="en-IE" sz="2400" dirty="0">
              <a:latin typeface="Arial" charset="0"/>
            </a:endParaRPr>
          </a:p>
          <a:p>
            <a:r>
              <a:rPr lang="en-IE" sz="2400" dirty="0">
                <a:latin typeface="Arial" charset="0"/>
              </a:rPr>
              <a:t>Since only valid </a:t>
            </a:r>
            <a:r>
              <a:rPr lang="en-IE" sz="2400" dirty="0" smtClean="0">
                <a:latin typeface="Arial" charset="0"/>
              </a:rPr>
              <a:t>transmitters </a:t>
            </a:r>
            <a:r>
              <a:rPr lang="en-IE" sz="2400" dirty="0">
                <a:latin typeface="Arial" charset="0"/>
              </a:rPr>
              <a:t>and receivers know the key to generate this </a:t>
            </a:r>
            <a:r>
              <a:rPr lang="en-IE" sz="2400" i="1" dirty="0">
                <a:latin typeface="Arial" charset="0"/>
              </a:rPr>
              <a:t>ciphered </a:t>
            </a:r>
            <a:r>
              <a:rPr lang="en-IE" sz="2400" i="1" dirty="0" smtClean="0">
                <a:latin typeface="Arial" charset="0"/>
              </a:rPr>
              <a:t>sequence,</a:t>
            </a:r>
            <a:r>
              <a:rPr lang="en-IE" sz="2400" dirty="0" smtClean="0">
                <a:latin typeface="Arial" charset="0"/>
              </a:rPr>
              <a:t> </a:t>
            </a:r>
            <a:r>
              <a:rPr lang="en-IE" sz="2400" dirty="0">
                <a:latin typeface="Arial" charset="0"/>
              </a:rPr>
              <a:t>it is secure against both accidental interference and intentional malicious </a:t>
            </a:r>
            <a:r>
              <a:rPr lang="en-IE" sz="2400" dirty="0" smtClean="0">
                <a:latin typeface="Arial" charset="0"/>
              </a:rPr>
              <a:t>attack, </a:t>
            </a:r>
            <a:r>
              <a:rPr lang="en-IE" sz="2400" dirty="0">
                <a:latin typeface="Arial" charset="0"/>
              </a:rPr>
              <a:t>neither of which will correlate correctly with the ciphered </a:t>
            </a:r>
            <a:r>
              <a:rPr lang="en-IE" sz="2400" dirty="0" smtClean="0">
                <a:latin typeface="Arial" charset="0"/>
              </a:rPr>
              <a:t>sequence</a:t>
            </a:r>
            <a:endParaRPr lang="en-IE" sz="2400" dirty="0">
              <a:latin typeface="Arial" charset="0"/>
            </a:endParaRPr>
          </a:p>
          <a:p>
            <a:endParaRPr lang="en-IE" sz="2400" dirty="0">
              <a:latin typeface="Arial" charset="0"/>
            </a:endParaRPr>
          </a:p>
        </p:txBody>
      </p:sp>
    </p:spTree>
    <p:extLst>
      <p:ext uri="{BB962C8B-B14F-4D97-AF65-F5344CB8AC3E}">
        <p14:creationId xmlns:p14="http://schemas.microsoft.com/office/powerpoint/2010/main" val="1858665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Timestamp integrity and robustness:</a:t>
            </a:r>
            <a:endParaRPr lang="en-US" sz="3200" dirty="0">
              <a:latin typeface="Arial" charset="0"/>
            </a:endParaRPr>
          </a:p>
        </p:txBody>
      </p:sp>
      <p:sp>
        <p:nvSpPr>
          <p:cNvPr id="10243" name="Rectangle 1027"/>
          <p:cNvSpPr>
            <a:spLocks noGrp="1" noChangeArrowheads="1"/>
          </p:cNvSpPr>
          <p:nvPr>
            <p:ph type="body" idx="1"/>
          </p:nvPr>
        </p:nvSpPr>
        <p:spPr>
          <a:xfrm>
            <a:off x="381000" y="3962400"/>
            <a:ext cx="8610600" cy="2451463"/>
          </a:xfrm>
        </p:spPr>
        <p:txBody>
          <a:bodyPr/>
          <a:lstStyle/>
          <a:p>
            <a:r>
              <a:rPr lang="en-IE" sz="2000" dirty="0">
                <a:latin typeface="Arial" charset="0"/>
              </a:rPr>
              <a:t>Two modes to set where the ciphered sequence is placed in the frame</a:t>
            </a:r>
          </a:p>
          <a:p>
            <a:r>
              <a:rPr lang="en-IE" sz="2000" dirty="0">
                <a:latin typeface="Arial" charset="0"/>
              </a:rPr>
              <a:t>Mode 1 – After the SFD before PHR</a:t>
            </a:r>
          </a:p>
          <a:p>
            <a:pPr lvl="1"/>
            <a:r>
              <a:rPr lang="en-IE" sz="1600" dirty="0">
                <a:latin typeface="Arial" charset="0"/>
              </a:rPr>
              <a:t>Deterministic position without needing to adjust for varying data frames length. </a:t>
            </a:r>
          </a:p>
          <a:p>
            <a:pPr lvl="1"/>
            <a:r>
              <a:rPr lang="en-IE" sz="1600" dirty="0">
                <a:latin typeface="Arial" charset="0"/>
              </a:rPr>
              <a:t>Cipher CIR processing to get the RX timestamp can begin earlier</a:t>
            </a:r>
          </a:p>
          <a:p>
            <a:r>
              <a:rPr lang="en-IE" sz="2000" dirty="0">
                <a:latin typeface="Arial" charset="0"/>
              </a:rPr>
              <a:t>Mode 2 – After the data</a:t>
            </a:r>
          </a:p>
          <a:p>
            <a:pPr lvl="1"/>
            <a:r>
              <a:rPr lang="en-IE" sz="1600" dirty="0">
                <a:latin typeface="Arial" charset="0"/>
              </a:rPr>
              <a:t>Allows interworking with receivers expecting normal HRP UWB frame format </a:t>
            </a:r>
          </a:p>
          <a:p>
            <a:pPr lvl="1"/>
            <a:r>
              <a:rPr lang="en-IE" sz="1600" dirty="0">
                <a:latin typeface="Arial" charset="0"/>
              </a:rPr>
              <a:t>Data can be received without cipher alignment and used to regain alignment</a:t>
            </a:r>
          </a:p>
          <a:p>
            <a:pPr lvl="1"/>
            <a:endParaRPr lang="en-IE" sz="1600" dirty="0">
              <a:latin typeface="Arial" charset="0"/>
            </a:endParaRPr>
          </a:p>
          <a:p>
            <a:endParaRPr lang="en-IE" sz="2000" dirty="0">
              <a:latin typeface="Arial"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371600"/>
            <a:ext cx="825817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3762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Ciphered </a:t>
            </a:r>
            <a:r>
              <a:rPr lang="en-US" sz="3200" b="1" dirty="0">
                <a:solidFill>
                  <a:srgbClr val="000000"/>
                </a:solidFill>
              </a:rPr>
              <a:t>sequence structure:</a:t>
            </a:r>
            <a:endParaRPr lang="en-US" sz="3200" dirty="0">
              <a:latin typeface="Arial" charset="0"/>
            </a:endParaRPr>
          </a:p>
        </p:txBody>
      </p:sp>
      <p:sp>
        <p:nvSpPr>
          <p:cNvPr id="5" name="Rectangle 1027"/>
          <p:cNvSpPr txBox="1">
            <a:spLocks noChangeArrowheads="1"/>
          </p:cNvSpPr>
          <p:nvPr/>
        </p:nvSpPr>
        <p:spPr bwMode="auto">
          <a:xfrm>
            <a:off x="304800" y="1295400"/>
            <a:ext cx="8686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With the </a:t>
            </a:r>
            <a:r>
              <a:rPr lang="en-IE" sz="2400" kern="0" dirty="0" smtClean="0">
                <a:latin typeface="Arial" charset="0"/>
              </a:rPr>
              <a:t>ciphered </a:t>
            </a:r>
            <a:r>
              <a:rPr lang="en-IE" sz="2400" kern="0" dirty="0">
                <a:latin typeface="Arial" charset="0"/>
              </a:rPr>
              <a:t>sequence generated </a:t>
            </a:r>
            <a:r>
              <a:rPr lang="en-IE" sz="2400" dirty="0">
                <a:latin typeface="Arial" charset="0"/>
              </a:rPr>
              <a:t>cryptographically it will only be correctly received (correctly correlated in the receiver) when both TX and RX parties know the keys and cryptographic </a:t>
            </a:r>
            <a:r>
              <a:rPr lang="en-IE" sz="2400" dirty="0" smtClean="0">
                <a:latin typeface="Arial" charset="0"/>
              </a:rPr>
              <a:t>scheme</a:t>
            </a:r>
            <a:endParaRPr lang="en-IE" sz="2400" dirty="0">
              <a:latin typeface="Arial" charset="0"/>
            </a:endParaRPr>
          </a:p>
          <a:p>
            <a:r>
              <a:rPr lang="en-IE" sz="2400" dirty="0">
                <a:latin typeface="Arial" charset="0"/>
              </a:rPr>
              <a:t>The receiver can validate the sequence by measuring the strength of the correlation across the whole sequence</a:t>
            </a:r>
          </a:p>
          <a:p>
            <a:r>
              <a:rPr lang="en-IE" sz="2400" dirty="0">
                <a:latin typeface="Arial" charset="0"/>
              </a:rPr>
              <a:t>To promote interworking between vendors the cryptographic scheme </a:t>
            </a:r>
            <a:r>
              <a:rPr lang="en-IE" sz="2400" dirty="0" smtClean="0">
                <a:latin typeface="Arial" charset="0"/>
              </a:rPr>
              <a:t>should be </a:t>
            </a:r>
            <a:r>
              <a:rPr lang="en-IE" sz="2400" dirty="0">
                <a:latin typeface="Arial" charset="0"/>
              </a:rPr>
              <a:t>defined in the amendment </a:t>
            </a:r>
          </a:p>
          <a:p>
            <a:pPr lvl="1"/>
            <a:r>
              <a:rPr lang="en-IE" sz="2000" kern="0" dirty="0">
                <a:latin typeface="Arial" charset="0"/>
              </a:rPr>
              <a:t>The proposed scheme is based on AES-128 in counter mode</a:t>
            </a:r>
          </a:p>
          <a:p>
            <a:pPr lvl="1"/>
            <a:r>
              <a:rPr lang="en-IE" sz="2000" kern="0" dirty="0">
                <a:latin typeface="Arial" charset="0"/>
              </a:rPr>
              <a:t>This has a 128-bit key and a 128-bit nonce </a:t>
            </a:r>
            <a:endParaRPr lang="en-IE" sz="2000" kern="0" dirty="0" smtClean="0">
              <a:latin typeface="Arial" charset="0"/>
            </a:endParaRPr>
          </a:p>
          <a:p>
            <a:pPr lvl="1"/>
            <a:r>
              <a:rPr lang="en-IE" sz="2000" kern="0" dirty="0" smtClean="0">
                <a:latin typeface="Arial" charset="0"/>
              </a:rPr>
              <a:t>The </a:t>
            </a:r>
            <a:r>
              <a:rPr lang="en-IE" sz="2000" kern="0" dirty="0">
                <a:latin typeface="Arial" charset="0"/>
              </a:rPr>
              <a:t>resultant sequence of 1’s and 0’s define the pulse polarity for the </a:t>
            </a:r>
            <a:r>
              <a:rPr lang="en-IE" sz="2000" kern="0" dirty="0" smtClean="0">
                <a:latin typeface="Arial" charset="0"/>
              </a:rPr>
              <a:t>ciphered </a:t>
            </a:r>
            <a:r>
              <a:rPr lang="en-IE" sz="2000" kern="0" dirty="0">
                <a:latin typeface="Arial" charset="0"/>
              </a:rPr>
              <a:t>sequence</a:t>
            </a:r>
          </a:p>
          <a:p>
            <a:pPr lvl="1"/>
            <a:endParaRPr lang="en-IE" sz="2000" kern="0" dirty="0">
              <a:latin typeface="Arial" charset="0"/>
            </a:endParaRPr>
          </a:p>
        </p:txBody>
      </p:sp>
    </p:spTree>
    <p:extLst>
      <p:ext uri="{BB962C8B-B14F-4D97-AF65-F5344CB8AC3E}">
        <p14:creationId xmlns:p14="http://schemas.microsoft.com/office/powerpoint/2010/main" val="2643861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smtClean="0">
                <a:solidFill>
                  <a:srgbClr val="000000"/>
                </a:solidFill>
              </a:rPr>
              <a:t>Ciphered </a:t>
            </a:r>
            <a:r>
              <a:rPr lang="en-US" sz="3200" b="1" kern="0" dirty="0">
                <a:solidFill>
                  <a:srgbClr val="000000"/>
                </a:solidFill>
              </a:rPr>
              <a:t>sequence </a:t>
            </a:r>
            <a:r>
              <a:rPr lang="en-IE" sz="3200" b="1" dirty="0"/>
              <a:t>CSPRNG</a:t>
            </a:r>
            <a:r>
              <a:rPr lang="en-US" sz="3200" b="1" kern="0" dirty="0">
                <a:solidFill>
                  <a:srgbClr val="000000"/>
                </a:solidFill>
              </a:rPr>
              <a:t>:</a:t>
            </a:r>
            <a:endParaRPr lang="en-US" sz="3200" kern="0" dirty="0">
              <a:latin typeface="Arial" charset="0"/>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3975" y="1524000"/>
            <a:ext cx="6648450" cy="430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81000" y="6087189"/>
            <a:ext cx="3870960" cy="246221"/>
          </a:xfrm>
          <a:prstGeom prst="rect">
            <a:avLst/>
          </a:prstGeom>
          <a:noFill/>
          <a:ln>
            <a:solidFill>
              <a:srgbClr val="0000FF"/>
            </a:solidFill>
          </a:ln>
        </p:spPr>
        <p:txBody>
          <a:bodyPr wrap="square" rtlCol="0">
            <a:spAutoFit/>
          </a:bodyPr>
          <a:lstStyle/>
          <a:p>
            <a:r>
              <a:rPr lang="en-IE" sz="1000" dirty="0"/>
              <a:t>CSPRNG = Cryptographically secure pseudorandom number generator</a:t>
            </a:r>
          </a:p>
        </p:txBody>
      </p:sp>
    </p:spTree>
    <p:extLst>
      <p:ext uri="{BB962C8B-B14F-4D97-AF65-F5344CB8AC3E}">
        <p14:creationId xmlns:p14="http://schemas.microsoft.com/office/powerpoint/2010/main" val="2493068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7"/>
          <p:cNvSpPr txBox="1">
            <a:spLocks noChangeArrowheads="1"/>
          </p:cNvSpPr>
          <p:nvPr/>
        </p:nvSpPr>
        <p:spPr bwMode="auto">
          <a:xfrm>
            <a:off x="304800" y="1295400"/>
            <a:ext cx="8686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000" kern="0" dirty="0">
                <a:latin typeface="Arial" charset="0"/>
              </a:rPr>
              <a:t>For 64 MHz PRF, the 64 bits of CSPRNG output are used to define 64 pulse polarities </a:t>
            </a:r>
          </a:p>
          <a:p>
            <a:pPr lvl="1"/>
            <a:r>
              <a:rPr lang="en-US" sz="1800" dirty="0"/>
              <a:t>i.e.  1 gives a positive polarity pulse, 0 gives negative polarity pulse</a:t>
            </a:r>
          </a:p>
          <a:p>
            <a:r>
              <a:rPr lang="en-IE" sz="2000" kern="0" dirty="0">
                <a:latin typeface="Arial" charset="0"/>
              </a:rPr>
              <a:t>These are spread by the delta function </a:t>
            </a:r>
            <a:r>
              <a:rPr lang="en-IE" sz="2000" kern="0" dirty="0" err="1">
                <a:latin typeface="Arial" charset="0"/>
              </a:rPr>
              <a:t>δ</a:t>
            </a:r>
            <a:r>
              <a:rPr lang="en-IE" sz="2000" kern="0" baseline="-25000" dirty="0" err="1">
                <a:latin typeface="Arial" charset="0"/>
              </a:rPr>
              <a:t>L</a:t>
            </a:r>
            <a:r>
              <a:rPr lang="en-IE" sz="2000" kern="0" dirty="0">
                <a:latin typeface="Arial" charset="0"/>
              </a:rPr>
              <a:t> of length L = 4 to create 256 </a:t>
            </a:r>
            <a:r>
              <a:rPr lang="en-IE" sz="2000" kern="0" dirty="0" smtClean="0">
                <a:latin typeface="Arial" charset="0"/>
              </a:rPr>
              <a:t>chips, </a:t>
            </a:r>
            <a:r>
              <a:rPr lang="en-IE" sz="2000" kern="0" dirty="0">
                <a:latin typeface="Arial" charset="0"/>
              </a:rPr>
              <a:t>and the symbol is completed with 256 zero </a:t>
            </a:r>
            <a:r>
              <a:rPr lang="en-IE" sz="2000" kern="0" dirty="0" smtClean="0">
                <a:latin typeface="Arial" charset="0"/>
              </a:rPr>
              <a:t>chips</a:t>
            </a:r>
          </a:p>
          <a:p>
            <a:pPr lvl="1"/>
            <a:r>
              <a:rPr lang="en-IE" sz="1800" kern="0" dirty="0" smtClean="0">
                <a:latin typeface="Arial" charset="0"/>
              </a:rPr>
              <a:t>The chipping rate is 499.2 MHz</a:t>
            </a:r>
            <a:endParaRPr lang="en-IE" sz="1800" kern="0" dirty="0">
              <a:latin typeface="Arial" charset="0"/>
            </a:endParaRPr>
          </a:p>
          <a:p>
            <a:r>
              <a:rPr lang="en-IE" sz="2000" kern="0" dirty="0">
                <a:latin typeface="Arial" charset="0"/>
              </a:rPr>
              <a:t>The symbol time </a:t>
            </a:r>
            <a:r>
              <a:rPr lang="en-IE" sz="2000" i="1" kern="0" dirty="0" err="1">
                <a:latin typeface="Arial" charset="0"/>
              </a:rPr>
              <a:t>T</a:t>
            </a:r>
            <a:r>
              <a:rPr lang="en-IE" sz="2000" i="1" kern="0" baseline="-25000" dirty="0" err="1">
                <a:latin typeface="Arial" charset="0"/>
              </a:rPr>
              <a:t>csymb</a:t>
            </a:r>
            <a:r>
              <a:rPr lang="en-IE" sz="2000" kern="0" dirty="0">
                <a:latin typeface="Arial" charset="0"/>
              </a:rPr>
              <a:t> is ~1.0256 µs (</a:t>
            </a:r>
            <a:r>
              <a:rPr lang="en-IE" sz="1800" kern="0" dirty="0">
                <a:latin typeface="Arial" charset="0"/>
              </a:rPr>
              <a:t>mean PRF 62.4 MHz</a:t>
            </a:r>
            <a:r>
              <a:rPr lang="en-IE" sz="2000" kern="0" dirty="0" smtClean="0">
                <a:latin typeface="Arial" charset="0"/>
              </a:rPr>
              <a:t>)</a:t>
            </a:r>
            <a:endParaRPr lang="en-IE" sz="2000" kern="0" dirty="0">
              <a:latin typeface="Arial" charset="0"/>
            </a:endParaRPr>
          </a:p>
          <a:p>
            <a:pPr lvl="1"/>
            <a:endParaRPr lang="en-IE" sz="1800" kern="0" dirty="0">
              <a:latin typeface="Arial" charset="0"/>
            </a:endParaRPr>
          </a:p>
          <a:p>
            <a:pPr lvl="1"/>
            <a:endParaRPr lang="en-IE" sz="1800" kern="0" dirty="0" smtClean="0">
              <a:latin typeface="Arial" charset="0"/>
            </a:endParaRPr>
          </a:p>
          <a:p>
            <a:pPr lvl="1"/>
            <a:endParaRPr lang="en-IE" sz="1800" kern="0" dirty="0">
              <a:latin typeface="Arial" charset="0"/>
            </a:endParaRPr>
          </a:p>
          <a:p>
            <a:pPr lvl="1"/>
            <a:endParaRPr lang="en-IE" sz="2000" kern="0" dirty="0">
              <a:latin typeface="Arial" charset="0"/>
            </a:endParaRPr>
          </a:p>
          <a:p>
            <a:r>
              <a:rPr lang="en-IE" sz="2000" kern="0" dirty="0" smtClean="0">
                <a:latin typeface="Arial" charset="0"/>
              </a:rPr>
              <a:t>Sequence </a:t>
            </a:r>
            <a:r>
              <a:rPr lang="en-IE" sz="2000" kern="0" dirty="0">
                <a:latin typeface="Arial" charset="0"/>
              </a:rPr>
              <a:t>length </a:t>
            </a:r>
            <a:r>
              <a:rPr lang="en-IE" sz="2000" kern="0" dirty="0" smtClean="0">
                <a:latin typeface="Arial" charset="0"/>
              </a:rPr>
              <a:t>can be 32 </a:t>
            </a:r>
            <a:r>
              <a:rPr lang="en-IE" sz="2000" kern="0" dirty="0">
                <a:latin typeface="Arial" charset="0"/>
              </a:rPr>
              <a:t>symbols up to 2048, </a:t>
            </a:r>
            <a:r>
              <a:rPr lang="en-IE" sz="2000" kern="0" dirty="0" smtClean="0">
                <a:latin typeface="Arial" charset="0"/>
              </a:rPr>
              <a:t>(in steps </a:t>
            </a:r>
            <a:r>
              <a:rPr lang="en-IE" sz="2000" kern="0" dirty="0">
                <a:latin typeface="Arial" charset="0"/>
              </a:rPr>
              <a:t>of </a:t>
            </a:r>
            <a:r>
              <a:rPr lang="en-IE" sz="2000" kern="0" dirty="0" smtClean="0">
                <a:latin typeface="Arial" charset="0"/>
              </a:rPr>
              <a:t>8)</a:t>
            </a:r>
            <a:endParaRPr lang="en-IE" sz="2000" kern="0" dirty="0">
              <a:latin typeface="Arial" charset="0"/>
            </a:endParaRPr>
          </a:p>
          <a:p>
            <a:r>
              <a:rPr lang="en-IE" sz="2000" kern="0" dirty="0" smtClean="0">
                <a:latin typeface="Arial" charset="0"/>
              </a:rPr>
              <a:t>A </a:t>
            </a:r>
            <a:r>
              <a:rPr lang="en-IE" sz="2000" kern="0" dirty="0">
                <a:latin typeface="Arial" charset="0"/>
              </a:rPr>
              <a:t>gap of 512 </a:t>
            </a:r>
            <a:r>
              <a:rPr lang="en-IE" sz="2000" kern="0" dirty="0" smtClean="0">
                <a:latin typeface="Arial" charset="0"/>
              </a:rPr>
              <a:t>zero chips </a:t>
            </a:r>
            <a:r>
              <a:rPr lang="en-IE" sz="2000" kern="0" dirty="0">
                <a:latin typeface="Arial" charset="0"/>
              </a:rPr>
              <a:t>is inserted </a:t>
            </a:r>
            <a:r>
              <a:rPr lang="en-IE" sz="2000" kern="0" dirty="0" smtClean="0">
                <a:latin typeface="Arial" charset="0"/>
              </a:rPr>
              <a:t>before the </a:t>
            </a:r>
            <a:r>
              <a:rPr lang="en-IE" sz="2000" kern="0" dirty="0">
                <a:latin typeface="Arial" charset="0"/>
              </a:rPr>
              <a:t>start of the first cipher sequence </a:t>
            </a:r>
            <a:r>
              <a:rPr lang="en-IE" sz="2000" kern="0" dirty="0" smtClean="0">
                <a:latin typeface="Arial" charset="0"/>
              </a:rPr>
              <a:t>symbol (</a:t>
            </a:r>
            <a:r>
              <a:rPr lang="en-IE" sz="2000" kern="0" dirty="0" err="1" smtClean="0">
                <a:latin typeface="Arial" charset="0"/>
              </a:rPr>
              <a:t>i.e</a:t>
            </a:r>
            <a:r>
              <a:rPr lang="en-IE" sz="2000" kern="0" dirty="0" smtClean="0">
                <a:latin typeface="Arial" charset="0"/>
              </a:rPr>
              <a:t> after SFD in Mode 1 or after the data in Mode 2)</a:t>
            </a:r>
            <a:endParaRPr lang="en-IE" sz="2000" kern="0" dirty="0">
              <a:latin typeface="Arial" charset="0"/>
            </a:endParaRPr>
          </a:p>
          <a:p>
            <a:endParaRPr lang="en-IE" sz="2000" kern="0" dirty="0">
              <a:solidFill>
                <a:srgbClr val="FF0000"/>
              </a:solidFill>
              <a:latin typeface="Arial" charset="0"/>
            </a:endParaRPr>
          </a:p>
        </p:txBody>
      </p:sp>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smtClean="0">
                <a:solidFill>
                  <a:srgbClr val="000000"/>
                </a:solidFill>
              </a:rPr>
              <a:t>Ciphered </a:t>
            </a:r>
            <a:r>
              <a:rPr lang="en-US" sz="3200" b="1" kern="0" dirty="0">
                <a:solidFill>
                  <a:srgbClr val="000000"/>
                </a:solidFill>
              </a:rPr>
              <a:t>sequence </a:t>
            </a:r>
            <a:r>
              <a:rPr lang="en-IE" sz="3200" b="1" dirty="0"/>
              <a:t>structure</a:t>
            </a:r>
            <a:r>
              <a:rPr lang="en-US" sz="3200" b="1" kern="0" dirty="0">
                <a:solidFill>
                  <a:srgbClr val="000000"/>
                </a:solidFill>
              </a:rPr>
              <a:t>:</a:t>
            </a:r>
            <a:endParaRPr lang="en-US" sz="3200" kern="0" dirty="0">
              <a:latin typeface="Arial"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1212" y="3962400"/>
            <a:ext cx="5133975"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725336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62701</TotalTime>
  <Words>2578</Words>
  <Application>Microsoft Office PowerPoint</Application>
  <PresentationFormat>On-screen Show (4:3)</PresentationFormat>
  <Paragraphs>237</Paragraphs>
  <Slides>29</Slides>
  <Notes>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 Design</vt:lpstr>
      <vt:lpstr>PowerPoint Presentation</vt:lpstr>
      <vt:lpstr>The aim of this presentation:</vt:lpstr>
      <vt:lpstr>What is meant by enhancements?</vt:lpstr>
      <vt:lpstr>Timestamp integrity and robustness:</vt:lpstr>
      <vt:lpstr>Timestamp integrity and robustness:</vt:lpstr>
      <vt:lpstr>Timestamp integrity and robustness:</vt:lpstr>
      <vt:lpstr>Ciphered sequence structure:</vt:lpstr>
      <vt:lpstr>PowerPoint Presentation</vt:lpstr>
      <vt:lpstr>PowerPoint Presentation</vt:lpstr>
      <vt:lpstr>PowerPoint Presentation</vt:lpstr>
      <vt:lpstr>PowerPoint Presentation</vt:lpstr>
      <vt:lpstr>Reduced on-air transmission times:</vt:lpstr>
      <vt:lpstr>Frame compression techniques:</vt:lpstr>
      <vt:lpstr>Compressed preamble and SFD</vt:lpstr>
      <vt:lpstr>250 ns preamble symbol vs. 1µs</vt:lpstr>
      <vt:lpstr>Compressed cipher sequence</vt:lpstr>
      <vt:lpstr>Compressed 27 Mb/s modulation mode</vt:lpstr>
      <vt:lpstr>Proakis reference</vt:lpstr>
      <vt:lpstr>PowerPoint Presentation</vt:lpstr>
      <vt:lpstr>Pulse Repetition Frequency (PRF)</vt:lpstr>
      <vt:lpstr>Compressed PHR</vt:lpstr>
      <vt:lpstr>Simultaneous ranging</vt:lpstr>
      <vt:lpstr>PowerPoint Presentation</vt:lpstr>
      <vt:lpstr>Simultaneous ranging</vt:lpstr>
      <vt:lpstr>MAC changes to support the previous items:</vt:lpstr>
      <vt:lpstr>MAC enhancements for TOF measurement:</vt:lpstr>
      <vt:lpstr>Ranging mechanism: SS-TWR</vt:lpstr>
      <vt:lpstr>Specifying the IEs for TOF measurement:</vt:lpstr>
      <vt:lpstr>PowerPoint Presentation</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1072</cp:revision>
  <cp:lastPrinted>2015-07-14T16:02:16Z</cp:lastPrinted>
  <dcterms:created xsi:type="dcterms:W3CDTF">2009-07-12T16:25:16Z</dcterms:created>
  <dcterms:modified xsi:type="dcterms:W3CDTF">2018-07-06T19:35:12Z</dcterms:modified>
</cp:coreProperties>
</file>