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handoutMasterIdLst>
    <p:handoutMasterId r:id="rId25"/>
  </p:handoutMasterIdLst>
  <p:sldIdLst>
    <p:sldId id="287" r:id="rId2"/>
    <p:sldId id="346" r:id="rId3"/>
    <p:sldId id="372" r:id="rId4"/>
    <p:sldId id="371" r:id="rId5"/>
    <p:sldId id="373" r:id="rId6"/>
    <p:sldId id="374" r:id="rId7"/>
    <p:sldId id="383" r:id="rId8"/>
    <p:sldId id="385" r:id="rId9"/>
    <p:sldId id="393" r:id="rId10"/>
    <p:sldId id="386" r:id="rId11"/>
    <p:sldId id="387" r:id="rId12"/>
    <p:sldId id="381" r:id="rId13"/>
    <p:sldId id="389" r:id="rId14"/>
    <p:sldId id="394" r:id="rId15"/>
    <p:sldId id="390" r:id="rId16"/>
    <p:sldId id="391" r:id="rId17"/>
    <p:sldId id="392" r:id="rId18"/>
    <p:sldId id="376" r:id="rId19"/>
    <p:sldId id="378" r:id="rId20"/>
    <p:sldId id="365" r:id="rId21"/>
    <p:sldId id="379" r:id="rId22"/>
    <p:sldId id="359" r:id="rId2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346"/>
            <p14:sldId id="372"/>
            <p14:sldId id="371"/>
            <p14:sldId id="373"/>
            <p14:sldId id="374"/>
            <p14:sldId id="383"/>
            <p14:sldId id="385"/>
            <p14:sldId id="393"/>
            <p14:sldId id="386"/>
            <p14:sldId id="387"/>
            <p14:sldId id="381"/>
            <p14:sldId id="389"/>
            <p14:sldId id="394"/>
            <p14:sldId id="390"/>
            <p14:sldId id="391"/>
            <p14:sldId id="392"/>
            <p14:sldId id="376"/>
            <p14:sldId id="378"/>
            <p14:sldId id="365"/>
            <p14:sldId id="379"/>
            <p14:sldId id="359"/>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15" autoAdjust="0"/>
    <p:restoredTop sz="90922" autoAdjust="0"/>
  </p:normalViewPr>
  <p:slideViewPr>
    <p:cSldViewPr>
      <p:cViewPr>
        <p:scale>
          <a:sx n="86" d="100"/>
          <a:sy n="86" d="100"/>
        </p:scale>
        <p:origin x="-1332" y="-72"/>
      </p:cViewPr>
      <p:guideLst>
        <p:guide orient="horz" pos="2160"/>
        <p:guide pos="288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12"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4800600" y="397331"/>
            <a:ext cx="39624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400" b="1" dirty="0" smtClean="0"/>
              <a:t>15-18-0108-03-004z</a:t>
            </a:r>
            <a:r>
              <a:rPr lang="en-US" sz="1400" b="1" dirty="0"/>
              <a:t>&gt;</a:t>
            </a:r>
          </a:p>
        </p:txBody>
      </p:sp>
      <p:sp>
        <p:nvSpPr>
          <p:cNvPr id="1033" name="Rectangle 9"/>
          <p:cNvSpPr>
            <a:spLocks noChangeArrowheads="1"/>
          </p:cNvSpPr>
          <p:nvPr/>
        </p:nvSpPr>
        <p:spPr bwMode="auto">
          <a:xfrm>
            <a:off x="3810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9"/>
          <p:cNvSpPr>
            <a:spLocks noChangeArrowheads="1"/>
          </p:cNvSpPr>
          <p:nvPr userDrawn="1"/>
        </p:nvSpPr>
        <p:spPr bwMode="auto">
          <a:xfrm>
            <a:off x="381000" y="404890"/>
            <a:ext cx="15240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dirty="0"/>
              <a:t>May </a:t>
            </a:r>
            <a:r>
              <a:rPr lang="en-US" sz="1400" baseline="0" dirty="0"/>
              <a:t>2018</a:t>
            </a:r>
            <a:endParaRPr lang="en-US" sz="1400" dirty="0"/>
          </a:p>
        </p:txBody>
      </p:sp>
      <p:sp>
        <p:nvSpPr>
          <p:cNvPr id="15" name="Rectangle 7"/>
          <p:cNvSpPr>
            <a:spLocks noChangeArrowheads="1"/>
          </p:cNvSpPr>
          <p:nvPr userDrawn="1"/>
        </p:nvSpPr>
        <p:spPr bwMode="auto">
          <a:xfrm>
            <a:off x="4724400" y="6486211"/>
            <a:ext cx="39624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a:t>Billy Verso,  Decawave Ltd.</a:t>
            </a:r>
          </a:p>
        </p:txBody>
      </p:sp>
      <p:sp>
        <p:nvSpPr>
          <p:cNvPr id="16" name="Line 10"/>
          <p:cNvSpPr>
            <a:spLocks noChangeShapeType="1"/>
          </p:cNvSpPr>
          <p:nvPr userDrawn="1"/>
        </p:nvSpPr>
        <p:spPr bwMode="auto">
          <a:xfrm>
            <a:off x="381000" y="612775"/>
            <a:ext cx="83820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7" name="Rectangle 9"/>
          <p:cNvSpPr>
            <a:spLocks noChangeArrowheads="1"/>
          </p:cNvSpPr>
          <p:nvPr userDrawn="1"/>
        </p:nvSpPr>
        <p:spPr bwMode="auto">
          <a:xfrm>
            <a:off x="4216400" y="6475413"/>
            <a:ext cx="7112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14400"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1.xml"/><Relationship Id="rId5" Type="http://schemas.openxmlformats.org/officeDocument/2006/relationships/image" Target="../media/image11.emf"/><Relationship Id="rId4" Type="http://schemas.openxmlformats.org/officeDocument/2006/relationships/image" Target="../media/image10.emf"/></Relationships>
</file>

<file path=ppt/slides/_rels/slide14.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8382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IE" sz="1600" dirty="0">
                <a:solidFill>
                  <a:srgbClr val="FF0000"/>
                </a:solidFill>
                <a:latin typeface="Times New Roman" pitchFamily="18" charset="0"/>
                <a:ea typeface="ＭＳ Ｐゴシック" pitchFamily="-65" charset="-128"/>
                <a:cs typeface="+mn-cs"/>
              </a:rPr>
              <a:t>HRP UWB PHY enhancements</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10th </a:t>
            </a:r>
            <a:r>
              <a:rPr lang="en-US" sz="1600" dirty="0">
                <a:solidFill>
                  <a:srgbClr val="FF0000"/>
                </a:solidFill>
                <a:latin typeface="Times New Roman" pitchFamily="18" charset="0"/>
                <a:ea typeface="ＭＳ Ｐゴシック" pitchFamily="-65" charset="-128"/>
                <a:cs typeface="+mn-cs"/>
              </a:rPr>
              <a:t>May 2018</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Billy Verso</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Decawave Ltd.</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Peter Street, Dublin 8, Ireland</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+353.87.233.7323</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billy.verso</a:t>
            </a:r>
            <a:r>
              <a:rPr lang="en-US" sz="1600" dirty="0">
                <a:solidFill>
                  <a:srgbClr val="FF0000"/>
                </a:solidFill>
                <a:latin typeface="Times New Roman" pitchFamily="18" charset="0"/>
                <a:ea typeface="ＭＳ Ｐゴシック" pitchFamily="-65" charset="-128"/>
                <a:cs typeface="+mn-cs"/>
              </a:rPr>
              <a:t> (at) decawave.com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[Proposed enhancements to the HRP UWB PHY]</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[contribute a proposal to the enhanced impulse radio group w.r.t. the HRP UWB PHY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27"/>
          <p:cNvSpPr txBox="1">
            <a:spLocks noChangeArrowheads="1"/>
          </p:cNvSpPr>
          <p:nvPr/>
        </p:nvSpPr>
        <p:spPr bwMode="auto">
          <a:xfrm>
            <a:off x="304800" y="1295400"/>
            <a:ext cx="86868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endParaRPr lang="en-IE" sz="1400" kern="0" dirty="0">
              <a:latin typeface="Arial" charset="0"/>
            </a:endParaRPr>
          </a:p>
          <a:p>
            <a:r>
              <a:rPr lang="en-IE" sz="2400" kern="0" dirty="0">
                <a:latin typeface="Arial" charset="0"/>
              </a:rPr>
              <a:t>128-bit LFSR:</a:t>
            </a:r>
          </a:p>
          <a:p>
            <a:endParaRPr lang="en-IE" sz="2400" kern="0" dirty="0">
              <a:latin typeface="Arial" charset="0"/>
            </a:endParaRPr>
          </a:p>
          <a:p>
            <a:endParaRPr lang="en-IE" sz="2400" kern="0" dirty="0">
              <a:latin typeface="Arial" charset="0"/>
            </a:endParaRPr>
          </a:p>
          <a:p>
            <a:endParaRPr lang="en-IE" sz="2400" kern="0" dirty="0">
              <a:latin typeface="Arial" charset="0"/>
            </a:endParaRPr>
          </a:p>
          <a:p>
            <a:endParaRPr lang="en-IE" sz="2400" kern="0" dirty="0">
              <a:latin typeface="Arial" charset="0"/>
            </a:endParaRPr>
          </a:p>
          <a:p>
            <a:endParaRPr lang="en-IE" sz="2400" kern="0" dirty="0">
              <a:latin typeface="Arial" charset="0"/>
            </a:endParaRPr>
          </a:p>
          <a:p>
            <a:r>
              <a:rPr lang="en-IE" sz="2000" kern="0" dirty="0">
                <a:latin typeface="Arial" charset="0"/>
              </a:rPr>
              <a:t>64-bit LFSR:</a:t>
            </a:r>
            <a:endParaRPr lang="en-IE" sz="1800" kern="0" dirty="0">
              <a:latin typeface="Arial" charset="0"/>
            </a:endParaRPr>
          </a:p>
          <a:p>
            <a:endParaRPr lang="en-IE" sz="2000" kern="0" dirty="0">
              <a:latin typeface="Arial" charset="0"/>
            </a:endParaRPr>
          </a:p>
        </p:txBody>
      </p:sp>
      <p:sp>
        <p:nvSpPr>
          <p:cNvPr id="3" name="Rectangle 1026"/>
          <p:cNvSpPr txBox="1">
            <a:spLocks noChangeArrowheads="1"/>
          </p:cNvSpPr>
          <p:nvPr/>
        </p:nvSpPr>
        <p:spPr>
          <a:xfrm>
            <a:off x="304800" y="685800"/>
            <a:ext cx="8686800" cy="4572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a:lstStyle>
          <a:p>
            <a:r>
              <a:rPr lang="en-US" sz="3200" b="1" kern="0" dirty="0">
                <a:solidFill>
                  <a:srgbClr val="000000"/>
                </a:solidFill>
              </a:rPr>
              <a:t>Cipher sequence </a:t>
            </a:r>
            <a:r>
              <a:rPr lang="en-IE" sz="3200" b="1" dirty="0"/>
              <a:t>LFSR</a:t>
            </a:r>
            <a:r>
              <a:rPr lang="en-US" sz="3200" b="1" kern="0" dirty="0">
                <a:solidFill>
                  <a:srgbClr val="000000"/>
                </a:solidFill>
              </a:rPr>
              <a:t>:</a:t>
            </a:r>
            <a:endParaRPr lang="en-US" sz="3200" kern="0" dirty="0">
              <a:latin typeface="Arial"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9377" y="2412840"/>
            <a:ext cx="5965246" cy="1016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22492" y="4851240"/>
            <a:ext cx="4299016" cy="1016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824933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27"/>
          <p:cNvSpPr txBox="1">
            <a:spLocks noChangeArrowheads="1"/>
          </p:cNvSpPr>
          <p:nvPr/>
        </p:nvSpPr>
        <p:spPr bwMode="auto">
          <a:xfrm>
            <a:off x="304800" y="1295400"/>
            <a:ext cx="8686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r>
              <a:rPr lang="en-IE" sz="2400" kern="0" dirty="0">
                <a:latin typeface="Arial" charset="0"/>
              </a:rPr>
              <a:t>For 64 MHz PRF, the 64 bits of CSPRNG output are used to define 64 pulse polarities </a:t>
            </a:r>
          </a:p>
          <a:p>
            <a:pPr lvl="1"/>
            <a:r>
              <a:rPr lang="en-US" sz="2000" dirty="0"/>
              <a:t>i.e.  1 gives a positive polarity pulse, 0 gives negative polarity pulse</a:t>
            </a:r>
          </a:p>
          <a:p>
            <a:r>
              <a:rPr lang="en-IE" sz="2400" kern="0" dirty="0">
                <a:latin typeface="Arial" charset="0"/>
              </a:rPr>
              <a:t>These are spread by the delta function </a:t>
            </a:r>
            <a:r>
              <a:rPr lang="en-IE" sz="2400" kern="0" dirty="0" err="1">
                <a:latin typeface="Arial" charset="0"/>
              </a:rPr>
              <a:t>δ</a:t>
            </a:r>
            <a:r>
              <a:rPr lang="en-IE" sz="2400" kern="0" baseline="-25000" dirty="0" err="1">
                <a:latin typeface="Arial" charset="0"/>
              </a:rPr>
              <a:t>L</a:t>
            </a:r>
            <a:r>
              <a:rPr lang="en-IE" sz="2400" kern="0" dirty="0">
                <a:latin typeface="Arial" charset="0"/>
              </a:rPr>
              <a:t> of length L = 4 to create 256 chips at the peak PRF of 499.2 MHz, and the symbol is completed with 256 zero chips.</a:t>
            </a:r>
          </a:p>
          <a:p>
            <a:r>
              <a:rPr lang="en-IE" sz="2400" kern="0" dirty="0">
                <a:latin typeface="Arial" charset="0"/>
              </a:rPr>
              <a:t>The symbol time </a:t>
            </a:r>
            <a:r>
              <a:rPr lang="en-IE" sz="2400" i="1" kern="0" dirty="0" err="1">
                <a:latin typeface="Arial" charset="0"/>
              </a:rPr>
              <a:t>T</a:t>
            </a:r>
            <a:r>
              <a:rPr lang="en-IE" sz="2400" i="1" kern="0" baseline="-25000" dirty="0" err="1">
                <a:latin typeface="Arial" charset="0"/>
              </a:rPr>
              <a:t>csymb</a:t>
            </a:r>
            <a:r>
              <a:rPr lang="en-IE" sz="2400" kern="0" dirty="0">
                <a:latin typeface="Arial" charset="0"/>
              </a:rPr>
              <a:t> is ~1.0256 µs (</a:t>
            </a:r>
            <a:r>
              <a:rPr lang="en-IE" sz="2000" kern="0" dirty="0">
                <a:latin typeface="Arial" charset="0"/>
              </a:rPr>
              <a:t>mean PRF 62.4 MHz</a:t>
            </a:r>
            <a:r>
              <a:rPr lang="en-IE" sz="2400" kern="0" dirty="0">
                <a:latin typeface="Arial" charset="0"/>
              </a:rPr>
              <a:t>).</a:t>
            </a:r>
          </a:p>
          <a:p>
            <a:pPr lvl="1"/>
            <a:endParaRPr lang="en-IE" sz="2000" kern="0" dirty="0">
              <a:latin typeface="Arial" charset="0"/>
            </a:endParaRPr>
          </a:p>
          <a:p>
            <a:pPr lvl="1"/>
            <a:endParaRPr lang="en-IE" sz="2000" kern="0" dirty="0">
              <a:latin typeface="Arial" charset="0"/>
            </a:endParaRPr>
          </a:p>
          <a:p>
            <a:pPr lvl="1"/>
            <a:endParaRPr lang="en-IE" sz="2400" kern="0" dirty="0">
              <a:latin typeface="Arial" charset="0"/>
            </a:endParaRPr>
          </a:p>
          <a:p>
            <a:r>
              <a:rPr lang="en-IE" sz="2400" kern="0" dirty="0">
                <a:latin typeface="Arial" charset="0"/>
              </a:rPr>
              <a:t>Cipher sequence length 32 symbols up to 2048, steps of 8.</a:t>
            </a:r>
          </a:p>
          <a:p>
            <a:r>
              <a:rPr lang="en-IE" sz="2400" kern="0" dirty="0">
                <a:latin typeface="Arial" charset="0"/>
              </a:rPr>
              <a:t>In mode 2 a gap of 512 chips is inserted between the end of data and the start of the first cipher sequence symbol</a:t>
            </a:r>
          </a:p>
          <a:p>
            <a:endParaRPr lang="en-IE" sz="2400" kern="0" dirty="0">
              <a:latin typeface="Arial" charset="0"/>
            </a:endParaRPr>
          </a:p>
        </p:txBody>
      </p:sp>
      <p:sp>
        <p:nvSpPr>
          <p:cNvPr id="3" name="Rectangle 1026"/>
          <p:cNvSpPr txBox="1">
            <a:spLocks noChangeArrowheads="1"/>
          </p:cNvSpPr>
          <p:nvPr/>
        </p:nvSpPr>
        <p:spPr>
          <a:xfrm>
            <a:off x="304800" y="685800"/>
            <a:ext cx="8686800" cy="4572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a:lstStyle>
          <a:p>
            <a:r>
              <a:rPr lang="en-US" sz="3200" b="1" kern="0" dirty="0">
                <a:solidFill>
                  <a:srgbClr val="000000"/>
                </a:solidFill>
              </a:rPr>
              <a:t>Cipher sequence </a:t>
            </a:r>
            <a:r>
              <a:rPr lang="en-IE" sz="3200" b="1" dirty="0"/>
              <a:t>structure</a:t>
            </a:r>
            <a:r>
              <a:rPr lang="en-US" sz="3200" b="1" kern="0" dirty="0">
                <a:solidFill>
                  <a:srgbClr val="000000"/>
                </a:solidFill>
              </a:rPr>
              <a:t>:</a:t>
            </a:r>
            <a:endParaRPr lang="en-US" sz="3200" kern="0" dirty="0">
              <a:latin typeface="Arial" charset="0"/>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4267200"/>
            <a:ext cx="5133975"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272533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a:solidFill>
                  <a:srgbClr val="000000"/>
                </a:solidFill>
              </a:rPr>
              <a:t>Reduced on-air transmission times:</a:t>
            </a:r>
            <a:endParaRPr lang="en-US" sz="3200" dirty="0">
              <a:latin typeface="Arial" charset="0"/>
            </a:endParaRPr>
          </a:p>
        </p:txBody>
      </p:sp>
      <p:sp>
        <p:nvSpPr>
          <p:cNvPr id="5" name="Rectangle 1027"/>
          <p:cNvSpPr txBox="1">
            <a:spLocks noChangeArrowheads="1"/>
          </p:cNvSpPr>
          <p:nvPr/>
        </p:nvSpPr>
        <p:spPr bwMode="auto">
          <a:xfrm>
            <a:off x="228600" y="1295400"/>
            <a:ext cx="86868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r>
              <a:rPr lang="en-IE" sz="2400" kern="0" dirty="0">
                <a:latin typeface="Arial" charset="0"/>
              </a:rPr>
              <a:t>The frame duration is a critical parameter</a:t>
            </a:r>
          </a:p>
          <a:p>
            <a:pPr lvl="1"/>
            <a:r>
              <a:rPr lang="en-IE" sz="2000" kern="0" dirty="0">
                <a:latin typeface="Arial" charset="0"/>
              </a:rPr>
              <a:t>Shorter frames save power since the radio can be turned off sooner</a:t>
            </a:r>
          </a:p>
          <a:p>
            <a:pPr lvl="1"/>
            <a:r>
              <a:rPr lang="en-IE" sz="2000" kern="0" dirty="0">
                <a:latin typeface="Arial" charset="0"/>
              </a:rPr>
              <a:t>Send the PHR at the data rate for 6.81 Mb/s and 27 Mb/s frames</a:t>
            </a:r>
          </a:p>
          <a:p>
            <a:pPr lvl="2"/>
            <a:r>
              <a:rPr lang="en-IE" sz="1600" kern="0" dirty="0">
                <a:latin typeface="Arial" charset="0"/>
              </a:rPr>
              <a:t>Two-way ranging applications typically use fixed data rate and frame formats</a:t>
            </a:r>
          </a:p>
          <a:p>
            <a:r>
              <a:rPr lang="en-IE" sz="2400" kern="0" dirty="0">
                <a:latin typeface="Arial" charset="0"/>
              </a:rPr>
              <a:t>Compress the preamble and SFD transmission phases </a:t>
            </a:r>
          </a:p>
          <a:p>
            <a:pPr lvl="1"/>
            <a:r>
              <a:rPr lang="en-IE" sz="2000" kern="0" dirty="0">
                <a:latin typeface="Arial" charset="0"/>
              </a:rPr>
              <a:t>Reduce the spreading factor in the preamble sequences</a:t>
            </a:r>
          </a:p>
          <a:p>
            <a:pPr lvl="2"/>
            <a:r>
              <a:rPr lang="en-IE" sz="1600" kern="0" dirty="0">
                <a:latin typeface="Arial" charset="0"/>
              </a:rPr>
              <a:t>The high peak PRF of the HRP UWB PHY affords this possibility</a:t>
            </a:r>
          </a:p>
          <a:p>
            <a:pPr lvl="1"/>
            <a:r>
              <a:rPr lang="en-IE" sz="2000" kern="0" dirty="0">
                <a:latin typeface="Arial" charset="0"/>
              </a:rPr>
              <a:t>Use Ipatov codes with greater proportion of non-zero elements</a:t>
            </a:r>
          </a:p>
          <a:p>
            <a:pPr lvl="2"/>
            <a:r>
              <a:rPr lang="en-IE" sz="1600" kern="0" dirty="0">
                <a:latin typeface="Arial" charset="0"/>
              </a:rPr>
              <a:t>Increases symbol energy to compensate for shorter symbols</a:t>
            </a:r>
          </a:p>
          <a:p>
            <a:r>
              <a:rPr lang="en-IE" sz="2400" kern="0" dirty="0">
                <a:latin typeface="Arial" charset="0"/>
              </a:rPr>
              <a:t>Compress the PHR and data symbols for 27 Mb/s data rate</a:t>
            </a:r>
          </a:p>
          <a:p>
            <a:pPr lvl="1"/>
            <a:r>
              <a:rPr lang="en-IE" sz="2000" kern="0" dirty="0">
                <a:latin typeface="Arial" charset="0"/>
              </a:rPr>
              <a:t>remove the burst time hopping and reduce the guard period duration</a:t>
            </a:r>
          </a:p>
          <a:p>
            <a:pPr lvl="1"/>
            <a:r>
              <a:rPr lang="en-IE" sz="2000" kern="0" dirty="0">
                <a:latin typeface="Arial" charset="0"/>
              </a:rPr>
              <a:t>Use just BPSK to encode the data, (i.e. no BPM)</a:t>
            </a:r>
          </a:p>
          <a:p>
            <a:pPr lvl="1"/>
            <a:r>
              <a:rPr lang="en-IE" sz="2000" kern="0" dirty="0">
                <a:latin typeface="Arial" charset="0"/>
              </a:rPr>
              <a:t>Use 8 pulses per burst instead of 2</a:t>
            </a:r>
          </a:p>
          <a:p>
            <a:pPr lvl="2"/>
            <a:r>
              <a:rPr lang="en-IE" sz="1600" kern="0" dirty="0">
                <a:latin typeface="Arial" charset="0"/>
              </a:rPr>
              <a:t>Increases multipath immunity for this 27 Mb/s data mode modulation </a:t>
            </a:r>
          </a:p>
          <a:p>
            <a:endParaRPr lang="en-IE" sz="2400" kern="0" dirty="0">
              <a:latin typeface="Arial" charset="0"/>
            </a:endParaRPr>
          </a:p>
          <a:p>
            <a:pPr marL="457200" lvl="1" indent="0">
              <a:buNone/>
            </a:pPr>
            <a:endParaRPr lang="en-IE" kern="0" dirty="0">
              <a:latin typeface="Arial" charset="0"/>
            </a:endParaRPr>
          </a:p>
        </p:txBody>
      </p:sp>
    </p:spTree>
    <p:extLst>
      <p:ext uri="{BB962C8B-B14F-4D97-AF65-F5344CB8AC3E}">
        <p14:creationId xmlns:p14="http://schemas.microsoft.com/office/powerpoint/2010/main" val="38896770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IE" sz="3200" b="1" dirty="0">
                <a:solidFill>
                  <a:srgbClr val="000000"/>
                </a:solidFill>
              </a:rPr>
              <a:t>Compressed 27 Mb/s modulation mode</a:t>
            </a:r>
            <a:endParaRPr lang="en-US" sz="3200" dirty="0">
              <a:latin typeface="Arial" charset="0"/>
            </a:endParaRPr>
          </a:p>
        </p:txBody>
      </p:sp>
      <p:sp>
        <p:nvSpPr>
          <p:cNvPr id="5" name="Rectangle 1027"/>
          <p:cNvSpPr txBox="1">
            <a:spLocks noChangeArrowheads="1"/>
          </p:cNvSpPr>
          <p:nvPr/>
        </p:nvSpPr>
        <p:spPr bwMode="auto">
          <a:xfrm>
            <a:off x="228600" y="1219200"/>
            <a:ext cx="86868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r>
              <a:rPr lang="en-IE" sz="2400" kern="0" dirty="0">
                <a:latin typeface="Arial" charset="0"/>
              </a:rPr>
              <a:t>Using existing convolutional encoder </a:t>
            </a:r>
            <a:r>
              <a:rPr lang="en-IE" sz="1600" kern="0" dirty="0">
                <a:latin typeface="Arial" charset="0"/>
              </a:rPr>
              <a:t>(16.3.3.2)</a:t>
            </a:r>
            <a:r>
              <a:rPr lang="en-IE" sz="2400" kern="0" dirty="0">
                <a:latin typeface="Arial" charset="0"/>
              </a:rPr>
              <a:t>, use output g</a:t>
            </a:r>
            <a:r>
              <a:rPr lang="en-IE" sz="2400" kern="0" baseline="-25000" dirty="0">
                <a:latin typeface="Arial" charset="0"/>
              </a:rPr>
              <a:t>0</a:t>
            </a:r>
            <a:r>
              <a:rPr lang="en-IE" sz="2400" kern="0" dirty="0">
                <a:latin typeface="Arial" charset="0"/>
              </a:rPr>
              <a:t> to select 1 of 2 pulse sequences, and g</a:t>
            </a:r>
            <a:r>
              <a:rPr lang="en-IE" sz="2400" kern="0" baseline="-25000" dirty="0">
                <a:latin typeface="Arial" charset="0"/>
              </a:rPr>
              <a:t>1</a:t>
            </a:r>
            <a:r>
              <a:rPr lang="en-IE" sz="2400" kern="0" dirty="0">
                <a:latin typeface="Arial" charset="0"/>
              </a:rPr>
              <a:t> to invert or not.</a:t>
            </a:r>
          </a:p>
          <a:p>
            <a:endParaRPr lang="en-IE" sz="2400" kern="0" dirty="0">
              <a:latin typeface="Arial" charset="0"/>
            </a:endParaRPr>
          </a:p>
          <a:p>
            <a:pPr lvl="1"/>
            <a:endParaRPr lang="en-IE" sz="1400" kern="0" dirty="0" smtClean="0">
              <a:latin typeface="Arial" charset="0"/>
            </a:endParaRPr>
          </a:p>
          <a:p>
            <a:pPr lvl="1"/>
            <a:r>
              <a:rPr lang="en-IE" sz="2000" kern="0" dirty="0" smtClean="0">
                <a:latin typeface="Arial" charset="0"/>
              </a:rPr>
              <a:t>This </a:t>
            </a:r>
            <a:r>
              <a:rPr lang="en-IE" sz="2000" kern="0" dirty="0">
                <a:latin typeface="Arial" charset="0"/>
              </a:rPr>
              <a:t>convolution code </a:t>
            </a:r>
            <a:r>
              <a:rPr lang="en-IE" sz="2000" kern="0" dirty="0" smtClean="0">
                <a:latin typeface="Arial" charset="0"/>
              </a:rPr>
              <a:t>has maximum </a:t>
            </a:r>
            <a:r>
              <a:rPr lang="en-IE" sz="2000" kern="0" dirty="0">
                <a:latin typeface="Arial" charset="0"/>
              </a:rPr>
              <a:t>free distance (coding gain) and comes </a:t>
            </a:r>
            <a:r>
              <a:rPr lang="en-IE" sz="2000" kern="0" dirty="0" smtClean="0">
                <a:latin typeface="Arial" charset="0"/>
              </a:rPr>
              <a:t>from </a:t>
            </a:r>
            <a:r>
              <a:rPr lang="en-IE" sz="2000" kern="0" dirty="0" err="1" smtClean="0">
                <a:latin typeface="Arial" charset="0"/>
              </a:rPr>
              <a:t>Proakis</a:t>
            </a:r>
            <a:r>
              <a:rPr lang="en-IE" sz="2000" kern="0" dirty="0">
                <a:latin typeface="Arial" charset="0"/>
              </a:rPr>
              <a:t>, </a:t>
            </a:r>
            <a:r>
              <a:rPr lang="en-IE" sz="2000" kern="0" dirty="0" smtClean="0">
                <a:latin typeface="Arial" charset="0"/>
              </a:rPr>
              <a:t>it is rate 1/8. </a:t>
            </a:r>
            <a:endParaRPr lang="en-IE" sz="2000" kern="0" dirty="0">
              <a:latin typeface="Arial" charset="0"/>
            </a:endParaRPr>
          </a:p>
          <a:p>
            <a:r>
              <a:rPr lang="en-IE" sz="2400" kern="0" dirty="0">
                <a:latin typeface="Arial" charset="0"/>
              </a:rPr>
              <a:t>And scramble v</a:t>
            </a:r>
            <a:r>
              <a:rPr lang="en-IE" sz="2400" kern="0" baseline="30000" dirty="0">
                <a:latin typeface="Arial" charset="0"/>
              </a:rPr>
              <a:t>(n)</a:t>
            </a:r>
            <a:r>
              <a:rPr lang="en-IE" sz="2400" kern="0" dirty="0">
                <a:latin typeface="Arial" charset="0"/>
              </a:rPr>
              <a:t> using the existing scrambler</a:t>
            </a:r>
            <a:r>
              <a:rPr lang="en-IE" sz="1600" kern="0" dirty="0">
                <a:latin typeface="Arial" charset="0"/>
              </a:rPr>
              <a:t> (16.3.2)</a:t>
            </a:r>
            <a:r>
              <a:rPr lang="en-IE" sz="2400" kern="0" dirty="0">
                <a:latin typeface="Arial" charset="0"/>
              </a:rPr>
              <a:t>, giving 8 chips per burst and 8 chips guard interval.</a:t>
            </a:r>
          </a:p>
          <a:p>
            <a:endParaRPr lang="en-IE" sz="2400" kern="0" dirty="0">
              <a:latin typeface="Arial" charset="0"/>
            </a:endParaRPr>
          </a:p>
          <a:p>
            <a:endParaRPr lang="en-IE" sz="2400" kern="0" dirty="0">
              <a:latin typeface="Arial" charset="0"/>
            </a:endParaRPr>
          </a:p>
          <a:p>
            <a:r>
              <a:rPr lang="en-IE" sz="1800" kern="0" dirty="0" smtClean="0">
                <a:latin typeface="Arial" charset="0"/>
              </a:rPr>
              <a:t>This </a:t>
            </a:r>
            <a:r>
              <a:rPr lang="en-IE" sz="1800" kern="0" dirty="0">
                <a:latin typeface="Arial" charset="0"/>
              </a:rPr>
              <a:t>modulation is 6 dB better than current HRP UWB PHY 27 Mb/s, </a:t>
            </a:r>
          </a:p>
          <a:p>
            <a:pPr lvl="1"/>
            <a:r>
              <a:rPr lang="en-IE" sz="1400" kern="0" dirty="0">
                <a:latin typeface="Arial" charset="0"/>
              </a:rPr>
              <a:t>Same range as 6.8Mb/s in AWGN channel</a:t>
            </a:r>
          </a:p>
          <a:p>
            <a:pPr lvl="1"/>
            <a:r>
              <a:rPr lang="en-IE" sz="1400" kern="0" dirty="0" smtClean="0">
                <a:latin typeface="Arial" charset="0"/>
              </a:rPr>
              <a:t>Just </a:t>
            </a:r>
            <a:r>
              <a:rPr lang="en-IE" sz="1400" kern="0" dirty="0">
                <a:latin typeface="Arial" charset="0"/>
              </a:rPr>
              <a:t>1 dB worse than 6.8 Mb/s in heavy multipath </a:t>
            </a:r>
            <a:r>
              <a:rPr lang="en-IE" sz="1400" kern="0" dirty="0" smtClean="0">
                <a:latin typeface="Arial" charset="0"/>
              </a:rPr>
              <a:t>environments</a:t>
            </a:r>
          </a:p>
          <a:p>
            <a:pPr lvl="1"/>
            <a:r>
              <a:rPr lang="en-IE" sz="1400" kern="0" dirty="0">
                <a:latin typeface="Arial" charset="0"/>
              </a:rPr>
              <a:t>Existing HRP UWB PHY Viterbi decoder can be </a:t>
            </a:r>
            <a:r>
              <a:rPr lang="en-IE" sz="1400" kern="0" dirty="0" smtClean="0">
                <a:latin typeface="Arial" charset="0"/>
              </a:rPr>
              <a:t>reused, altering </a:t>
            </a:r>
            <a:r>
              <a:rPr lang="en-IE" sz="1400" kern="0" dirty="0">
                <a:latin typeface="Arial" charset="0"/>
              </a:rPr>
              <a:t>only </a:t>
            </a:r>
            <a:r>
              <a:rPr lang="en-IE" sz="1400" kern="0" dirty="0" smtClean="0">
                <a:latin typeface="Arial" charset="0"/>
              </a:rPr>
              <a:t>the input </a:t>
            </a:r>
            <a:r>
              <a:rPr lang="en-IE" sz="1400" kern="0" dirty="0">
                <a:latin typeface="Arial" charset="0"/>
              </a:rPr>
              <a:t>metrics</a:t>
            </a:r>
          </a:p>
          <a:p>
            <a:pPr lvl="1"/>
            <a:endParaRPr lang="en-IE" sz="1400" kern="0" dirty="0">
              <a:latin typeface="Arial" charset="0"/>
            </a:endParaRPr>
          </a:p>
        </p:txBody>
      </p:sp>
      <p:pic>
        <p:nvPicPr>
          <p:cNvPr id="5123"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l="22884" r="21608"/>
          <a:stretch/>
        </p:blipFill>
        <p:spPr bwMode="auto">
          <a:xfrm>
            <a:off x="685800" y="1981200"/>
            <a:ext cx="5181600" cy="8833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4" name="Picture 4"/>
          <p:cNvPicPr>
            <a:picLocks noChangeAspect="1" noChangeArrowheads="1"/>
          </p:cNvPicPr>
          <p:nvPr/>
        </p:nvPicPr>
        <p:blipFill rotWithShape="1">
          <a:blip r:embed="rId3">
            <a:extLst>
              <a:ext uri="{28A0092B-C50C-407E-A947-70E740481C1C}">
                <a14:useLocalDpi xmlns:a14="http://schemas.microsoft.com/office/drawing/2010/main" val="0"/>
              </a:ext>
            </a:extLst>
          </a:blip>
          <a:srcRect l="39722" r="40310"/>
          <a:stretch/>
        </p:blipFill>
        <p:spPr bwMode="auto">
          <a:xfrm>
            <a:off x="6513576" y="1981201"/>
            <a:ext cx="2249423"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5"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4219953"/>
            <a:ext cx="2856415" cy="7078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6"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81400" y="4203910"/>
            <a:ext cx="5216772" cy="8252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263757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26"/>
          <p:cNvSpPr txBox="1">
            <a:spLocks noChangeArrowheads="1"/>
          </p:cNvSpPr>
          <p:nvPr/>
        </p:nvSpPr>
        <p:spPr>
          <a:xfrm>
            <a:off x="304800" y="685800"/>
            <a:ext cx="8686800" cy="4572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a:lstStyle>
          <a:p>
            <a:r>
              <a:rPr lang="en-IE" sz="3200" b="1" kern="0" dirty="0" smtClean="0">
                <a:solidFill>
                  <a:srgbClr val="000000"/>
                </a:solidFill>
              </a:rPr>
              <a:t>Operating range</a:t>
            </a:r>
            <a:endParaRPr lang="en-US" sz="3200" kern="0" dirty="0">
              <a:latin typeface="Arial" charset="0"/>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905000"/>
            <a:ext cx="8631745" cy="274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806625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IE" sz="3200" b="1" dirty="0">
                <a:solidFill>
                  <a:srgbClr val="000000"/>
                </a:solidFill>
              </a:rPr>
              <a:t>Compressed preamble and SFD</a:t>
            </a:r>
            <a:endParaRPr lang="en-US" sz="3200" dirty="0">
              <a:latin typeface="Arial" charset="0"/>
            </a:endParaRPr>
          </a:p>
        </p:txBody>
      </p:sp>
      <p:sp>
        <p:nvSpPr>
          <p:cNvPr id="5" name="Rectangle 1027"/>
          <p:cNvSpPr txBox="1">
            <a:spLocks noChangeArrowheads="1"/>
          </p:cNvSpPr>
          <p:nvPr/>
        </p:nvSpPr>
        <p:spPr bwMode="auto">
          <a:xfrm>
            <a:off x="228600" y="5105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r>
              <a:rPr lang="en-US" sz="2400" dirty="0" smtClean="0"/>
              <a:t>SFD </a:t>
            </a:r>
            <a:r>
              <a:rPr lang="en-US" sz="2400" dirty="0"/>
              <a:t>[</a:t>
            </a:r>
            <a:r>
              <a:rPr lang="en-IE" sz="2400" dirty="0"/>
              <a:t>-1 -1 -1 -1 +1 -1 0 0</a:t>
            </a:r>
            <a:r>
              <a:rPr lang="en-US" sz="2400" dirty="0"/>
              <a:t>] spread by the preamble </a:t>
            </a:r>
            <a:r>
              <a:rPr lang="en-US" sz="2400" dirty="0" smtClean="0"/>
              <a:t>symbol</a:t>
            </a:r>
            <a:endParaRPr lang="en-IE" sz="2400" kern="0" dirty="0">
              <a:latin typeface="Arial" charset="0"/>
            </a:endParaRPr>
          </a:p>
        </p:txBody>
      </p:sp>
      <p:pic>
        <p:nvPicPr>
          <p:cNvPr id="614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3276600"/>
            <a:ext cx="5867400" cy="14900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8" name="Picture 4"/>
          <p:cNvPicPr>
            <a:picLocks noChangeAspect="1" noChangeArrowheads="1"/>
          </p:cNvPicPr>
          <p:nvPr/>
        </p:nvPicPr>
        <p:blipFill rotWithShape="1">
          <a:blip r:embed="rId3">
            <a:extLst>
              <a:ext uri="{28A0092B-C50C-407E-A947-70E740481C1C}">
                <a14:useLocalDpi xmlns:a14="http://schemas.microsoft.com/office/drawing/2010/main" val="0"/>
              </a:ext>
            </a:extLst>
          </a:blip>
          <a:srcRect l="31235" r="31820" b="10614"/>
          <a:stretch/>
        </p:blipFill>
        <p:spPr bwMode="auto">
          <a:xfrm>
            <a:off x="6565432" y="1295400"/>
            <a:ext cx="2394085"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1027"/>
          <p:cNvSpPr txBox="1">
            <a:spLocks noChangeArrowheads="1"/>
          </p:cNvSpPr>
          <p:nvPr/>
        </p:nvSpPr>
        <p:spPr bwMode="auto">
          <a:xfrm>
            <a:off x="228600" y="1295400"/>
            <a:ext cx="6336832"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r>
              <a:rPr lang="en-IE" sz="2400" kern="0" dirty="0">
                <a:latin typeface="Arial" charset="0"/>
              </a:rPr>
              <a:t>Using length 31 Ipatov sequence with 25 pulses and 6 zeros</a:t>
            </a:r>
          </a:p>
          <a:p>
            <a:r>
              <a:rPr lang="en-IE" sz="2400" kern="0" dirty="0">
                <a:latin typeface="Arial" charset="0"/>
              </a:rPr>
              <a:t>Spread by the delta function </a:t>
            </a:r>
            <a:r>
              <a:rPr lang="en-IE" sz="2400" kern="0" dirty="0" err="1">
                <a:latin typeface="Arial" charset="0"/>
              </a:rPr>
              <a:t>δ</a:t>
            </a:r>
            <a:r>
              <a:rPr lang="en-IE" sz="2400" kern="0" baseline="-25000" dirty="0" err="1">
                <a:latin typeface="Arial" charset="0"/>
              </a:rPr>
              <a:t>L</a:t>
            </a:r>
            <a:r>
              <a:rPr lang="en-IE" sz="2400" kern="0" dirty="0">
                <a:latin typeface="Arial" charset="0"/>
              </a:rPr>
              <a:t> of length 4, (or for very high compression L = 1).</a:t>
            </a:r>
          </a:p>
          <a:p>
            <a:endParaRPr lang="en-IE" sz="2400" kern="0" dirty="0">
              <a:latin typeface="Arial" charset="0"/>
            </a:endParaRPr>
          </a:p>
        </p:txBody>
      </p:sp>
    </p:spTree>
    <p:extLst>
      <p:ext uri="{BB962C8B-B14F-4D97-AF65-F5344CB8AC3E}">
        <p14:creationId xmlns:p14="http://schemas.microsoft.com/office/powerpoint/2010/main" val="30430454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IE" sz="3200" b="1" dirty="0">
                <a:solidFill>
                  <a:srgbClr val="000000"/>
                </a:solidFill>
              </a:rPr>
              <a:t>Compressed cipher sequence</a:t>
            </a:r>
            <a:endParaRPr lang="en-US" sz="3200" dirty="0">
              <a:latin typeface="Arial" charset="0"/>
            </a:endParaRPr>
          </a:p>
        </p:txBody>
      </p:sp>
      <p:sp>
        <p:nvSpPr>
          <p:cNvPr id="5" name="Rectangle 1027"/>
          <p:cNvSpPr txBox="1">
            <a:spLocks noChangeArrowheads="1"/>
          </p:cNvSpPr>
          <p:nvPr/>
        </p:nvSpPr>
        <p:spPr bwMode="auto">
          <a:xfrm>
            <a:off x="228600" y="1295400"/>
            <a:ext cx="8610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r>
              <a:rPr lang="en-IE" sz="2400" kern="0" dirty="0">
                <a:latin typeface="Arial" charset="0"/>
              </a:rPr>
              <a:t>Reduce cipher sequence duration by removing most of the gaps (of 256 zero chips)</a:t>
            </a:r>
          </a:p>
          <a:p>
            <a:r>
              <a:rPr lang="en-IE" sz="2400" kern="0" dirty="0" smtClean="0">
                <a:latin typeface="Arial" charset="0"/>
              </a:rPr>
              <a:t>Compressed cipher </a:t>
            </a:r>
            <a:r>
              <a:rPr lang="en-IE" sz="2400" kern="0" dirty="0">
                <a:latin typeface="Arial" charset="0"/>
              </a:rPr>
              <a:t>symbols then have no gaps, just the spread sequence of 256 chips however 2 gaps are inserted for every 64 of these gapless cipher symbols. </a:t>
            </a:r>
          </a:p>
          <a:p>
            <a:pPr lvl="1"/>
            <a:r>
              <a:rPr lang="en-IE" sz="2000" kern="0" dirty="0">
                <a:latin typeface="Arial" charset="0"/>
              </a:rPr>
              <a:t>Gaps of 256 zero chips are inserted before and after the 1st symbol, after the 64th and 65th symbol, after the 128th and 129th symbol, etc.   The resultant PRF is 124.8 MHz peak and 121 MHz mean. </a:t>
            </a:r>
          </a:p>
          <a:p>
            <a:pPr lvl="1"/>
            <a:endParaRPr lang="en-IE" sz="2000" kern="0" dirty="0">
              <a:latin typeface="Arial" charset="0"/>
            </a:endParaRPr>
          </a:p>
        </p:txBody>
      </p:sp>
    </p:spTree>
    <p:extLst>
      <p:ext uri="{BB962C8B-B14F-4D97-AF65-F5344CB8AC3E}">
        <p14:creationId xmlns:p14="http://schemas.microsoft.com/office/powerpoint/2010/main" val="5229861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IE" sz="3200" b="1" dirty="0">
                <a:solidFill>
                  <a:srgbClr val="000000"/>
                </a:solidFill>
              </a:rPr>
              <a:t>Compressed PHR</a:t>
            </a:r>
            <a:endParaRPr lang="en-US" sz="3200" dirty="0">
              <a:latin typeface="Arial" charset="0"/>
            </a:endParaRPr>
          </a:p>
        </p:txBody>
      </p:sp>
      <p:sp>
        <p:nvSpPr>
          <p:cNvPr id="5" name="Rectangle 1027"/>
          <p:cNvSpPr txBox="1">
            <a:spLocks noChangeArrowheads="1"/>
          </p:cNvSpPr>
          <p:nvPr/>
        </p:nvSpPr>
        <p:spPr bwMode="auto">
          <a:xfrm>
            <a:off x="228600" y="1295400"/>
            <a:ext cx="86106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r>
              <a:rPr lang="en-IE" sz="2400" kern="0" dirty="0">
                <a:latin typeface="Arial" charset="0"/>
              </a:rPr>
              <a:t>Reduce PHR duration by sending it at the data rate for 6.81 Mb/s and 27 Mb/s frames.</a:t>
            </a:r>
          </a:p>
          <a:p>
            <a:r>
              <a:rPr lang="en-IE" sz="2400" kern="0" dirty="0">
                <a:latin typeface="Arial" charset="0"/>
              </a:rPr>
              <a:t>We can make a new PHR.</a:t>
            </a:r>
          </a:p>
          <a:p>
            <a:pPr lvl="1"/>
            <a:r>
              <a:rPr lang="en-IE" sz="2000" kern="0" dirty="0">
                <a:latin typeface="Arial" charset="0"/>
              </a:rPr>
              <a:t>pre-4z PHY won’t be able to receive the PHR</a:t>
            </a:r>
          </a:p>
          <a:p>
            <a:pPr lvl="1"/>
            <a:r>
              <a:rPr lang="en-IE" sz="2000" kern="0" dirty="0">
                <a:latin typeface="Arial" charset="0"/>
              </a:rPr>
              <a:t>Don’t need data rate bits, or SYNC length specifier</a:t>
            </a:r>
          </a:p>
          <a:p>
            <a:pPr lvl="1"/>
            <a:r>
              <a:rPr lang="en-IE" sz="2000" kern="0" dirty="0">
                <a:latin typeface="Arial" charset="0"/>
              </a:rPr>
              <a:t>Can modify PHR to allow longer data frames at these higher rates to increase the utility of the standard.</a:t>
            </a:r>
          </a:p>
          <a:p>
            <a:r>
              <a:rPr lang="en-IE" sz="2000" kern="0" dirty="0">
                <a:latin typeface="Arial" charset="0"/>
              </a:rPr>
              <a:t>Proposal:</a:t>
            </a:r>
          </a:p>
          <a:p>
            <a:endParaRPr lang="en-IE" sz="2000" kern="0" dirty="0">
              <a:latin typeface="Arial" charset="0"/>
            </a:endParaRPr>
          </a:p>
          <a:p>
            <a:endParaRPr lang="en-IE" sz="2000" kern="0" dirty="0">
              <a:latin typeface="Arial" charset="0"/>
            </a:endParaRPr>
          </a:p>
          <a:p>
            <a:pPr lvl="1"/>
            <a:r>
              <a:rPr lang="en-IE" sz="1600" kern="0" dirty="0">
                <a:latin typeface="Arial" charset="0"/>
              </a:rPr>
              <a:t>10 bit length gives 1023 max frame length.</a:t>
            </a:r>
          </a:p>
          <a:p>
            <a:pPr lvl="1"/>
            <a:r>
              <a:rPr lang="en-IE" sz="1600" kern="0" dirty="0">
                <a:latin typeface="Arial" charset="0"/>
              </a:rPr>
              <a:t>GS bits to specify mode 2 data to cipher sequence gap.</a:t>
            </a: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47862" y="4114800"/>
            <a:ext cx="5172075" cy="847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367570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a:solidFill>
                  <a:srgbClr val="000000"/>
                </a:solidFill>
              </a:rPr>
              <a:t>MAC changes to support the previous items:</a:t>
            </a:r>
            <a:endParaRPr lang="en-US" sz="3200" dirty="0">
              <a:latin typeface="Arial" charset="0"/>
            </a:endParaRPr>
          </a:p>
        </p:txBody>
      </p:sp>
      <p:sp>
        <p:nvSpPr>
          <p:cNvPr id="10243" name="Rectangle 1027"/>
          <p:cNvSpPr>
            <a:spLocks noGrp="1" noChangeArrowheads="1"/>
          </p:cNvSpPr>
          <p:nvPr>
            <p:ph type="body" idx="1"/>
          </p:nvPr>
        </p:nvSpPr>
        <p:spPr>
          <a:xfrm>
            <a:off x="381000" y="1295400"/>
            <a:ext cx="8610600" cy="4800600"/>
          </a:xfrm>
        </p:spPr>
        <p:txBody>
          <a:bodyPr/>
          <a:lstStyle/>
          <a:p>
            <a:pPr marL="0" indent="0">
              <a:buNone/>
            </a:pPr>
            <a:r>
              <a:rPr lang="en-IE" sz="2400" dirty="0" smtClean="0">
                <a:latin typeface="Arial" charset="0"/>
              </a:rPr>
              <a:t>New PIB attributes providing the API for the </a:t>
            </a:r>
            <a:r>
              <a:rPr lang="en-IE" sz="2400" dirty="0">
                <a:latin typeface="Arial" charset="0"/>
              </a:rPr>
              <a:t>new </a:t>
            </a:r>
            <a:r>
              <a:rPr lang="en-IE" sz="2400" dirty="0" smtClean="0">
                <a:latin typeface="Arial" charset="0"/>
              </a:rPr>
              <a:t>features:</a:t>
            </a:r>
            <a:endParaRPr lang="en-IE" sz="2400" dirty="0">
              <a:latin typeface="Arial" charset="0"/>
            </a:endParaRPr>
          </a:p>
          <a:p>
            <a:pPr marL="0" indent="0">
              <a:buNone/>
            </a:pPr>
            <a:endParaRPr lang="en-IE" sz="2400" dirty="0">
              <a:latin typeface="Arial"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828204"/>
            <a:ext cx="8458201" cy="45154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285975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a:solidFill>
                  <a:srgbClr val="000000"/>
                </a:solidFill>
              </a:rPr>
              <a:t>MAC enhancements for TOF measurement:</a:t>
            </a:r>
            <a:endParaRPr lang="en-US" sz="3200" dirty="0">
              <a:latin typeface="Arial" charset="0"/>
            </a:endParaRPr>
          </a:p>
        </p:txBody>
      </p:sp>
      <p:sp>
        <p:nvSpPr>
          <p:cNvPr id="10243" name="Rectangle 1027"/>
          <p:cNvSpPr>
            <a:spLocks noGrp="1" noChangeArrowheads="1"/>
          </p:cNvSpPr>
          <p:nvPr>
            <p:ph type="body" idx="1"/>
          </p:nvPr>
        </p:nvSpPr>
        <p:spPr>
          <a:xfrm>
            <a:off x="228600" y="1371600"/>
            <a:ext cx="8763000" cy="4724400"/>
          </a:xfrm>
        </p:spPr>
        <p:txBody>
          <a:bodyPr/>
          <a:lstStyle/>
          <a:p>
            <a:r>
              <a:rPr lang="en-IE" sz="2400" dirty="0">
                <a:latin typeface="Arial" charset="0"/>
              </a:rPr>
              <a:t>The current MAC provides ranging counters in the MCPS-DATA primitives</a:t>
            </a:r>
          </a:p>
          <a:p>
            <a:pPr lvl="1"/>
            <a:r>
              <a:rPr lang="en-IE" sz="2000" dirty="0">
                <a:latin typeface="Arial" charset="0"/>
              </a:rPr>
              <a:t>This does not promote standardised TOF interworking </a:t>
            </a:r>
          </a:p>
          <a:p>
            <a:pPr lvl="1"/>
            <a:r>
              <a:rPr lang="en-IE" sz="2000" dirty="0">
                <a:latin typeface="Arial" charset="0"/>
              </a:rPr>
              <a:t>It leaves the messaging for TOF measurement to the upper layers</a:t>
            </a:r>
          </a:p>
          <a:p>
            <a:pPr lvl="1"/>
            <a:r>
              <a:rPr lang="en-IE" sz="2000" dirty="0">
                <a:latin typeface="Arial" charset="0"/>
              </a:rPr>
              <a:t>In general it is necessary to communicate response times or round-trip delay times between the parties to complete the TOF calculation</a:t>
            </a:r>
          </a:p>
          <a:p>
            <a:r>
              <a:rPr lang="en-IE" sz="2400" dirty="0">
                <a:latin typeface="Arial" charset="0"/>
              </a:rPr>
              <a:t>The addition of Information Elements (IEs) by amendment 4e provides a mechanism to standardise ranging messages</a:t>
            </a:r>
          </a:p>
          <a:p>
            <a:r>
              <a:rPr lang="en-IE" sz="2400" dirty="0">
                <a:latin typeface="Arial" charset="0"/>
              </a:rPr>
              <a:t>This also provides an opportunity improve the utility of the MAC such that it would be possible for a TOF estimate to be completed with just two messages, one TX and one RX</a:t>
            </a:r>
          </a:p>
          <a:p>
            <a:pPr lvl="1"/>
            <a:r>
              <a:rPr lang="en-IE" sz="2000" dirty="0">
                <a:latin typeface="Arial" charset="0"/>
              </a:rPr>
              <a:t>See next sheet</a:t>
            </a:r>
            <a:endParaRPr lang="en-IE" dirty="0">
              <a:latin typeface="Arial" charset="0"/>
            </a:endParaRPr>
          </a:p>
        </p:txBody>
      </p:sp>
    </p:spTree>
    <p:extLst>
      <p:ext uri="{BB962C8B-B14F-4D97-AF65-F5344CB8AC3E}">
        <p14:creationId xmlns:p14="http://schemas.microsoft.com/office/powerpoint/2010/main" val="21547371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a:solidFill>
                  <a:srgbClr val="000000"/>
                </a:solidFill>
              </a:rPr>
              <a:t>The aim of this presentation:</a:t>
            </a:r>
            <a:endParaRPr lang="en-US" sz="3200" dirty="0">
              <a:latin typeface="Arial" charset="0"/>
            </a:endParaRPr>
          </a:p>
        </p:txBody>
      </p:sp>
      <p:sp>
        <p:nvSpPr>
          <p:cNvPr id="10243" name="Rectangle 1027"/>
          <p:cNvSpPr>
            <a:spLocks noGrp="1" noChangeArrowheads="1"/>
          </p:cNvSpPr>
          <p:nvPr>
            <p:ph type="body" idx="1"/>
          </p:nvPr>
        </p:nvSpPr>
        <p:spPr>
          <a:xfrm>
            <a:off x="381000" y="1371600"/>
            <a:ext cx="8610600" cy="4724400"/>
          </a:xfrm>
        </p:spPr>
        <p:txBody>
          <a:bodyPr/>
          <a:lstStyle/>
          <a:p>
            <a:pPr marL="0" indent="0">
              <a:buNone/>
            </a:pPr>
            <a:r>
              <a:rPr lang="en-IE" sz="2400" dirty="0">
                <a:latin typeface="Arial" charset="0"/>
              </a:rPr>
              <a:t>Outline a set of enhancements to the HRP UWB PHY which will result in:</a:t>
            </a:r>
          </a:p>
          <a:p>
            <a:r>
              <a:rPr lang="en-IE" sz="2200" dirty="0">
                <a:latin typeface="Arial" charset="0"/>
              </a:rPr>
              <a:t>Improved ranging timestamp integrity and robustness</a:t>
            </a:r>
          </a:p>
          <a:p>
            <a:r>
              <a:rPr lang="en-IE" sz="2200" dirty="0">
                <a:latin typeface="Arial" charset="0"/>
              </a:rPr>
              <a:t>Reduced on-air transmission times: </a:t>
            </a:r>
          </a:p>
          <a:p>
            <a:pPr lvl="1"/>
            <a:r>
              <a:rPr lang="en-IE" sz="1800" dirty="0">
                <a:latin typeface="Arial" charset="0"/>
              </a:rPr>
              <a:t>This will increase channel capacity and reduce power consumption</a:t>
            </a:r>
            <a:r>
              <a:rPr lang="en-IE" sz="2200" dirty="0">
                <a:latin typeface="Arial" charset="0"/>
              </a:rPr>
              <a:t> </a:t>
            </a:r>
          </a:p>
          <a:p>
            <a:pPr marL="0" indent="0">
              <a:buNone/>
            </a:pPr>
            <a:endParaRPr lang="en-IE" sz="2400" dirty="0">
              <a:latin typeface="Arial" charset="0"/>
            </a:endParaRPr>
          </a:p>
          <a:p>
            <a:pPr marL="0" indent="0">
              <a:buNone/>
            </a:pPr>
            <a:r>
              <a:rPr lang="en-IE" sz="2400" dirty="0">
                <a:latin typeface="Arial" charset="0"/>
              </a:rPr>
              <a:t>Also, outline MAC enhancements to reduce the number of messages to complete a two-way ranging time-of-flight (TOF) measurement:</a:t>
            </a:r>
          </a:p>
          <a:p>
            <a:r>
              <a:rPr lang="en-IE" sz="2200" dirty="0">
                <a:latin typeface="Arial" charset="0"/>
              </a:rPr>
              <a:t>Shortens the time to complete a TOF measurement: </a:t>
            </a:r>
          </a:p>
          <a:p>
            <a:pPr lvl="1"/>
            <a:r>
              <a:rPr lang="en-IE" sz="1800" dirty="0">
                <a:latin typeface="Arial" charset="0"/>
              </a:rPr>
              <a:t>Also increases channel capacity and reduces power consumption</a:t>
            </a:r>
            <a:r>
              <a:rPr lang="en-IE" sz="2200" dirty="0">
                <a:latin typeface="Arial" charset="0"/>
              </a:rPr>
              <a:t> </a:t>
            </a:r>
          </a:p>
          <a:p>
            <a:pPr marL="0" indent="0">
              <a:buNone/>
            </a:pPr>
            <a:endParaRPr lang="en-IE" sz="2400" dirty="0">
              <a:latin typeface="Arial" charset="0"/>
            </a:endParaRPr>
          </a:p>
        </p:txBody>
      </p:sp>
    </p:spTree>
    <p:extLst>
      <p:ext uri="{BB962C8B-B14F-4D97-AF65-F5344CB8AC3E}">
        <p14:creationId xmlns:p14="http://schemas.microsoft.com/office/powerpoint/2010/main" val="7753813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IE" sz="2800" b="1" dirty="0">
                <a:solidFill>
                  <a:srgbClr val="000000"/>
                </a:solidFill>
              </a:rPr>
              <a:t>Ranging mechanism: SS-TWR</a:t>
            </a:r>
            <a:endParaRPr lang="en-US" sz="2800" dirty="0">
              <a:latin typeface="Arial" charset="0"/>
            </a:endParaRPr>
          </a:p>
        </p:txBody>
      </p:sp>
      <p:sp>
        <p:nvSpPr>
          <p:cNvPr id="10243" name="Rectangle 1027"/>
          <p:cNvSpPr>
            <a:spLocks noGrp="1" noChangeArrowheads="1"/>
          </p:cNvSpPr>
          <p:nvPr>
            <p:ph type="body" idx="1"/>
          </p:nvPr>
        </p:nvSpPr>
        <p:spPr>
          <a:xfrm>
            <a:off x="228600" y="2881313"/>
            <a:ext cx="8763000" cy="3214687"/>
          </a:xfrm>
        </p:spPr>
        <p:txBody>
          <a:bodyPr/>
          <a:lstStyle/>
          <a:p>
            <a:r>
              <a:rPr lang="en-IE" sz="2000" dirty="0"/>
              <a:t>For single-sided two-way ranging between two devices, A and B, we need a transmitted message from A and a response from B</a:t>
            </a:r>
          </a:p>
          <a:p>
            <a:pPr lvl="1"/>
            <a:r>
              <a:rPr lang="en-IE" sz="1600" dirty="0"/>
              <a:t>The response could be an ACK generated by the MAC or a data frame sent under upper layer control.</a:t>
            </a:r>
          </a:p>
          <a:p>
            <a:r>
              <a:rPr lang="en-IE" sz="2000" dirty="0"/>
              <a:t>For device A to calculate the estimated time of flight, </a:t>
            </a:r>
            <a:r>
              <a:rPr lang="en-IE" sz="2000" b="1" i="1" dirty="0" err="1">
                <a:latin typeface="+mj-lt"/>
              </a:rPr>
              <a:t>T</a:t>
            </a:r>
            <a:r>
              <a:rPr lang="en-IE" sz="2000" b="1" i="1" baseline="-25000" dirty="0" err="1">
                <a:latin typeface="+mj-lt"/>
              </a:rPr>
              <a:t>prop</a:t>
            </a:r>
            <a:r>
              <a:rPr lang="en-IE" sz="2000" dirty="0"/>
              <a:t>, device B needs to communicate its reply time, </a:t>
            </a:r>
            <a:r>
              <a:rPr lang="en-IE" sz="2000" b="1" i="1" dirty="0" err="1">
                <a:latin typeface="+mj-lt"/>
              </a:rPr>
              <a:t>T</a:t>
            </a:r>
            <a:r>
              <a:rPr lang="en-IE" sz="2000" b="1" i="1" baseline="-25000" dirty="0" err="1">
                <a:latin typeface="+mj-lt"/>
              </a:rPr>
              <a:t>reply</a:t>
            </a:r>
            <a:r>
              <a:rPr lang="en-IE" sz="2000" dirty="0"/>
              <a:t>, to device A.   </a:t>
            </a:r>
          </a:p>
          <a:p>
            <a:pPr lvl="1"/>
            <a:r>
              <a:rPr lang="en-IE" sz="1600" dirty="0"/>
              <a:t>This could be done in a subsequent frame, but as a further enhancement we should include the option for the MAC to be able to pre-compute, </a:t>
            </a:r>
            <a:r>
              <a:rPr lang="en-IE" sz="1600" b="1" i="1" dirty="0" err="1">
                <a:latin typeface="+mj-lt"/>
              </a:rPr>
              <a:t>T</a:t>
            </a:r>
            <a:r>
              <a:rPr lang="en-IE" sz="1600" b="1" i="1" baseline="-25000" dirty="0" err="1">
                <a:latin typeface="+mj-lt"/>
              </a:rPr>
              <a:t>reply</a:t>
            </a:r>
            <a:r>
              <a:rPr lang="en-IE" sz="1600" dirty="0"/>
              <a:t>, and include it in an IE embedded in the reply message, </a:t>
            </a:r>
          </a:p>
          <a:p>
            <a:endParaRPr lang="en-IE" sz="2000" dirty="0"/>
          </a:p>
          <a:p>
            <a:endParaRPr lang="en-IE" sz="2000" dirty="0"/>
          </a:p>
          <a:p>
            <a:endParaRPr lang="en-IE" sz="2000" dirty="0"/>
          </a:p>
          <a:p>
            <a:endParaRPr lang="en-IE" sz="2000" dirty="0"/>
          </a:p>
          <a:p>
            <a:endParaRPr lang="en-IE" sz="2000" dirty="0"/>
          </a:p>
          <a:p>
            <a:endParaRPr lang="en-IE" sz="2000" dirty="0">
              <a:solidFill>
                <a:srgbClr val="000000"/>
              </a:solidFill>
              <a:latin typeface="Arial" charset="0"/>
            </a:endParaRPr>
          </a:p>
          <a:p>
            <a:endParaRPr lang="en-IE" sz="1600" dirty="0">
              <a:solidFill>
                <a:srgbClr val="000000"/>
              </a:solidFill>
              <a:latin typeface="Arial" charset="0"/>
            </a:endParaRPr>
          </a:p>
          <a:p>
            <a:pPr lvl="1"/>
            <a:endParaRPr lang="en-IE" sz="1200" dirty="0">
              <a:solidFill>
                <a:srgbClr val="000000"/>
              </a:solidFill>
              <a:latin typeface="Arial" charset="0"/>
            </a:endParaRPr>
          </a:p>
          <a:p>
            <a:endParaRPr lang="en-IE" sz="2000" dirty="0">
              <a:solidFill>
                <a:srgbClr val="000000"/>
              </a:solidFill>
              <a:latin typeface="Arial" charset="0"/>
            </a:endParaRPr>
          </a:p>
          <a:p>
            <a:pPr marL="0" indent="0">
              <a:buNone/>
            </a:pPr>
            <a:endParaRPr lang="en-IE" sz="2000" dirty="0">
              <a:latin typeface="Arial" charset="0"/>
            </a:endParaRPr>
          </a:p>
          <a:p>
            <a:pPr marL="0" indent="0">
              <a:buNone/>
            </a:pPr>
            <a:endParaRPr lang="en-IE" sz="2000" dirty="0">
              <a:latin typeface="Arial"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1215656"/>
            <a:ext cx="5443537" cy="1662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580980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a:solidFill>
                  <a:srgbClr val="000000"/>
                </a:solidFill>
              </a:rPr>
              <a:t>Specifying the IEs for TOF measurement:</a:t>
            </a:r>
            <a:endParaRPr lang="en-US" sz="3200" dirty="0">
              <a:latin typeface="Arial" charset="0"/>
            </a:endParaRPr>
          </a:p>
        </p:txBody>
      </p:sp>
      <p:sp>
        <p:nvSpPr>
          <p:cNvPr id="10243" name="Rectangle 1027"/>
          <p:cNvSpPr>
            <a:spLocks noGrp="1" noChangeArrowheads="1"/>
          </p:cNvSpPr>
          <p:nvPr>
            <p:ph type="body" idx="1"/>
          </p:nvPr>
        </p:nvSpPr>
        <p:spPr>
          <a:xfrm>
            <a:off x="228600" y="1371600"/>
            <a:ext cx="8763000" cy="4724400"/>
          </a:xfrm>
        </p:spPr>
        <p:txBody>
          <a:bodyPr/>
          <a:lstStyle/>
          <a:p>
            <a:r>
              <a:rPr lang="en-IE" sz="2400" dirty="0">
                <a:latin typeface="Arial" charset="0"/>
              </a:rPr>
              <a:t>This may seem like a lot of work, but it is not, since a model for this already exists….</a:t>
            </a:r>
          </a:p>
          <a:p>
            <a:endParaRPr lang="en-IE" sz="2400" dirty="0">
              <a:latin typeface="Arial" charset="0"/>
            </a:endParaRPr>
          </a:p>
          <a:p>
            <a:r>
              <a:rPr lang="en-IE" sz="2400" dirty="0">
                <a:latin typeface="Arial" charset="0"/>
              </a:rPr>
              <a:t>All the necessary IE and mechanisms (and the text) for what is needed have already been developed and included in the </a:t>
            </a:r>
            <a:r>
              <a:rPr lang="en-IE" sz="2400" dirty="0" smtClean="0">
                <a:latin typeface="Arial" charset="0"/>
              </a:rPr>
              <a:t>recently published </a:t>
            </a:r>
            <a:r>
              <a:rPr lang="en-IE" sz="2400" dirty="0">
                <a:latin typeface="Arial" charset="0"/>
              </a:rPr>
              <a:t>IEEE 802.15.8-2017 standard</a:t>
            </a:r>
          </a:p>
          <a:p>
            <a:r>
              <a:rPr lang="en-IE" sz="2400" dirty="0">
                <a:latin typeface="Arial" charset="0"/>
              </a:rPr>
              <a:t>The proposal here is to copy the relevant text relating to ranging and IE’s from that standard</a:t>
            </a:r>
          </a:p>
          <a:p>
            <a:r>
              <a:rPr lang="en-IE" sz="2400" dirty="0">
                <a:latin typeface="Arial" charset="0"/>
              </a:rPr>
              <a:t>The only change needed is re-numbering the IEs</a:t>
            </a:r>
          </a:p>
          <a:p>
            <a:pPr lvl="1"/>
            <a:r>
              <a:rPr lang="en-IE" sz="2000" dirty="0">
                <a:latin typeface="Arial" charset="0"/>
              </a:rPr>
              <a:t>The 802.15.8 IEs for ranging will need to be merged into the 802.15.4 IE table which </a:t>
            </a:r>
            <a:r>
              <a:rPr lang="en-IE" sz="2000" dirty="0" smtClean="0">
                <a:latin typeface="Arial" charset="0"/>
              </a:rPr>
              <a:t>should be a </a:t>
            </a:r>
            <a:r>
              <a:rPr lang="en-IE" sz="2000" dirty="0">
                <a:latin typeface="Arial" charset="0"/>
              </a:rPr>
              <a:t>small task</a:t>
            </a:r>
            <a:endParaRPr lang="en-IE" dirty="0">
              <a:latin typeface="Arial" charset="0"/>
            </a:endParaRPr>
          </a:p>
        </p:txBody>
      </p:sp>
    </p:spTree>
    <p:extLst>
      <p:ext uri="{BB962C8B-B14F-4D97-AF65-F5344CB8AC3E}">
        <p14:creationId xmlns:p14="http://schemas.microsoft.com/office/powerpoint/2010/main" val="36131227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1800"/>
            <a:ext cx="9144000" cy="461665"/>
          </a:xfrm>
          <a:prstGeom prst="rect">
            <a:avLst/>
          </a:prstGeom>
          <a:noFill/>
        </p:spPr>
        <p:txBody>
          <a:bodyPr wrap="square" rtlCol="0">
            <a:spAutoFit/>
          </a:bodyPr>
          <a:lstStyle/>
          <a:p>
            <a:pPr algn="ctr"/>
            <a:r>
              <a:rPr lang="en-IE" sz="2400" b="1" dirty="0"/>
              <a:t>THE END</a:t>
            </a:r>
          </a:p>
        </p:txBody>
      </p:sp>
    </p:spTree>
    <p:extLst>
      <p:ext uri="{BB962C8B-B14F-4D97-AF65-F5344CB8AC3E}">
        <p14:creationId xmlns:p14="http://schemas.microsoft.com/office/powerpoint/2010/main" val="21454055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a:solidFill>
                  <a:srgbClr val="000000"/>
                </a:solidFill>
              </a:rPr>
              <a:t>Timestamp integrity and robustness:</a:t>
            </a:r>
            <a:endParaRPr lang="en-US" sz="3200" dirty="0">
              <a:latin typeface="Arial" charset="0"/>
            </a:endParaRPr>
          </a:p>
        </p:txBody>
      </p:sp>
      <p:sp>
        <p:nvSpPr>
          <p:cNvPr id="10243" name="Rectangle 1027"/>
          <p:cNvSpPr>
            <a:spLocks noGrp="1" noChangeArrowheads="1"/>
          </p:cNvSpPr>
          <p:nvPr>
            <p:ph type="body" idx="1"/>
          </p:nvPr>
        </p:nvSpPr>
        <p:spPr>
          <a:xfrm>
            <a:off x="304800" y="1371600"/>
            <a:ext cx="8686800" cy="4724400"/>
          </a:xfrm>
        </p:spPr>
        <p:txBody>
          <a:bodyPr/>
          <a:lstStyle/>
          <a:p>
            <a:r>
              <a:rPr lang="en-IE" sz="2400" dirty="0">
                <a:latin typeface="Arial" charset="0"/>
              </a:rPr>
              <a:t>The HRP UWB PHY synchronisation sequence is made up of repeated symbols consisting of (ternary) Ipatov sequences with the property of perfect periodic auto-correlation.  Accumulation of this correlation yields a channel impulse response (CIR) from which the first arriving ray (RX timestamp) can be determined.</a:t>
            </a:r>
          </a:p>
          <a:p>
            <a:pPr marL="0" indent="0">
              <a:buNone/>
            </a:pPr>
            <a:endParaRPr lang="en-IE" sz="1050" dirty="0">
              <a:latin typeface="Arial" charset="0"/>
            </a:endParaRPr>
          </a:p>
          <a:p>
            <a:pPr marL="0" indent="0">
              <a:buNone/>
            </a:pPr>
            <a:r>
              <a:rPr lang="en-IE" sz="2400" dirty="0">
                <a:latin typeface="Arial" charset="0"/>
              </a:rPr>
              <a:t>The problem:</a:t>
            </a:r>
          </a:p>
          <a:p>
            <a:r>
              <a:rPr lang="en-IE" sz="2400" dirty="0">
                <a:latin typeface="Arial" charset="0"/>
              </a:rPr>
              <a:t>Accidental or intentional interference from other transmitters of the same sequence, or repeated energy bursts at the preamble symbol rate, can give rise to artefacts in the CIR giving erroneous RX timestamp results.</a:t>
            </a:r>
          </a:p>
        </p:txBody>
      </p:sp>
    </p:spTree>
    <p:extLst>
      <p:ext uri="{BB962C8B-B14F-4D97-AF65-F5344CB8AC3E}">
        <p14:creationId xmlns:p14="http://schemas.microsoft.com/office/powerpoint/2010/main" val="4999251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a:solidFill>
                  <a:srgbClr val="000000"/>
                </a:solidFill>
              </a:rPr>
              <a:t>Timestamp integrity and robustness:</a:t>
            </a:r>
            <a:endParaRPr lang="en-US" sz="3200" dirty="0">
              <a:latin typeface="Arial" charset="0"/>
            </a:endParaRPr>
          </a:p>
        </p:txBody>
      </p:sp>
      <p:sp>
        <p:nvSpPr>
          <p:cNvPr id="10243" name="Rectangle 1027"/>
          <p:cNvSpPr>
            <a:spLocks noGrp="1" noChangeArrowheads="1"/>
          </p:cNvSpPr>
          <p:nvPr>
            <p:ph type="body" idx="1"/>
          </p:nvPr>
        </p:nvSpPr>
        <p:spPr>
          <a:xfrm>
            <a:off x="381000" y="1371600"/>
            <a:ext cx="8610600" cy="4724400"/>
          </a:xfrm>
        </p:spPr>
        <p:txBody>
          <a:bodyPr/>
          <a:lstStyle/>
          <a:p>
            <a:pPr marL="0" indent="0">
              <a:buNone/>
            </a:pPr>
            <a:r>
              <a:rPr lang="en-IE" sz="2800" dirty="0">
                <a:latin typeface="Arial" charset="0"/>
              </a:rPr>
              <a:t>The solution:</a:t>
            </a:r>
          </a:p>
          <a:p>
            <a:r>
              <a:rPr lang="en-IE" sz="2400" dirty="0">
                <a:latin typeface="Arial" charset="0"/>
              </a:rPr>
              <a:t>Include a cryptographically generated pulse sequence in the transmitted PHY frame and have the receiver generate its own version of this sequence to cross correlate and accumulate to produce a CIR to get RX timestamp.</a:t>
            </a:r>
          </a:p>
          <a:p>
            <a:r>
              <a:rPr lang="en-IE" sz="2400" dirty="0">
                <a:latin typeface="Arial" charset="0"/>
              </a:rPr>
              <a:t>Since only valid transmitters and receivers know the key to generate this </a:t>
            </a:r>
            <a:r>
              <a:rPr lang="en-IE" sz="2400" i="1" dirty="0">
                <a:latin typeface="Arial" charset="0"/>
              </a:rPr>
              <a:t>ciphered sequence</a:t>
            </a:r>
            <a:r>
              <a:rPr lang="en-IE" sz="2400" dirty="0">
                <a:latin typeface="Arial" charset="0"/>
              </a:rPr>
              <a:t> it is secure against both accidental interference and intentional malicious attack neither of which will correlate correctly with the ciphered sequence.</a:t>
            </a:r>
          </a:p>
          <a:p>
            <a:endParaRPr lang="en-IE" sz="2400" dirty="0">
              <a:latin typeface="Arial" charset="0"/>
            </a:endParaRPr>
          </a:p>
        </p:txBody>
      </p:sp>
    </p:spTree>
    <p:extLst>
      <p:ext uri="{BB962C8B-B14F-4D97-AF65-F5344CB8AC3E}">
        <p14:creationId xmlns:p14="http://schemas.microsoft.com/office/powerpoint/2010/main" val="18586651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a:solidFill>
                  <a:srgbClr val="000000"/>
                </a:solidFill>
              </a:rPr>
              <a:t>Timestamp integrity and robustness:</a:t>
            </a:r>
            <a:endParaRPr lang="en-US" sz="3200" dirty="0">
              <a:latin typeface="Arial" charset="0"/>
            </a:endParaRPr>
          </a:p>
        </p:txBody>
      </p:sp>
      <p:sp>
        <p:nvSpPr>
          <p:cNvPr id="10243" name="Rectangle 1027"/>
          <p:cNvSpPr>
            <a:spLocks noGrp="1" noChangeArrowheads="1"/>
          </p:cNvSpPr>
          <p:nvPr>
            <p:ph type="body" idx="1"/>
          </p:nvPr>
        </p:nvSpPr>
        <p:spPr>
          <a:xfrm>
            <a:off x="381000" y="3962400"/>
            <a:ext cx="8610600" cy="2451463"/>
          </a:xfrm>
        </p:spPr>
        <p:txBody>
          <a:bodyPr/>
          <a:lstStyle/>
          <a:p>
            <a:r>
              <a:rPr lang="en-IE" sz="2000" dirty="0">
                <a:latin typeface="Arial" charset="0"/>
              </a:rPr>
              <a:t>Two modes to set where the ciphered sequence is placed in the frame</a:t>
            </a:r>
          </a:p>
          <a:p>
            <a:r>
              <a:rPr lang="en-IE" sz="2000" dirty="0">
                <a:latin typeface="Arial" charset="0"/>
              </a:rPr>
              <a:t>Mode 1 – After the SFD before PHR</a:t>
            </a:r>
          </a:p>
          <a:p>
            <a:pPr lvl="1"/>
            <a:r>
              <a:rPr lang="en-IE" sz="1600" dirty="0">
                <a:latin typeface="Arial" charset="0"/>
              </a:rPr>
              <a:t>Deterministic position without needing to adjust for varying data frames length. </a:t>
            </a:r>
          </a:p>
          <a:p>
            <a:pPr lvl="1"/>
            <a:r>
              <a:rPr lang="en-IE" sz="1600" dirty="0">
                <a:latin typeface="Arial" charset="0"/>
              </a:rPr>
              <a:t>Cipher CIR processing to get the RX timestamp can begin earlier</a:t>
            </a:r>
          </a:p>
          <a:p>
            <a:r>
              <a:rPr lang="en-IE" sz="2000" dirty="0">
                <a:latin typeface="Arial" charset="0"/>
              </a:rPr>
              <a:t>Mode 2 – After the data</a:t>
            </a:r>
          </a:p>
          <a:p>
            <a:pPr lvl="1"/>
            <a:r>
              <a:rPr lang="en-IE" sz="1600" dirty="0">
                <a:latin typeface="Arial" charset="0"/>
              </a:rPr>
              <a:t>Allows interworking with receivers expecting normal HRP UWB frame format </a:t>
            </a:r>
          </a:p>
          <a:p>
            <a:pPr lvl="1"/>
            <a:r>
              <a:rPr lang="en-IE" sz="1600" dirty="0">
                <a:latin typeface="Arial" charset="0"/>
              </a:rPr>
              <a:t>Data can be received without cipher alignment and used to regain alignment</a:t>
            </a:r>
          </a:p>
          <a:p>
            <a:pPr lvl="1"/>
            <a:endParaRPr lang="en-IE" sz="1600" dirty="0">
              <a:latin typeface="Arial" charset="0"/>
            </a:endParaRPr>
          </a:p>
          <a:p>
            <a:endParaRPr lang="en-IE" sz="2000" dirty="0">
              <a:latin typeface="Arial" charset="0"/>
            </a:endParaRP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371600"/>
            <a:ext cx="8258175"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237628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a:solidFill>
                  <a:srgbClr val="000000"/>
                </a:solidFill>
              </a:rPr>
              <a:t>Cipher sequence structure:</a:t>
            </a:r>
            <a:endParaRPr lang="en-US" sz="3200" dirty="0">
              <a:latin typeface="Arial" charset="0"/>
            </a:endParaRPr>
          </a:p>
        </p:txBody>
      </p:sp>
      <p:sp>
        <p:nvSpPr>
          <p:cNvPr id="5" name="Rectangle 1027"/>
          <p:cNvSpPr txBox="1">
            <a:spLocks noChangeArrowheads="1"/>
          </p:cNvSpPr>
          <p:nvPr/>
        </p:nvSpPr>
        <p:spPr bwMode="auto">
          <a:xfrm>
            <a:off x="304800" y="1295400"/>
            <a:ext cx="86868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r>
              <a:rPr lang="en-IE" sz="2400" kern="0" dirty="0">
                <a:latin typeface="Arial" charset="0"/>
              </a:rPr>
              <a:t>With the cipher sequence generated </a:t>
            </a:r>
            <a:r>
              <a:rPr lang="en-IE" sz="2400" dirty="0">
                <a:latin typeface="Arial" charset="0"/>
              </a:rPr>
              <a:t>cryptographically it will only be correctly received (correctly correlated in the receiver) when both TX and RX parties know the keys and cryptographic scheme.</a:t>
            </a:r>
          </a:p>
          <a:p>
            <a:r>
              <a:rPr lang="en-IE" sz="2400" dirty="0">
                <a:latin typeface="Arial" charset="0"/>
              </a:rPr>
              <a:t>The receiver can validate the sequence by measuring the strength of the correlation across the whole sequence</a:t>
            </a:r>
          </a:p>
          <a:p>
            <a:r>
              <a:rPr lang="en-IE" sz="2400" dirty="0">
                <a:latin typeface="Arial" charset="0"/>
              </a:rPr>
              <a:t>To promote interworking between vendors the cryptographic scheme will be defined in the amendment </a:t>
            </a:r>
          </a:p>
          <a:p>
            <a:pPr lvl="1"/>
            <a:r>
              <a:rPr lang="en-IE" sz="2000" kern="0" dirty="0">
                <a:latin typeface="Arial" charset="0"/>
              </a:rPr>
              <a:t>The proposed scheme is based on AES-128 in counter mode</a:t>
            </a:r>
          </a:p>
          <a:p>
            <a:pPr lvl="1"/>
            <a:r>
              <a:rPr lang="en-IE" sz="2000" kern="0" dirty="0">
                <a:latin typeface="Arial" charset="0"/>
              </a:rPr>
              <a:t>This has a 128-bit key and a 128-bit nonce (generated via an LFSR)</a:t>
            </a:r>
          </a:p>
          <a:p>
            <a:pPr lvl="1"/>
            <a:r>
              <a:rPr lang="en-IE" sz="2000" kern="0" dirty="0">
                <a:latin typeface="Arial" charset="0"/>
              </a:rPr>
              <a:t>The resultant sequence of 1’s and 0’s define the pulse polarity for the cipher sequence</a:t>
            </a:r>
          </a:p>
          <a:p>
            <a:pPr lvl="1"/>
            <a:endParaRPr lang="en-IE" sz="2000" kern="0" dirty="0">
              <a:latin typeface="Arial" charset="0"/>
            </a:endParaRPr>
          </a:p>
        </p:txBody>
      </p:sp>
    </p:spTree>
    <p:extLst>
      <p:ext uri="{BB962C8B-B14F-4D97-AF65-F5344CB8AC3E}">
        <p14:creationId xmlns:p14="http://schemas.microsoft.com/office/powerpoint/2010/main" val="26438619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026"/>
          <p:cNvSpPr txBox="1">
            <a:spLocks noChangeArrowheads="1"/>
          </p:cNvSpPr>
          <p:nvPr/>
        </p:nvSpPr>
        <p:spPr>
          <a:xfrm>
            <a:off x="304800" y="685800"/>
            <a:ext cx="8686800" cy="4572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a:lstStyle>
          <a:p>
            <a:r>
              <a:rPr lang="en-US" sz="3200" b="1" kern="0" dirty="0">
                <a:solidFill>
                  <a:srgbClr val="000000"/>
                </a:solidFill>
              </a:rPr>
              <a:t>Cipher sequence </a:t>
            </a:r>
            <a:r>
              <a:rPr lang="en-IE" sz="3200" b="1" dirty="0"/>
              <a:t>CSPRNG</a:t>
            </a:r>
            <a:r>
              <a:rPr lang="en-US" sz="3200" b="1" kern="0" dirty="0">
                <a:solidFill>
                  <a:srgbClr val="000000"/>
                </a:solidFill>
              </a:rPr>
              <a:t>:</a:t>
            </a:r>
            <a:endParaRPr lang="en-US" sz="3200" kern="0" dirty="0">
              <a:latin typeface="Arial" charset="0"/>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66850" y="1828800"/>
            <a:ext cx="6362700"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1027"/>
          <p:cNvSpPr txBox="1">
            <a:spLocks noChangeArrowheads="1"/>
          </p:cNvSpPr>
          <p:nvPr/>
        </p:nvSpPr>
        <p:spPr bwMode="auto">
          <a:xfrm>
            <a:off x="304800" y="129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r>
              <a:rPr lang="en-IE" sz="2400" kern="0" dirty="0">
                <a:latin typeface="Arial" charset="0"/>
              </a:rPr>
              <a:t>First of two options:</a:t>
            </a:r>
            <a:endParaRPr lang="en-IE" sz="2000" kern="0" dirty="0">
              <a:latin typeface="Arial" charset="0"/>
            </a:endParaRPr>
          </a:p>
        </p:txBody>
      </p:sp>
    </p:spTree>
    <p:extLst>
      <p:ext uri="{BB962C8B-B14F-4D97-AF65-F5344CB8AC3E}">
        <p14:creationId xmlns:p14="http://schemas.microsoft.com/office/powerpoint/2010/main" val="27569846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026"/>
          <p:cNvSpPr txBox="1">
            <a:spLocks noChangeArrowheads="1"/>
          </p:cNvSpPr>
          <p:nvPr/>
        </p:nvSpPr>
        <p:spPr>
          <a:xfrm>
            <a:off x="304800" y="685800"/>
            <a:ext cx="8686800" cy="4572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a:lstStyle>
          <a:p>
            <a:r>
              <a:rPr lang="en-US" sz="3200" b="1" kern="0" dirty="0">
                <a:solidFill>
                  <a:srgbClr val="000000"/>
                </a:solidFill>
              </a:rPr>
              <a:t>Cipher sequence </a:t>
            </a:r>
            <a:r>
              <a:rPr lang="en-IE" sz="3200" b="1" dirty="0"/>
              <a:t>CSPRNG</a:t>
            </a:r>
            <a:r>
              <a:rPr lang="en-US" sz="3200" b="1" kern="0" dirty="0">
                <a:solidFill>
                  <a:srgbClr val="000000"/>
                </a:solidFill>
              </a:rPr>
              <a:t>:</a:t>
            </a:r>
            <a:endParaRPr lang="en-US" sz="3200" kern="0" dirty="0">
              <a:latin typeface="Arial" charset="0"/>
            </a:endParaRPr>
          </a:p>
        </p:txBody>
      </p:sp>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866900"/>
            <a:ext cx="6648450" cy="430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1027"/>
          <p:cNvSpPr txBox="1">
            <a:spLocks noChangeArrowheads="1"/>
          </p:cNvSpPr>
          <p:nvPr/>
        </p:nvSpPr>
        <p:spPr bwMode="auto">
          <a:xfrm>
            <a:off x="304800" y="129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r>
              <a:rPr lang="en-IE" sz="2400" kern="0" dirty="0">
                <a:latin typeface="Arial" charset="0"/>
              </a:rPr>
              <a:t>Second of two options:</a:t>
            </a:r>
            <a:endParaRPr lang="en-IE" sz="2000" kern="0" dirty="0">
              <a:latin typeface="Arial" charset="0"/>
            </a:endParaRPr>
          </a:p>
        </p:txBody>
      </p:sp>
    </p:spTree>
    <p:extLst>
      <p:ext uri="{BB962C8B-B14F-4D97-AF65-F5344CB8AC3E}">
        <p14:creationId xmlns:p14="http://schemas.microsoft.com/office/powerpoint/2010/main" val="24930680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26"/>
          <p:cNvSpPr txBox="1">
            <a:spLocks noChangeArrowheads="1"/>
          </p:cNvSpPr>
          <p:nvPr/>
        </p:nvSpPr>
        <p:spPr>
          <a:xfrm>
            <a:off x="304800" y="685800"/>
            <a:ext cx="8686800" cy="4572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a:lstStyle>
          <a:p>
            <a:r>
              <a:rPr lang="en-US" sz="3200" b="1" kern="0" dirty="0">
                <a:solidFill>
                  <a:srgbClr val="000000"/>
                </a:solidFill>
              </a:rPr>
              <a:t>Cipher sequence </a:t>
            </a:r>
            <a:r>
              <a:rPr lang="en-IE" sz="3200" b="1" dirty="0"/>
              <a:t>CSPRNG</a:t>
            </a:r>
            <a:r>
              <a:rPr lang="en-US" sz="3200" b="1" kern="0" dirty="0">
                <a:solidFill>
                  <a:srgbClr val="000000"/>
                </a:solidFill>
              </a:rPr>
              <a:t>:</a:t>
            </a:r>
            <a:endParaRPr lang="en-US" sz="3200" kern="0" dirty="0">
              <a:latin typeface="Arial" charset="0"/>
            </a:endParaRPr>
          </a:p>
        </p:txBody>
      </p:sp>
      <p:sp>
        <p:nvSpPr>
          <p:cNvPr id="4" name="Rectangle 1027"/>
          <p:cNvSpPr txBox="1">
            <a:spLocks noChangeArrowheads="1"/>
          </p:cNvSpPr>
          <p:nvPr/>
        </p:nvSpPr>
        <p:spPr bwMode="auto">
          <a:xfrm>
            <a:off x="304800" y="1295400"/>
            <a:ext cx="868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r>
              <a:rPr lang="en-IE" sz="2400" kern="0" dirty="0" smtClean="0">
                <a:latin typeface="Arial" charset="0"/>
              </a:rPr>
              <a:t>Third option:</a:t>
            </a:r>
            <a:endParaRPr lang="en-IE" sz="2000" kern="0" dirty="0">
              <a:latin typeface="Arial" charset="0"/>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3975" y="1943100"/>
            <a:ext cx="6648450" cy="430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08631095"/>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60098</TotalTime>
  <Words>1491</Words>
  <Application>Microsoft Office PowerPoint</Application>
  <PresentationFormat>On-screen Show (4:3)</PresentationFormat>
  <Paragraphs>153</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Default Design</vt:lpstr>
      <vt:lpstr>PowerPoint Presentation</vt:lpstr>
      <vt:lpstr>The aim of this presentation:</vt:lpstr>
      <vt:lpstr>Timestamp integrity and robustness:</vt:lpstr>
      <vt:lpstr>Timestamp integrity and robustness:</vt:lpstr>
      <vt:lpstr>Timestamp integrity and robustness:</vt:lpstr>
      <vt:lpstr>Cipher sequence structure:</vt:lpstr>
      <vt:lpstr>PowerPoint Presentation</vt:lpstr>
      <vt:lpstr>PowerPoint Presentation</vt:lpstr>
      <vt:lpstr>PowerPoint Presentation</vt:lpstr>
      <vt:lpstr>PowerPoint Presentation</vt:lpstr>
      <vt:lpstr>PowerPoint Presentation</vt:lpstr>
      <vt:lpstr>Reduced on-air transmission times:</vt:lpstr>
      <vt:lpstr>Compressed 27 Mb/s modulation mode</vt:lpstr>
      <vt:lpstr>PowerPoint Presentation</vt:lpstr>
      <vt:lpstr>Compressed preamble and SFD</vt:lpstr>
      <vt:lpstr>Compressed cipher sequence</vt:lpstr>
      <vt:lpstr>Compressed PHR</vt:lpstr>
      <vt:lpstr>MAC changes to support the previous items:</vt:lpstr>
      <vt:lpstr>MAC enhancements for TOF measurement:</vt:lpstr>
      <vt:lpstr>Ranging mechanism: SS-TWR</vt:lpstr>
      <vt:lpstr>Specifying the IEs for TOF measurement:</vt:lpstr>
      <vt:lpstr>PowerPoint Presentation</vt:lpstr>
    </vt:vector>
  </TitlesOfParts>
  <Company>Decawave Ltd</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Billy Verso</cp:lastModifiedBy>
  <cp:revision>1012</cp:revision>
  <cp:lastPrinted>2015-07-14T16:02:16Z</cp:lastPrinted>
  <dcterms:created xsi:type="dcterms:W3CDTF">2009-07-12T16:25:16Z</dcterms:created>
  <dcterms:modified xsi:type="dcterms:W3CDTF">2018-05-10T14:40:32Z</dcterms:modified>
</cp:coreProperties>
</file>