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56" r:id="rId4"/>
    <p:sldId id="266" r:id="rId5"/>
    <p:sldId id="265" r:id="rId6"/>
    <p:sldId id="267" r:id="rId7"/>
    <p:sldId id="26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15-18-0107-00-004z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March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Frank Leong, NXP Semiconductors</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Secure RF Ranging</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5 March, 2018</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Leong</a:t>
            </a:r>
            <a:r>
              <a:rPr lang="en-US" altLang="en-US" sz="1600" smtClean="0">
                <a:solidFill>
                  <a:schemeClr val="tx2"/>
                </a:solidFill>
              </a:rPr>
              <a:t>] </a:t>
            </a:r>
            <a:r>
              <a:rPr lang="en-US" altLang="en-US" sz="1600">
                <a:solidFill>
                  <a:schemeClr val="tx2"/>
                </a:solidFill>
              </a:rPr>
              <a:t>Company </a:t>
            </a:r>
            <a:r>
              <a:rPr lang="en-US" altLang="en-US" sz="1600" smtClean="0">
                <a:solidFill>
                  <a:schemeClr val="tx2"/>
                </a:solidFill>
              </a:rPr>
              <a:t>[</a:t>
            </a:r>
            <a:r>
              <a:rPr lang="en-US" altLang="en-US" sz="1600" smtClean="0">
                <a:solidFill>
                  <a:srgbClr val="FF0000"/>
                </a:solidFill>
              </a:rPr>
              <a:t>NXP Semiconductors</a:t>
            </a:r>
            <a:r>
              <a:rPr lang="en-US" altLang="en-US" sz="1600" smtClean="0">
                <a:solidFill>
                  <a:schemeClr val="tx2"/>
                </a:solidFill>
              </a:rPr>
              <a:t>]</a:t>
            </a:r>
            <a:endParaRPr lang="en-US" altLang="en-US" sz="1600">
              <a:solidFill>
                <a:schemeClr val="tx2"/>
              </a:solidFill>
            </a:endParaRPr>
          </a:p>
          <a:p>
            <a:r>
              <a:rPr lang="en-US" altLang="en-US" sz="1600">
                <a:solidFill>
                  <a:schemeClr val="tx2"/>
                </a:solidFill>
              </a:rPr>
              <a:t>Address </a:t>
            </a:r>
            <a:r>
              <a:rPr lang="en-US" altLang="en-US" sz="1600" smtClean="0">
                <a:solidFill>
                  <a:schemeClr val="tx2"/>
                </a:solidFill>
              </a:rPr>
              <a:t>[</a:t>
            </a:r>
            <a:r>
              <a:rPr lang="en-US" altLang="en-US" sz="1600">
                <a:solidFill>
                  <a:srgbClr val="FF0000"/>
                </a:solidFill>
              </a:rPr>
              <a:t>High Tech Campus 60, 5656 AG, The Netherlands</a:t>
            </a:r>
            <a:r>
              <a:rPr lang="en-US" altLang="en-US" sz="1600" smtClean="0">
                <a:solidFill>
                  <a:schemeClr val="tx2"/>
                </a:solidFill>
              </a:rPr>
              <a:t>]</a:t>
            </a:r>
            <a:endParaRPr lang="en-US" altLang="en-US" sz="1600">
              <a:solidFill>
                <a:schemeClr val="tx2"/>
              </a:solidFill>
            </a:endParaRPr>
          </a:p>
          <a:p>
            <a:r>
              <a:rPr lang="en-US" altLang="en-US" sz="1600">
                <a:solidFill>
                  <a:schemeClr val="tx2"/>
                </a:solidFill>
              </a:rPr>
              <a:t>Voice</a:t>
            </a:r>
            <a:r>
              <a:rPr lang="en-US" altLang="en-US" sz="1600" smtClean="0">
                <a:solidFill>
                  <a:schemeClr val="tx2"/>
                </a:solidFill>
              </a:rPr>
              <a:t>:[</a:t>
            </a:r>
            <a:r>
              <a:rPr lang="en-US" altLang="en-US" sz="1600" smtClean="0">
                <a:solidFill>
                  <a:srgbClr val="FF0000"/>
                </a:solidFill>
              </a:rPr>
              <a:t>+31 </a:t>
            </a:r>
            <a:r>
              <a:rPr lang="en-US" altLang="en-US" sz="1600">
                <a:solidFill>
                  <a:srgbClr val="FF0000"/>
                </a:solidFill>
              </a:rPr>
              <a:t>6 133 60727</a:t>
            </a:r>
            <a:r>
              <a:rPr lang="en-US" altLang="en-US" sz="1600" smtClean="0">
                <a:solidFill>
                  <a:schemeClr val="tx2"/>
                </a:solidFill>
              </a:rPr>
              <a:t>], E-Mail</a:t>
            </a:r>
            <a:r>
              <a:rPr lang="en-US" altLang="en-US" sz="1600" smtClean="0">
                <a:solidFill>
                  <a:schemeClr val="tx2"/>
                </a:solidFill>
              </a:rPr>
              <a:t>:[</a:t>
            </a:r>
            <a:r>
              <a:rPr lang="en-US" altLang="en-US" sz="1600" smtClean="0">
                <a:solidFill>
                  <a:srgbClr val="FF0000"/>
                </a:solidFill>
              </a:rPr>
              <a:t>Frank.Leong (at) nxp.com</a:t>
            </a:r>
            <a:r>
              <a:rPr lang="en-US" altLang="en-US" sz="1600" smtClean="0">
                <a:solidFill>
                  <a:schemeClr val="tx2"/>
                </a:solidFill>
              </a:rPr>
              <a:t>]</a:t>
            </a:r>
            <a:r>
              <a:rPr lang="en-US" altLang="en-US" sz="1600">
                <a:solidFill>
                  <a:schemeClr val="tx2"/>
                </a:solidFill>
              </a:rPr>
              <a:t>	</a:t>
            </a: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Interest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enhancements to 802.15.4 for secure ranging, ranging integrity</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2018</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endParaRPr lang="en-US" altLang="en-US"/>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Secure RF Ranging</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2018</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Secure Ranging – Motivation</a:t>
            </a:r>
            <a:endParaRPr lang="en-US" altLang="en-US" sz="3200"/>
          </a:p>
        </p:txBody>
      </p:sp>
      <p:sp>
        <p:nvSpPr>
          <p:cNvPr id="4099" name="Rectangle 3"/>
          <p:cNvSpPr>
            <a:spLocks noGrp="1" noChangeArrowheads="1"/>
          </p:cNvSpPr>
          <p:nvPr>
            <p:ph type="body" idx="1"/>
          </p:nvPr>
        </p:nvSpPr>
        <p:spPr>
          <a:ln/>
        </p:spPr>
        <p:txBody>
          <a:bodyPr/>
          <a:lstStyle/>
          <a:p>
            <a:r>
              <a:rPr lang="en-US" altLang="en-US" sz="2800"/>
              <a:t>Growing market interest in secure RF ranging based on ToF</a:t>
            </a:r>
          </a:p>
          <a:p>
            <a:r>
              <a:rPr lang="en-US" altLang="en-US" sz="2800"/>
              <a:t>Secure RF ranging on the PHY layer requires many short pulses per measurement</a:t>
            </a:r>
          </a:p>
          <a:p>
            <a:r>
              <a:rPr lang="en-US" altLang="en-US" sz="2800"/>
              <a:t>UWB as specified in IEEE 802.15.4 PHYs may be suitable as starting point</a:t>
            </a:r>
            <a:endParaRPr lang="en-US"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2018</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Secure Ranging – Overview</a:t>
            </a:r>
            <a:endParaRPr lang="en-US" altLang="en-US" sz="3200"/>
          </a:p>
        </p:txBody>
      </p:sp>
      <p:sp>
        <p:nvSpPr>
          <p:cNvPr id="4099" name="Rectangle 3"/>
          <p:cNvSpPr>
            <a:spLocks noGrp="1" noChangeArrowheads="1"/>
          </p:cNvSpPr>
          <p:nvPr>
            <p:ph type="body" idx="1"/>
          </p:nvPr>
        </p:nvSpPr>
        <p:spPr>
          <a:ln/>
        </p:spPr>
        <p:txBody>
          <a:bodyPr/>
          <a:lstStyle/>
          <a:p>
            <a:r>
              <a:rPr lang="en-US" altLang="en-US" sz="2400" smtClean="0"/>
              <a:t>Modulation </a:t>
            </a:r>
            <a:r>
              <a:rPr lang="en-US" altLang="en-US" sz="2400"/>
              <a:t>for </a:t>
            </a:r>
            <a:r>
              <a:rPr lang="en-US" altLang="en-US" sz="2400"/>
              <a:t>ranging </a:t>
            </a:r>
            <a:r>
              <a:rPr lang="en-US" altLang="en-US" sz="2400" smtClean="0"/>
              <a:t>should </a:t>
            </a:r>
            <a:r>
              <a:rPr lang="en-US" altLang="en-US" sz="2400"/>
              <a:t>be based on </a:t>
            </a:r>
            <a:r>
              <a:rPr lang="en-US" altLang="en-US" sz="2400"/>
              <a:t>short </a:t>
            </a:r>
            <a:r>
              <a:rPr lang="en-US" altLang="en-US" sz="2400" smtClean="0"/>
              <a:t>“active” bit/chip durations (target &lt;~3 m, eq. 10 ns)</a:t>
            </a:r>
          </a:p>
          <a:p>
            <a:pPr lvl="1"/>
            <a:r>
              <a:rPr lang="en-US" altLang="en-US" sz="2000" smtClean="0"/>
              <a:t>Implies large signal bandwidth</a:t>
            </a:r>
            <a:endParaRPr lang="en-US" altLang="en-US" sz="2000"/>
          </a:p>
          <a:p>
            <a:pPr lvl="1"/>
            <a:r>
              <a:rPr lang="en-US" altLang="en-US" sz="2000"/>
              <a:t>OOK/PAM would be a candidate</a:t>
            </a:r>
          </a:p>
          <a:p>
            <a:pPr lvl="1"/>
            <a:r>
              <a:rPr lang="en-US" altLang="en-US" sz="2000"/>
              <a:t>N-PSK would be a candidate</a:t>
            </a:r>
          </a:p>
          <a:p>
            <a:pPr lvl="1"/>
            <a:r>
              <a:rPr lang="en-US" altLang="en-US" sz="2000"/>
              <a:t>N-FSK would be a candidate</a:t>
            </a:r>
          </a:p>
          <a:p>
            <a:pPr lvl="1"/>
            <a:r>
              <a:rPr lang="en-US" altLang="en-US" sz="2000"/>
              <a:t>PPM/BPM would </a:t>
            </a:r>
            <a:r>
              <a:rPr lang="en-US" altLang="en-US" sz="2000" b="1" u="sng"/>
              <a:t>not</a:t>
            </a:r>
            <a:r>
              <a:rPr lang="en-US" altLang="en-US" sz="2000"/>
              <a:t> be suitable</a:t>
            </a:r>
          </a:p>
          <a:p>
            <a:r>
              <a:rPr lang="en-US" altLang="en-US" sz="2400" smtClean="0"/>
              <a:t>IEEE </a:t>
            </a:r>
            <a:r>
              <a:rPr lang="en-US" altLang="en-US" sz="2400"/>
              <a:t>UWB PHYs useful as basis for </a:t>
            </a:r>
            <a:r>
              <a:rPr lang="en-US" altLang="en-US" sz="2400"/>
              <a:t>secure </a:t>
            </a:r>
            <a:r>
              <a:rPr lang="en-US" altLang="en-US" sz="2400" smtClean="0"/>
              <a:t>ranging</a:t>
            </a:r>
          </a:p>
          <a:p>
            <a:pPr lvl="1"/>
            <a:r>
              <a:rPr lang="en-US" altLang="en-US" sz="2000"/>
              <a:t>Prefer a single solution to be used for both HRP </a:t>
            </a:r>
            <a:r>
              <a:rPr lang="en-US" altLang="en-US" sz="2000"/>
              <a:t>and </a:t>
            </a:r>
            <a:r>
              <a:rPr lang="en-US" altLang="en-US" sz="2000" smtClean="0"/>
              <a:t>LRP</a:t>
            </a:r>
            <a:endParaRPr lang="en-US" altLang="en-US" sz="2000"/>
          </a:p>
          <a:p>
            <a:r>
              <a:rPr lang="en-US" altLang="en-US" sz="2400" smtClean="0"/>
              <a:t>Need </a:t>
            </a:r>
            <a:r>
              <a:rPr lang="en-US" altLang="en-US" sz="2400"/>
              <a:t>an </a:t>
            </a:r>
            <a:r>
              <a:rPr lang="en-US" altLang="en-US" sz="2400" smtClean="0"/>
              <a:t>extension</a:t>
            </a:r>
          </a:p>
          <a:p>
            <a:pPr lvl="1"/>
            <a:r>
              <a:rPr lang="en-US" altLang="en-US" sz="2000" smtClean="0"/>
              <a:t>This </a:t>
            </a:r>
            <a:r>
              <a:rPr lang="en-US" altLang="en-US" sz="2000"/>
              <a:t>presentation </a:t>
            </a:r>
            <a:r>
              <a:rPr lang="en-US" altLang="en-US" sz="2000" smtClean="0"/>
              <a:t>outlines our thoughts</a:t>
            </a:r>
            <a:endParaRPr lang="en-US" altLang="en-US" sz="2000"/>
          </a:p>
          <a:p>
            <a:endParaRPr lang="en-US" altLang="en-US" sz="2800"/>
          </a:p>
        </p:txBody>
      </p:sp>
    </p:spTree>
    <p:extLst>
      <p:ext uri="{BB962C8B-B14F-4D97-AF65-F5344CB8AC3E}">
        <p14:creationId xmlns:p14="http://schemas.microsoft.com/office/powerpoint/2010/main" val="1427842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2018</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Secure Ranging – Essential Requirement</a:t>
            </a:r>
            <a:endParaRPr lang="en-US" altLang="en-US" sz="3200"/>
          </a:p>
        </p:txBody>
      </p:sp>
      <p:sp>
        <p:nvSpPr>
          <p:cNvPr id="4099" name="Rectangle 3"/>
          <p:cNvSpPr>
            <a:spLocks noGrp="1" noChangeArrowheads="1"/>
          </p:cNvSpPr>
          <p:nvPr>
            <p:ph type="body" idx="1"/>
          </p:nvPr>
        </p:nvSpPr>
        <p:spPr>
          <a:xfrm>
            <a:off x="685800" y="1700808"/>
            <a:ext cx="7772400" cy="4114800"/>
          </a:xfrm>
          <a:ln/>
        </p:spPr>
        <p:txBody>
          <a:bodyPr/>
          <a:lstStyle/>
          <a:p>
            <a:r>
              <a:rPr lang="en-US" sz="2000" smtClean="0"/>
              <a:t>Modulation based </a:t>
            </a:r>
            <a:r>
              <a:rPr lang="en-US" sz="2000"/>
              <a:t>on </a:t>
            </a:r>
            <a:r>
              <a:rPr lang="en-US" sz="2000"/>
              <a:t>short </a:t>
            </a:r>
            <a:r>
              <a:rPr lang="en-US" sz="2000" smtClean="0"/>
              <a:t>“active” bit/chip durations</a:t>
            </a:r>
          </a:p>
          <a:p>
            <a:pPr lvl="1"/>
            <a:r>
              <a:rPr lang="en-US" sz="1800" smtClean="0"/>
              <a:t>Protect </a:t>
            </a:r>
            <a:r>
              <a:rPr lang="en-US" sz="1800"/>
              <a:t>against Early Detect, Late Commit (EDLC) attacks</a:t>
            </a:r>
          </a:p>
          <a:p>
            <a:pPr lvl="1"/>
            <a:r>
              <a:rPr lang="en-US" sz="1800"/>
              <a:t>Protect against </a:t>
            </a:r>
            <a:r>
              <a:rPr lang="en-US" sz="1800"/>
              <a:t>preamble </a:t>
            </a:r>
            <a:r>
              <a:rPr lang="en-US" sz="1800" smtClean="0"/>
              <a:t>attacks</a:t>
            </a:r>
          </a:p>
          <a:p>
            <a:pPr lvl="1"/>
            <a:r>
              <a:rPr lang="en-US" sz="1800" smtClean="0"/>
              <a:t>Limit distance decrease to &lt;~3 m</a:t>
            </a:r>
            <a:endParaRPr lang="en-US" sz="1800"/>
          </a:p>
          <a:p>
            <a:endParaRPr lang="en-US" sz="2000"/>
          </a:p>
          <a:p>
            <a:r>
              <a:rPr lang="en-US" sz="2000"/>
              <a:t>Modulated data must not be predictable to an attacker</a:t>
            </a:r>
          </a:p>
          <a:p>
            <a:pPr lvl="1"/>
            <a:r>
              <a:rPr lang="en-US" sz="1800"/>
              <a:t>Suitable </a:t>
            </a:r>
            <a:r>
              <a:rPr lang="en-US" sz="1800" smtClean="0"/>
              <a:t>CSPRNG </a:t>
            </a:r>
            <a:r>
              <a:rPr lang="en-US" sz="1800"/>
              <a:t>must be used</a:t>
            </a:r>
          </a:p>
          <a:p>
            <a:pPr lvl="1"/>
            <a:r>
              <a:rPr lang="en-US" sz="1800"/>
              <a:t>Avoid Forward Error Correction (FEC), prefer error-tolerance</a:t>
            </a:r>
          </a:p>
          <a:p>
            <a:endParaRPr lang="en-US" sz="2000"/>
          </a:p>
          <a:p>
            <a:r>
              <a:rPr lang="en-US" sz="2000"/>
              <a:t>Our proposal, use a standardized method:</a:t>
            </a:r>
          </a:p>
          <a:p>
            <a:pPr lvl="1"/>
            <a:r>
              <a:rPr lang="en-US" sz="1800" smtClean="0"/>
              <a:t>DRBG </a:t>
            </a:r>
            <a:r>
              <a:rPr lang="en-US" sz="1800"/>
              <a:t>according to NIST SP 800-90A Rev. 1 (2015) §10.2.1</a:t>
            </a:r>
          </a:p>
          <a:p>
            <a:pPr lvl="2"/>
            <a:r>
              <a:rPr lang="en-US" sz="1600"/>
              <a:t>Builds on AES128: proven in the field, fast, ubiquitous</a:t>
            </a:r>
          </a:p>
          <a:p>
            <a:endParaRPr lang="en-US" altLang="en-US" sz="2800"/>
          </a:p>
        </p:txBody>
      </p:sp>
      <p:sp>
        <p:nvSpPr>
          <p:cNvPr id="2" name="TextBox 1"/>
          <p:cNvSpPr txBox="1"/>
          <p:nvPr/>
        </p:nvSpPr>
        <p:spPr>
          <a:xfrm>
            <a:off x="755576" y="6015849"/>
            <a:ext cx="4687502" cy="461665"/>
          </a:xfrm>
          <a:prstGeom prst="rect">
            <a:avLst/>
          </a:prstGeom>
          <a:noFill/>
        </p:spPr>
        <p:txBody>
          <a:bodyPr wrap="none" rtlCol="0">
            <a:spAutoFit/>
          </a:bodyPr>
          <a:lstStyle/>
          <a:p>
            <a:r>
              <a:rPr lang="en-US" smtClean="0"/>
              <a:t>CSPRNG: Cryptographically Secure Pseudo Random Number Generator</a:t>
            </a:r>
          </a:p>
          <a:p>
            <a:r>
              <a:rPr lang="en-US" smtClean="0"/>
              <a:t>DRBG: Deterministic Random Bit Generator</a:t>
            </a:r>
            <a:endParaRPr lang="en-US"/>
          </a:p>
        </p:txBody>
      </p:sp>
    </p:spTree>
    <p:extLst>
      <p:ext uri="{BB962C8B-B14F-4D97-AF65-F5344CB8AC3E}">
        <p14:creationId xmlns:p14="http://schemas.microsoft.com/office/powerpoint/2010/main" val="15648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2018</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smtClean="0"/>
              <a:t>DRBG – Principle of Operation</a:t>
            </a:r>
            <a:endParaRPr lang="en-US" altLang="en-US" sz="320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556792"/>
            <a:ext cx="6477000" cy="4848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3618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2018</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a:t>Frank Leong, NXP Semiconductors</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Summary</a:t>
            </a:r>
            <a:endParaRPr lang="en-US" altLang="en-US" sz="3200"/>
          </a:p>
        </p:txBody>
      </p:sp>
      <p:sp>
        <p:nvSpPr>
          <p:cNvPr id="4099" name="Rectangle 3"/>
          <p:cNvSpPr>
            <a:spLocks noGrp="1" noChangeArrowheads="1"/>
          </p:cNvSpPr>
          <p:nvPr>
            <p:ph type="body" idx="1"/>
          </p:nvPr>
        </p:nvSpPr>
        <p:spPr>
          <a:ln/>
        </p:spPr>
        <p:txBody>
          <a:bodyPr/>
          <a:lstStyle/>
          <a:p>
            <a:r>
              <a:rPr lang="en-US" sz="2800" smtClean="0"/>
              <a:t>Recognize a </a:t>
            </a:r>
            <a:r>
              <a:rPr lang="en-US" sz="2800"/>
              <a:t>need for enhancing the 802.15.4 UWB PHYs to support </a:t>
            </a:r>
            <a:r>
              <a:rPr lang="en-US" sz="2800"/>
              <a:t>secure </a:t>
            </a:r>
            <a:r>
              <a:rPr lang="en-US" sz="2800" smtClean="0"/>
              <a:t>ranging</a:t>
            </a:r>
            <a:br>
              <a:rPr lang="en-US" sz="2800" smtClean="0"/>
            </a:br>
            <a:r>
              <a:rPr lang="en-US" sz="2800" smtClean="0"/>
              <a:t>in </a:t>
            </a:r>
            <a:r>
              <a:rPr lang="en-US" sz="2800"/>
              <a:t>both HRP and LRP</a:t>
            </a:r>
          </a:p>
          <a:p>
            <a:r>
              <a:rPr lang="en-US" sz="2800" smtClean="0"/>
              <a:t>Support </a:t>
            </a:r>
            <a:r>
              <a:rPr lang="en-US" sz="2800"/>
              <a:t>the </a:t>
            </a:r>
            <a:r>
              <a:rPr lang="en-US" sz="2800" smtClean="0"/>
              <a:t>Interest Group </a:t>
            </a:r>
            <a:r>
              <a:rPr lang="en-US" sz="2800"/>
              <a:t>in </a:t>
            </a:r>
            <a:r>
              <a:rPr lang="en-US" sz="2800"/>
              <a:t>this </a:t>
            </a:r>
            <a:r>
              <a:rPr lang="en-US" sz="2800" smtClean="0"/>
              <a:t>area</a:t>
            </a:r>
            <a:endParaRPr lang="en-US" sz="2800"/>
          </a:p>
          <a:p>
            <a:r>
              <a:rPr lang="en-US" sz="2800" smtClean="0"/>
              <a:t>Presented an approach for bit generation</a:t>
            </a:r>
          </a:p>
          <a:p>
            <a:r>
              <a:rPr lang="en-US" sz="2800" smtClean="0"/>
              <a:t>Looking </a:t>
            </a:r>
            <a:r>
              <a:rPr lang="en-US" sz="2800"/>
              <a:t>forward to working towards an interoperable 802.15.4 </a:t>
            </a:r>
            <a:r>
              <a:rPr lang="en-US" sz="2800"/>
              <a:t>solution </a:t>
            </a:r>
            <a:r>
              <a:rPr lang="en-US" sz="2800" smtClean="0"/>
              <a:t>for</a:t>
            </a:r>
            <a:br>
              <a:rPr lang="en-US" sz="2800" smtClean="0"/>
            </a:br>
            <a:r>
              <a:rPr lang="en-US" sz="2800" smtClean="0"/>
              <a:t>secure </a:t>
            </a:r>
            <a:r>
              <a:rPr lang="en-US" sz="2800"/>
              <a:t>ranging</a:t>
            </a:r>
            <a:endParaRPr lang="en-US" altLang="en-US" sz="3600"/>
          </a:p>
        </p:txBody>
      </p:sp>
    </p:spTree>
    <p:extLst>
      <p:ext uri="{BB962C8B-B14F-4D97-AF65-F5344CB8AC3E}">
        <p14:creationId xmlns:p14="http://schemas.microsoft.com/office/powerpoint/2010/main" val="293845819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TotalTime>
  <Words>430</Words>
  <Application>Microsoft Office PowerPoint</Application>
  <PresentationFormat>On-screen Show (4:3)</PresentationFormat>
  <Paragraphs>90</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PowerPoint Presentation</vt:lpstr>
      <vt:lpstr>Secure RF Ranging</vt:lpstr>
      <vt:lpstr>Secure Ranging – Motivation</vt:lpstr>
      <vt:lpstr>Secure Ranging – Overview</vt:lpstr>
      <vt:lpstr>Secure Ranging – Essential Requirement</vt:lpstr>
      <vt:lpstr>DRBG – Principle of Operation</vt:lpstr>
      <vt:lpstr>Summary</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Frank Leong</cp:lastModifiedBy>
  <cp:revision>10</cp:revision>
  <cp:lastPrinted>1998-02-10T13:28:06Z</cp:lastPrinted>
  <dcterms:created xsi:type="dcterms:W3CDTF">2018-03-05T13:27:29Z</dcterms:created>
  <dcterms:modified xsi:type="dcterms:W3CDTF">2018-03-05T15:13:39Z</dcterms:modified>
</cp:coreProperties>
</file>