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4" r:id="rId2"/>
    <p:sldId id="265" r:id="rId3"/>
    <p:sldId id="275" r:id="rId4"/>
    <p:sldId id="267" r:id="rId5"/>
    <p:sldId id="268" r:id="rId6"/>
    <p:sldId id="274" r:id="rId7"/>
    <p:sldId id="277" r:id="rId8"/>
    <p:sldId id="273" r:id="rId9"/>
    <p:sldId id="276" r:id="rId10"/>
    <p:sldId id="278" r:id="rId11"/>
    <p:sldId id="279" r:id="rId12"/>
    <p:sldId id="280" r:id="rId13"/>
    <p:sldId id="281" r:id="rId14"/>
    <p:sldId id="282" r:id="rId15"/>
    <p:sldId id="283" r:id="rId16"/>
    <p:sldId id="284" r:id="rId17"/>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March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smtClean="0"/>
              <a:t>March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a:t>
            </a:r>
            <a:r>
              <a:rPr lang="en-US" altLang="zh-CN" sz="1200" b="1" i="0" kern="1200" baseline="0" dirty="0" smtClean="0">
                <a:solidFill>
                  <a:schemeClr val="tx1"/>
                </a:solidFill>
                <a:latin typeface="Times New Roman" pitchFamily="18" charset="0"/>
                <a:ea typeface="+mn-ea"/>
                <a:cs typeface="+mn-cs"/>
              </a:rPr>
              <a:t>802.</a:t>
            </a:r>
            <a:r>
              <a:rPr lang="en-US" altLang="zh-CN" b="1" dirty="0" smtClean="0"/>
              <a:t>15-18-0106-00-0013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Sang-</a:t>
            </a:r>
            <a:r>
              <a:rPr lang="en-US" altLang="zh-CN" dirty="0" err="1" smtClean="0"/>
              <a:t>Kyu</a:t>
            </a:r>
            <a:r>
              <a:rPr lang="en-US" altLang="zh-CN" dirty="0" smtClean="0"/>
              <a:t> Lim (ETRI)</a:t>
            </a:r>
            <a:endParaRPr lang="en-US" altLang="zh-CN" dirty="0"/>
          </a:p>
        </p:txBody>
      </p:sp>
      <p:sp>
        <p:nvSpPr>
          <p:cNvPr id="5" name="Rectangle 3"/>
          <p:cNvSpPr>
            <a:spLocks noChangeArrowheads="1"/>
          </p:cNvSpPr>
          <p:nvPr/>
        </p:nvSpPr>
        <p:spPr bwMode="auto">
          <a:xfrm>
            <a:off x="152400" y="609600"/>
            <a:ext cx="8991600" cy="4524315"/>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Initial Evaluation Results on PM PHY proposed from ETRI</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dirty="0" smtClean="0">
                <a:solidFill>
                  <a:schemeClr val="tx1">
                    <a:lumMod val="85000"/>
                    <a:lumOff val="15000"/>
                  </a:schemeClr>
                </a:solidFill>
                <a:ea typeface="宋体" charset="-122"/>
              </a:rPr>
              <a:t>05 </a:t>
            </a:r>
            <a:r>
              <a:rPr lang="en-US" altLang="zh-CN" sz="1600" dirty="0" smtClean="0">
                <a:solidFill>
                  <a:schemeClr val="tx1">
                    <a:lumMod val="85000"/>
                    <a:lumOff val="15000"/>
                  </a:schemeClr>
                </a:solidFill>
                <a:ea typeface="宋体" charset="-122"/>
              </a:rPr>
              <a:t>March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Sang-Kyu Lim, Il Soon Jang, </a:t>
            </a:r>
            <a:r>
              <a:rPr lang="en-US" altLang="zh-CN" sz="1600" dirty="0" err="1" smtClean="0">
                <a:solidFill>
                  <a:schemeClr val="tx1">
                    <a:lumMod val="85000"/>
                    <a:lumOff val="15000"/>
                  </a:schemeClr>
                </a:solidFill>
                <a:ea typeface="宋体" charset="-122"/>
              </a:rPr>
              <a:t>Jin</a:t>
            </a:r>
            <a:r>
              <a:rPr lang="en-US" altLang="zh-CN" sz="1600" dirty="0" smtClean="0">
                <a:solidFill>
                  <a:schemeClr val="tx1">
                    <a:lumMod val="85000"/>
                    <a:lumOff val="15000"/>
                  </a:schemeClr>
                </a:solidFill>
                <a:ea typeface="宋体" charset="-122"/>
              </a:rPr>
              <a:t>-Doo </a:t>
            </a:r>
            <a:r>
              <a:rPr lang="en-US" altLang="zh-CN" sz="1600" dirty="0" err="1" smtClean="0">
                <a:solidFill>
                  <a:schemeClr val="tx1">
                    <a:lumMod val="85000"/>
                    <a:lumOff val="15000"/>
                  </a:schemeClr>
                </a:solidFill>
                <a:ea typeface="宋体" charset="-122"/>
              </a:rPr>
              <a:t>Jeong</a:t>
            </a:r>
            <a:r>
              <a:rPr lang="en-US" altLang="zh-CN" sz="1600" dirty="0" smtClean="0">
                <a:solidFill>
                  <a:schemeClr val="tx1">
                    <a:lumMod val="85000"/>
                    <a:lumOff val="15000"/>
                  </a:schemeClr>
                </a:solidFill>
                <a:ea typeface="宋体" charset="-122"/>
              </a:rPr>
              <a:t>, Tae-</a:t>
            </a:r>
            <a:r>
              <a:rPr lang="en-US" altLang="zh-CN" sz="1600" dirty="0" err="1" smtClean="0">
                <a:solidFill>
                  <a:schemeClr val="tx1">
                    <a:lumMod val="85000"/>
                    <a:lumOff val="15000"/>
                  </a:schemeClr>
                </a:solidFill>
                <a:ea typeface="宋体" charset="-122"/>
              </a:rPr>
              <a:t>Gyu</a:t>
            </a:r>
            <a:r>
              <a:rPr lang="en-US" altLang="zh-CN" sz="1600" dirty="0" smtClean="0">
                <a:solidFill>
                  <a:schemeClr val="tx1">
                    <a:lumMod val="85000"/>
                    <a:lumOff val="15000"/>
                  </a:schemeClr>
                </a:solidFill>
                <a:ea typeface="宋体" charset="-122"/>
              </a:rPr>
              <a:t> Kang [ETRI]</a:t>
            </a:r>
          </a:p>
          <a:p>
            <a:r>
              <a:rPr lang="en-US" altLang="zh-CN" sz="1600" dirty="0" smtClean="0">
                <a:solidFill>
                  <a:schemeClr val="tx1">
                    <a:lumMod val="85000"/>
                    <a:lumOff val="15000"/>
                  </a:schemeClr>
                </a:solidFill>
                <a:ea typeface="宋体" charset="-122"/>
              </a:rPr>
              <a:t>Address: 218 </a:t>
            </a:r>
            <a:r>
              <a:rPr lang="en-US" altLang="zh-CN" sz="1600" dirty="0" err="1" smtClean="0">
                <a:solidFill>
                  <a:schemeClr val="tx1">
                    <a:lumMod val="85000"/>
                    <a:lumOff val="15000"/>
                  </a:schemeClr>
                </a:solidFill>
                <a:ea typeface="宋体" charset="-122"/>
              </a:rPr>
              <a:t>Gajeong-ro</a:t>
            </a:r>
            <a:r>
              <a:rPr lang="en-US" altLang="zh-CN" sz="1600" dirty="0" smtClean="0">
                <a:solidFill>
                  <a:schemeClr val="tx1">
                    <a:lumMod val="85000"/>
                    <a:lumOff val="15000"/>
                  </a:schemeClr>
                </a:solidFill>
                <a:ea typeface="宋体" charset="-122"/>
              </a:rPr>
              <a:t>, </a:t>
            </a:r>
            <a:r>
              <a:rPr lang="en-US" altLang="zh-CN" sz="1600" dirty="0" err="1" smtClean="0">
                <a:solidFill>
                  <a:schemeClr val="tx1">
                    <a:lumMod val="85000"/>
                    <a:lumOff val="15000"/>
                  </a:schemeClr>
                </a:solidFill>
                <a:ea typeface="宋体" charset="-122"/>
              </a:rPr>
              <a:t>Yuseong-gu</a:t>
            </a:r>
            <a:r>
              <a:rPr lang="en-US" altLang="zh-CN" sz="1600" dirty="0" smtClean="0">
                <a:solidFill>
                  <a:schemeClr val="tx1">
                    <a:lumMod val="85000"/>
                    <a:lumOff val="15000"/>
                  </a:schemeClr>
                </a:solidFill>
                <a:ea typeface="宋体" charset="-122"/>
              </a:rPr>
              <a:t>, Daejeon, 34129, Korea</a:t>
            </a:r>
          </a:p>
          <a:p>
            <a:r>
              <a:rPr lang="en-US" altLang="zh-CN" sz="1600" dirty="0" smtClean="0">
                <a:solidFill>
                  <a:schemeClr val="tx1">
                    <a:lumMod val="85000"/>
                    <a:lumOff val="15000"/>
                  </a:schemeClr>
                </a:solidFill>
                <a:ea typeface="宋体" charset="-122"/>
              </a:rPr>
              <a:t>Voice:[+82-42</a:t>
            </a:r>
            <a:r>
              <a:rPr lang="en-US" altLang="ko-KR" sz="1600" dirty="0" smtClean="0">
                <a:solidFill>
                  <a:schemeClr val="tx1">
                    <a:lumMod val="85000"/>
                    <a:lumOff val="15000"/>
                  </a:schemeClr>
                </a:solidFill>
                <a:ea typeface="굴림" pitchFamily="50" charset="-127"/>
              </a:rPr>
              <a:t>-860-1573</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a:t>
            </a:r>
            <a:r>
              <a:rPr lang="en-US" altLang="ko-KR" sz="1600" dirty="0" smtClean="0">
                <a:solidFill>
                  <a:schemeClr val="tx1">
                    <a:lumMod val="85000"/>
                    <a:lumOff val="15000"/>
                  </a:schemeClr>
                </a:solidFill>
                <a:ea typeface="굴림" pitchFamily="50" charset="-127"/>
              </a:rPr>
              <a:t>+82-42-860-5218</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Initial Evaluation Results on </a:t>
            </a:r>
            <a:r>
              <a:rPr lang="en-US" altLang="zh-CN" sz="1600" dirty="0" smtClean="0">
                <a:solidFill>
                  <a:schemeClr val="tx1">
                    <a:lumMod val="85000"/>
                    <a:lumOff val="15000"/>
                  </a:schemeClr>
                </a:solidFill>
                <a:ea typeface="宋体" charset="-122"/>
              </a:rPr>
              <a:t>Pulsed Modulation PHY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Process (2)</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15603" y="1536171"/>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6 sequences among the 15-bit Gold Sequences (17 sequences) were selected for TDP patterns through the analysis of the peak cross-correlation values. (Ref. John G. </a:t>
            </a:r>
            <a:r>
              <a:rPr lang="en-US" altLang="ko-KR" sz="2400" dirty="0" err="1" smtClean="0">
                <a:solidFill>
                  <a:srgbClr val="000000"/>
                </a:solidFill>
              </a:rPr>
              <a:t>Proakis</a:t>
            </a:r>
            <a:r>
              <a:rPr lang="en-US" altLang="ko-KR" sz="2400" dirty="0" smtClean="0">
                <a:solidFill>
                  <a:srgbClr val="000000"/>
                </a:solidFill>
              </a:rPr>
              <a:t>, Digital Communications, 4</a:t>
            </a:r>
            <a:r>
              <a:rPr lang="en-US" altLang="ko-KR" sz="2400" baseline="30000" dirty="0" smtClean="0">
                <a:solidFill>
                  <a:srgbClr val="000000"/>
                </a:solidFill>
              </a:rPr>
              <a:t>th</a:t>
            </a:r>
            <a:r>
              <a:rPr lang="en-US" altLang="ko-KR" sz="2400" dirty="0" smtClean="0">
                <a:solidFill>
                  <a:srgbClr val="000000"/>
                </a:solidFill>
              </a:rPr>
              <a:t> Edition, 2001)</a:t>
            </a:r>
          </a:p>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smtClean="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smtClean="0">
              <a:solidFill>
                <a:srgbClr val="000000"/>
              </a:solidFill>
            </a:endParaRPr>
          </a:p>
        </p:txBody>
      </p:sp>
      <p:sp>
        <p:nvSpPr>
          <p:cNvPr id="10" name="직사각형 9"/>
          <p:cNvSpPr/>
          <p:nvPr/>
        </p:nvSpPr>
        <p:spPr bwMode="auto">
          <a:xfrm>
            <a:off x="2232685" y="3399017"/>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11" name="직사각형 10"/>
          <p:cNvSpPr/>
          <p:nvPr/>
        </p:nvSpPr>
        <p:spPr bwMode="auto">
          <a:xfrm>
            <a:off x="2957320" y="3399017"/>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0 0 0 0 0 1</a:t>
            </a:r>
            <a:r>
              <a:rPr kumimoji="0" lang="en-US" altLang="ko-KR" sz="1400" b="0" i="0" u="none" strike="noStrike" cap="none" normalizeH="0" dirty="0" smtClean="0">
                <a:ln>
                  <a:noFill/>
                </a:ln>
                <a:solidFill>
                  <a:schemeClr val="tx1"/>
                </a:solidFill>
                <a:effectLst/>
                <a:latin typeface="+mj-lt"/>
              </a:rPr>
              <a:t> 1 0 1 1 1 1 0 1 1</a:t>
            </a:r>
            <a:endParaRPr kumimoji="0" lang="ko-KR" altLang="en-US" sz="1400" b="0" i="0" u="none" strike="noStrike" cap="none" normalizeH="0" baseline="0" dirty="0" smtClean="0">
              <a:ln>
                <a:noFill/>
              </a:ln>
              <a:solidFill>
                <a:schemeClr val="tx1"/>
              </a:solidFill>
              <a:effectLst/>
              <a:latin typeface="+mj-lt"/>
            </a:endParaRPr>
          </a:p>
        </p:txBody>
      </p:sp>
      <p:sp>
        <p:nvSpPr>
          <p:cNvPr id="12" name="직사각형 11"/>
          <p:cNvSpPr/>
          <p:nvPr/>
        </p:nvSpPr>
        <p:spPr bwMode="auto">
          <a:xfrm>
            <a:off x="2232685" y="3687049"/>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13" name="직사각형 12"/>
          <p:cNvSpPr/>
          <p:nvPr/>
        </p:nvSpPr>
        <p:spPr bwMode="auto">
          <a:xfrm>
            <a:off x="2957320" y="3687049"/>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1 1 0 0 1 1 1 0 0 0 0 0 0 0 1</a:t>
            </a:r>
            <a:endParaRPr kumimoji="0" lang="ko-KR" altLang="en-US" sz="1400" b="0" i="0" u="none" strike="noStrike" cap="none" normalizeH="0" baseline="0" dirty="0" smtClean="0">
              <a:ln>
                <a:noFill/>
              </a:ln>
              <a:solidFill>
                <a:schemeClr val="tx1"/>
              </a:solidFill>
              <a:effectLst/>
              <a:latin typeface="+mj-lt"/>
            </a:endParaRPr>
          </a:p>
        </p:txBody>
      </p:sp>
      <p:sp>
        <p:nvSpPr>
          <p:cNvPr id="14" name="직사각형 13"/>
          <p:cNvSpPr/>
          <p:nvPr/>
        </p:nvSpPr>
        <p:spPr bwMode="auto">
          <a:xfrm>
            <a:off x="2232685" y="3975081"/>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15" name="직사각형 14"/>
          <p:cNvSpPr/>
          <p:nvPr/>
        </p:nvSpPr>
        <p:spPr bwMode="auto">
          <a:xfrm>
            <a:off x="2957320" y="3975081"/>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0 0 0 1 1 0 0 0 0 1 0 0 0 1 0</a:t>
            </a:r>
            <a:endParaRPr kumimoji="0" lang="ko-KR" altLang="en-US" sz="1400" b="0" i="0" u="none" strike="noStrike" cap="none" normalizeH="0" baseline="0" dirty="0" smtClean="0">
              <a:ln>
                <a:noFill/>
              </a:ln>
              <a:solidFill>
                <a:schemeClr val="tx1"/>
              </a:solidFill>
              <a:effectLst/>
              <a:latin typeface="+mj-lt"/>
            </a:endParaRPr>
          </a:p>
        </p:txBody>
      </p:sp>
      <p:sp>
        <p:nvSpPr>
          <p:cNvPr id="16" name="직사각형 15"/>
          <p:cNvSpPr/>
          <p:nvPr/>
        </p:nvSpPr>
        <p:spPr bwMode="auto">
          <a:xfrm>
            <a:off x="2232685" y="4263113"/>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17" name="직사각형 16"/>
          <p:cNvSpPr/>
          <p:nvPr/>
        </p:nvSpPr>
        <p:spPr bwMode="auto">
          <a:xfrm>
            <a:off x="2957320" y="4263113"/>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1 1 1 0 1 1 0 1 1 1 0 1 0 1 0</a:t>
            </a:r>
            <a:endParaRPr kumimoji="0" lang="ko-KR" altLang="en-US" sz="1400" b="0" i="0" u="none" strike="noStrike" cap="none" normalizeH="0" baseline="0" dirty="0" smtClean="0">
              <a:ln>
                <a:noFill/>
              </a:ln>
              <a:solidFill>
                <a:schemeClr val="tx1"/>
              </a:solidFill>
              <a:effectLst/>
              <a:latin typeface="+mj-lt"/>
            </a:endParaRPr>
          </a:p>
        </p:txBody>
      </p:sp>
      <p:sp>
        <p:nvSpPr>
          <p:cNvPr id="18" name="직사각형 17"/>
          <p:cNvSpPr/>
          <p:nvPr/>
        </p:nvSpPr>
        <p:spPr bwMode="auto">
          <a:xfrm>
            <a:off x="2232685" y="4551144"/>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19" name="직사각형 18"/>
          <p:cNvSpPr/>
          <p:nvPr/>
        </p:nvSpPr>
        <p:spPr bwMode="auto">
          <a:xfrm>
            <a:off x="2957320" y="4551144"/>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ko-KR" sz="1400" dirty="0" smtClean="0"/>
              <a:t>1 1 0 1 0 0 0 0 1 0 1 1 0 0 0</a:t>
            </a:r>
            <a:endParaRPr lang="ko-KR" altLang="en-US" sz="1400" dirty="0"/>
          </a:p>
        </p:txBody>
      </p:sp>
      <p:sp>
        <p:nvSpPr>
          <p:cNvPr id="20" name="직사각형 19"/>
          <p:cNvSpPr/>
          <p:nvPr/>
        </p:nvSpPr>
        <p:spPr bwMode="auto">
          <a:xfrm>
            <a:off x="2232685" y="4839176"/>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21" name="직사각형 20"/>
          <p:cNvSpPr/>
          <p:nvPr/>
        </p:nvSpPr>
        <p:spPr bwMode="auto">
          <a:xfrm>
            <a:off x="2957320" y="4839176"/>
            <a:ext cx="361894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ko-KR" sz="1400" dirty="0" smtClean="0"/>
              <a:t>0 1 0 1 1 1 1 1 1 1 1 0 1 0 0</a:t>
            </a:r>
            <a:endParaRPr lang="ko-KR" altLang="en-US" sz="1400" dirty="0"/>
          </a:p>
        </p:txBody>
      </p:sp>
      <p:sp>
        <p:nvSpPr>
          <p:cNvPr id="22" name="TextBox 21"/>
          <p:cNvSpPr txBox="1"/>
          <p:nvPr/>
        </p:nvSpPr>
        <p:spPr>
          <a:xfrm>
            <a:off x="2195736" y="3031990"/>
            <a:ext cx="4463530" cy="338554"/>
          </a:xfrm>
          <a:prstGeom prst="rect">
            <a:avLst/>
          </a:prstGeom>
          <a:noFill/>
        </p:spPr>
        <p:txBody>
          <a:bodyPr wrap="none" rtlCol="0">
            <a:spAutoFit/>
          </a:bodyPr>
          <a:lstStyle/>
          <a:p>
            <a:r>
              <a:rPr lang="en-US" altLang="ko-KR" sz="1600" b="1" dirty="0" smtClean="0"/>
              <a:t>(6 TDP patterns from the 15-bit Gold Sequences)</a:t>
            </a:r>
            <a:endParaRPr lang="ko-KR" altLang="en-US" sz="1600" b="1" dirty="0"/>
          </a:p>
        </p:txBody>
      </p:sp>
      <p:sp>
        <p:nvSpPr>
          <p:cNvPr id="23" name="직사각형 22"/>
          <p:cNvSpPr/>
          <p:nvPr/>
        </p:nvSpPr>
        <p:spPr bwMode="auto">
          <a:xfrm>
            <a:off x="2229562" y="3402874"/>
            <a:ext cx="4343580" cy="288032"/>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4" name="직사각형 23"/>
          <p:cNvSpPr/>
          <p:nvPr/>
        </p:nvSpPr>
        <p:spPr bwMode="auto">
          <a:xfrm>
            <a:off x="224014" y="5504242"/>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940591" y="5507907"/>
            <a:ext cx="720080" cy="28161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P1</a:t>
            </a:r>
            <a:endParaRPr kumimoji="0" lang="ko-KR" altLang="en-US" sz="1400"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1659643" y="5506532"/>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2376220" y="5501488"/>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P1</a:t>
            </a:r>
            <a:endParaRPr kumimoji="0" lang="ko-KR" altLang="en-US" sz="1400" b="0" i="0" u="none" strike="noStrike" cap="none" normalizeH="0" baseline="0" dirty="0" smtClean="0">
              <a:ln>
                <a:noFill/>
              </a:ln>
              <a:solidFill>
                <a:schemeClr val="tx1"/>
              </a:solidFill>
              <a:effectLst/>
              <a:latin typeface="+mj-lt"/>
            </a:endParaRPr>
          </a:p>
        </p:txBody>
      </p:sp>
      <p:cxnSp>
        <p:nvCxnSpPr>
          <p:cNvPr id="28" name="직선 연결선 27"/>
          <p:cNvCxnSpPr/>
          <p:nvPr/>
        </p:nvCxnSpPr>
        <p:spPr bwMode="auto">
          <a:xfrm>
            <a:off x="226948" y="5812903"/>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9" name="직선 연결선 28"/>
          <p:cNvCxnSpPr/>
          <p:nvPr/>
        </p:nvCxnSpPr>
        <p:spPr bwMode="auto">
          <a:xfrm>
            <a:off x="3105637" y="5812903"/>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 name="TextBox 30"/>
          <p:cNvSpPr txBox="1"/>
          <p:nvPr/>
        </p:nvSpPr>
        <p:spPr>
          <a:xfrm>
            <a:off x="1211481" y="5950293"/>
            <a:ext cx="739305" cy="338554"/>
          </a:xfrm>
          <a:prstGeom prst="rect">
            <a:avLst/>
          </a:prstGeom>
          <a:noFill/>
        </p:spPr>
        <p:txBody>
          <a:bodyPr wrap="none" rtlCol="0">
            <a:spAutoFit/>
          </a:bodyPr>
          <a:lstStyle/>
          <a:p>
            <a:r>
              <a:rPr lang="en-US" altLang="ko-KR" sz="1600" dirty="0" smtClean="0"/>
              <a:t>60 bits</a:t>
            </a:r>
            <a:endParaRPr lang="ko-KR" altLang="en-US" sz="1600" dirty="0"/>
          </a:p>
        </p:txBody>
      </p:sp>
      <p:cxnSp>
        <p:nvCxnSpPr>
          <p:cNvPr id="49" name="직선 연결선 48"/>
          <p:cNvCxnSpPr/>
          <p:nvPr/>
        </p:nvCxnSpPr>
        <p:spPr bwMode="auto">
          <a:xfrm>
            <a:off x="224014" y="5950293"/>
            <a:ext cx="2880995"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0" name="직사각형 49"/>
          <p:cNvSpPr/>
          <p:nvPr/>
        </p:nvSpPr>
        <p:spPr bwMode="auto">
          <a:xfrm>
            <a:off x="3820558" y="5393476"/>
            <a:ext cx="2088232" cy="79208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Times New Roman" pitchFamily="18" charset="0"/>
              </a:rPr>
              <a:t>D1, D3, D4,</a:t>
            </a:r>
            <a:r>
              <a:rPr kumimoji="0" lang="en-US" altLang="ko-KR" sz="1400" b="0" i="0" u="none" strike="noStrike" cap="none" normalizeH="0" dirty="0" smtClean="0">
                <a:ln>
                  <a:noFill/>
                </a:ln>
                <a:solidFill>
                  <a:schemeClr val="tx1"/>
                </a:solidFill>
                <a:effectLst/>
                <a:latin typeface="Times New Roman" pitchFamily="18" charset="0"/>
              </a:rPr>
              <a:t> D8 Channels</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t>of Scenario 3</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Times New Roman" pitchFamily="18" charset="0"/>
              </a:rPr>
              <a:t>(Home</a:t>
            </a:r>
            <a:r>
              <a:rPr kumimoji="0" lang="en-US" altLang="ko-KR" sz="1400" b="0" i="0" u="none" strike="noStrike" cap="none" normalizeH="0" dirty="0" smtClean="0">
                <a:ln>
                  <a:noFill/>
                </a:ln>
                <a:solidFill>
                  <a:schemeClr val="tx1"/>
                </a:solidFill>
                <a:effectLst/>
                <a:latin typeface="Times New Roman" pitchFamily="18" charset="0"/>
              </a:rPr>
              <a:t> Scenario)</a:t>
            </a:r>
            <a:endParaRPr kumimoji="0" lang="ko-KR" altLang="en-US" sz="1400" b="0" i="0" u="none" strike="noStrike" cap="none" normalizeH="0" baseline="0" dirty="0" smtClean="0">
              <a:ln>
                <a:noFill/>
              </a:ln>
              <a:solidFill>
                <a:schemeClr val="tx1"/>
              </a:solidFill>
              <a:effectLst/>
              <a:latin typeface="Times New Roman" pitchFamily="18" charset="0"/>
            </a:endParaRPr>
          </a:p>
        </p:txBody>
      </p:sp>
      <p:sp>
        <p:nvSpPr>
          <p:cNvPr id="51" name="직사각형 50"/>
          <p:cNvSpPr/>
          <p:nvPr/>
        </p:nvSpPr>
        <p:spPr bwMode="auto">
          <a:xfrm>
            <a:off x="6815293" y="5393476"/>
            <a:ext cx="2088232" cy="79208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Times New Roman" pitchFamily="18" charset="0"/>
              </a:rPr>
              <a:t>Preamble </a:t>
            </a:r>
            <a:r>
              <a:rPr lang="en-US" altLang="ko-KR" sz="1400"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Times New Roman" pitchFamily="18" charset="0"/>
              </a:rPr>
              <a:t>(Detection Probability &amp; False Alarm)</a:t>
            </a:r>
            <a:endParaRPr kumimoji="0" lang="ko-KR" altLang="en-US" sz="1400" b="0" i="0" u="none" strike="noStrike" cap="none" normalizeH="0" baseline="0" dirty="0" smtClean="0">
              <a:ln>
                <a:noFill/>
              </a:ln>
              <a:solidFill>
                <a:schemeClr val="tx1"/>
              </a:solidFill>
              <a:effectLst/>
              <a:latin typeface="Times New Roman" pitchFamily="18" charset="0"/>
            </a:endParaRPr>
          </a:p>
        </p:txBody>
      </p:sp>
      <p:sp>
        <p:nvSpPr>
          <p:cNvPr id="52" name="타원 51"/>
          <p:cNvSpPr/>
          <p:nvPr/>
        </p:nvSpPr>
        <p:spPr bwMode="auto">
          <a:xfrm>
            <a:off x="6157322" y="5888245"/>
            <a:ext cx="475726" cy="462649"/>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1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6078869" y="5996627"/>
            <a:ext cx="650050" cy="276999"/>
          </a:xfrm>
          <a:prstGeom prst="rect">
            <a:avLst/>
          </a:prstGeom>
          <a:noFill/>
        </p:spPr>
        <p:txBody>
          <a:bodyPr wrap="none" rtlCol="0">
            <a:spAutoFit/>
          </a:bodyPr>
          <a:lstStyle/>
          <a:p>
            <a:r>
              <a:rPr lang="en-US" altLang="ko-KR" dirty="0" smtClean="0"/>
              <a:t>AWGN</a:t>
            </a:r>
            <a:endParaRPr lang="ko-KR" altLang="en-US" dirty="0"/>
          </a:p>
        </p:txBody>
      </p:sp>
      <p:cxnSp>
        <p:nvCxnSpPr>
          <p:cNvPr id="55" name="직선 연결선 54"/>
          <p:cNvCxnSpPr/>
          <p:nvPr/>
        </p:nvCxnSpPr>
        <p:spPr bwMode="auto">
          <a:xfrm>
            <a:off x="5908790" y="5645504"/>
            <a:ext cx="906503" cy="0"/>
          </a:xfrm>
          <a:prstGeom prst="line">
            <a:avLst/>
          </a:prstGeom>
          <a:solidFill>
            <a:schemeClr val="accent1"/>
          </a:solidFill>
          <a:ln w="12700" cap="flat" cmpd="sng" algn="ctr">
            <a:solidFill>
              <a:schemeClr val="tx1"/>
            </a:solidFill>
            <a:prstDash val="solid"/>
            <a:round/>
            <a:headEnd type="none" w="sm" len="sm"/>
            <a:tailEnd type="triangle" w="lg" len="med"/>
          </a:ln>
          <a:effectLst/>
        </p:spPr>
      </p:cxnSp>
      <p:cxnSp>
        <p:nvCxnSpPr>
          <p:cNvPr id="56" name="직선 연결선 55"/>
          <p:cNvCxnSpPr/>
          <p:nvPr/>
        </p:nvCxnSpPr>
        <p:spPr bwMode="auto">
          <a:xfrm>
            <a:off x="3142885" y="5645504"/>
            <a:ext cx="677673" cy="0"/>
          </a:xfrm>
          <a:prstGeom prst="line">
            <a:avLst/>
          </a:prstGeom>
          <a:solidFill>
            <a:schemeClr val="accent1"/>
          </a:solidFill>
          <a:ln w="12700" cap="flat" cmpd="sng" algn="ctr">
            <a:solidFill>
              <a:schemeClr val="tx1"/>
            </a:solidFill>
            <a:prstDash val="solid"/>
            <a:round/>
            <a:headEnd type="none" w="sm" len="sm"/>
            <a:tailEnd type="triangle" w="lg" len="med"/>
          </a:ln>
          <a:effectLst/>
        </p:spPr>
      </p:cxnSp>
      <p:cxnSp>
        <p:nvCxnSpPr>
          <p:cNvPr id="59" name="직선 연결선 58"/>
          <p:cNvCxnSpPr>
            <a:stCxn id="52" idx="0"/>
          </p:cNvCxnSpPr>
          <p:nvPr/>
        </p:nvCxnSpPr>
        <p:spPr bwMode="auto">
          <a:xfrm flipV="1">
            <a:off x="6395185" y="5645504"/>
            <a:ext cx="0" cy="242741"/>
          </a:xfrm>
          <a:prstGeom prst="line">
            <a:avLst/>
          </a:prstGeom>
          <a:solidFill>
            <a:schemeClr val="accent1"/>
          </a:solidFill>
          <a:ln w="12700" cap="flat" cmpd="sng" algn="ctr">
            <a:solidFill>
              <a:schemeClr val="tx1"/>
            </a:solidFill>
            <a:prstDash val="solid"/>
            <a:round/>
            <a:headEnd type="none" w="sm" len="sm"/>
            <a:tailEnd type="triangle" w="lg" len="med"/>
          </a:ln>
          <a:effectLst/>
        </p:spPr>
      </p:cxnSp>
    </p:spTree>
    <p:extLst>
      <p:ext uri="{BB962C8B-B14F-4D97-AF65-F5344CB8AC3E}">
        <p14:creationId xmlns:p14="http://schemas.microsoft.com/office/powerpoint/2010/main" val="178710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a:stretch>
            <a:fillRect/>
          </a:stretch>
        </p:blipFill>
        <p:spPr>
          <a:xfrm>
            <a:off x="0" y="1841016"/>
            <a:ext cx="9144000" cy="3776472"/>
          </a:xfrm>
          <a:prstGeom prst="rect">
            <a:avLst/>
          </a:prstGeom>
        </p:spPr>
      </p:pic>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Results for D1 in Scenario 3</a:t>
            </a:r>
            <a:endParaRPr lang="ko-KR" altLang="en-US" sz="3600" b="1" dirty="0">
              <a:latin typeface="+mj-ea"/>
              <a:ea typeface="+mj-ea"/>
              <a:cs typeface="Arial" panose="020B0604020202020204" pitchFamily="34" charset="0"/>
            </a:endParaRPr>
          </a:p>
        </p:txBody>
      </p:sp>
      <p:sp>
        <p:nvSpPr>
          <p:cNvPr id="7" name="TextBox 6"/>
          <p:cNvSpPr txBox="1"/>
          <p:nvPr/>
        </p:nvSpPr>
        <p:spPr>
          <a:xfrm>
            <a:off x="2051720" y="5350098"/>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34" name="TextBox 33"/>
          <p:cNvSpPr txBox="1"/>
          <p:nvPr/>
        </p:nvSpPr>
        <p:spPr>
          <a:xfrm>
            <a:off x="6497278" y="5350098"/>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35" name="TextBox 34"/>
          <p:cNvSpPr txBox="1"/>
          <p:nvPr/>
        </p:nvSpPr>
        <p:spPr>
          <a:xfrm rot="16200000">
            <a:off x="-596007" y="3511735"/>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36" name="TextBox 35"/>
          <p:cNvSpPr txBox="1"/>
          <p:nvPr/>
        </p:nvSpPr>
        <p:spPr>
          <a:xfrm rot="16200000">
            <a:off x="3936996" y="3511734"/>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37" name="TextBox 36"/>
          <p:cNvSpPr txBox="1"/>
          <p:nvPr/>
        </p:nvSpPr>
        <p:spPr>
          <a:xfrm>
            <a:off x="1497205" y="1650482"/>
            <a:ext cx="2034596" cy="369332"/>
          </a:xfrm>
          <a:prstGeom prst="rect">
            <a:avLst/>
          </a:prstGeom>
          <a:noFill/>
        </p:spPr>
        <p:txBody>
          <a:bodyPr wrap="none" rtlCol="0">
            <a:spAutoFit/>
          </a:bodyPr>
          <a:lstStyle/>
          <a:p>
            <a:r>
              <a:rPr lang="en-US" altLang="ko-KR" sz="1800" b="1" dirty="0" smtClean="0"/>
              <a:t>False Alarm = 1 %</a:t>
            </a:r>
            <a:endParaRPr lang="ko-KR" altLang="en-US" sz="1800" b="1" dirty="0"/>
          </a:p>
        </p:txBody>
      </p:sp>
      <p:sp>
        <p:nvSpPr>
          <p:cNvPr id="38" name="TextBox 37"/>
          <p:cNvSpPr txBox="1"/>
          <p:nvPr/>
        </p:nvSpPr>
        <p:spPr>
          <a:xfrm>
            <a:off x="5796136" y="1650482"/>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378947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a:stretch>
            <a:fillRect/>
          </a:stretch>
        </p:blipFill>
        <p:spPr>
          <a:xfrm>
            <a:off x="0" y="1838734"/>
            <a:ext cx="9144000" cy="3781044"/>
          </a:xfrm>
          <a:prstGeom prst="rect">
            <a:avLst/>
          </a:prstGeom>
        </p:spPr>
      </p:pic>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Results for D3 in Scenario 3</a:t>
            </a:r>
            <a:endParaRPr lang="ko-KR" altLang="en-US" sz="3600" b="1" dirty="0">
              <a:latin typeface="+mj-ea"/>
              <a:ea typeface="+mj-ea"/>
              <a:cs typeface="Arial" panose="020B0604020202020204" pitchFamily="34" charset="0"/>
            </a:endParaRPr>
          </a:p>
        </p:txBody>
      </p:sp>
      <p:sp>
        <p:nvSpPr>
          <p:cNvPr id="7" name="TextBox 6"/>
          <p:cNvSpPr txBox="1"/>
          <p:nvPr/>
        </p:nvSpPr>
        <p:spPr>
          <a:xfrm>
            <a:off x="2051720"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34" name="TextBox 33"/>
          <p:cNvSpPr txBox="1"/>
          <p:nvPr/>
        </p:nvSpPr>
        <p:spPr>
          <a:xfrm>
            <a:off x="6497278"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35" name="TextBox 34"/>
          <p:cNvSpPr txBox="1"/>
          <p:nvPr/>
        </p:nvSpPr>
        <p:spPr>
          <a:xfrm rot="16200000">
            <a:off x="-596007" y="3511735"/>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36" name="TextBox 35"/>
          <p:cNvSpPr txBox="1"/>
          <p:nvPr/>
        </p:nvSpPr>
        <p:spPr>
          <a:xfrm rot="16200000">
            <a:off x="3936996" y="3511734"/>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37" name="TextBox 36"/>
          <p:cNvSpPr txBox="1"/>
          <p:nvPr/>
        </p:nvSpPr>
        <p:spPr>
          <a:xfrm>
            <a:off x="1497205" y="1650482"/>
            <a:ext cx="2034596" cy="369332"/>
          </a:xfrm>
          <a:prstGeom prst="rect">
            <a:avLst/>
          </a:prstGeom>
          <a:noFill/>
        </p:spPr>
        <p:txBody>
          <a:bodyPr wrap="none" rtlCol="0">
            <a:spAutoFit/>
          </a:bodyPr>
          <a:lstStyle/>
          <a:p>
            <a:r>
              <a:rPr lang="en-US" altLang="ko-KR" sz="1800" b="1" dirty="0" smtClean="0"/>
              <a:t>False Alarm = 1 %</a:t>
            </a:r>
            <a:endParaRPr lang="ko-KR" altLang="en-US" sz="1800" b="1" dirty="0"/>
          </a:p>
        </p:txBody>
      </p:sp>
      <p:sp>
        <p:nvSpPr>
          <p:cNvPr id="38" name="TextBox 37"/>
          <p:cNvSpPr txBox="1"/>
          <p:nvPr/>
        </p:nvSpPr>
        <p:spPr>
          <a:xfrm>
            <a:off x="5796136" y="1650482"/>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10983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a:stretch>
            <a:fillRect/>
          </a:stretch>
        </p:blipFill>
        <p:spPr>
          <a:xfrm>
            <a:off x="0" y="1838734"/>
            <a:ext cx="9144000" cy="3781044"/>
          </a:xfrm>
          <a:prstGeom prst="rect">
            <a:avLst/>
          </a:prstGeom>
        </p:spPr>
      </p:pic>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Results for D4 in Scenario 3</a:t>
            </a:r>
            <a:endParaRPr lang="ko-KR" altLang="en-US" sz="3600" b="1" dirty="0">
              <a:latin typeface="+mj-ea"/>
              <a:ea typeface="+mj-ea"/>
              <a:cs typeface="Arial" panose="020B0604020202020204" pitchFamily="34" charset="0"/>
            </a:endParaRPr>
          </a:p>
        </p:txBody>
      </p:sp>
      <p:sp>
        <p:nvSpPr>
          <p:cNvPr id="14" name="TextBox 13"/>
          <p:cNvSpPr txBox="1"/>
          <p:nvPr/>
        </p:nvSpPr>
        <p:spPr>
          <a:xfrm>
            <a:off x="2051720"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15" name="TextBox 14"/>
          <p:cNvSpPr txBox="1"/>
          <p:nvPr/>
        </p:nvSpPr>
        <p:spPr>
          <a:xfrm>
            <a:off x="6497278"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16" name="TextBox 15"/>
          <p:cNvSpPr txBox="1"/>
          <p:nvPr/>
        </p:nvSpPr>
        <p:spPr>
          <a:xfrm rot="16200000">
            <a:off x="-596007" y="3511735"/>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17" name="TextBox 16"/>
          <p:cNvSpPr txBox="1"/>
          <p:nvPr/>
        </p:nvSpPr>
        <p:spPr>
          <a:xfrm rot="16200000">
            <a:off x="3936996" y="3511734"/>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18" name="TextBox 17"/>
          <p:cNvSpPr txBox="1"/>
          <p:nvPr/>
        </p:nvSpPr>
        <p:spPr>
          <a:xfrm>
            <a:off x="1497205" y="1650482"/>
            <a:ext cx="2034596" cy="369332"/>
          </a:xfrm>
          <a:prstGeom prst="rect">
            <a:avLst/>
          </a:prstGeom>
          <a:noFill/>
        </p:spPr>
        <p:txBody>
          <a:bodyPr wrap="none" rtlCol="0">
            <a:spAutoFit/>
          </a:bodyPr>
          <a:lstStyle/>
          <a:p>
            <a:r>
              <a:rPr lang="en-US" altLang="ko-KR" sz="1800" b="1" dirty="0" smtClean="0"/>
              <a:t>False Alarm = 1 %</a:t>
            </a:r>
            <a:endParaRPr lang="ko-KR" altLang="en-US" sz="1800" b="1" dirty="0"/>
          </a:p>
        </p:txBody>
      </p:sp>
      <p:sp>
        <p:nvSpPr>
          <p:cNvPr id="19" name="TextBox 18"/>
          <p:cNvSpPr txBox="1"/>
          <p:nvPr/>
        </p:nvSpPr>
        <p:spPr>
          <a:xfrm>
            <a:off x="5796136" y="1650482"/>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71990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a:stretch>
            <a:fillRect/>
          </a:stretch>
        </p:blipFill>
        <p:spPr>
          <a:xfrm>
            <a:off x="0" y="1838734"/>
            <a:ext cx="9144000" cy="3781044"/>
          </a:xfrm>
          <a:prstGeom prst="rect">
            <a:avLst/>
          </a:prstGeom>
        </p:spPr>
      </p:pic>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Results for D8 in Scenario 3</a:t>
            </a:r>
            <a:endParaRPr lang="ko-KR" altLang="en-US" sz="3600" b="1" dirty="0">
              <a:latin typeface="+mj-ea"/>
              <a:ea typeface="+mj-ea"/>
              <a:cs typeface="Arial" panose="020B0604020202020204" pitchFamily="34" charset="0"/>
            </a:endParaRPr>
          </a:p>
        </p:txBody>
      </p:sp>
      <p:sp>
        <p:nvSpPr>
          <p:cNvPr id="14" name="TextBox 13"/>
          <p:cNvSpPr txBox="1"/>
          <p:nvPr/>
        </p:nvSpPr>
        <p:spPr>
          <a:xfrm>
            <a:off x="2051720"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15" name="TextBox 14"/>
          <p:cNvSpPr txBox="1"/>
          <p:nvPr/>
        </p:nvSpPr>
        <p:spPr>
          <a:xfrm>
            <a:off x="6497278" y="5363746"/>
            <a:ext cx="1026243" cy="307777"/>
          </a:xfrm>
          <a:prstGeom prst="rect">
            <a:avLst/>
          </a:prstGeom>
          <a:noFill/>
        </p:spPr>
        <p:txBody>
          <a:bodyPr wrap="none" rtlCol="0">
            <a:spAutoFit/>
          </a:bodyPr>
          <a:lstStyle/>
          <a:p>
            <a:r>
              <a:rPr lang="en-US" altLang="ko-KR" sz="1400" dirty="0" err="1" smtClean="0"/>
              <a:t>Eb</a:t>
            </a:r>
            <a:r>
              <a:rPr lang="en-US" altLang="ko-KR" sz="1400" dirty="0" smtClean="0"/>
              <a:t>/No (dB)</a:t>
            </a:r>
            <a:endParaRPr lang="ko-KR" altLang="en-US" sz="1400" dirty="0"/>
          </a:p>
        </p:txBody>
      </p:sp>
      <p:sp>
        <p:nvSpPr>
          <p:cNvPr id="16" name="TextBox 15"/>
          <p:cNvSpPr txBox="1"/>
          <p:nvPr/>
        </p:nvSpPr>
        <p:spPr>
          <a:xfrm rot="16200000">
            <a:off x="-596007" y="3511735"/>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17" name="TextBox 16"/>
          <p:cNvSpPr txBox="1"/>
          <p:nvPr/>
        </p:nvSpPr>
        <p:spPr>
          <a:xfrm rot="16200000">
            <a:off x="3936996" y="3511734"/>
            <a:ext cx="1784463" cy="307777"/>
          </a:xfrm>
          <a:prstGeom prst="rect">
            <a:avLst/>
          </a:prstGeom>
          <a:noFill/>
        </p:spPr>
        <p:txBody>
          <a:bodyPr wrap="none" rtlCol="0">
            <a:spAutoFit/>
          </a:bodyPr>
          <a:lstStyle/>
          <a:p>
            <a:r>
              <a:rPr lang="en-US" altLang="ko-KR" sz="1400" dirty="0" smtClean="0"/>
              <a:t>Detection Probability</a:t>
            </a:r>
            <a:endParaRPr lang="ko-KR" altLang="en-US" sz="1400" dirty="0"/>
          </a:p>
        </p:txBody>
      </p:sp>
      <p:sp>
        <p:nvSpPr>
          <p:cNvPr id="18" name="TextBox 17"/>
          <p:cNvSpPr txBox="1"/>
          <p:nvPr/>
        </p:nvSpPr>
        <p:spPr>
          <a:xfrm>
            <a:off x="1497205" y="1650482"/>
            <a:ext cx="2034596" cy="369332"/>
          </a:xfrm>
          <a:prstGeom prst="rect">
            <a:avLst/>
          </a:prstGeom>
          <a:noFill/>
        </p:spPr>
        <p:txBody>
          <a:bodyPr wrap="none" rtlCol="0">
            <a:spAutoFit/>
          </a:bodyPr>
          <a:lstStyle/>
          <a:p>
            <a:r>
              <a:rPr lang="en-US" altLang="ko-KR" sz="1800" b="1" dirty="0" smtClean="0"/>
              <a:t>False Alarm = 1 %</a:t>
            </a:r>
            <a:endParaRPr lang="ko-KR" altLang="en-US" sz="1800" b="1" dirty="0"/>
          </a:p>
        </p:txBody>
      </p:sp>
      <p:sp>
        <p:nvSpPr>
          <p:cNvPr id="19" name="TextBox 18"/>
          <p:cNvSpPr txBox="1"/>
          <p:nvPr/>
        </p:nvSpPr>
        <p:spPr>
          <a:xfrm>
            <a:off x="5796136" y="1650482"/>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541990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a:stretch>
            <a:fillRect/>
          </a:stretch>
        </p:blipFill>
        <p:spPr>
          <a:xfrm>
            <a:off x="0" y="1452920"/>
            <a:ext cx="9144000" cy="4579952"/>
          </a:xfrm>
          <a:prstGeom prst="rect">
            <a:avLst/>
          </a:prstGeom>
        </p:spPr>
      </p:pic>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Evaluation of 2-PAM Receiver Modeling</a:t>
            </a:r>
            <a:endParaRPr lang="ko-KR" altLang="en-US" sz="3600" b="1" dirty="0">
              <a:latin typeface="+mj-ea"/>
              <a:ea typeface="+mj-ea"/>
              <a:cs typeface="Arial" panose="020B0604020202020204" pitchFamily="34" charset="0"/>
            </a:endParaRPr>
          </a:p>
        </p:txBody>
      </p:sp>
    </p:spTree>
    <p:extLst>
      <p:ext uri="{BB962C8B-B14F-4D97-AF65-F5344CB8AC3E}">
        <p14:creationId xmlns:p14="http://schemas.microsoft.com/office/powerpoint/2010/main" val="98194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Conclusions</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performance of the preamble pattern proposed from ETRI was evaluated under Scenario 3 (Home Scenario) in TG7r1 channel models.</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preamble detection probabilities for the fixed false alarm (1% and 0.1%) were simulated.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2-PAM receiver modeling as the first step to simulate the BER performance after 2-PAM transmission under Scenario 3 was verified.</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So, as the next step, we plan to evaluate the BER performance after 2-PAM transmission under Scenario 3.</a:t>
            </a:r>
          </a:p>
        </p:txBody>
      </p:sp>
    </p:spTree>
    <p:extLst>
      <p:ext uri="{BB962C8B-B14F-4D97-AF65-F5344CB8AC3E}">
        <p14:creationId xmlns:p14="http://schemas.microsoft.com/office/powerpoint/2010/main" val="86602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TextBox 4"/>
          <p:cNvSpPr txBox="1"/>
          <p:nvPr/>
        </p:nvSpPr>
        <p:spPr>
          <a:xfrm>
            <a:off x="284082" y="1415438"/>
            <a:ext cx="8581195" cy="1938992"/>
          </a:xfrm>
          <a:prstGeom prst="rect">
            <a:avLst/>
          </a:prstGeom>
          <a:noFill/>
        </p:spPr>
        <p:txBody>
          <a:bodyPr wrap="none" rtlCol="0">
            <a:spAutoFit/>
          </a:bodyPr>
          <a:lstStyle/>
          <a:p>
            <a:pPr algn="ctr">
              <a:lnSpc>
                <a:spcPct val="150000"/>
              </a:lnSpc>
            </a:pPr>
            <a:r>
              <a:rPr lang="en-US" altLang="ko-KR" sz="4000" b="1" dirty="0" smtClean="0"/>
              <a:t>Initial Evaluation Results on PM PHY</a:t>
            </a:r>
          </a:p>
          <a:p>
            <a:pPr algn="ctr">
              <a:lnSpc>
                <a:spcPct val="150000"/>
              </a:lnSpc>
            </a:pPr>
            <a:r>
              <a:rPr lang="en-US" altLang="ko-KR" sz="4000" b="1" dirty="0" smtClean="0"/>
              <a:t>Proposed from ETRI</a:t>
            </a:r>
            <a:endParaRPr lang="ko-KR" altLang="en-US" sz="4000" b="1" dirty="0"/>
          </a:p>
        </p:txBody>
      </p:sp>
      <p:sp>
        <p:nvSpPr>
          <p:cNvPr id="6" name="TextBox 5"/>
          <p:cNvSpPr txBox="1"/>
          <p:nvPr/>
        </p:nvSpPr>
        <p:spPr>
          <a:xfrm>
            <a:off x="179512" y="4221088"/>
            <a:ext cx="8784976" cy="579967"/>
          </a:xfrm>
          <a:prstGeom prst="rect">
            <a:avLst/>
          </a:prstGeom>
          <a:noFill/>
        </p:spPr>
        <p:txBody>
          <a:bodyPr wrap="square" rtlCol="0">
            <a:spAutoFit/>
          </a:bodyPr>
          <a:lstStyle/>
          <a:p>
            <a:pPr algn="ctr">
              <a:lnSpc>
                <a:spcPct val="150000"/>
              </a:lnSpc>
            </a:pPr>
            <a:r>
              <a:rPr lang="en-US" altLang="ko-KR" sz="2400" dirty="0" smtClean="0"/>
              <a:t>Sang-Kyu Lim, Il Soon Jang, </a:t>
            </a:r>
            <a:r>
              <a:rPr lang="en-US" altLang="ko-KR" sz="2400" dirty="0" err="1" smtClean="0"/>
              <a:t>Jin</a:t>
            </a:r>
            <a:r>
              <a:rPr lang="en-US" altLang="ko-KR" sz="2400" dirty="0" smtClean="0"/>
              <a:t>-Doo </a:t>
            </a:r>
            <a:r>
              <a:rPr lang="en-US" altLang="ko-KR" sz="2400" dirty="0" err="1" smtClean="0"/>
              <a:t>Jeong</a:t>
            </a:r>
            <a:r>
              <a:rPr lang="en-US" altLang="ko-KR" sz="2400" dirty="0" smtClean="0"/>
              <a:t>, Tae-</a:t>
            </a:r>
            <a:r>
              <a:rPr lang="en-US" altLang="ko-KR" sz="2400" dirty="0" err="1" smtClean="0"/>
              <a:t>Gyu</a:t>
            </a:r>
            <a:r>
              <a:rPr lang="en-US" altLang="ko-KR" sz="2400" dirty="0" smtClean="0"/>
              <a:t> Kang [ETRI]</a:t>
            </a:r>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Motivations</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According to the results of November meeting last year (15-17-0661-01-0013 and 15-17-0662-00-0013), the proposal on PM PHY from ETRI (15-18-0002-00-0013) was submitted to the committee of TG13.</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According to the results of January meeting this year (15-18-0067-01-0013), TG13 requests full or partial evaluation results for PM-PHY using the simplified or TG7r1 channel models.</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So, this contribution is to show the initial evaluation results for the preamble proposed from ETRI. </a:t>
            </a:r>
          </a:p>
        </p:txBody>
      </p:sp>
    </p:spTree>
    <p:extLst>
      <p:ext uri="{BB962C8B-B14F-4D97-AF65-F5344CB8AC3E}">
        <p14:creationId xmlns:p14="http://schemas.microsoft.com/office/powerpoint/2010/main" val="133263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Preamble (1) – (15-18-0002-00-0013)</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6" name="직사각형 5"/>
          <p:cNvSpPr/>
          <p:nvPr/>
        </p:nvSpPr>
        <p:spPr bwMode="auto">
          <a:xfrm>
            <a:off x="956522" y="1713787"/>
            <a:ext cx="3744416" cy="936104"/>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smtClean="0">
                <a:ln>
                  <a:noFill/>
                </a:ln>
                <a:solidFill>
                  <a:schemeClr val="tx1"/>
                </a:solidFill>
                <a:effectLst/>
                <a:latin typeface="Times New Roman" pitchFamily="18" charset="0"/>
              </a:rPr>
              <a:t>FLP (101010…..)</a:t>
            </a:r>
            <a:endParaRPr kumimoji="0" lang="ko-KR" altLang="en-US" sz="2000" b="0"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4700938" y="1713787"/>
            <a:ext cx="864096" cy="936104"/>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lgn="ctr"/>
            <a:r>
              <a:rPr lang="en-US" altLang="ko-KR" sz="2000" dirty="0" smtClean="0">
                <a:solidFill>
                  <a:srgbClr val="000000"/>
                </a:solidFill>
              </a:rPr>
              <a:t>TDP</a:t>
            </a:r>
            <a:endParaRPr lang="ko-KR" altLang="en-US" sz="2000" dirty="0">
              <a:solidFill>
                <a:srgbClr val="000000"/>
              </a:solidFill>
            </a:endParaRPr>
          </a:p>
        </p:txBody>
      </p:sp>
      <p:sp>
        <p:nvSpPr>
          <p:cNvPr id="12" name="직사각형 11"/>
          <p:cNvSpPr/>
          <p:nvPr/>
        </p:nvSpPr>
        <p:spPr bwMode="auto">
          <a:xfrm>
            <a:off x="5565034" y="1713787"/>
            <a:ext cx="864096" cy="936104"/>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lgn="ctr"/>
            <a:r>
              <a:rPr lang="en-US" altLang="ko-KR" sz="2000" dirty="0" smtClean="0">
                <a:solidFill>
                  <a:srgbClr val="000000"/>
                </a:solidFill>
              </a:rPr>
              <a:t>~ TDP</a:t>
            </a:r>
            <a:endParaRPr lang="ko-KR" altLang="en-US" sz="2000" dirty="0">
              <a:solidFill>
                <a:srgbClr val="000000"/>
              </a:solidFill>
            </a:endParaRPr>
          </a:p>
        </p:txBody>
      </p:sp>
      <p:sp>
        <p:nvSpPr>
          <p:cNvPr id="13" name="직사각형 12"/>
          <p:cNvSpPr/>
          <p:nvPr/>
        </p:nvSpPr>
        <p:spPr bwMode="auto">
          <a:xfrm>
            <a:off x="6429130" y="1713787"/>
            <a:ext cx="864096" cy="936104"/>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lgn="ctr"/>
            <a:r>
              <a:rPr lang="en-US" altLang="ko-KR" sz="2000" dirty="0" smtClean="0">
                <a:solidFill>
                  <a:srgbClr val="000000"/>
                </a:solidFill>
              </a:rPr>
              <a:t>TDP</a:t>
            </a:r>
            <a:endParaRPr lang="ko-KR" altLang="en-US" sz="2000" dirty="0">
              <a:solidFill>
                <a:srgbClr val="000000"/>
              </a:solidFill>
            </a:endParaRPr>
          </a:p>
        </p:txBody>
      </p:sp>
      <p:sp>
        <p:nvSpPr>
          <p:cNvPr id="17" name="직사각형 16"/>
          <p:cNvSpPr/>
          <p:nvPr/>
        </p:nvSpPr>
        <p:spPr bwMode="auto">
          <a:xfrm>
            <a:off x="7293226" y="1713787"/>
            <a:ext cx="864096" cy="936104"/>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lgn="ctr"/>
            <a:r>
              <a:rPr lang="en-US" altLang="ko-KR" sz="2000" dirty="0" smtClean="0">
                <a:solidFill>
                  <a:srgbClr val="000000"/>
                </a:solidFill>
              </a:rPr>
              <a:t>~ TDP</a:t>
            </a:r>
            <a:endParaRPr lang="ko-KR" altLang="en-US" sz="2000" dirty="0">
              <a:solidFill>
                <a:srgbClr val="000000"/>
              </a:solidFill>
            </a:endParaRPr>
          </a:p>
        </p:txBody>
      </p:sp>
      <p:cxnSp>
        <p:nvCxnSpPr>
          <p:cNvPr id="8" name="직선 연결선 7"/>
          <p:cNvCxnSpPr/>
          <p:nvPr/>
        </p:nvCxnSpPr>
        <p:spPr bwMode="auto">
          <a:xfrm>
            <a:off x="956522" y="2649891"/>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8" name="직선 연결선 17"/>
          <p:cNvCxnSpPr/>
          <p:nvPr/>
        </p:nvCxnSpPr>
        <p:spPr bwMode="auto">
          <a:xfrm>
            <a:off x="4703872" y="2649891"/>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9" name="직선 연결선 18"/>
          <p:cNvCxnSpPr/>
          <p:nvPr/>
        </p:nvCxnSpPr>
        <p:spPr bwMode="auto">
          <a:xfrm>
            <a:off x="8157322" y="2649891"/>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0" name="직선 화살표 연결선 19"/>
          <p:cNvCxnSpPr/>
          <p:nvPr/>
        </p:nvCxnSpPr>
        <p:spPr bwMode="auto">
          <a:xfrm>
            <a:off x="956522" y="2807059"/>
            <a:ext cx="37444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21" name="직선 화살표 연결선 20"/>
          <p:cNvCxnSpPr/>
          <p:nvPr/>
        </p:nvCxnSpPr>
        <p:spPr bwMode="auto">
          <a:xfrm>
            <a:off x="4700938" y="2807059"/>
            <a:ext cx="345638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3" name="TextBox 22"/>
          <p:cNvSpPr txBox="1"/>
          <p:nvPr/>
        </p:nvSpPr>
        <p:spPr>
          <a:xfrm>
            <a:off x="2045503" y="2781798"/>
            <a:ext cx="1566454" cy="338554"/>
          </a:xfrm>
          <a:prstGeom prst="rect">
            <a:avLst/>
          </a:prstGeom>
          <a:noFill/>
        </p:spPr>
        <p:txBody>
          <a:bodyPr wrap="none" rtlCol="0">
            <a:spAutoFit/>
          </a:bodyPr>
          <a:lstStyle/>
          <a:p>
            <a:r>
              <a:rPr lang="en-US" altLang="ko-KR" sz="1600" dirty="0" smtClean="0"/>
              <a:t>64 to 16,384 bits</a:t>
            </a:r>
            <a:endParaRPr lang="ko-KR" altLang="en-US" sz="1600" dirty="0"/>
          </a:p>
        </p:txBody>
      </p:sp>
      <p:sp>
        <p:nvSpPr>
          <p:cNvPr id="24" name="TextBox 23"/>
          <p:cNvSpPr txBox="1"/>
          <p:nvPr/>
        </p:nvSpPr>
        <p:spPr>
          <a:xfrm>
            <a:off x="6062884" y="2787281"/>
            <a:ext cx="739305" cy="338554"/>
          </a:xfrm>
          <a:prstGeom prst="rect">
            <a:avLst/>
          </a:prstGeom>
          <a:noFill/>
        </p:spPr>
        <p:txBody>
          <a:bodyPr wrap="none" rtlCol="0">
            <a:spAutoFit/>
          </a:bodyPr>
          <a:lstStyle/>
          <a:p>
            <a:r>
              <a:rPr lang="en-US" altLang="ko-KR" sz="1600" dirty="0" smtClean="0"/>
              <a:t>60 bits</a:t>
            </a:r>
            <a:endParaRPr lang="ko-KR" altLang="en-US" sz="1600" dirty="0"/>
          </a:p>
        </p:txBody>
      </p:sp>
      <p:sp>
        <p:nvSpPr>
          <p:cNvPr id="38" name="직사각형 37"/>
          <p:cNvSpPr/>
          <p:nvPr/>
        </p:nvSpPr>
        <p:spPr bwMode="auto">
          <a:xfrm>
            <a:off x="2676691" y="3843180"/>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39" name="직사각형 38"/>
          <p:cNvSpPr/>
          <p:nvPr/>
        </p:nvSpPr>
        <p:spPr bwMode="auto">
          <a:xfrm>
            <a:off x="3401327" y="3843180"/>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mj-lt"/>
              </a:rPr>
              <a:t>Peer-to-Peer</a:t>
            </a:r>
            <a:endParaRPr kumimoji="0" lang="ko-KR" altLang="en-US" sz="1400" b="0" i="0" u="none" strike="noStrike" cap="none" normalizeH="0" baseline="0" dirty="0" smtClean="0">
              <a:ln>
                <a:noFill/>
              </a:ln>
              <a:solidFill>
                <a:schemeClr val="tx1"/>
              </a:solidFill>
              <a:effectLst/>
              <a:latin typeface="+mj-lt"/>
            </a:endParaRPr>
          </a:p>
        </p:txBody>
      </p:sp>
      <p:sp>
        <p:nvSpPr>
          <p:cNvPr id="40" name="직사각형 39"/>
          <p:cNvSpPr/>
          <p:nvPr/>
        </p:nvSpPr>
        <p:spPr bwMode="auto">
          <a:xfrm>
            <a:off x="2676691" y="4131212"/>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41" name="직사각형 40"/>
          <p:cNvSpPr/>
          <p:nvPr/>
        </p:nvSpPr>
        <p:spPr bwMode="auto">
          <a:xfrm>
            <a:off x="3401327" y="4131212"/>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Star</a:t>
            </a:r>
            <a:endParaRPr kumimoji="0" lang="ko-KR" altLang="en-US" sz="1400" b="0" i="0" u="none" strike="noStrike" cap="none" normalizeH="0" baseline="0" dirty="0" smtClean="0">
              <a:ln>
                <a:noFill/>
              </a:ln>
              <a:solidFill>
                <a:schemeClr val="tx1"/>
              </a:solidFill>
              <a:effectLst/>
              <a:latin typeface="+mj-lt"/>
            </a:endParaRPr>
          </a:p>
        </p:txBody>
      </p:sp>
      <p:sp>
        <p:nvSpPr>
          <p:cNvPr id="42" name="직사각형 41"/>
          <p:cNvSpPr/>
          <p:nvPr/>
        </p:nvSpPr>
        <p:spPr bwMode="auto">
          <a:xfrm>
            <a:off x="2676691" y="4419244"/>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43" name="직사각형 42"/>
          <p:cNvSpPr/>
          <p:nvPr/>
        </p:nvSpPr>
        <p:spPr bwMode="auto">
          <a:xfrm>
            <a:off x="3401327" y="4419244"/>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Broadcast</a:t>
            </a:r>
            <a:endParaRPr kumimoji="0" lang="ko-KR" altLang="en-US" sz="1400" b="0" i="0" u="none" strike="noStrike" cap="none" normalizeH="0" baseline="0" dirty="0" smtClean="0">
              <a:ln>
                <a:noFill/>
              </a:ln>
              <a:solidFill>
                <a:schemeClr val="tx1"/>
              </a:solidFill>
              <a:effectLst/>
              <a:latin typeface="+mj-lt"/>
            </a:endParaRPr>
          </a:p>
        </p:txBody>
      </p:sp>
      <p:sp>
        <p:nvSpPr>
          <p:cNvPr id="44" name="직사각형 43"/>
          <p:cNvSpPr/>
          <p:nvPr/>
        </p:nvSpPr>
        <p:spPr bwMode="auto">
          <a:xfrm>
            <a:off x="2676691" y="4707276"/>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45" name="직사각형 44"/>
          <p:cNvSpPr/>
          <p:nvPr/>
        </p:nvSpPr>
        <p:spPr bwMode="auto">
          <a:xfrm>
            <a:off x="3401327" y="4707276"/>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Coordinated</a:t>
            </a:r>
            <a:endParaRPr kumimoji="0" lang="ko-KR" altLang="en-US" sz="1400" b="0" i="0" u="none" strike="noStrike" cap="none" normalizeH="0" baseline="0" dirty="0" smtClean="0">
              <a:ln>
                <a:noFill/>
              </a:ln>
              <a:solidFill>
                <a:schemeClr val="tx1"/>
              </a:solidFill>
              <a:effectLst/>
              <a:latin typeface="+mj-lt"/>
            </a:endParaRPr>
          </a:p>
        </p:txBody>
      </p:sp>
      <p:sp>
        <p:nvSpPr>
          <p:cNvPr id="46" name="직사각형 45"/>
          <p:cNvSpPr/>
          <p:nvPr/>
        </p:nvSpPr>
        <p:spPr bwMode="auto">
          <a:xfrm>
            <a:off x="2676691" y="4995307"/>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47" name="직사각형 46"/>
          <p:cNvSpPr/>
          <p:nvPr/>
        </p:nvSpPr>
        <p:spPr bwMode="auto">
          <a:xfrm>
            <a:off x="3401327" y="4995307"/>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ko-KR" sz="1400" dirty="0" smtClean="0"/>
              <a:t>Relay functionality</a:t>
            </a:r>
            <a:endParaRPr lang="ko-KR" altLang="en-US" sz="1400" dirty="0"/>
          </a:p>
        </p:txBody>
      </p:sp>
      <p:sp>
        <p:nvSpPr>
          <p:cNvPr id="48" name="직사각형 47"/>
          <p:cNvSpPr/>
          <p:nvPr/>
        </p:nvSpPr>
        <p:spPr bwMode="auto">
          <a:xfrm>
            <a:off x="2676691" y="5283339"/>
            <a:ext cx="72008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49" name="직사각형 48"/>
          <p:cNvSpPr/>
          <p:nvPr/>
        </p:nvSpPr>
        <p:spPr bwMode="auto">
          <a:xfrm>
            <a:off x="3401327" y="5283339"/>
            <a:ext cx="2947772"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ko-KR" sz="1400" dirty="0" smtClean="0"/>
              <a:t>Heterogeneous RF-OWC </a:t>
            </a:r>
            <a:r>
              <a:rPr lang="en-US" altLang="ko-KR" sz="1400" dirty="0"/>
              <a:t>functionality</a:t>
            </a:r>
            <a:endParaRPr lang="ko-KR" altLang="en-US" sz="1400" dirty="0"/>
          </a:p>
        </p:txBody>
      </p:sp>
      <p:sp>
        <p:nvSpPr>
          <p:cNvPr id="50" name="TextBox 49"/>
          <p:cNvSpPr txBox="1"/>
          <p:nvPr/>
        </p:nvSpPr>
        <p:spPr>
          <a:xfrm>
            <a:off x="2631033" y="3476153"/>
            <a:ext cx="3777957" cy="338554"/>
          </a:xfrm>
          <a:prstGeom prst="rect">
            <a:avLst/>
          </a:prstGeom>
          <a:noFill/>
        </p:spPr>
        <p:txBody>
          <a:bodyPr wrap="none" rtlCol="0">
            <a:spAutoFit/>
          </a:bodyPr>
          <a:lstStyle/>
          <a:p>
            <a:r>
              <a:rPr lang="en-US" altLang="ko-KR" sz="1600" b="1" dirty="0" smtClean="0"/>
              <a:t>(TDP assignments for various topologies)</a:t>
            </a:r>
            <a:endParaRPr lang="ko-KR" altLang="en-US" sz="1600" b="1" dirty="0"/>
          </a:p>
        </p:txBody>
      </p:sp>
      <p:sp>
        <p:nvSpPr>
          <p:cNvPr id="7" name="TextBox 6"/>
          <p:cNvSpPr txBox="1"/>
          <p:nvPr/>
        </p:nvSpPr>
        <p:spPr>
          <a:xfrm>
            <a:off x="622741" y="5940127"/>
            <a:ext cx="2845523" cy="523220"/>
          </a:xfrm>
          <a:prstGeom prst="rect">
            <a:avLst/>
          </a:prstGeom>
          <a:noFill/>
        </p:spPr>
        <p:txBody>
          <a:bodyPr wrap="none" rtlCol="0">
            <a:spAutoFit/>
          </a:bodyPr>
          <a:lstStyle/>
          <a:p>
            <a:r>
              <a:rPr lang="en-US" altLang="ko-KR" sz="1400" dirty="0"/>
              <a:t>* </a:t>
            </a:r>
            <a:r>
              <a:rPr lang="en-US" altLang="ko-KR" sz="1400" dirty="0" smtClean="0"/>
              <a:t>FLP : Fast Locking Pattern</a:t>
            </a:r>
            <a:endParaRPr lang="en-US" altLang="ko-KR" sz="1400" dirty="0"/>
          </a:p>
          <a:p>
            <a:r>
              <a:rPr lang="en-US" altLang="ko-KR" sz="1400" dirty="0" smtClean="0"/>
              <a:t>* TDP : Topology Dependent Pattern</a:t>
            </a:r>
            <a:endParaRPr lang="ko-KR" altLang="en-US" sz="1400" dirty="0"/>
          </a:p>
        </p:txBody>
      </p:sp>
    </p:spTree>
    <p:extLst>
      <p:ext uri="{BB962C8B-B14F-4D97-AF65-F5344CB8AC3E}">
        <p14:creationId xmlns:p14="http://schemas.microsoft.com/office/powerpoint/2010/main" val="3845528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Preamble (2) - </a:t>
            </a:r>
            <a:r>
              <a:rPr lang="en-US" altLang="ko-KR" sz="3600" b="1" dirty="0">
                <a:latin typeface="+mj-ea"/>
                <a:cs typeface="Arial" panose="020B0604020202020204" pitchFamily="34" charset="0"/>
              </a:rPr>
              <a:t>(15-18-0002-00-0013)</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We propose </a:t>
            </a:r>
            <a:r>
              <a:rPr lang="en-US" altLang="ko-KR" sz="2400" dirty="0" smtClean="0">
                <a:solidFill>
                  <a:srgbClr val="0000FF"/>
                </a:solidFill>
              </a:rPr>
              <a:t>15-bit Gold code as a TDP pattern </a:t>
            </a:r>
            <a:r>
              <a:rPr lang="en-US" altLang="ko-KR" sz="2400" dirty="0" smtClean="0">
                <a:solidFill>
                  <a:srgbClr val="000000"/>
                </a:solidFill>
              </a:rPr>
              <a:t>because Gold codes are used in CDMA and satellite systems.</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If we use Gold codes, we can get 6 sequences with good auto correlation and cross correlation properties to distinguish different topologies.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Gold codes have DC balancing but since they are odd, they are off by one (e.g. 8 zeros and 7 ones for 15-bit Cold code).</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If exact DC balance is needed, the code can be inverted and repeated.</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t>In another aspect we need to discuss about whether TDP patterns to distinguish different topologies are necessary or not.</a:t>
            </a:r>
          </a:p>
        </p:txBody>
      </p:sp>
    </p:spTree>
    <p:extLst>
      <p:ext uri="{BB962C8B-B14F-4D97-AF65-F5344CB8AC3E}">
        <p14:creationId xmlns:p14="http://schemas.microsoft.com/office/powerpoint/2010/main" val="124643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Preamble (3) - </a:t>
            </a:r>
            <a:r>
              <a:rPr lang="en-US" altLang="ko-KR" sz="3600" b="1" dirty="0">
                <a:latin typeface="+mj-ea"/>
                <a:cs typeface="Arial" panose="020B0604020202020204" pitchFamily="34" charset="0"/>
              </a:rPr>
              <a:t>(15-18-0002-00-0013)</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4388222"/>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We propose that the preamble is transmitted using OOK modulation (2-level PAM).</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preamble shall be sent at a clock rate chosen by the TX and supported by the RX.</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preamble is a time domain sequence and does not have any channel coding or line coding.</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 FLP is fixed to start as a “1010…” pattern i.e., it ends with a ‘0’.</a:t>
            </a:r>
          </a:p>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smtClean="0">
              <a:solidFill>
                <a:srgbClr val="000000"/>
              </a:solidFill>
            </a:endParaRPr>
          </a:p>
        </p:txBody>
      </p:sp>
    </p:spTree>
    <p:extLst>
      <p:ext uri="{BB962C8B-B14F-4D97-AF65-F5344CB8AC3E}">
        <p14:creationId xmlns:p14="http://schemas.microsoft.com/office/powerpoint/2010/main" val="88719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Preamble (4)</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4388222"/>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a:t>The different TDP patterns are to minimize interference between different topologies and having wrong devices connect to </a:t>
            </a:r>
            <a:r>
              <a:rPr lang="en-US" altLang="ko-KR" sz="2400" dirty="0" smtClean="0"/>
              <a:t>network.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a:t>If there is no TDP pattern, all devices would connect to network and then MAC will reject it - this can cause significant contention between intended topology and non-intended topology</a:t>
            </a:r>
            <a:r>
              <a:rPr lang="en-US" altLang="ko-KR" sz="2400" dirty="0" smtClean="0"/>
              <a:t>.</a:t>
            </a:r>
            <a:endParaRPr lang="en-US" altLang="ko-KR" sz="2400" dirty="0" smtClean="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a:t>If we use TDP pattern, devices with wrong TDP will not be able to attach to </a:t>
            </a:r>
            <a:r>
              <a:rPr lang="en-US" altLang="ko-KR" sz="2400" dirty="0" smtClean="0"/>
              <a:t>network.</a:t>
            </a:r>
            <a:endParaRPr lang="en-US" altLang="ko-KR" sz="2400" dirty="0" smtClean="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smtClean="0">
              <a:solidFill>
                <a:srgbClr val="000000"/>
              </a:solidFill>
            </a:endParaRPr>
          </a:p>
        </p:txBody>
      </p:sp>
    </p:spTree>
    <p:extLst>
      <p:ext uri="{BB962C8B-B14F-4D97-AF65-F5344CB8AC3E}">
        <p14:creationId xmlns:p14="http://schemas.microsoft.com/office/powerpoint/2010/main" val="27896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Data Rates - </a:t>
            </a:r>
            <a:r>
              <a:rPr lang="en-US" altLang="ko-KR" sz="3600" b="1" dirty="0">
                <a:latin typeface="+mj-ea"/>
                <a:cs typeface="Arial" panose="020B0604020202020204" pitchFamily="34" charset="0"/>
              </a:rPr>
              <a:t>(15-18-0002-00-0013)</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graphicFrame>
        <p:nvGraphicFramePr>
          <p:cNvPr id="7" name="표 6"/>
          <p:cNvGraphicFramePr>
            <a:graphicFrameLocks noGrp="1"/>
          </p:cNvGraphicFramePr>
          <p:nvPr>
            <p:extLst>
              <p:ext uri="{D42A27DB-BD31-4B8C-83A1-F6EECF244321}">
                <p14:modId xmlns:p14="http://schemas.microsoft.com/office/powerpoint/2010/main" val="2472817167"/>
              </p:ext>
            </p:extLst>
          </p:nvPr>
        </p:nvGraphicFramePr>
        <p:xfrm>
          <a:off x="360700" y="2043546"/>
          <a:ext cx="8424935" cy="2407920"/>
        </p:xfrm>
        <a:graphic>
          <a:graphicData uri="http://schemas.openxmlformats.org/drawingml/2006/table">
            <a:tbl>
              <a:tblPr firstRow="1" bandRow="1">
                <a:tableStyleId>{5C22544A-7EE6-4342-B048-85BDC9FD1C3A}</a:tableStyleId>
              </a:tblPr>
              <a:tblGrid>
                <a:gridCol w="1224135"/>
                <a:gridCol w="792088"/>
                <a:gridCol w="1152128"/>
                <a:gridCol w="1296144"/>
                <a:gridCol w="792088"/>
                <a:gridCol w="1944216"/>
                <a:gridCol w="1224136"/>
              </a:tblGrid>
              <a:tr h="510988">
                <a:tc>
                  <a:txBody>
                    <a:bodyPr/>
                    <a:lstStyle/>
                    <a:p>
                      <a:pPr algn="ctr" latinLnBrk="1"/>
                      <a:r>
                        <a:rPr lang="en-US" altLang="ko-KR" sz="1600" dirty="0" smtClean="0">
                          <a:solidFill>
                            <a:schemeClr val="tx1"/>
                          </a:solidFill>
                          <a:latin typeface="+mj-lt"/>
                        </a:rPr>
                        <a:t>Modulation</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Level</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FEC</a:t>
                      </a:r>
                    </a:p>
                    <a:p>
                      <a:pPr algn="ctr" latinLnBrk="1"/>
                      <a:r>
                        <a:rPr lang="en-US" altLang="ko-KR" sz="1600" dirty="0" smtClean="0">
                          <a:solidFill>
                            <a:schemeClr val="tx1"/>
                          </a:solidFill>
                          <a:latin typeface="+mj-lt"/>
                        </a:rPr>
                        <a:t>RS(</a:t>
                      </a:r>
                      <a:r>
                        <a:rPr lang="en-US" altLang="ko-KR" sz="1600" dirty="0" err="1" smtClean="0">
                          <a:solidFill>
                            <a:schemeClr val="tx1"/>
                          </a:solidFill>
                          <a:latin typeface="+mj-lt"/>
                        </a:rPr>
                        <a:t>n,k</a:t>
                      </a:r>
                      <a:r>
                        <a:rPr lang="en-US" altLang="ko-KR" sz="1600" dirty="0" smtClean="0">
                          <a:solidFill>
                            <a:schemeClr val="tx1"/>
                          </a:solidFill>
                          <a:latin typeface="+mj-lt"/>
                        </a:rPr>
                        <a:t>)</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Line Code</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HCM</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Optical Clock Rates (MHz)</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smtClean="0">
                          <a:solidFill>
                            <a:schemeClr val="tx1"/>
                          </a:solidFill>
                          <a:latin typeface="+mj-lt"/>
                        </a:rPr>
                        <a:t>Data Rates</a:t>
                      </a:r>
                    </a:p>
                    <a:p>
                      <a:pPr algn="ctr" latinLnBrk="1"/>
                      <a:r>
                        <a:rPr lang="en-US" altLang="ko-KR" sz="1600" dirty="0" smtClean="0">
                          <a:solidFill>
                            <a:schemeClr val="tx1"/>
                          </a:solidFill>
                          <a:latin typeface="+mj-lt"/>
                        </a:rPr>
                        <a:t>(Mbps)</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212">
                <a:tc rowSpan="5">
                  <a:txBody>
                    <a:bodyPr/>
                    <a:lstStyle/>
                    <a:p>
                      <a:pPr algn="ctr" latinLnBrk="1"/>
                      <a:r>
                        <a:rPr lang="en-US" altLang="ko-KR" dirty="0" smtClean="0">
                          <a:solidFill>
                            <a:schemeClr val="tx1"/>
                          </a:solidFill>
                          <a:latin typeface="+mj-lt"/>
                        </a:rPr>
                        <a:t>PAM</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latinLnBrk="1"/>
                      <a:r>
                        <a:rPr lang="en-US" altLang="ko-KR" dirty="0" smtClean="0">
                          <a:solidFill>
                            <a:schemeClr val="tx1"/>
                          </a:solidFill>
                          <a:latin typeface="+mj-lt"/>
                        </a:rPr>
                        <a:t>2</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latinLnBrk="1"/>
                      <a:r>
                        <a:rPr lang="en-US" altLang="ko-KR" dirty="0" smtClean="0">
                          <a:solidFill>
                            <a:schemeClr val="tx1"/>
                          </a:solidFill>
                          <a:latin typeface="+mj-lt"/>
                        </a:rPr>
                        <a:t>(255,248)</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latinLnBrk="1"/>
                      <a:r>
                        <a:rPr lang="en-US" altLang="ko-KR" dirty="0" smtClean="0">
                          <a:solidFill>
                            <a:schemeClr val="tx1"/>
                          </a:solidFill>
                          <a:latin typeface="+mj-lt"/>
                        </a:rPr>
                        <a:t>8B10B</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latinLnBrk="1"/>
                      <a:r>
                        <a:rPr lang="en-US" altLang="ko-KR" dirty="0" smtClean="0">
                          <a:solidFill>
                            <a:schemeClr val="tx1"/>
                          </a:solidFill>
                          <a:latin typeface="+mj-lt"/>
                        </a:rPr>
                        <a:t>(1,1)</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smtClean="0">
                          <a:solidFill>
                            <a:schemeClr val="tx1"/>
                          </a:solidFill>
                          <a:latin typeface="+mj-lt"/>
                        </a:rPr>
                        <a:t>50  </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(200/2</a:t>
                      </a:r>
                      <a:r>
                        <a:rPr kumimoji="0" lang="en-US" altLang="ko-KR" sz="1800" b="0" i="0" u="none" strike="noStrike" kern="1200" cap="none" spc="0" normalizeH="0" baseline="30000" noProof="0" dirty="0" smtClean="0">
                          <a:ln>
                            <a:noFill/>
                          </a:ln>
                          <a:solidFill>
                            <a:srgbClr val="000000"/>
                          </a:solidFill>
                          <a:effectLst/>
                          <a:uLnTx/>
                          <a:uFillTx/>
                          <a:latin typeface="Times New Roman"/>
                          <a:ea typeface="+mn-ea"/>
                          <a:cs typeface="+mn-cs"/>
                        </a:rPr>
                        <a:t>2</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latin typeface="+mj-lt"/>
                        </a:rPr>
                        <a:t>38.9</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212">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latinLnBrk="1"/>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smtClean="0">
                          <a:solidFill>
                            <a:schemeClr val="tx1"/>
                          </a:solidFill>
                          <a:latin typeface="+mj-lt"/>
                        </a:rPr>
                        <a:t>25  </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(200/2</a:t>
                      </a:r>
                      <a:r>
                        <a:rPr kumimoji="0" lang="en-US" altLang="ko-KR" sz="1800" b="0" i="0" u="none" strike="noStrike" kern="1200" cap="none" spc="0" normalizeH="0" baseline="30000" noProof="0" dirty="0" smtClean="0">
                          <a:ln>
                            <a:noFill/>
                          </a:ln>
                          <a:solidFill>
                            <a:srgbClr val="000000"/>
                          </a:solidFill>
                          <a:effectLst/>
                          <a:uLnTx/>
                          <a:uFillTx/>
                          <a:latin typeface="Times New Roman"/>
                          <a:ea typeface="+mn-ea"/>
                          <a:cs typeface="+mn-cs"/>
                        </a:rPr>
                        <a:t>3</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latin typeface="+mj-lt"/>
                        </a:rPr>
                        <a:t>19.45</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latinLnBrk="1"/>
                      <a:r>
                        <a:rPr lang="en-US" altLang="ko-KR" dirty="0" smtClean="0">
                          <a:solidFill>
                            <a:schemeClr val="tx1"/>
                          </a:solidFill>
                          <a:latin typeface="+mj-lt"/>
                        </a:rPr>
                        <a:t>(36,24)</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smtClean="0">
                          <a:solidFill>
                            <a:schemeClr val="tx1"/>
                          </a:solidFill>
                          <a:latin typeface="+mj-lt"/>
                        </a:rPr>
                        <a:t>12.5  </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(200/2</a:t>
                      </a:r>
                      <a:r>
                        <a:rPr kumimoji="0" lang="en-US" altLang="ko-KR" sz="1800" b="0" i="0" u="none" strike="noStrike" kern="1200" cap="none" spc="0" normalizeH="0" baseline="30000" noProof="0" dirty="0" smtClean="0">
                          <a:ln>
                            <a:noFill/>
                          </a:ln>
                          <a:solidFill>
                            <a:srgbClr val="000000"/>
                          </a:solidFill>
                          <a:effectLst/>
                          <a:uLnTx/>
                          <a:uFillTx/>
                          <a:latin typeface="Times New Roman"/>
                          <a:ea typeface="+mn-ea"/>
                          <a:cs typeface="+mn-cs"/>
                        </a:rPr>
                        <a:t>4</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latin typeface="+mj-lt"/>
                        </a:rPr>
                        <a:t>6.67</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latinLnBrk="1"/>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atinLnBrk="1"/>
                      <a:endParaRPr lang="ko-KR" altLang="en-US"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smtClean="0">
                          <a:solidFill>
                            <a:schemeClr val="tx1"/>
                          </a:solidFill>
                          <a:latin typeface="+mj-lt"/>
                        </a:rPr>
                        <a:t>6.25  </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(200/2</a:t>
                      </a:r>
                      <a:r>
                        <a:rPr kumimoji="0" lang="en-US" altLang="ko-KR" sz="1800" b="0" i="0" u="none" strike="noStrike" kern="1200" cap="none" spc="0" normalizeH="0" baseline="30000" noProof="0" dirty="0" smtClean="0">
                          <a:ln>
                            <a:noFill/>
                          </a:ln>
                          <a:solidFill>
                            <a:srgbClr val="000000"/>
                          </a:solidFill>
                          <a:effectLst/>
                          <a:uLnTx/>
                          <a:uFillTx/>
                          <a:latin typeface="Times New Roman"/>
                          <a:ea typeface="+mn-ea"/>
                          <a:cs typeface="+mn-cs"/>
                        </a:rPr>
                        <a:t>5</a:t>
                      </a:r>
                      <a:r>
                        <a:rPr kumimoji="0" lang="en-US" altLang="ko-KR" sz="1800" b="0" i="0" u="none" strike="noStrike" kern="1200" cap="none" spc="0" normalizeH="0" baseline="0" noProof="0" dirty="0" smtClean="0">
                          <a:ln>
                            <a:noFill/>
                          </a:ln>
                          <a:solidFill>
                            <a:srgbClr val="000000"/>
                          </a:solidFill>
                          <a:effectLst/>
                          <a:uLnTx/>
                          <a:uFillTx/>
                          <a:latin typeface="Times New Roman"/>
                          <a:ea typeface="+mn-ea"/>
                          <a:cs typeface="+mn-cs"/>
                        </a:rPr>
                        <a:t>)</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latin typeface="+mj-lt"/>
                        </a:rPr>
                        <a:t>3.33</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latinLnBrk="1"/>
                      <a:r>
                        <a:rPr lang="en-US" altLang="ko-KR" dirty="0" smtClean="0">
                          <a:solidFill>
                            <a:schemeClr val="tx1"/>
                          </a:solidFill>
                          <a:latin typeface="+mj-lt"/>
                        </a:rPr>
                        <a:t>3.125 (200/2</a:t>
                      </a:r>
                      <a:r>
                        <a:rPr lang="en-US" altLang="ko-KR" baseline="30000" dirty="0" smtClean="0">
                          <a:solidFill>
                            <a:schemeClr val="tx1"/>
                          </a:solidFill>
                          <a:latin typeface="+mj-lt"/>
                        </a:rPr>
                        <a:t>6</a:t>
                      </a:r>
                      <a:r>
                        <a:rPr lang="en-US" altLang="ko-KR" dirty="0" smtClean="0">
                          <a:solidFill>
                            <a:schemeClr val="tx1"/>
                          </a:solidFill>
                          <a:latin typeface="+mj-lt"/>
                        </a:rPr>
                        <a:t>)</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latin typeface="+mj-lt"/>
                        </a:rPr>
                        <a:t>1.67</a:t>
                      </a:r>
                      <a:endParaRPr lang="ko-KR" altLang="en-US"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6178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March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Process (1)</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dirty="0" smtClean="0">
                <a:solidFill>
                  <a:srgbClr val="000000"/>
                </a:solidFill>
              </a:rPr>
              <a:t>There are 4 scenarios in TG7r1 channel model document (15-15-0746-01-007a-tg7r1) and we select the Scenario 3 (Home Scenario) as the first step.</a:t>
            </a:r>
          </a:p>
        </p:txBody>
      </p:sp>
      <p:pic>
        <p:nvPicPr>
          <p:cNvPr id="6" name="그림 5"/>
          <p:cNvPicPr>
            <a:picLocks noChangeAspect="1"/>
          </p:cNvPicPr>
          <p:nvPr/>
        </p:nvPicPr>
        <p:blipFill>
          <a:blip r:embed="rId2"/>
          <a:stretch>
            <a:fillRect/>
          </a:stretch>
        </p:blipFill>
        <p:spPr>
          <a:xfrm>
            <a:off x="467544" y="2996952"/>
            <a:ext cx="4587230" cy="3220100"/>
          </a:xfrm>
          <a:prstGeom prst="rect">
            <a:avLst/>
          </a:prstGeom>
          <a:ln>
            <a:solidFill>
              <a:schemeClr val="tx1"/>
            </a:solidFill>
          </a:ln>
        </p:spPr>
      </p:pic>
      <p:pic>
        <p:nvPicPr>
          <p:cNvPr id="7" name="그림 6"/>
          <p:cNvPicPr>
            <a:picLocks noChangeAspect="1"/>
          </p:cNvPicPr>
          <p:nvPr/>
        </p:nvPicPr>
        <p:blipFill>
          <a:blip r:embed="rId3"/>
          <a:stretch>
            <a:fillRect/>
          </a:stretch>
        </p:blipFill>
        <p:spPr>
          <a:xfrm>
            <a:off x="5110961" y="2996952"/>
            <a:ext cx="3692925" cy="3220100"/>
          </a:xfrm>
          <a:prstGeom prst="rect">
            <a:avLst/>
          </a:prstGeom>
        </p:spPr>
      </p:pic>
      <p:sp>
        <p:nvSpPr>
          <p:cNvPr id="8" name="직사각형 7"/>
          <p:cNvSpPr/>
          <p:nvPr/>
        </p:nvSpPr>
        <p:spPr bwMode="auto">
          <a:xfrm>
            <a:off x="5422173" y="3852339"/>
            <a:ext cx="3084140" cy="216024"/>
          </a:xfrm>
          <a:prstGeom prst="rect">
            <a:avLst/>
          </a:prstGeom>
          <a:noFill/>
          <a:ln w="22225"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5422173" y="4341572"/>
            <a:ext cx="3084140" cy="216024"/>
          </a:xfrm>
          <a:prstGeom prst="rect">
            <a:avLst/>
          </a:prstGeom>
          <a:noFill/>
          <a:ln w="222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직사각형 10"/>
          <p:cNvSpPr/>
          <p:nvPr/>
        </p:nvSpPr>
        <p:spPr bwMode="auto">
          <a:xfrm>
            <a:off x="5424062" y="4598293"/>
            <a:ext cx="3084140" cy="216024"/>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직사각형 11"/>
          <p:cNvSpPr/>
          <p:nvPr/>
        </p:nvSpPr>
        <p:spPr bwMode="auto">
          <a:xfrm>
            <a:off x="5422173" y="5561692"/>
            <a:ext cx="3084140" cy="216024"/>
          </a:xfrm>
          <a:prstGeom prst="rect">
            <a:avLst/>
          </a:prstGeom>
          <a:noFill/>
          <a:ln w="22225"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8948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2856</TotalTime>
  <Words>1125</Words>
  <Application>Microsoft Office PowerPoint</Application>
  <PresentationFormat>화면 슬라이드 쇼(4:3)</PresentationFormat>
  <Paragraphs>201</Paragraphs>
  <Slides>16</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16</vt:i4>
      </vt:variant>
    </vt:vector>
  </HeadingPairs>
  <TitlesOfParts>
    <vt:vector size="24"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ETRI-임상규</cp:lastModifiedBy>
  <cp:revision>304</cp:revision>
  <cp:lastPrinted>2018-01-05T00:19:19Z</cp:lastPrinted>
  <dcterms:created xsi:type="dcterms:W3CDTF">2016-01-08T02:18:10Z</dcterms:created>
  <dcterms:modified xsi:type="dcterms:W3CDTF">2018-03-05T14:10:04Z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