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1" r:id="rId2"/>
  </p:sldMasterIdLst>
  <p:notesMasterIdLst>
    <p:notesMasterId r:id="rId11"/>
  </p:notesMasterIdLst>
  <p:handoutMasterIdLst>
    <p:handoutMasterId r:id="rId12"/>
  </p:handoutMasterIdLst>
  <p:sldIdLst>
    <p:sldId id="287" r:id="rId3"/>
    <p:sldId id="323" r:id="rId4"/>
    <p:sldId id="311" r:id="rId5"/>
    <p:sldId id="312" r:id="rId6"/>
    <p:sldId id="313" r:id="rId7"/>
    <p:sldId id="314" r:id="rId8"/>
    <p:sldId id="264" r:id="rId9"/>
    <p:sldId id="324"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23"/>
            <p14:sldId id="311"/>
            <p14:sldId id="312"/>
            <p14:sldId id="313"/>
            <p14:sldId id="314"/>
            <p14:sldId id="264"/>
            <p14:sldId id="324"/>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22" autoAdjust="0"/>
    <p:restoredTop sz="99383" autoAdjust="0"/>
  </p:normalViewPr>
  <p:slideViewPr>
    <p:cSldViewPr>
      <p:cViewPr varScale="1">
        <p:scale>
          <a:sx n="63" d="100"/>
          <a:sy n="63" d="100"/>
        </p:scale>
        <p:origin x="-47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3E0C7EE6-0709-3846-98C6-F0D23557FA5D}" type="slidenum">
              <a:rPr lang="en-US"/>
              <a:pPr/>
              <a:t>3</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16816927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&lt;Mar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2927321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&lt;Mar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2548274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&lt;Mar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7926157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&lt;Mar  2018&gt;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3517152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&lt;Mar  2018&gt;</a:t>
            </a:r>
            <a:endParaRPr lang="en-US" dirty="0"/>
          </a:p>
        </p:txBody>
      </p:sp>
      <p:sp>
        <p:nvSpPr>
          <p:cNvPr id="8" name="Footer Placeholder 7"/>
          <p:cNvSpPr>
            <a:spLocks noGrp="1"/>
          </p:cNvSpPr>
          <p:nvPr>
            <p:ph type="ftr" sz="quarter" idx="11"/>
          </p:nvPr>
        </p:nvSpPr>
        <p:spPr/>
        <p:txBody>
          <a:bodyPr/>
          <a:lstStyle/>
          <a:p>
            <a:r>
              <a:rPr lang="en-US" smtClean="0"/>
              <a:t>&lt;Charlie Perkins&gt;, &lt;Futurewei&gt;</a:t>
            </a:r>
            <a:endParaRPr lang="en-US"/>
          </a:p>
        </p:txBody>
      </p:sp>
      <p:sp>
        <p:nvSpPr>
          <p:cNvPr id="9" name="Slide Number Placeholder 8"/>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5169495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&lt;Mar  2018&gt;</a:t>
            </a:r>
            <a:endParaRPr lang="en-US" dirty="0"/>
          </a:p>
        </p:txBody>
      </p:sp>
      <p:sp>
        <p:nvSpPr>
          <p:cNvPr id="4" name="Footer Placeholder 3"/>
          <p:cNvSpPr>
            <a:spLocks noGrp="1"/>
          </p:cNvSpPr>
          <p:nvPr>
            <p:ph type="ftr" sz="quarter" idx="11"/>
          </p:nvPr>
        </p:nvSpPr>
        <p:spPr/>
        <p:txBody>
          <a:bodyPr/>
          <a:lstStyle/>
          <a:p>
            <a:r>
              <a:rPr lang="en-US" smtClean="0"/>
              <a:t>&lt;Charlie Perkins&gt;, &lt;Futurewei&gt;</a:t>
            </a:r>
            <a:endParaRPr lang="en-US"/>
          </a:p>
        </p:txBody>
      </p:sp>
      <p:sp>
        <p:nvSpPr>
          <p:cNvPr id="5" name="Slide Number Placeholder 4"/>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40470280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&lt;Mar  2018&gt;</a:t>
            </a:r>
            <a:endParaRPr lang="en-US" dirty="0"/>
          </a:p>
        </p:txBody>
      </p:sp>
      <p:sp>
        <p:nvSpPr>
          <p:cNvPr id="3" name="Footer Placeholder 2"/>
          <p:cNvSpPr>
            <a:spLocks noGrp="1"/>
          </p:cNvSpPr>
          <p:nvPr>
            <p:ph type="ftr" sz="quarter" idx="11"/>
          </p:nvPr>
        </p:nvSpPr>
        <p:spPr/>
        <p:txBody>
          <a:bodyPr/>
          <a:lstStyle/>
          <a:p>
            <a:r>
              <a:rPr lang="en-US" smtClean="0"/>
              <a:t>&lt;Charlie Perkins&gt;, &lt;Futurewei&gt;</a:t>
            </a:r>
            <a:endParaRPr lang="en-US"/>
          </a:p>
        </p:txBody>
      </p:sp>
      <p:sp>
        <p:nvSpPr>
          <p:cNvPr id="4" name="Slide Number Placeholder 3"/>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876494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&lt;Mar  2018&gt;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6901789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&lt;Mar  2018&gt;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0950863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&lt;Mar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7719342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&lt;Mar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486433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dirty="0" smtClean="0"/>
              <a:t>&lt;Mar  2018&gt;</a:t>
            </a:r>
            <a:endParaRPr lang="en-US" dirty="0"/>
          </a:p>
        </p:txBody>
      </p:sp>
      <p:sp>
        <p:nvSpPr>
          <p:cNvPr id="4" name="Footer Placeholder 3"/>
          <p:cNvSpPr>
            <a:spLocks noGrp="1"/>
          </p:cNvSpPr>
          <p:nvPr>
            <p:ph type="ftr" sz="quarter" idx="11"/>
          </p:nvPr>
        </p:nvSpPr>
        <p:spPr/>
        <p:txBody>
          <a:bodyPr/>
          <a:lstStyle/>
          <a:p>
            <a:pPr>
              <a:defRPr/>
            </a:pPr>
            <a:r>
              <a:rPr lang="en-US" smtClean="0"/>
              <a:t>&lt;Charlie Perkins&gt;, &lt;Futurewei&gt;</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AD8365B0-1DCB-374B-8D2E-32E02956BE58}" type="slidenum">
              <a:rPr lang="en-US" smtClean="0"/>
              <a:pPr>
                <a:defRPr/>
              </a:pPr>
              <a:t>‹#›</a:t>
            </a:fld>
            <a:endParaRPr lang="en-US"/>
          </a:p>
        </p:txBody>
      </p:sp>
    </p:spTree>
    <p:extLst>
      <p:ext uri="{BB962C8B-B14F-4D97-AF65-F5344CB8AC3E}">
        <p14:creationId xmlns:p14="http://schemas.microsoft.com/office/powerpoint/2010/main" val="3226544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&lt;Mar  2018&gt;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smtClean="0"/>
              <a:t>&lt;Charlie Perkins&gt;, &lt;Futurewei&gt;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smtClean="0"/>
              <a:t>15-18-0105-00-010a</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&lt;Mar  2018&gt;</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&lt;Charlie Perkins&gt;, &lt;Futurewei&gt;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D7420C-4272-4DB2-8EFD-D13A12D898A1}" type="slidenum">
              <a:rPr lang="en-US" smtClean="0"/>
              <a:t>‹#›</a:t>
            </a:fld>
            <a:endParaRPr lang="en-US"/>
          </a:p>
        </p:txBody>
      </p:sp>
    </p:spTree>
    <p:extLst>
      <p:ext uri="{BB962C8B-B14F-4D97-AF65-F5344CB8AC3E}">
        <p14:creationId xmlns:p14="http://schemas.microsoft.com/office/powerpoint/2010/main" val="312371236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501675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TG10a RMA Opening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Mar </a:t>
            </a:r>
            <a:r>
              <a:rPr lang="en-US" sz="1600" dirty="0" smtClean="0">
                <a:solidFill>
                  <a:srgbClr val="FF0000"/>
                </a:solidFill>
                <a:latin typeface="Times New Roman" pitchFamily="18" charset="0"/>
                <a:ea typeface="ＭＳ Ｐゴシック" pitchFamily="-65" charset="-128"/>
                <a:cs typeface="+mn-cs"/>
              </a:rPr>
              <a:t>2018 </a:t>
            </a:r>
            <a:r>
              <a:rPr lang="en-US" sz="1600" dirty="0" smtClean="0">
                <a:solidFill>
                  <a:srgbClr val="FF0000"/>
                </a:solidFill>
                <a:latin typeface="Times New Roman" pitchFamily="18" charset="0"/>
                <a:ea typeface="ＭＳ Ｐゴシック" pitchFamily="-65" charset="-128"/>
                <a:cs typeface="+mn-cs"/>
              </a:rPr>
              <a:t>Plenary </a:t>
            </a:r>
            <a:r>
              <a:rPr lang="en-US" sz="1600" dirty="0" smtClean="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7 Mar </a:t>
            </a:r>
            <a:r>
              <a:rPr lang="en-US" sz="1600" dirty="0" smtClean="0">
                <a:solidFill>
                  <a:srgbClr val="FF0000"/>
                </a:solidFill>
                <a:latin typeface="Times New Roman" pitchFamily="18" charset="0"/>
                <a:ea typeface="ＭＳ Ｐゴシック" pitchFamily="-65" charset="-128"/>
                <a:cs typeface="+mn-cs"/>
              </a:rPr>
              <a:t>2018</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Charlie Perkins</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Futurewei</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Address </a:t>
            </a:r>
            <a:r>
              <a:rPr lang="es-ES" sz="1600" dirty="0">
                <a:solidFill>
                  <a:schemeClr val="tx2"/>
                </a:solidFill>
                <a:latin typeface="Times New Roman" pitchFamily="18" charset="0"/>
                <a:ea typeface="ＭＳ Ｐゴシック" pitchFamily="-65" charset="-128"/>
                <a:cs typeface="+mn-cs"/>
              </a:rPr>
              <a:t>[</a:t>
            </a:r>
            <a:r>
              <a:rPr lang="es-ES" sz="1600" dirty="0">
                <a:solidFill>
                  <a:srgbClr val="FF0000"/>
                </a:solidFill>
                <a:latin typeface="Times New Roman" pitchFamily="18" charset="0"/>
                <a:ea typeface="ＭＳ Ｐゴシック" pitchFamily="-65" charset="-128"/>
                <a:cs typeface="+mn-cs"/>
              </a:rPr>
              <a:t>2330 Central </a:t>
            </a:r>
            <a:r>
              <a:rPr lang="es-ES" sz="1600" dirty="0" err="1">
                <a:solidFill>
                  <a:srgbClr val="FF0000"/>
                </a:solidFill>
                <a:latin typeface="Times New Roman" pitchFamily="18" charset="0"/>
                <a:ea typeface="ＭＳ Ｐゴシック" pitchFamily="-65" charset="-128"/>
                <a:cs typeface="+mn-cs"/>
              </a:rPr>
              <a:t>Expy</a:t>
            </a:r>
            <a:r>
              <a:rPr lang="es-ES" sz="1600" dirty="0">
                <a:solidFill>
                  <a:srgbClr val="FF0000"/>
                </a:solidFill>
                <a:latin typeface="Times New Roman" pitchFamily="18" charset="0"/>
                <a:ea typeface="ＭＳ Ｐゴシック" pitchFamily="-65" charset="-128"/>
                <a:cs typeface="+mn-cs"/>
              </a:rPr>
              <a:t>, Santa Clara Ca, USA</a:t>
            </a:r>
            <a:r>
              <a:rPr lang="es-ES" sz="1600" dirty="0" smtClean="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Voice</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1.408-330-4586</a:t>
            </a:r>
            <a:r>
              <a:rPr lang="en-US" sz="1600" dirty="0" smtClean="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E-Mail:[</a:t>
            </a:r>
            <a:r>
              <a:rPr lang="en-US" sz="1600" dirty="0">
                <a:solidFill>
                  <a:srgbClr val="FF0000"/>
                </a:solidFill>
                <a:latin typeface="Times New Roman" pitchFamily="18" charset="0"/>
                <a:ea typeface="ＭＳ Ｐゴシック" pitchFamily="-65" charset="-128"/>
                <a:cs typeface="+mn-cs"/>
              </a:rPr>
              <a:t>charlie.perkins@huawei.com</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[O</a:t>
            </a:r>
            <a:r>
              <a:rPr lang="en-US" sz="1600" dirty="0" smtClean="0">
                <a:solidFill>
                  <a:schemeClr val="tx2"/>
                </a:solidFill>
                <a:latin typeface="Times New Roman" pitchFamily="18" charset="0"/>
                <a:ea typeface="ＭＳ Ｐゴシック" pitchFamily="-65" charset="-128"/>
              </a:rPr>
              <a:t>pening  report for TG10a </a:t>
            </a:r>
            <a:r>
              <a:rPr lang="en-US" sz="1600" dirty="0" smtClean="0">
                <a:latin typeface="Times New Roman" pitchFamily="18" charset="0"/>
                <a:ea typeface="ＭＳ Ｐゴシック" pitchFamily="-65" charset="-128"/>
                <a:cs typeface="+mn-cs"/>
              </a:rPr>
              <a:t>meeting </a:t>
            </a:r>
            <a:r>
              <a:rPr lang="en-US" sz="1600" dirty="0" smtClean="0">
                <a:latin typeface="Times New Roman" pitchFamily="18" charset="0"/>
                <a:ea typeface="ＭＳ Ｐゴシック" pitchFamily="-65" charset="-128"/>
                <a:cs typeface="+mn-cs"/>
              </a:rPr>
              <a:t>Mar </a:t>
            </a:r>
            <a:r>
              <a:rPr lang="en-US" sz="1600" dirty="0">
                <a:latin typeface="Times New Roman" pitchFamily="18" charset="0"/>
                <a:ea typeface="ＭＳ Ｐゴシック" pitchFamily="-65" charset="-128"/>
                <a:cs typeface="+mn-cs"/>
              </a:rPr>
              <a:t>2018 </a:t>
            </a:r>
            <a:r>
              <a:rPr lang="en-US" sz="1600" dirty="0" smtClean="0">
                <a:latin typeface="Times New Roman" pitchFamily="18" charset="0"/>
                <a:ea typeface="ＭＳ Ｐゴシック" pitchFamily="-65" charset="-128"/>
                <a:cs typeface="+mn-cs"/>
              </a:rPr>
              <a:t>Plenary </a:t>
            </a:r>
            <a:r>
              <a:rPr lang="en-US" sz="1600" dirty="0" smtClean="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TG10a </a:t>
            </a:r>
            <a:r>
              <a:rPr lang="en-US" sz="1600" dirty="0">
                <a:solidFill>
                  <a:schemeClr val="tx2"/>
                </a:solidFill>
                <a:latin typeface="Times New Roman" pitchFamily="18" charset="0"/>
                <a:ea typeface="ＭＳ Ｐゴシック" pitchFamily="-65" charset="-128"/>
              </a:rPr>
              <a:t>Opening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Mar </a:t>
            </a:r>
            <a:r>
              <a:rPr lang="en-US" sz="1600" dirty="0">
                <a:latin typeface="Times New Roman" pitchFamily="18" charset="0"/>
                <a:ea typeface="ＭＳ Ｐゴシック" pitchFamily="-65" charset="-128"/>
                <a:cs typeface="+mn-cs"/>
              </a:rPr>
              <a:t>2018 </a:t>
            </a:r>
            <a:r>
              <a:rPr lang="en-US" sz="1600" dirty="0" smtClean="0">
                <a:latin typeface="Times New Roman" pitchFamily="18" charset="0"/>
                <a:ea typeface="ＭＳ Ｐゴシック" pitchFamily="-65" charset="-128"/>
                <a:cs typeface="+mn-cs"/>
              </a:rPr>
              <a:t>Plenary  </a:t>
            </a:r>
            <a:r>
              <a:rPr lang="en-US" sz="1600" dirty="0" smtClean="0">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[Provide status  information, etc. relevant to opening TG10a session at 802.15 meeting]</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a:t>
            </a:r>
            <a:r>
              <a:rPr lang="en-US" sz="1600" dirty="0" smtClean="0">
                <a:solidFill>
                  <a:schemeClr val="tx2"/>
                </a:solidFill>
                <a:latin typeface="Times New Roman" pitchFamily="18" charset="0"/>
                <a:ea typeface="ＭＳ Ｐゴシック" pitchFamily="-65" charset="-128"/>
                <a:cs typeface="+mn-cs"/>
              </a:rPr>
              <a:t>the </a:t>
            </a:r>
            <a:r>
              <a:rPr lang="en-US" sz="1600" dirty="0">
                <a:solidFill>
                  <a:schemeClr val="tx2"/>
                </a:solidFill>
                <a:latin typeface="Times New Roman" pitchFamily="18" charset="0"/>
                <a:ea typeface="ＭＳ Ｐゴシック" pitchFamily="-65" charset="-128"/>
                <a:cs typeface="+mn-cs"/>
              </a:rPr>
              <a:t>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&lt;Mar  </a:t>
            </a:r>
            <a:r>
              <a:rPr lang="en-US" sz="1400" dirty="0" smtClean="0"/>
              <a:t>2018&gt;</a:t>
            </a:r>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&lt;Mar  </a:t>
            </a:r>
            <a:r>
              <a:rPr lang="en-US" sz="1400" dirty="0" smtClean="0"/>
              <a:t>2018&gt;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TG10a (RMA)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smtClean="0"/>
              <a:t>Chair		Charlie Perkins</a:t>
            </a:r>
          </a:p>
          <a:p>
            <a:r>
              <a:rPr lang="en-US" sz="2000" dirty="0" smtClean="0"/>
              <a:t>Secretary	</a:t>
            </a:r>
            <a:r>
              <a:rPr lang="en-US" sz="2000" dirty="0" err="1" smtClean="0"/>
              <a:t>Joerg</a:t>
            </a:r>
            <a:r>
              <a:rPr lang="en-US" sz="2000" dirty="0" smtClean="0"/>
              <a:t> Robert</a:t>
            </a:r>
            <a:endParaRPr lang="en-US" sz="2000" dirty="0"/>
          </a:p>
        </p:txBody>
      </p:sp>
    </p:spTree>
    <p:extLst>
      <p:ext uri="{BB962C8B-B14F-4D97-AF65-F5344CB8AC3E}">
        <p14:creationId xmlns:p14="http://schemas.microsoft.com/office/powerpoint/2010/main" val="3127085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889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dirty="0" smtClean="0"/>
              <a:t>&lt;Mar  </a:t>
            </a:r>
            <a:r>
              <a:rPr lang="en-US" dirty="0" smtClean="0"/>
              <a:t>2018&gt;</a:t>
            </a:r>
            <a:endParaRPr lang="en-US" dirty="0"/>
          </a:p>
        </p:txBody>
      </p:sp>
      <p:sp>
        <p:nvSpPr>
          <p:cNvPr id="3" name="Footer Placeholder 2"/>
          <p:cNvSpPr>
            <a:spLocks noGrp="1"/>
          </p:cNvSpPr>
          <p:nvPr>
            <p:ph type="ftr" sz="quarter" idx="11"/>
          </p:nvPr>
        </p:nvSpPr>
        <p:spPr/>
        <p:txBody>
          <a:bodyPr/>
          <a:lstStyle/>
          <a:p>
            <a:pPr>
              <a:defRPr/>
            </a:pPr>
            <a:r>
              <a:rPr lang="en-US" smtClean="0"/>
              <a:t>&lt;Charlie Perkins&gt;, &lt;Futurewei&gt;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57200"/>
            <a:ext cx="8839200" cy="838200"/>
          </a:xfrm>
        </p:spPr>
        <p:txBody>
          <a:bodyPr/>
          <a:lstStyle/>
          <a:p>
            <a:r>
              <a:rPr lang="en-US" sz="3200" u="sng" dirty="0">
                <a:latin typeface="Arial" charset="0"/>
              </a:rPr>
              <a:t>Participants, Patents, and Duty to Inform</a:t>
            </a:r>
            <a:endParaRPr lang="en-US" sz="3200" dirty="0">
              <a:latin typeface="Arial" charset="0"/>
            </a:endParaRPr>
          </a:p>
        </p:txBody>
      </p:sp>
      <p:sp>
        <p:nvSpPr>
          <p:cNvPr id="8195" name="Rectangle 1027"/>
          <p:cNvSpPr>
            <a:spLocks noGrp="1" noChangeArrowheads="1"/>
          </p:cNvSpPr>
          <p:nvPr>
            <p:ph type="body" idx="1"/>
          </p:nvPr>
        </p:nvSpPr>
        <p:spPr>
          <a:xfrm>
            <a:off x="0" y="1295400"/>
            <a:ext cx="9144000" cy="4876800"/>
          </a:xfrm>
        </p:spPr>
        <p:txBody>
          <a:bodyPr/>
          <a:lstStyle/>
          <a:p>
            <a:pPr algn="ctr">
              <a:buFont typeface="Monotype Sorts" charset="0"/>
              <a:buNone/>
            </a:pPr>
            <a:r>
              <a:rPr lang="en-US" sz="1600" b="1" dirty="0">
                <a:latin typeface="Arial" charset="0"/>
              </a:rPr>
              <a:t>All participants in this meeting have certain obligations under the IEEE-SA Patent Policy. </a:t>
            </a:r>
          </a:p>
          <a:p>
            <a:pPr lvl="1">
              <a:buFont typeface="Arial" charset="0"/>
              <a:buChar char="•"/>
            </a:pPr>
            <a:r>
              <a:rPr lang="en-US" sz="1600" b="1" dirty="0">
                <a:solidFill>
                  <a:srgbClr val="003399"/>
                </a:solidFill>
                <a:latin typeface="Arial" charset="0"/>
              </a:rPr>
              <a:t>Participants [Note: </a:t>
            </a:r>
            <a:r>
              <a:rPr lang="en-GB" sz="1600" b="1" dirty="0">
                <a:solidFill>
                  <a:srgbClr val="003399"/>
                </a:solidFill>
                <a:latin typeface="Arial" charset="0"/>
              </a:rPr>
              <a:t>Quoted text excerpted from IEEE-SA Standards Board Bylaws subclause 6.2</a:t>
            </a:r>
            <a:r>
              <a:rPr lang="en-US" sz="1600" b="1" dirty="0">
                <a:solidFill>
                  <a:srgbClr val="003399"/>
                </a:solidFill>
                <a:latin typeface="Arial" charset="0"/>
              </a:rPr>
              <a:t>]:</a:t>
            </a:r>
          </a:p>
          <a:p>
            <a:pPr lvl="2">
              <a:buFont typeface="Arial" charset="0"/>
              <a:buChar char="•"/>
            </a:pP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latin typeface="Arial" charset="0"/>
            </a:endParaRPr>
          </a:p>
          <a:p>
            <a:pPr lvl="2">
              <a:buFont typeface="Arial" charset="0"/>
              <a:buChar char="•"/>
            </a:pP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dirty="0">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dirty="0">
                <a:solidFill>
                  <a:srgbClr val="003399"/>
                </a:solidFill>
                <a:latin typeface="Arial" charset="0"/>
              </a:rPr>
              <a:t>Early identification of holders of potential Essential Patent Claims is strongly encouraged</a:t>
            </a:r>
          </a:p>
          <a:p>
            <a:pPr lvl="1">
              <a:buFont typeface="Arial" charset="0"/>
              <a:buChar char="•"/>
            </a:pPr>
            <a:r>
              <a:rPr lang="en-US" sz="1600" b="1" dirty="0">
                <a:solidFill>
                  <a:srgbClr val="003399"/>
                </a:solidFill>
                <a:latin typeface="Arial" charset="0"/>
              </a:rPr>
              <a:t>No duty to perform a patent search</a:t>
            </a:r>
            <a:endParaRPr lang="en-US" sz="1600" dirty="0">
              <a:latin typeface="Arial" charset="0"/>
            </a:endParaRPr>
          </a:p>
        </p:txBody>
      </p:sp>
      <p:sp>
        <p:nvSpPr>
          <p:cNvPr id="8196" name="Text Box 1028"/>
          <p:cNvSpPr txBox="1">
            <a:spLocks noChangeArrowheads="1"/>
          </p:cNvSpPr>
          <p:nvPr/>
        </p:nvSpPr>
        <p:spPr bwMode="auto">
          <a:xfrm>
            <a:off x="4114800" y="64627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dirty="0" smtClean="0"/>
              <a:t>&lt;Mar  </a:t>
            </a:r>
            <a:r>
              <a:rPr lang="en-US" dirty="0" smtClean="0"/>
              <a:t>2018&gt;</a:t>
            </a:r>
            <a:endParaRPr lang="en-US" dirty="0"/>
          </a:p>
        </p:txBody>
      </p:sp>
      <p:sp>
        <p:nvSpPr>
          <p:cNvPr id="3" name="Footer Placeholder 2"/>
          <p:cNvSpPr>
            <a:spLocks noGrp="1"/>
          </p:cNvSpPr>
          <p:nvPr>
            <p:ph type="ftr" sz="quarter" idx="11"/>
          </p:nvPr>
        </p:nvSpPr>
        <p:spPr/>
        <p:txBody>
          <a:bodyPr/>
          <a:lstStyle/>
          <a:p>
            <a:pPr>
              <a:defRPr/>
            </a:pPr>
            <a:r>
              <a:rPr lang="en-US" smtClean="0"/>
              <a:t>&lt;Charlie Perkins&gt;, &lt;Futurewei&gt;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4114800" y="6491287"/>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dirty="0" smtClean="0"/>
              <a:t>&lt;Mar  </a:t>
            </a:r>
            <a:r>
              <a:rPr lang="en-US" dirty="0" smtClean="0"/>
              <a:t>2018&gt;</a:t>
            </a:r>
            <a:endParaRPr lang="en-US" dirty="0"/>
          </a:p>
        </p:txBody>
      </p:sp>
      <p:sp>
        <p:nvSpPr>
          <p:cNvPr id="3" name="Footer Placeholder 2"/>
          <p:cNvSpPr>
            <a:spLocks noGrp="1"/>
          </p:cNvSpPr>
          <p:nvPr>
            <p:ph type="ftr" sz="quarter" idx="11"/>
          </p:nvPr>
        </p:nvSpPr>
        <p:spPr/>
        <p:txBody>
          <a:bodyPr/>
          <a:lstStyle/>
          <a:p>
            <a:pPr>
              <a:defRPr/>
            </a:pPr>
            <a:r>
              <a:rPr lang="en-US" smtClean="0"/>
              <a:t>&lt;Charlie Perkins&gt;, &lt;Futurewei&gt;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09600" y="16764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4114800" y="6488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dirty="0" smtClean="0"/>
              <a:t>&lt;Mar  </a:t>
            </a:r>
            <a:r>
              <a:rPr lang="en-US" dirty="0" smtClean="0"/>
              <a:t>2018&gt;</a:t>
            </a:r>
            <a:endParaRPr lang="en-US" dirty="0"/>
          </a:p>
        </p:txBody>
      </p:sp>
      <p:sp>
        <p:nvSpPr>
          <p:cNvPr id="3" name="Footer Placeholder 2"/>
          <p:cNvSpPr>
            <a:spLocks noGrp="1"/>
          </p:cNvSpPr>
          <p:nvPr>
            <p:ph type="ftr" sz="quarter" idx="11"/>
          </p:nvPr>
        </p:nvSpPr>
        <p:spPr/>
        <p:txBody>
          <a:bodyPr/>
          <a:lstStyle/>
          <a:p>
            <a:pPr>
              <a:defRPr/>
            </a:pPr>
            <a:r>
              <a:rPr lang="en-US" smtClean="0"/>
              <a:t>&lt;Charlie Perkins&gt;, &lt;Futurewei&gt;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&lt;Mar  </a:t>
            </a:r>
            <a:r>
              <a:rPr lang="en-US" sz="1400" dirty="0" smtClean="0"/>
              <a:t>2018&gt;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457200" y="762000"/>
            <a:ext cx="8305800" cy="762000"/>
          </a:xfrm>
        </p:spPr>
        <p:txBody>
          <a:bodyPr/>
          <a:lstStyle/>
          <a:p>
            <a:r>
              <a:rPr lang="en-US" b="1" dirty="0" smtClean="0">
                <a:latin typeface="Times New Roman" charset="0"/>
                <a:ea typeface="ＭＳ Ｐゴシック" charset="0"/>
                <a:cs typeface="ＭＳ Ｐゴシック" charset="0"/>
              </a:rPr>
              <a:t>TG10a </a:t>
            </a:r>
            <a:r>
              <a:rPr lang="en-US" b="1" dirty="0" smtClean="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Agenda/Goals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828800"/>
            <a:ext cx="80772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Monday 5 Mar, </a:t>
            </a:r>
            <a:r>
              <a:rPr lang="en-US" sz="2400" b="1" dirty="0" smtClean="0"/>
              <a:t>AM1: </a:t>
            </a:r>
            <a:r>
              <a:rPr lang="en-US" sz="2400" b="1" dirty="0"/>
              <a:t>Opening report, </a:t>
            </a:r>
            <a:r>
              <a:rPr lang="en-US" sz="2400" b="1" dirty="0" smtClean="0"/>
              <a:t>Agenda (</a:t>
            </a:r>
            <a:r>
              <a:rPr lang="en-US" sz="2400" b="1" dirty="0" smtClean="0"/>
              <a:t>15-18-0069-01), </a:t>
            </a:r>
            <a:r>
              <a:rPr lang="en-US" sz="2400" b="1" dirty="0" smtClean="0"/>
              <a:t>Minutes Approval, </a:t>
            </a:r>
            <a:r>
              <a:rPr lang="en-US" sz="2400" b="1" dirty="0" smtClean="0"/>
              <a:t>Status</a:t>
            </a:r>
            <a:r>
              <a:rPr lang="en-US" sz="2400" b="1" dirty="0"/>
              <a:t>, </a:t>
            </a:r>
            <a:r>
              <a:rPr lang="en-US" sz="2400" b="1" dirty="0" smtClean="0"/>
              <a:t>Problem statement, and Proposed correction </a:t>
            </a:r>
          </a:p>
          <a:p>
            <a:pPr marL="342900" indent="-342900">
              <a:buClr>
                <a:srgbClr val="FF0000"/>
              </a:buClr>
              <a:buFont typeface="Wingdings" charset="2"/>
              <a:buChar char="q"/>
            </a:pPr>
            <a:r>
              <a:rPr lang="en-US" sz="2400" b="1" dirty="0" smtClean="0"/>
              <a:t>Monday 5 Mar, PM1: If needed, detailed </a:t>
            </a:r>
            <a:r>
              <a:rPr lang="en-US" sz="2400" b="1" dirty="0"/>
              <a:t>discussion on </a:t>
            </a:r>
            <a:r>
              <a:rPr lang="en-US" sz="2400" b="1" dirty="0" smtClean="0"/>
              <a:t>Proposal </a:t>
            </a:r>
            <a:r>
              <a:rPr lang="en-US" sz="2400" b="1" dirty="0" smtClean="0"/>
              <a:t>(15-18-0046-01-010a)</a:t>
            </a:r>
            <a:endParaRPr lang="en-US" sz="2400" b="1" dirty="0"/>
          </a:p>
          <a:p>
            <a:pPr marL="342900" indent="-342900">
              <a:buClr>
                <a:srgbClr val="FF0000"/>
              </a:buClr>
              <a:buFont typeface="Wingdings" charset="2"/>
              <a:buChar char="q"/>
            </a:pPr>
            <a:r>
              <a:rPr lang="en-US" sz="2400" b="1" dirty="0" smtClean="0"/>
              <a:t>Tuesday 6 Mar, </a:t>
            </a:r>
            <a:r>
              <a:rPr lang="en-US" sz="2400" b="1" dirty="0" smtClean="0"/>
              <a:t>AM1</a:t>
            </a:r>
            <a:r>
              <a:rPr lang="en-US" sz="2400" b="1" dirty="0"/>
              <a:t>: Detailed discussion on Proposal </a:t>
            </a:r>
            <a:r>
              <a:rPr lang="en-US" sz="2400" b="1" dirty="0"/>
              <a:t>(</a:t>
            </a:r>
            <a:r>
              <a:rPr lang="en-US" sz="2400" b="1" dirty="0" smtClean="0"/>
              <a:t>15-18-0046-01-010a</a:t>
            </a:r>
            <a:r>
              <a:rPr lang="en-US" sz="2400" b="1" dirty="0"/>
              <a:t>), </a:t>
            </a:r>
            <a:r>
              <a:rPr lang="en-US" sz="2400" b="1" dirty="0" smtClean="0"/>
              <a:t>Timeline, AoB, Closing</a:t>
            </a:r>
            <a:endParaRPr lang="en-US" sz="2400" dirty="0"/>
          </a:p>
          <a:p>
            <a:pPr>
              <a:buClr>
                <a:srgbClr val="FF0000"/>
              </a:buClr>
            </a:pPr>
            <a:endParaRPr lang="en-US" sz="2400" b="1" i="1"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&amp; minutes </a:t>
            </a:r>
            <a:r>
              <a:rPr lang="en-US" dirty="0" smtClean="0"/>
              <a:t>approval, status</a:t>
            </a:r>
            <a:endParaRPr lang="en-US" dirty="0"/>
          </a:p>
        </p:txBody>
      </p:sp>
      <p:sp>
        <p:nvSpPr>
          <p:cNvPr id="3" name="Content Placeholder 2"/>
          <p:cNvSpPr>
            <a:spLocks noGrp="1"/>
          </p:cNvSpPr>
          <p:nvPr>
            <p:ph idx="1"/>
          </p:nvPr>
        </p:nvSpPr>
        <p:spPr/>
        <p:txBody>
          <a:bodyPr/>
          <a:lstStyle/>
          <a:p>
            <a:r>
              <a:rPr lang="en-US" dirty="0"/>
              <a:t>Agenda </a:t>
            </a:r>
            <a:r>
              <a:rPr lang="en-US" dirty="0"/>
              <a:t>approval </a:t>
            </a:r>
            <a:r>
              <a:rPr lang="en-US" sz="2800" dirty="0"/>
              <a:t>(</a:t>
            </a:r>
            <a:r>
              <a:rPr lang="en-US" sz="2800" dirty="0" smtClean="0"/>
              <a:t>15-18-0069-01-010a)</a:t>
            </a:r>
            <a:endParaRPr lang="en-US" sz="2800" dirty="0" smtClean="0"/>
          </a:p>
          <a:p>
            <a:r>
              <a:rPr lang="en-US" dirty="0"/>
              <a:t>Minutes approval </a:t>
            </a:r>
            <a:r>
              <a:rPr lang="en-US" sz="2800" dirty="0"/>
              <a:t>(</a:t>
            </a:r>
            <a:r>
              <a:rPr lang="en-US" sz="2800" dirty="0" smtClean="0"/>
              <a:t>15-18-0048-00-010a)</a:t>
            </a:r>
            <a:endParaRPr lang="en-US" sz="2800" dirty="0" smtClean="0"/>
          </a:p>
          <a:p>
            <a:r>
              <a:rPr lang="en-US" dirty="0" smtClean="0"/>
              <a:t>Status</a:t>
            </a:r>
          </a:p>
          <a:p>
            <a:pPr lvl="1"/>
            <a:r>
              <a:rPr lang="en-US" dirty="0" smtClean="0"/>
              <a:t>Second </a:t>
            </a:r>
            <a:r>
              <a:rPr lang="en-US" dirty="0" smtClean="0"/>
              <a:t>meeting of 802.15.10a </a:t>
            </a:r>
            <a:r>
              <a:rPr lang="en-US" dirty="0" smtClean="0"/>
              <a:t>RMA</a:t>
            </a:r>
          </a:p>
          <a:p>
            <a:pPr lvl="1"/>
            <a:r>
              <a:rPr lang="en-US" dirty="0"/>
              <a:t>Problem </a:t>
            </a:r>
            <a:r>
              <a:rPr lang="en-US" dirty="0" smtClean="0"/>
              <a:t>Statement</a:t>
            </a:r>
          </a:p>
          <a:p>
            <a:pPr lvl="2"/>
            <a:r>
              <a:rPr lang="en-US" dirty="0" smtClean="0"/>
              <a:t>(15-17-0517-02-0mag)</a:t>
            </a:r>
            <a:endParaRPr lang="en-US" dirty="0" smtClean="0"/>
          </a:p>
          <a:p>
            <a:pPr lvl="1"/>
            <a:r>
              <a:rPr lang="en-US" dirty="0" smtClean="0"/>
              <a:t>Proposed </a:t>
            </a:r>
            <a:r>
              <a:rPr lang="en-US" dirty="0" smtClean="0"/>
              <a:t>solution approach</a:t>
            </a:r>
          </a:p>
          <a:p>
            <a:pPr lvl="2"/>
            <a:r>
              <a:rPr lang="en-US" dirty="0" smtClean="0"/>
              <a:t>(15-18-0046-01-010a</a:t>
            </a:r>
            <a:r>
              <a:rPr lang="en-US" dirty="0"/>
              <a:t>)</a:t>
            </a:r>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dirty="0" smtClean="0"/>
              <a:t>&lt;Mar  </a:t>
            </a:r>
            <a:r>
              <a:rPr lang="en-US" dirty="0" smtClean="0"/>
              <a:t>2018&gt;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8</a:t>
            </a:fld>
            <a:endParaRPr lang="en-US"/>
          </a:p>
        </p:txBody>
      </p:sp>
    </p:spTree>
    <p:extLst>
      <p:ext uri="{BB962C8B-B14F-4D97-AF65-F5344CB8AC3E}">
        <p14:creationId xmlns:p14="http://schemas.microsoft.com/office/powerpoint/2010/main" val="360364798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108394</TotalTime>
  <Words>618</Words>
  <Application>Microsoft Office PowerPoint</Application>
  <PresentationFormat>On-screen Show (4:3)</PresentationFormat>
  <Paragraphs>114</Paragraphs>
  <Slides>8</Slides>
  <Notes>4</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Default Design</vt:lpstr>
      <vt:lpstr>Custom Design</vt:lpstr>
      <vt:lpstr>PowerPoint Presentation</vt:lpstr>
      <vt:lpstr>TG10a (RMA) Officers</vt:lpstr>
      <vt:lpstr>Instructions for the WG Chair</vt:lpstr>
      <vt:lpstr>Participants, Patents, and Duty to Inform</vt:lpstr>
      <vt:lpstr>Patent Related Links</vt:lpstr>
      <vt:lpstr>Call for Potentially Essential Patents</vt:lpstr>
      <vt:lpstr>TG10a Meeting Agenda/Goals</vt:lpstr>
      <vt:lpstr>Agenda &amp; minutes approval, status</vt:lpstr>
    </vt:vector>
  </TitlesOfParts>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Report for Irvine</dc:title>
  <dc:subject>IEEE 802.15 &lt;TG12&gt;</dc:subject>
  <dc:creator>Pat Kinney</dc:creator>
  <dc:description>&lt;15-18-0012-00-0012&gt;</dc:description>
  <cp:lastModifiedBy>charliep</cp:lastModifiedBy>
  <cp:revision>1025</cp:revision>
  <cp:lastPrinted>2015-07-14T16:02:16Z</cp:lastPrinted>
  <dcterms:created xsi:type="dcterms:W3CDTF">2009-07-12T16:25:16Z</dcterms:created>
  <dcterms:modified xsi:type="dcterms:W3CDTF">2018-03-05T05:18:16Z</dcterms:modified>
</cp:coreProperties>
</file>