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59" r:id="rId2"/>
    <p:sldId id="287" r:id="rId3"/>
    <p:sldId id="288" r:id="rId4"/>
    <p:sldId id="289" r:id="rId5"/>
    <p:sldId id="290" r:id="rId6"/>
    <p:sldId id="291" r:id="rId7"/>
    <p:sldId id="271" r:id="rId8"/>
    <p:sldId id="272" r:id="rId9"/>
    <p:sldId id="264" r:id="rId10"/>
    <p:sldId id="315" r:id="rId11"/>
    <p:sldId id="346" r:id="rId12"/>
    <p:sldId id="303" r:id="rId13"/>
    <p:sldId id="347" r:id="rId14"/>
    <p:sldId id="344" r:id="rId15"/>
    <p:sldId id="307" r:id="rId16"/>
    <p:sldId id="305" r:id="rId17"/>
    <p:sldId id="308" r:id="rId18"/>
    <p:sldId id="348" r:id="rId19"/>
    <p:sldId id="312" r:id="rId20"/>
    <p:sldId id="329" r:id="rId21"/>
    <p:sldId id="330" r:id="rId22"/>
    <p:sldId id="343" r:id="rId23"/>
    <p:sldId id="342"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 id="346"/>
          </p14:sldIdLst>
        </p14:section>
        <p14:section name="IETF Slides" id="{6F917E0C-88C3-844C-A2A8-1D0DD9F462AB}">
          <p14:sldIdLst>
            <p14:sldId id="303"/>
            <p14:sldId id="347"/>
            <p14:sldId id="344"/>
            <p14:sldId id="307"/>
            <p14:sldId id="305"/>
            <p14:sldId id="308"/>
            <p14:sldId id="348"/>
            <p14:sldId id="312"/>
            <p14:sldId id="329"/>
            <p14:sldId id="330"/>
            <p14:sldId id="343"/>
          </p14:sldIdLst>
        </p14:section>
        <p14:section name="Joint Meeting Slides" id="{4042D080-B958-EA4D-BDAC-4A8AEEE50AF8}">
          <p14:sldIdLst/>
        </p14:section>
        <p14:section name="WNG Slide" id="{606CC85E-C483-8140-831E-DEBCD83DA7FF}">
          <p14:sldIdLst/>
        </p14:section>
        <p14:section name="Closing Slide" id="{17524BA6-C3AC-EE4D-BA9D-E46A8CDB0646}">
          <p14:sldIdLst>
            <p14:sldId id="34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21" d="100"/>
          <a:sy n="121" d="100"/>
        </p:scale>
        <p:origin x="-1936" y="-2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18</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15-18-0102-</a:t>
            </a:r>
            <a:r>
              <a:rPr lang="en-US" b="1" dirty="0" smtClean="0"/>
              <a:t>01-</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doc/draft-ietf-core-object-securit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ools.ietf.org/html/draft-ietf-6lo-ap-nd-06" TargetMode="External"/><Relationship Id="rId4" Type="http://schemas.openxmlformats.org/officeDocument/2006/relationships/hyperlink" Target="https://tools.ietf.org/html/draft-ietf-6lo-backbone-router-06" TargetMode="External"/><Relationship Id="rId5" Type="http://schemas.openxmlformats.org/officeDocument/2006/relationships/hyperlink" Target="https://tools.ietf.org/wg/6lo/draft-ietf-6lo-nfc-08" TargetMode="External"/><Relationship Id="rId6" Type="http://schemas.openxmlformats.org/officeDocument/2006/relationships/hyperlink" Target="https://tools.ietf.org/html/draft-ietf-6lo-deadline-time" TargetMode="External"/><Relationship Id="rId7" Type="http://schemas.openxmlformats.org/officeDocument/2006/relationships/hyperlink" Target="https://tools.ietf.org/html/draft-ietf-6lo-use-cases-04" TargetMode="External"/><Relationship Id="rId8" Type="http://schemas.openxmlformats.org/officeDocument/2006/relationships/hyperlink" Target="draft-watteyne-6lo-minimal-fragment" TargetMode="External"/><Relationship Id="rId9" Type="http://schemas.openxmlformats.org/officeDocument/2006/relationships/hyperlink" Target="draft-thubert-6lo-forwarding-fragments" TargetMode="External"/><Relationship Id="rId10" Type="http://schemas.openxmlformats.org/officeDocument/2006/relationships/hyperlink" Target="draft-thubert-roll-unaware-leaves-03" TargetMode="External"/><Relationship Id="rId1" Type="http://schemas.openxmlformats.org/officeDocument/2006/relationships/slideLayout" Target="../slideLayouts/slideLayout2.xml"/><Relationship Id="rId2" Type="http://schemas.openxmlformats.org/officeDocument/2006/relationships/hyperlink" Target="https://tools.ietf.org/html/draft-ietf-6lo-rfc6775-update-14"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draft-ietf-roll-efficient-npdao-01" TargetMode="External"/><Relationship Id="rId4" Type="http://schemas.openxmlformats.org/officeDocument/2006/relationships/hyperlink" Target="draft-ietf-roll-dao-projection-02" TargetMode="External"/><Relationship Id="rId5" Type="http://schemas.openxmlformats.org/officeDocument/2006/relationships/hyperlink" Target="draft-thubert-roll-unaware-leaves-02" TargetMode="External"/><Relationship Id="rId6" Type="http://schemas.openxmlformats.org/officeDocument/2006/relationships/hyperlink" Target="Status%20of%20draft-ietf-roll-dis-modifications-00" TargetMode="External"/><Relationship Id="rId1" Type="http://schemas.openxmlformats.org/officeDocument/2006/relationships/slideLayout" Target="../slideLayouts/slideLayout2.xml"/><Relationship Id="rId2" Type="http://schemas.openxmlformats.org/officeDocument/2006/relationships/hyperlink" Target="draft-ietf-roll-aodv-rpl-02"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ools.ietf.org/html/draft-bryant-detnet-mpls-dp-0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ools.ietf.org/html/draft-huang-bier-te-encapsulation-00"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 Id="rId3" Type="http://schemas.openxmlformats.org/officeDocument/2006/relationships/hyperlink" Target="https://datatracker.ietf.org/doc/minutes-interim-2018-lpwan-03-20180213170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Rosemont 2018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5 Mar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752600"/>
            <a:ext cx="83058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Agenda approval </a:t>
            </a:r>
          </a:p>
          <a:p>
            <a:pPr marL="457200" indent="-457200" eaLnBrk="0" fontAlgn="b" hangingPunct="0">
              <a:buClr>
                <a:srgbClr val="FF0000"/>
              </a:buClr>
              <a:buFont typeface="Wingdings" charset="0"/>
              <a:buChar char="q"/>
            </a:pPr>
            <a:r>
              <a:rPr lang="en-US" sz="2800" b="1" dirty="0" smtClean="0"/>
              <a:t>SB Comment Resolution (15-18-0101-00)</a:t>
            </a:r>
          </a:p>
          <a:p>
            <a:pPr marL="457200" indent="-457200" eaLnBrk="0" fontAlgn="b" hangingPunct="0">
              <a:buClr>
                <a:srgbClr val="FF0000"/>
              </a:buClr>
              <a:buFont typeface="Wingdings" charset="0"/>
              <a:buChar char="q"/>
            </a:pPr>
            <a:r>
              <a:rPr lang="en-US" sz="2800" b="1" dirty="0" smtClean="0"/>
              <a:t>Discussion on </a:t>
            </a:r>
            <a:r>
              <a:rPr lang="en-US" sz="2800" b="1" dirty="0"/>
              <a:t>any </a:t>
            </a:r>
            <a:r>
              <a:rPr lang="en-US" sz="2800" b="1" dirty="0" smtClean="0"/>
              <a:t>other issues </a:t>
            </a:r>
            <a:r>
              <a:rPr lang="en-US" sz="2800" b="1" dirty="0"/>
              <a:t>with published </a:t>
            </a:r>
            <a:r>
              <a:rPr lang="en-US" sz="2800" b="1" dirty="0" smtClean="0"/>
              <a:t>standards?</a:t>
            </a:r>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Manual (15-10-0235-</a:t>
            </a:r>
            <a:r>
              <a:rPr lang="en-US" sz="2800" b="1" dirty="0" smtClean="0"/>
              <a:t>19</a:t>
            </a:r>
            <a:r>
              <a:rPr lang="en-US" sz="2800" dirty="0" smtClean="0"/>
              <a:t>)</a:t>
            </a:r>
            <a:endParaRPr lang="en-US" sz="2800" b="1" dirty="0" smtClean="0"/>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905000"/>
            <a:ext cx="8610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000" b="1" dirty="0" smtClean="0"/>
              <a:t>BALLOT </a:t>
            </a:r>
            <a:r>
              <a:rPr lang="en-US" sz="2000" b="1" dirty="0"/>
              <a:t>OPEN DATE:	</a:t>
            </a:r>
            <a:r>
              <a:rPr lang="en-US" sz="2000" b="1" dirty="0" smtClean="0"/>
              <a:t>	21-Jan-2018</a:t>
            </a:r>
            <a:endParaRPr lang="en-US" sz="2000" b="1" dirty="0"/>
          </a:p>
          <a:p>
            <a:pPr marL="457200" indent="-457200" eaLnBrk="0" fontAlgn="b" hangingPunct="0">
              <a:buClr>
                <a:srgbClr val="FF0000"/>
              </a:buClr>
              <a:buFont typeface="Wingdings" charset="0"/>
              <a:buChar char="q"/>
            </a:pPr>
            <a:r>
              <a:rPr lang="en-US" sz="2000" b="1" dirty="0"/>
              <a:t>BALLOT CLOSE DATE:	</a:t>
            </a:r>
            <a:r>
              <a:rPr lang="en-US" sz="2000" b="1" dirty="0" smtClean="0"/>
              <a:t>	20-Feb-2018</a:t>
            </a:r>
            <a:endParaRPr lang="en-US" sz="2000" b="1" dirty="0"/>
          </a:p>
          <a:p>
            <a:pPr marL="457200" indent="-457200" eaLnBrk="0" fontAlgn="b" hangingPunct="0">
              <a:buClr>
                <a:srgbClr val="FF0000"/>
              </a:buClr>
              <a:buFont typeface="Wingdings" charset="0"/>
              <a:buChar char="q"/>
            </a:pPr>
            <a:r>
              <a:rPr lang="en-US" sz="2000" b="1" dirty="0"/>
              <a:t>TYPE:	</a:t>
            </a:r>
            <a:r>
              <a:rPr lang="en-US" sz="2000" b="1" dirty="0" smtClean="0"/>
              <a:t>			Withdrawal</a:t>
            </a:r>
            <a:endParaRPr lang="en-US" sz="2000" b="1" dirty="0"/>
          </a:p>
          <a:p>
            <a:pPr marL="457200" indent="-457200" eaLnBrk="0" fontAlgn="b" hangingPunct="0">
              <a:buClr>
                <a:srgbClr val="FF0000"/>
              </a:buClr>
              <a:buFont typeface="Wingdings" charset="0"/>
              <a:buChar char="q"/>
            </a:pPr>
            <a:r>
              <a:rPr lang="en-US" sz="2000" b="1" dirty="0" smtClean="0"/>
              <a:t>RESPONSE RATIO:</a:t>
            </a:r>
            <a:r>
              <a:rPr lang="en-US" sz="2000" b="1" dirty="0"/>
              <a:t>		86%</a:t>
            </a:r>
          </a:p>
          <a:p>
            <a:pPr marL="457200" indent="-457200" eaLnBrk="0" fontAlgn="b" hangingPunct="0">
              <a:buClr>
                <a:srgbClr val="FF0000"/>
              </a:buClr>
              <a:buFont typeface="Wingdings" charset="0"/>
              <a:buChar char="q"/>
            </a:pPr>
            <a:r>
              <a:rPr lang="en-US" sz="2000" b="1" dirty="0" smtClean="0"/>
              <a:t>AFFIRMATION RATIO:		100%</a:t>
            </a:r>
            <a:endParaRPr lang="en-US" sz="2000" b="1" dirty="0"/>
          </a:p>
          <a:p>
            <a:pPr marL="457200" indent="-457200" eaLnBrk="0" fontAlgn="b" hangingPunct="0">
              <a:buClr>
                <a:srgbClr val="FF0000"/>
              </a:buClr>
              <a:buFont typeface="Wingdings" charset="0"/>
              <a:buChar char="q"/>
            </a:pPr>
            <a:r>
              <a:rPr lang="en-US" sz="2000" b="1" dirty="0" smtClean="0"/>
              <a:t>“NO” VOTES:			1 w/o comment</a:t>
            </a:r>
          </a:p>
          <a:p>
            <a:pPr marL="457200" indent="-457200" eaLnBrk="0" fontAlgn="b" hangingPunct="0">
              <a:buClr>
                <a:srgbClr val="FF0000"/>
              </a:buClr>
              <a:buFont typeface="Wingdings" charset="0"/>
              <a:buChar char="q"/>
            </a:pPr>
            <a:r>
              <a:rPr lang="en-US" sz="2000" b="1" dirty="0" smtClean="0"/>
              <a:t>COMMENTS</a:t>
            </a:r>
            <a:r>
              <a:rPr lang="en-US" sz="2000" b="1" dirty="0"/>
              <a:t>:	</a:t>
            </a:r>
            <a:r>
              <a:rPr lang="en-US" sz="2000" b="1" dirty="0" smtClean="0"/>
              <a:t>		4 (15-18-0101-00)</a:t>
            </a:r>
            <a:endParaRPr lang="en-US" sz="2000" b="1" dirty="0"/>
          </a:p>
          <a:p>
            <a:pPr marL="914400" lvl="1" indent="-457200" eaLnBrk="0" fontAlgn="b" hangingPunct="0">
              <a:buClr>
                <a:srgbClr val="FF0000"/>
              </a:buClr>
              <a:buFont typeface="Wingdings" charset="0"/>
              <a:buChar char="q"/>
            </a:pPr>
            <a:r>
              <a:rPr lang="en-US" sz="2000" b="1" dirty="0" smtClean="0"/>
              <a:t>CATEGORY:			1 Editorial, 3 General</a:t>
            </a:r>
          </a:p>
          <a:p>
            <a:pPr marL="914400" lvl="1" indent="-457200" eaLnBrk="0" fontAlgn="b" hangingPunct="0">
              <a:buClr>
                <a:srgbClr val="FF0000"/>
              </a:buClr>
              <a:buFont typeface="Wingdings" charset="0"/>
              <a:buChar char="q"/>
            </a:pPr>
            <a:r>
              <a:rPr lang="en-US" sz="2000" b="1" dirty="0" smtClean="0"/>
              <a:t>MUST </a:t>
            </a:r>
            <a:r>
              <a:rPr lang="en-US" sz="2000" b="1" dirty="0"/>
              <a:t>BE </a:t>
            </a:r>
            <a:r>
              <a:rPr lang="en-US" sz="2000" b="1" dirty="0" smtClean="0"/>
              <a:t>SATISFIED:</a:t>
            </a:r>
            <a:r>
              <a:rPr lang="en-US" sz="2000" b="1" dirty="0"/>
              <a:t>	</a:t>
            </a:r>
            <a:r>
              <a:rPr lang="en-US" sz="2000" b="1" dirty="0" smtClean="0"/>
              <a:t>	No</a:t>
            </a:r>
            <a:endParaRPr lang="en-US" sz="2000" b="1" dirty="0"/>
          </a:p>
          <a:p>
            <a:pPr marL="800100" lvl="1" indent="-342900" eaLnBrk="0" fontAlgn="b" hangingPunct="0">
              <a:buClr>
                <a:srgbClr val="FF0000"/>
              </a:buClr>
              <a:buFont typeface="Wingdings" charset="2"/>
              <a:buChar char="q"/>
            </a:pPr>
            <a:r>
              <a:rPr lang="en-US" sz="2000" b="1" dirty="0"/>
              <a:t> </a:t>
            </a:r>
            <a:r>
              <a:rPr lang="en-US" sz="2000" b="1" dirty="0" smtClean="0"/>
              <a:t>DISPOSITION STATUS:		1 Rejected, 1 Accepted, 2 Revised</a:t>
            </a:r>
          </a:p>
        </p:txBody>
      </p:sp>
    </p:spTree>
    <p:extLst>
      <p:ext uri="{BB962C8B-B14F-4D97-AF65-F5344CB8AC3E}">
        <p14:creationId xmlns:p14="http://schemas.microsoft.com/office/powerpoint/2010/main" val="2050267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763000" cy="5562600"/>
          </a:xfrm>
        </p:spPr>
        <p:txBody>
          <a:bodyPr/>
          <a:lstStyle/>
          <a:p>
            <a:pPr>
              <a:buClr>
                <a:srgbClr val="FF0000"/>
              </a:buClr>
              <a:buFont typeface="Wingdings" charset="2"/>
              <a:buChar char="q"/>
            </a:pPr>
            <a:r>
              <a:rPr lang="en-US" sz="2800" dirty="0" smtClean="0"/>
              <a:t>IETF 101 Agenda for constrained WGs</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772400" cy="1066800"/>
          </a:xfrm>
        </p:spPr>
        <p:txBody>
          <a:bodyPr/>
          <a:lstStyle/>
          <a:p>
            <a:r>
              <a:rPr lang="en-US" dirty="0" smtClean="0"/>
              <a:t>SC IETG 6tisch</a:t>
            </a:r>
            <a:endParaRPr lang="en-US" dirty="0"/>
          </a:p>
        </p:txBody>
      </p:sp>
      <p:sp>
        <p:nvSpPr>
          <p:cNvPr id="3" name="Content Placeholder 2"/>
          <p:cNvSpPr>
            <a:spLocks noGrp="1"/>
          </p:cNvSpPr>
          <p:nvPr>
            <p:ph idx="1"/>
          </p:nvPr>
        </p:nvSpPr>
        <p:spPr>
          <a:xfrm>
            <a:off x="304800" y="533400"/>
            <a:ext cx="8686800" cy="5638800"/>
          </a:xfrm>
        </p:spPr>
        <p:txBody>
          <a:bodyPr/>
          <a:lstStyle/>
          <a:p>
            <a:pPr marL="0" indent="0">
              <a:buNone/>
            </a:pPr>
            <a:r>
              <a:rPr lang="en-US" sz="1800" dirty="0"/>
              <a:t>Chartered items</a:t>
            </a:r>
          </a:p>
          <a:p>
            <a:pPr marL="0" indent="0">
              <a:buNone/>
            </a:pPr>
            <a:r>
              <a:rPr lang="en-US" sz="1800" dirty="0"/>
              <a:t>    </a:t>
            </a:r>
            <a:r>
              <a:rPr lang="en-US" sz="1600" dirty="0"/>
              <a:t>* draft-ietf-6tisch-6top-protocol-10 </a:t>
            </a:r>
            <a:r>
              <a:rPr lang="en-US" sz="1600" dirty="0" smtClean="0"/>
              <a:t>(</a:t>
            </a:r>
            <a:r>
              <a:rPr lang="en-US" sz="1600" dirty="0" err="1"/>
              <a:t>Xavi</a:t>
            </a:r>
            <a:r>
              <a:rPr lang="en-US" sz="1600" dirty="0"/>
              <a:t> </a:t>
            </a:r>
            <a:r>
              <a:rPr lang="en-US" sz="1600" dirty="0" err="1"/>
              <a:t>Vilajosana</a:t>
            </a:r>
            <a:r>
              <a:rPr lang="en-US" sz="1600" dirty="0"/>
              <a:t>)</a:t>
            </a:r>
          </a:p>
          <a:p>
            <a:pPr marL="168275" indent="0">
              <a:buNone/>
            </a:pPr>
            <a:r>
              <a:rPr lang="en-US" sz="1600" dirty="0"/>
              <a:t>      goal: in IESG LC, inform about reviews and </a:t>
            </a:r>
            <a:r>
              <a:rPr lang="en-US" sz="1600" dirty="0" smtClean="0"/>
              <a:t>revision</a:t>
            </a:r>
            <a:endParaRPr lang="en-US" sz="1600" dirty="0"/>
          </a:p>
          <a:p>
            <a:pPr marL="0" indent="0">
              <a:buNone/>
            </a:pPr>
            <a:r>
              <a:rPr lang="en-US" sz="1600" dirty="0"/>
              <a:t>    * draft-ietf-6tisch-minimal-security-05 </a:t>
            </a:r>
            <a:r>
              <a:rPr lang="en-US" sz="1600" dirty="0" smtClean="0"/>
              <a:t>(</a:t>
            </a:r>
            <a:r>
              <a:rPr lang="en-US" sz="1600" dirty="0" err="1"/>
              <a:t>Malisa</a:t>
            </a:r>
            <a:r>
              <a:rPr lang="en-US" sz="1600" dirty="0"/>
              <a:t> </a:t>
            </a:r>
            <a:r>
              <a:rPr lang="en-US" sz="1600" dirty="0" err="1"/>
              <a:t>Vucinic</a:t>
            </a:r>
            <a:r>
              <a:rPr lang="en-US" sz="1600" dirty="0"/>
              <a:t>)</a:t>
            </a:r>
          </a:p>
          <a:p>
            <a:pPr marL="230188" indent="0">
              <a:buNone/>
              <a:tabLst>
                <a:tab pos="115888" algn="l"/>
              </a:tabLst>
            </a:pPr>
            <a:r>
              <a:rPr lang="en-US" sz="1600" dirty="0"/>
              <a:t>     </a:t>
            </a:r>
            <a:r>
              <a:rPr lang="en-US" sz="1600" dirty="0" smtClean="0"/>
              <a:t>goal</a:t>
            </a:r>
            <a:r>
              <a:rPr lang="en-US" sz="1600" dirty="0"/>
              <a:t>: prepare for WGLC, ask for 2 reviewers, liaise with </a:t>
            </a:r>
            <a:r>
              <a:rPr lang="en-US" sz="1600" dirty="0" smtClean="0"/>
              <a:t>CORE</a:t>
            </a:r>
            <a:endParaRPr lang="en-US" sz="1600" dirty="0"/>
          </a:p>
          <a:p>
            <a:pPr marL="0" indent="0">
              <a:buNone/>
            </a:pPr>
            <a:r>
              <a:rPr lang="en-US" sz="1600" dirty="0"/>
              <a:t>    * draft-ietf-6tisch-terminology-10 </a:t>
            </a:r>
            <a:r>
              <a:rPr lang="en-US" sz="1600" dirty="0" smtClean="0"/>
              <a:t>(</a:t>
            </a:r>
            <a:r>
              <a:rPr lang="en-US" sz="1600" dirty="0"/>
              <a:t>Maria Rita </a:t>
            </a:r>
            <a:r>
              <a:rPr lang="en-US" sz="1600" dirty="0" err="1"/>
              <a:t>Palattella</a:t>
            </a:r>
            <a:r>
              <a:rPr lang="en-US" sz="1600" dirty="0"/>
              <a:t>)</a:t>
            </a:r>
          </a:p>
          <a:p>
            <a:pPr marL="168275" indent="0">
              <a:buNone/>
            </a:pPr>
            <a:r>
              <a:rPr lang="en-US" sz="1600" dirty="0"/>
              <a:t>      goal: inform about </a:t>
            </a:r>
            <a:r>
              <a:rPr lang="en-US" sz="1600" dirty="0" smtClean="0"/>
              <a:t>update</a:t>
            </a:r>
            <a:endParaRPr lang="en-US" sz="1600" dirty="0"/>
          </a:p>
          <a:p>
            <a:pPr marL="0" indent="0">
              <a:buNone/>
            </a:pPr>
            <a:r>
              <a:rPr lang="en-US" sz="1600" dirty="0"/>
              <a:t>    * draft-ietf-6tisch-6top-sfx-01 </a:t>
            </a:r>
            <a:r>
              <a:rPr lang="en-US" sz="1600" dirty="0" smtClean="0"/>
              <a:t>(</a:t>
            </a:r>
            <a:r>
              <a:rPr lang="en-US" sz="1600" dirty="0"/>
              <a:t>Diego </a:t>
            </a:r>
            <a:r>
              <a:rPr lang="en-US" sz="1600" dirty="0" err="1"/>
              <a:t>Dujovne</a:t>
            </a:r>
            <a:r>
              <a:rPr lang="en-US" sz="1600" dirty="0"/>
              <a:t>)</a:t>
            </a:r>
          </a:p>
          <a:p>
            <a:pPr marL="168275" indent="0">
              <a:buNone/>
            </a:pPr>
            <a:r>
              <a:rPr lang="en-US" sz="1600" dirty="0"/>
              <a:t>      goal: present editorial updates, discuss readiness for </a:t>
            </a:r>
            <a:r>
              <a:rPr lang="en-US" sz="1600" dirty="0" smtClean="0"/>
              <a:t>WGLC</a:t>
            </a:r>
            <a:endParaRPr lang="en-US" sz="1600" dirty="0"/>
          </a:p>
          <a:p>
            <a:pPr marL="0" indent="0">
              <a:buNone/>
            </a:pPr>
            <a:r>
              <a:rPr lang="en-US" sz="1600" dirty="0"/>
              <a:t>    * draft-chang-6tisch-msf-01 </a:t>
            </a:r>
            <a:r>
              <a:rPr lang="en-US" sz="1600" dirty="0" smtClean="0"/>
              <a:t>(</a:t>
            </a:r>
            <a:r>
              <a:rPr lang="en-US" sz="1600" dirty="0" err="1"/>
              <a:t>Tengfei</a:t>
            </a:r>
            <a:r>
              <a:rPr lang="en-US" sz="1600" dirty="0"/>
              <a:t> Chang)</a:t>
            </a:r>
          </a:p>
          <a:p>
            <a:pPr marL="168275" indent="0">
              <a:buNone/>
            </a:pPr>
            <a:r>
              <a:rPr lang="en-US" sz="1600" dirty="0"/>
              <a:t>      goal: in "Candidate for WG Adoption", prepare for WG </a:t>
            </a:r>
            <a:r>
              <a:rPr lang="en-US" sz="1600" dirty="0" smtClean="0"/>
              <a:t>adoption</a:t>
            </a:r>
            <a:endParaRPr lang="en-US" sz="1600" dirty="0"/>
          </a:p>
          <a:p>
            <a:pPr marL="0" indent="0">
              <a:buNone/>
            </a:pPr>
            <a:r>
              <a:rPr lang="en-US" sz="1600" dirty="0"/>
              <a:t>    * draft-duquennoy-6tisch-asf-01 </a:t>
            </a:r>
            <a:r>
              <a:rPr lang="en-US" sz="1600" dirty="0" smtClean="0"/>
              <a:t>(</a:t>
            </a:r>
            <a:r>
              <a:rPr lang="en-US" sz="1600" dirty="0"/>
              <a:t>Simon </a:t>
            </a:r>
            <a:r>
              <a:rPr lang="en-US" sz="1600" dirty="0" err="1"/>
              <a:t>Duquennoy</a:t>
            </a:r>
            <a:r>
              <a:rPr lang="en-US" sz="1600" dirty="0"/>
              <a:t>)</a:t>
            </a:r>
          </a:p>
          <a:p>
            <a:pPr marL="168275" indent="0">
              <a:buNone/>
            </a:pPr>
            <a:r>
              <a:rPr lang="en-US" sz="1600" dirty="0"/>
              <a:t>      goal: identify components, discuss how to best </a:t>
            </a:r>
            <a:r>
              <a:rPr lang="en-US" sz="1600" dirty="0" smtClean="0"/>
              <a:t>integrate</a:t>
            </a:r>
            <a:endParaRPr lang="en-US" sz="1800" dirty="0"/>
          </a:p>
          <a:p>
            <a:pPr marL="0" indent="0">
              <a:buNone/>
            </a:pPr>
            <a:r>
              <a:rPr lang="en-US" sz="1800" dirty="0"/>
              <a:t> Unchartered items, time permitting</a:t>
            </a:r>
          </a:p>
          <a:p>
            <a:pPr marL="0" indent="0">
              <a:buNone/>
            </a:pPr>
            <a:r>
              <a:rPr lang="en-US" sz="1800" dirty="0"/>
              <a:t>    </a:t>
            </a:r>
            <a:r>
              <a:rPr lang="en-US" sz="1600" dirty="0"/>
              <a:t>* draft-vilajosana-6tisch-globaltime-00 </a:t>
            </a:r>
            <a:r>
              <a:rPr lang="en-US" sz="1600" dirty="0" smtClean="0"/>
              <a:t>(</a:t>
            </a:r>
            <a:r>
              <a:rPr lang="en-US" sz="1600" dirty="0" err="1"/>
              <a:t>Xavi</a:t>
            </a:r>
            <a:r>
              <a:rPr lang="en-US" sz="1600" dirty="0"/>
              <a:t> </a:t>
            </a:r>
            <a:r>
              <a:rPr lang="en-US" sz="1600" dirty="0" err="1"/>
              <a:t>Vilajosana</a:t>
            </a:r>
            <a:r>
              <a:rPr lang="en-US" sz="1600" dirty="0"/>
              <a:t>)</a:t>
            </a:r>
          </a:p>
          <a:p>
            <a:pPr marL="0" indent="0">
              <a:buNone/>
            </a:pPr>
            <a:r>
              <a:rPr lang="en-US" sz="1600" dirty="0"/>
              <a:t>      goal: assess importance of problem, validity of </a:t>
            </a:r>
            <a:r>
              <a:rPr lang="en-US" sz="1600" dirty="0" smtClean="0"/>
              <a:t>solution</a:t>
            </a:r>
            <a:endParaRPr lang="en-US" sz="1600" dirty="0"/>
          </a:p>
          <a:p>
            <a:pPr marL="0" indent="0">
              <a:buNone/>
            </a:pPr>
            <a:r>
              <a:rPr lang="en-US" sz="1600" dirty="0"/>
              <a:t>    * draft-richardson-6tisch-enrollment-enhanced-beacon-00 </a:t>
            </a:r>
            <a:r>
              <a:rPr lang="en-US" sz="1600" dirty="0" smtClean="0"/>
              <a:t>(</a:t>
            </a:r>
            <a:r>
              <a:rPr lang="en-US" sz="1600" dirty="0"/>
              <a:t>Michael Richardson)</a:t>
            </a:r>
          </a:p>
          <a:p>
            <a:pPr marL="0" indent="0">
              <a:buNone/>
            </a:pPr>
            <a:r>
              <a:rPr lang="en-US" sz="1600" dirty="0"/>
              <a:t>      goal: discuss the 4 priority </a:t>
            </a:r>
            <a:r>
              <a:rPr lang="en-US" sz="1600" dirty="0" smtClean="0"/>
              <a:t>fields</a:t>
            </a:r>
            <a:endParaRPr lang="en-US" sz="1600" dirty="0"/>
          </a:p>
          <a:p>
            <a:pPr marL="0" indent="0">
              <a:buNone/>
            </a:pPr>
            <a:r>
              <a:rPr lang="en-US" sz="1600" dirty="0"/>
              <a:t>    * draft-richardson-6tisch-roll-enrollment-priority-00 </a:t>
            </a:r>
            <a:r>
              <a:rPr lang="en-US" sz="1600" dirty="0" smtClean="0"/>
              <a:t>(</a:t>
            </a:r>
            <a:r>
              <a:rPr lang="en-US" sz="1600" dirty="0"/>
              <a:t>Michael Richardson)</a:t>
            </a:r>
          </a:p>
          <a:p>
            <a:pPr marL="0" indent="0">
              <a:buNone/>
            </a:pPr>
            <a:r>
              <a:rPr lang="en-US" sz="1600" dirty="0"/>
              <a:t>      goal: prepare for call for consensus</a:t>
            </a:r>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1390796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066800"/>
          </a:xfrm>
        </p:spPr>
        <p:txBody>
          <a:bodyPr/>
          <a:lstStyle/>
          <a:p>
            <a:r>
              <a:rPr lang="en-US" b="1" dirty="0"/>
              <a:t>SC </a:t>
            </a:r>
            <a:r>
              <a:rPr lang="en-US" b="1" dirty="0" smtClean="0"/>
              <a:t>IETF Core</a:t>
            </a:r>
            <a:endParaRPr lang="en-US" dirty="0"/>
          </a:p>
        </p:txBody>
      </p:sp>
      <p:sp>
        <p:nvSpPr>
          <p:cNvPr id="3" name="Content Placeholder 2"/>
          <p:cNvSpPr>
            <a:spLocks noGrp="1"/>
          </p:cNvSpPr>
          <p:nvPr>
            <p:ph idx="1"/>
          </p:nvPr>
        </p:nvSpPr>
        <p:spPr>
          <a:xfrm>
            <a:off x="457200" y="1066800"/>
            <a:ext cx="8534400" cy="5334000"/>
          </a:xfrm>
        </p:spPr>
        <p:txBody>
          <a:bodyPr/>
          <a:lstStyle/>
          <a:p>
            <a:pPr marL="0" indent="0">
              <a:buNone/>
            </a:pPr>
            <a:r>
              <a:rPr lang="en-US" sz="1600" dirty="0" smtClean="0"/>
              <a:t>No Agenda</a:t>
            </a:r>
          </a:p>
          <a:p>
            <a:pPr marL="0" indent="0">
              <a:buNone/>
            </a:pPr>
            <a:endParaRPr lang="en-US" sz="1600" dirty="0"/>
          </a:p>
          <a:p>
            <a:pPr marL="0" indent="0">
              <a:buNone/>
            </a:pPr>
            <a:r>
              <a:rPr lang="en-US" sz="1600" dirty="0" smtClean="0"/>
              <a:t>Significant email </a:t>
            </a:r>
            <a:r>
              <a:rPr lang="en-US" sz="1600" dirty="0"/>
              <a:t>traffic concerning: </a:t>
            </a:r>
            <a:endParaRPr lang="en-US" sz="1600" dirty="0" smtClean="0"/>
          </a:p>
          <a:p>
            <a:r>
              <a:rPr lang="en-US" sz="1600" dirty="0" smtClean="0">
                <a:hlinkClick r:id="rId2"/>
              </a:rPr>
              <a:t>https</a:t>
            </a:r>
            <a:r>
              <a:rPr lang="en-US" sz="1600" dirty="0">
                <a:hlinkClick r:id="rId2"/>
              </a:rPr>
              <a:t>://datatracker.ietf.org/doc/draft-ietf-core-object-security</a:t>
            </a:r>
            <a:r>
              <a:rPr lang="en-US" sz="1600" dirty="0" smtClean="0">
                <a:hlinkClick r:id="rId2"/>
              </a:rPr>
              <a:t>/</a:t>
            </a:r>
            <a:endParaRPr lang="en-US" sz="1600" dirty="0" smtClean="0"/>
          </a:p>
          <a:p>
            <a:endParaRPr lang="en-US" sz="1600" dirty="0"/>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687865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a:t>
            </a:r>
            <a:r>
              <a:rPr lang="en-US" b="1" dirty="0" smtClean="0"/>
              <a:t>IETF 6lo</a:t>
            </a:r>
            <a:endParaRPr lang="en-US" b="1" dirty="0"/>
          </a:p>
        </p:txBody>
      </p:sp>
      <p:sp>
        <p:nvSpPr>
          <p:cNvPr id="3" name="Content Placeholder 2"/>
          <p:cNvSpPr>
            <a:spLocks noGrp="1"/>
          </p:cNvSpPr>
          <p:nvPr>
            <p:ph idx="1"/>
          </p:nvPr>
        </p:nvSpPr>
        <p:spPr>
          <a:xfrm>
            <a:off x="228600" y="838200"/>
            <a:ext cx="8686800" cy="6019800"/>
          </a:xfrm>
        </p:spPr>
        <p:txBody>
          <a:bodyPr/>
          <a:lstStyle/>
          <a:p>
            <a:pPr marL="0" indent="0">
              <a:buNone/>
            </a:pPr>
            <a:r>
              <a:rPr lang="en-US" sz="1800" dirty="0"/>
              <a:t> </a:t>
            </a:r>
            <a:r>
              <a:rPr lang="en-US" sz="1600" dirty="0"/>
              <a:t>An Update on 6LoWPAN ND IESG review                         Pascal Thubert                </a:t>
            </a:r>
          </a:p>
          <a:p>
            <a:pPr marL="0" indent="0">
              <a:buNone/>
            </a:pPr>
            <a:r>
              <a:rPr lang="en-US" sz="1600" dirty="0"/>
              <a:t>    </a:t>
            </a:r>
            <a:r>
              <a:rPr lang="en-US" sz="1600" dirty="0">
                <a:hlinkClick r:id="rId2"/>
              </a:rPr>
              <a:t>https://tools.ietf.org/html/draft-ietf-6lo-rfc6775-update-14</a:t>
            </a:r>
            <a:r>
              <a:rPr lang="en-US" sz="1600" dirty="0"/>
              <a:t> </a:t>
            </a:r>
            <a:endParaRPr lang="en-US" sz="1600" dirty="0" smtClean="0"/>
          </a:p>
          <a:p>
            <a:pPr marL="0" indent="0">
              <a:buNone/>
            </a:pPr>
            <a:r>
              <a:rPr lang="en-US" sz="1600" dirty="0" smtClean="0"/>
              <a:t>Discuss </a:t>
            </a:r>
            <a:r>
              <a:rPr lang="en-US" sz="1600" dirty="0"/>
              <a:t>updates on RUID size and security length</a:t>
            </a:r>
          </a:p>
          <a:p>
            <a:pPr marL="0" indent="0">
              <a:buNone/>
            </a:pPr>
            <a:r>
              <a:rPr lang="en-US" sz="1600" dirty="0"/>
              <a:t>    </a:t>
            </a:r>
            <a:r>
              <a:rPr lang="en-US" sz="1600" dirty="0">
                <a:hlinkClick r:id="rId3"/>
              </a:rPr>
              <a:t>https://tools.ietf.org/html/draft-ietf-6lo-ap-nd-06</a:t>
            </a:r>
            <a:r>
              <a:rPr lang="en-US" sz="1600" dirty="0"/>
              <a:t> </a:t>
            </a:r>
            <a:endParaRPr lang="en-US" sz="1600" dirty="0" smtClean="0"/>
          </a:p>
          <a:p>
            <a:pPr marL="0" indent="0">
              <a:buNone/>
            </a:pPr>
            <a:r>
              <a:rPr lang="en-US" sz="1600" dirty="0" smtClean="0"/>
              <a:t>WGLC </a:t>
            </a:r>
            <a:r>
              <a:rPr lang="en-US" sz="1600" dirty="0"/>
              <a:t>Preparation and update:</a:t>
            </a:r>
          </a:p>
          <a:p>
            <a:pPr marL="0" indent="0">
              <a:buNone/>
            </a:pPr>
            <a:r>
              <a:rPr lang="en-US" sz="1600" dirty="0"/>
              <a:t>    </a:t>
            </a:r>
            <a:r>
              <a:rPr lang="en-US" sz="1600" dirty="0">
                <a:hlinkClick r:id="rId4"/>
              </a:rPr>
              <a:t>https://tools.ietf.org/html/draft-ietf-6lo-backbone-router-06</a:t>
            </a:r>
            <a:r>
              <a:rPr lang="en-US" sz="1600" dirty="0"/>
              <a:t> </a:t>
            </a:r>
            <a:endParaRPr lang="en-US" sz="1600" dirty="0" smtClean="0"/>
          </a:p>
          <a:p>
            <a:pPr marL="0" indent="0">
              <a:buNone/>
            </a:pPr>
            <a:r>
              <a:rPr lang="en-US" sz="1600" dirty="0" smtClean="0"/>
              <a:t>6lo </a:t>
            </a:r>
            <a:r>
              <a:rPr lang="en-US" sz="1600" dirty="0"/>
              <a:t>NFC draft WG LC status </a:t>
            </a:r>
            <a:r>
              <a:rPr lang="en-US" sz="1600" dirty="0" smtClean="0"/>
              <a:t>update</a:t>
            </a:r>
          </a:p>
          <a:p>
            <a:pPr marL="0" indent="0">
              <a:buNone/>
            </a:pPr>
            <a:r>
              <a:rPr lang="en-US" sz="1600" dirty="0" smtClean="0">
                <a:hlinkClick r:id="rId5"/>
              </a:rPr>
              <a:t>https</a:t>
            </a:r>
            <a:r>
              <a:rPr lang="en-US" sz="1600" dirty="0">
                <a:hlinkClick r:id="rId5"/>
              </a:rPr>
              <a:t>://tools.ietf.org/wg/6lo/draft-ietf-6lo-nfc-</a:t>
            </a:r>
            <a:r>
              <a:rPr lang="en-US" sz="1600" dirty="0" smtClean="0">
                <a:hlinkClick r:id="rId5"/>
              </a:rPr>
              <a:t>08</a:t>
            </a:r>
            <a:r>
              <a:rPr lang="en-US" sz="1600" dirty="0" smtClean="0"/>
              <a:t>	</a:t>
            </a:r>
            <a:r>
              <a:rPr lang="en-US" sz="1600" dirty="0" err="1" smtClean="0"/>
              <a:t>Younghwan</a:t>
            </a:r>
            <a:r>
              <a:rPr lang="en-US" sz="1600" dirty="0" smtClean="0"/>
              <a:t> Choi</a:t>
            </a:r>
            <a:endParaRPr lang="en-US" sz="1600" dirty="0"/>
          </a:p>
          <a:p>
            <a:pPr marL="0" indent="0">
              <a:buNone/>
            </a:pPr>
            <a:r>
              <a:rPr lang="en-US" sz="1600" dirty="0" smtClean="0"/>
              <a:t>Update </a:t>
            </a:r>
            <a:r>
              <a:rPr lang="en-US" sz="1600" dirty="0"/>
              <a:t>on 6lowPAN Routing header lifetime                   Charlie Perkins</a:t>
            </a:r>
          </a:p>
          <a:p>
            <a:pPr marL="0" indent="0">
              <a:buNone/>
            </a:pPr>
            <a:r>
              <a:rPr lang="en-US" sz="1600" dirty="0"/>
              <a:t>   </a:t>
            </a:r>
            <a:r>
              <a:rPr lang="en-US" sz="1600" dirty="0">
                <a:hlinkClick r:id="rId6"/>
              </a:rPr>
              <a:t>https://tools.ietf.org/html/draft-ietf-6lo-deadline-</a:t>
            </a:r>
            <a:r>
              <a:rPr lang="en-US" sz="1600" dirty="0" smtClean="0">
                <a:hlinkClick r:id="rId6"/>
              </a:rPr>
              <a:t>time</a:t>
            </a:r>
            <a:endParaRPr lang="en-US" sz="1600" dirty="0" smtClean="0"/>
          </a:p>
          <a:p>
            <a:pPr marL="0" indent="0">
              <a:buNone/>
            </a:pPr>
            <a:r>
              <a:rPr lang="en-US" sz="1600" dirty="0" smtClean="0"/>
              <a:t>6lo </a:t>
            </a:r>
            <a:r>
              <a:rPr lang="en-US" sz="1600" dirty="0"/>
              <a:t>Applicability and Use Cases Updates                     Yong-</a:t>
            </a:r>
            <a:r>
              <a:rPr lang="en-US" sz="1600" dirty="0" err="1"/>
              <a:t>Geun</a:t>
            </a:r>
            <a:r>
              <a:rPr lang="en-US" sz="1600" dirty="0"/>
              <a:t> Hong </a:t>
            </a:r>
            <a:endParaRPr lang="en-US" sz="1600" dirty="0" smtClean="0"/>
          </a:p>
          <a:p>
            <a:pPr marL="0" indent="0">
              <a:buNone/>
            </a:pPr>
            <a:r>
              <a:rPr lang="en-US" sz="1600" dirty="0" smtClean="0">
                <a:hlinkClick r:id="rId7"/>
              </a:rPr>
              <a:t>https</a:t>
            </a:r>
            <a:r>
              <a:rPr lang="en-US" sz="1600" dirty="0">
                <a:hlinkClick r:id="rId7"/>
              </a:rPr>
              <a:t>://tools.ietf.org/html/draft-ietf-6lo-use-cases-04</a:t>
            </a:r>
            <a:r>
              <a:rPr lang="en-US" sz="1600" dirty="0"/>
              <a:t> </a:t>
            </a:r>
            <a:endParaRPr lang="en-US" sz="1600" dirty="0" smtClean="0"/>
          </a:p>
          <a:p>
            <a:pPr marL="0" indent="0">
              <a:buNone/>
            </a:pPr>
            <a:r>
              <a:rPr lang="en-US" sz="1600" dirty="0" smtClean="0"/>
              <a:t>Fragmentation </a:t>
            </a:r>
            <a:r>
              <a:rPr lang="en-US" sz="1600" dirty="0"/>
              <a:t>Design team formation Update (DT Lead: Thomas Watteyne)</a:t>
            </a:r>
            <a:r>
              <a:rPr lang="en-US" sz="1600" dirty="0" smtClean="0"/>
              <a:t>: </a:t>
            </a:r>
            <a:r>
              <a:rPr lang="en-US" sz="1600" dirty="0"/>
              <a:t>Goal, overview and Status of the progress    Thomas </a:t>
            </a:r>
            <a:r>
              <a:rPr lang="en-US" sz="1600" dirty="0" smtClean="0"/>
              <a:t>Watteyne</a:t>
            </a:r>
          </a:p>
          <a:p>
            <a:pPr marL="0" indent="0">
              <a:buNone/>
            </a:pPr>
            <a:r>
              <a:rPr lang="en-US" sz="1600" dirty="0" smtClean="0">
                <a:hlinkClick r:id="rId8" action="ppaction://hlinkfile"/>
              </a:rPr>
              <a:t>draft</a:t>
            </a:r>
            <a:r>
              <a:rPr lang="en-US" sz="1600" dirty="0">
                <a:hlinkClick r:id="rId8" action="ppaction://hlinkfile"/>
              </a:rPr>
              <a:t>-watteyne-6lo-minimal-</a:t>
            </a:r>
            <a:r>
              <a:rPr lang="en-US" sz="1600" dirty="0" smtClean="0">
                <a:hlinkClick r:id="rId8" action="ppaction://hlinkfile"/>
              </a:rPr>
              <a:t>fragment</a:t>
            </a:r>
            <a:r>
              <a:rPr lang="en-US" sz="1600" dirty="0" smtClean="0"/>
              <a:t>	</a:t>
            </a:r>
            <a:r>
              <a:rPr lang="en-US" sz="1600" dirty="0" err="1" smtClean="0"/>
              <a:t>Carsten</a:t>
            </a:r>
            <a:r>
              <a:rPr lang="en-US" sz="1600" dirty="0" smtClean="0"/>
              <a:t> Bormann</a:t>
            </a:r>
          </a:p>
          <a:p>
            <a:pPr marL="0" indent="0">
              <a:buNone/>
            </a:pPr>
            <a:r>
              <a:rPr lang="en-US" sz="1600" dirty="0" smtClean="0">
                <a:hlinkClick r:id="rId9" action="ppaction://hlinkfile"/>
              </a:rPr>
              <a:t>draft</a:t>
            </a:r>
            <a:r>
              <a:rPr lang="en-US" sz="1600" dirty="0">
                <a:hlinkClick r:id="rId9" action="ppaction://hlinkfile"/>
              </a:rPr>
              <a:t>-thubert-6lo-forwarding-fragments </a:t>
            </a:r>
            <a:r>
              <a:rPr lang="en-US" sz="1600" dirty="0" smtClean="0"/>
              <a:t>	Pascal  </a:t>
            </a:r>
            <a:r>
              <a:rPr lang="en-US" sz="1600" dirty="0"/>
              <a:t>Thubert </a:t>
            </a:r>
            <a:endParaRPr lang="en-US" sz="1600" dirty="0" smtClean="0"/>
          </a:p>
          <a:p>
            <a:pPr marL="0" indent="0">
              <a:buNone/>
            </a:pPr>
            <a:r>
              <a:rPr lang="en-US" sz="1800" dirty="0" smtClean="0"/>
              <a:t>Q</a:t>
            </a:r>
            <a:r>
              <a:rPr lang="en-US" sz="1800" dirty="0"/>
              <a:t>&amp;A          </a:t>
            </a:r>
            <a:r>
              <a:rPr lang="en-US" sz="1600" dirty="0" smtClean="0"/>
              <a:t>Information </a:t>
            </a:r>
            <a:r>
              <a:rPr lang="en-US" sz="1600" dirty="0"/>
              <a:t>sharing to 6lo WG</a:t>
            </a:r>
            <a:r>
              <a:rPr lang="en-US" sz="1600" dirty="0" smtClean="0"/>
              <a:t>:</a:t>
            </a:r>
          </a:p>
          <a:p>
            <a:pPr marL="0" indent="0">
              <a:buNone/>
            </a:pPr>
            <a:r>
              <a:rPr lang="en-US" sz="1600" dirty="0" smtClean="0">
                <a:hlinkClick r:id="rId10" action="ppaction://hlinkfile"/>
              </a:rPr>
              <a:t>draft</a:t>
            </a:r>
            <a:r>
              <a:rPr lang="en-US" sz="1600" dirty="0">
                <a:hlinkClick r:id="rId10" action="ppaction://hlinkfile"/>
              </a:rPr>
              <a:t>-thubert-roll-unaware-leaves-03</a:t>
            </a:r>
            <a:r>
              <a:rPr lang="en-US" sz="1600" dirty="0"/>
              <a:t>                         Pascal </a:t>
            </a:r>
            <a:r>
              <a:rPr lang="en-US" sz="1600" dirty="0" smtClean="0"/>
              <a:t>Thubert</a:t>
            </a:r>
            <a:endParaRPr lang="en-US" sz="1600" dirty="0"/>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a:t>
            </a:r>
            <a:r>
              <a:rPr lang="en-US" b="1" dirty="0" smtClean="0"/>
              <a:t>IETF - Roll</a:t>
            </a:r>
            <a:endParaRPr lang="en-US" b="1" dirty="0"/>
          </a:p>
        </p:txBody>
      </p:sp>
      <p:sp>
        <p:nvSpPr>
          <p:cNvPr id="3" name="Content Placeholder 2"/>
          <p:cNvSpPr>
            <a:spLocks noGrp="1"/>
          </p:cNvSpPr>
          <p:nvPr>
            <p:ph idx="1"/>
          </p:nvPr>
        </p:nvSpPr>
        <p:spPr>
          <a:xfrm>
            <a:off x="152400" y="2057400"/>
            <a:ext cx="8534400" cy="2590800"/>
          </a:xfrm>
        </p:spPr>
        <p:txBody>
          <a:bodyPr/>
          <a:lstStyle/>
          <a:p>
            <a:pPr marL="0" indent="0">
              <a:buNone/>
            </a:pPr>
            <a:r>
              <a:rPr lang="en-US" sz="1400" dirty="0"/>
              <a:t>Asymmetric AODV-P2P-RPL in LLNs </a:t>
            </a:r>
            <a:r>
              <a:rPr lang="en-US" sz="1400" dirty="0" smtClean="0"/>
              <a:t>	</a:t>
            </a:r>
            <a:r>
              <a:rPr lang="en-US" sz="1400" dirty="0" smtClean="0">
                <a:hlinkClick r:id="rId2" action="ppaction://hlinkfile"/>
              </a:rPr>
              <a:t>draft</a:t>
            </a:r>
            <a:r>
              <a:rPr lang="en-US" sz="1400" dirty="0">
                <a:hlinkClick r:id="rId2" action="ppaction://hlinkfile"/>
              </a:rPr>
              <a:t>-ietf-roll-aodv-rpl-</a:t>
            </a:r>
            <a:r>
              <a:rPr lang="en-US" sz="1400" dirty="0" smtClean="0">
                <a:hlinkClick r:id="rId2" action="ppaction://hlinkfile"/>
              </a:rPr>
              <a:t>02</a:t>
            </a:r>
            <a:endParaRPr lang="en-US" sz="1400" dirty="0" smtClean="0"/>
          </a:p>
          <a:p>
            <a:pPr marL="0" indent="0">
              <a:buNone/>
            </a:pPr>
            <a:r>
              <a:rPr lang="en-US" sz="1400" dirty="0"/>
              <a:t>No-Path DAO modifications </a:t>
            </a:r>
            <a:r>
              <a:rPr lang="mr-IN" sz="1400" dirty="0" smtClean="0"/>
              <a:t>–</a:t>
            </a:r>
            <a:r>
              <a:rPr lang="en-US" sz="1400" dirty="0" smtClean="0"/>
              <a:t> Performance</a:t>
            </a:r>
            <a:r>
              <a:rPr lang="en-US" sz="1400" dirty="0"/>
              <a:t>	</a:t>
            </a:r>
            <a:r>
              <a:rPr lang="en-US" sz="1400" dirty="0">
                <a:hlinkClick r:id="rId3" action="ppaction://hlinkfile"/>
              </a:rPr>
              <a:t>draft-ietf-roll-efficient-npdao-</a:t>
            </a:r>
            <a:r>
              <a:rPr lang="en-US" sz="1400" dirty="0" smtClean="0">
                <a:hlinkClick r:id="rId3" action="ppaction://hlinkfile"/>
              </a:rPr>
              <a:t>01</a:t>
            </a:r>
            <a:endParaRPr lang="en-US" sz="1400" dirty="0" smtClean="0"/>
          </a:p>
          <a:p>
            <a:pPr marL="0" indent="0">
              <a:buNone/>
            </a:pPr>
            <a:r>
              <a:rPr lang="en-US" sz="1400" dirty="0"/>
              <a:t>Root initiated routing state in RPL		</a:t>
            </a:r>
            <a:r>
              <a:rPr lang="en-US" sz="1400" dirty="0">
                <a:hlinkClick r:id="rId4" action="ppaction://hlinkfile"/>
              </a:rPr>
              <a:t>draft-ietf-roll-dao-projection-</a:t>
            </a:r>
            <a:r>
              <a:rPr lang="en-US" sz="1400" dirty="0" smtClean="0">
                <a:hlinkClick r:id="rId4" action="ppaction://hlinkfile"/>
              </a:rPr>
              <a:t>02</a:t>
            </a:r>
            <a:endParaRPr lang="en-US" sz="1400" dirty="0" smtClean="0"/>
          </a:p>
          <a:p>
            <a:pPr marL="0" indent="0">
              <a:buNone/>
            </a:pPr>
            <a:r>
              <a:rPr lang="en-US" sz="1400" dirty="0"/>
              <a:t>Routing for RPL Leaves		</a:t>
            </a:r>
            <a:r>
              <a:rPr lang="en-US" sz="1400" dirty="0">
                <a:hlinkClick r:id="rId5" action="ppaction://hlinkfile"/>
              </a:rPr>
              <a:t>draft-thubert-roll-unaware-leaves-</a:t>
            </a:r>
            <a:r>
              <a:rPr lang="en-US" sz="1400" dirty="0" smtClean="0">
                <a:hlinkClick r:id="rId5" action="ppaction://hlinkfile"/>
              </a:rPr>
              <a:t>02</a:t>
            </a:r>
            <a:endParaRPr lang="en-US" sz="1400" dirty="0" smtClean="0"/>
          </a:p>
          <a:p>
            <a:pPr marL="0" indent="0">
              <a:buNone/>
            </a:pPr>
            <a:r>
              <a:rPr lang="en-US" sz="1400" dirty="0"/>
              <a:t>				</a:t>
            </a:r>
            <a:r>
              <a:rPr lang="en-US" sz="1400" dirty="0">
                <a:hlinkClick r:id="rId6" action="ppaction://hlinkfile"/>
              </a:rPr>
              <a:t>Status of draft-ietf-roll-dis-modifications-00</a:t>
            </a:r>
            <a:endParaRPr lang="en-US" sz="1400" dirty="0" smtClean="0"/>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066800"/>
          </a:xfrm>
        </p:spPr>
        <p:txBody>
          <a:bodyPr/>
          <a:lstStyle/>
          <a:p>
            <a:r>
              <a:rPr lang="en-US" b="1" dirty="0" smtClean="0"/>
              <a:t>SC </a:t>
            </a:r>
            <a:r>
              <a:rPr lang="en-US" b="1" dirty="0" smtClean="0"/>
              <a:t>IETF Detnet</a:t>
            </a:r>
            <a:endParaRPr lang="en-US" b="1" dirty="0"/>
          </a:p>
        </p:txBody>
      </p:sp>
      <p:sp>
        <p:nvSpPr>
          <p:cNvPr id="3" name="Content Placeholder 2"/>
          <p:cNvSpPr>
            <a:spLocks noGrp="1"/>
          </p:cNvSpPr>
          <p:nvPr>
            <p:ph idx="1"/>
          </p:nvPr>
        </p:nvSpPr>
        <p:spPr>
          <a:xfrm>
            <a:off x="228600" y="914400"/>
            <a:ext cx="8534400" cy="5486400"/>
          </a:xfrm>
        </p:spPr>
        <p:txBody>
          <a:bodyPr/>
          <a:lstStyle/>
          <a:p>
            <a:pPr marL="0" indent="0">
              <a:buNone/>
            </a:pPr>
            <a:r>
              <a:rPr lang="en-US" sz="1600" dirty="0" smtClean="0"/>
              <a:t>Use </a:t>
            </a:r>
            <a:r>
              <a:rPr lang="en-US" sz="1600" dirty="0" smtClean="0"/>
              <a:t>Cases by Ethan Grossman</a:t>
            </a:r>
          </a:p>
          <a:p>
            <a:pPr marL="400050" lvl="1" indent="0">
              <a:buNone/>
            </a:pPr>
            <a:r>
              <a:rPr lang="en-US" sz="1600" dirty="0" smtClean="0"/>
              <a:t>https</a:t>
            </a:r>
            <a:r>
              <a:rPr lang="en-US" sz="1600" dirty="0"/>
              <a:t>://</a:t>
            </a:r>
            <a:r>
              <a:rPr lang="en-US" sz="1600" dirty="0" err="1"/>
              <a:t>tools.ietf.org</a:t>
            </a:r>
            <a:r>
              <a:rPr lang="en-US" sz="1600" dirty="0"/>
              <a:t>/html/draft-ietf-detnet-use-</a:t>
            </a:r>
            <a:r>
              <a:rPr lang="en-US" sz="1600" dirty="0" smtClean="0"/>
              <a:t>cases-14</a:t>
            </a:r>
            <a:r>
              <a:rPr lang="en-US" sz="1600" dirty="0"/>
              <a:t>							</a:t>
            </a:r>
          </a:p>
          <a:p>
            <a:pPr marL="0" indent="0">
              <a:buNone/>
            </a:pPr>
            <a:r>
              <a:rPr lang="en-US" sz="1600" dirty="0" smtClean="0"/>
              <a:t>Security Considerations by </a:t>
            </a:r>
            <a:r>
              <a:rPr lang="en-US" sz="1600" dirty="0"/>
              <a:t>Ethan Grossman</a:t>
            </a:r>
            <a:endParaRPr lang="en-US" sz="1600" dirty="0" smtClean="0"/>
          </a:p>
          <a:p>
            <a:pPr marL="400050" lvl="1" indent="0">
              <a:buNone/>
            </a:pPr>
            <a:r>
              <a:rPr lang="en-US" sz="1600" dirty="0"/>
              <a:t>https://</a:t>
            </a:r>
            <a:r>
              <a:rPr lang="en-US" sz="1600" dirty="0" err="1"/>
              <a:t>tools.ietf.org</a:t>
            </a:r>
            <a:r>
              <a:rPr lang="en-US" sz="1600" dirty="0"/>
              <a:t>/html/draft-ietf-detnet-security-01</a:t>
            </a:r>
            <a:r>
              <a:rPr lang="en-US" sz="1600" dirty="0"/>
              <a:t>							</a:t>
            </a:r>
          </a:p>
          <a:p>
            <a:pPr marL="0" indent="0">
              <a:buNone/>
            </a:pPr>
            <a:r>
              <a:rPr lang="en-US" sz="1600" dirty="0" smtClean="0"/>
              <a:t>DetNet </a:t>
            </a:r>
            <a:r>
              <a:rPr lang="en-US" sz="1600" dirty="0"/>
              <a:t>Data Plane Encapsulation -- Resolving open </a:t>
            </a:r>
            <a:r>
              <a:rPr lang="en-US" sz="1600" dirty="0" smtClean="0"/>
              <a:t>issues by </a:t>
            </a:r>
            <a:r>
              <a:rPr lang="en-US" sz="1600" dirty="0" err="1" smtClean="0"/>
              <a:t>Jouni</a:t>
            </a:r>
            <a:r>
              <a:rPr lang="en-US" sz="1600" dirty="0" smtClean="0"/>
              <a:t> </a:t>
            </a:r>
            <a:r>
              <a:rPr lang="en-US" sz="1600" dirty="0" err="1"/>
              <a:t>Korhonen</a:t>
            </a:r>
            <a:r>
              <a:rPr lang="en-US" sz="1600" dirty="0"/>
              <a:t>/Norm </a:t>
            </a:r>
            <a:r>
              <a:rPr lang="en-US" sz="1600" dirty="0" smtClean="0"/>
              <a:t>Finn</a:t>
            </a:r>
          </a:p>
          <a:p>
            <a:pPr marL="400050" lvl="1" indent="0">
              <a:buNone/>
            </a:pPr>
            <a:r>
              <a:rPr lang="en-US" sz="1600" dirty="0"/>
              <a:t>https://</a:t>
            </a:r>
            <a:r>
              <a:rPr lang="en-US" sz="1600" dirty="0" err="1"/>
              <a:t>tools.ietf.org</a:t>
            </a:r>
            <a:r>
              <a:rPr lang="en-US" sz="1600" dirty="0"/>
              <a:t>/html/draft-ietf-detnet-dp-sol-03</a:t>
            </a:r>
            <a:r>
              <a:rPr lang="en-US" sz="1600" dirty="0"/>
              <a:t>							</a:t>
            </a:r>
          </a:p>
          <a:p>
            <a:pPr marL="0" indent="0">
              <a:buNone/>
            </a:pPr>
            <a:r>
              <a:rPr lang="en-US" sz="1600" dirty="0" smtClean="0"/>
              <a:t>DetNet </a:t>
            </a:r>
            <a:r>
              <a:rPr lang="en-US" sz="1600" dirty="0"/>
              <a:t>Flow Information Model Based on </a:t>
            </a:r>
            <a:r>
              <a:rPr lang="en-US" sz="1600" dirty="0" smtClean="0"/>
              <a:t>TSN by </a:t>
            </a:r>
            <a:r>
              <a:rPr lang="en-US" sz="1600" dirty="0" err="1" smtClean="0"/>
              <a:t>Balázs</a:t>
            </a:r>
            <a:r>
              <a:rPr lang="en-US" sz="1600" dirty="0" smtClean="0"/>
              <a:t> </a:t>
            </a:r>
            <a:r>
              <a:rPr lang="en-US" sz="1600" dirty="0" err="1" smtClean="0"/>
              <a:t>Varga</a:t>
            </a:r>
            <a:endParaRPr lang="en-US" sz="1600" dirty="0" smtClean="0"/>
          </a:p>
          <a:p>
            <a:pPr marL="400050" lvl="1" indent="0">
              <a:buNone/>
            </a:pPr>
            <a:r>
              <a:rPr lang="en-US" sz="1600" dirty="0"/>
              <a:t>https://</a:t>
            </a:r>
            <a:r>
              <a:rPr lang="en-US" sz="1600" dirty="0" err="1"/>
              <a:t>tools.ietf.org</a:t>
            </a:r>
            <a:r>
              <a:rPr lang="en-US" sz="1600" dirty="0"/>
              <a:t>/html/draft-ietf-detnet-flow-information-model-01</a:t>
            </a:r>
            <a:r>
              <a:rPr lang="en-US" sz="1600" dirty="0"/>
              <a:t>							</a:t>
            </a:r>
          </a:p>
          <a:p>
            <a:pPr marL="0" indent="0">
              <a:buNone/>
            </a:pPr>
            <a:r>
              <a:rPr lang="en-US" sz="1600" dirty="0"/>
              <a:t>DetNet Configuration YANG </a:t>
            </a:r>
            <a:r>
              <a:rPr lang="en-US" sz="1600" dirty="0" smtClean="0"/>
              <a:t>Model by </a:t>
            </a:r>
            <a:r>
              <a:rPr lang="en-US" sz="1600" dirty="0" smtClean="0"/>
              <a:t>Mach Chen</a:t>
            </a:r>
            <a:endParaRPr lang="en-US" sz="1600" dirty="0" smtClean="0"/>
          </a:p>
          <a:p>
            <a:pPr marL="400050" lvl="1" indent="0">
              <a:buNone/>
            </a:pPr>
            <a:r>
              <a:rPr lang="en-US" sz="1600" dirty="0"/>
              <a:t>https://</a:t>
            </a:r>
            <a:r>
              <a:rPr lang="en-US" sz="1600" dirty="0" err="1"/>
              <a:t>tools.ietf.org</a:t>
            </a:r>
            <a:r>
              <a:rPr lang="en-US" sz="1600" dirty="0"/>
              <a:t>/html/draft-geng-detnet-conf-yang-01</a:t>
            </a:r>
            <a:r>
              <a:rPr lang="en-US" sz="1600" dirty="0"/>
              <a:t>							</a:t>
            </a:r>
          </a:p>
          <a:p>
            <a:pPr marL="0" indent="0">
              <a:buNone/>
            </a:pPr>
            <a:r>
              <a:rPr lang="en-US" sz="1600" dirty="0"/>
              <a:t>Operation of Deterministic Networks over </a:t>
            </a:r>
            <a:r>
              <a:rPr lang="en-US" sz="1600" dirty="0" smtClean="0"/>
              <a:t>MPLS </a:t>
            </a:r>
            <a:r>
              <a:rPr lang="en-US" sz="1600" dirty="0"/>
              <a:t>by </a:t>
            </a:r>
            <a:r>
              <a:rPr lang="en-US" sz="1600" dirty="0" smtClean="0"/>
              <a:t>Stewart Bryant</a:t>
            </a:r>
            <a:endParaRPr lang="en-US" sz="1600" dirty="0"/>
          </a:p>
          <a:p>
            <a:pPr marL="398463" indent="0">
              <a:buNone/>
            </a:pPr>
            <a:r>
              <a:rPr lang="en-US" sz="1600" dirty="0">
                <a:hlinkClick r:id="rId2"/>
              </a:rPr>
              <a:t>https://tools.ietf.org/html/draft-bryant-detnet-mpls-dp-</a:t>
            </a:r>
            <a:r>
              <a:rPr lang="en-US" sz="1600" dirty="0" smtClean="0">
                <a:hlinkClick r:id="rId2"/>
              </a:rPr>
              <a:t>00</a:t>
            </a:r>
            <a:endParaRPr lang="en-US" sz="1600" dirty="0" smtClean="0"/>
          </a:p>
          <a:p>
            <a:pPr marL="0" indent="0">
              <a:buNone/>
            </a:pPr>
            <a:endParaRPr lang="en-US" sz="1600" dirty="0" smtClean="0"/>
          </a:p>
          <a:p>
            <a:pPr marL="0" indent="0">
              <a:buNone/>
            </a:pPr>
            <a:r>
              <a:rPr lang="en-US" sz="1600" dirty="0" smtClean="0"/>
              <a:t>DetNet </a:t>
            </a:r>
            <a:r>
              <a:rPr lang="en-US" sz="1600" dirty="0"/>
              <a:t>IP </a:t>
            </a:r>
            <a:r>
              <a:rPr lang="en-US" sz="1600" dirty="0" smtClean="0"/>
              <a:t>Encapsulation by </a:t>
            </a:r>
            <a:r>
              <a:rPr lang="en-US" sz="1600" dirty="0" smtClean="0"/>
              <a:t>Andy </a:t>
            </a:r>
            <a:r>
              <a:rPr lang="en-US" sz="1600" dirty="0" err="1" smtClean="0"/>
              <a:t>Malis</a:t>
            </a:r>
            <a:endParaRPr lang="en-US" sz="1600" dirty="0" smtClean="0"/>
          </a:p>
          <a:p>
            <a:pPr marL="398463" indent="0">
              <a:buNone/>
            </a:pPr>
            <a:r>
              <a:rPr lang="en-US" sz="1600" dirty="0" smtClean="0"/>
              <a:t>https</a:t>
            </a:r>
            <a:r>
              <a:rPr lang="en-US" sz="1600" dirty="0"/>
              <a:t>://</a:t>
            </a:r>
            <a:r>
              <a:rPr lang="en-US" sz="1600" dirty="0" err="1"/>
              <a:t>tools.ietf.org</a:t>
            </a:r>
            <a:r>
              <a:rPr lang="en-US" sz="1600" dirty="0"/>
              <a:t>/html/draft-malis-detnet-ip-dp-00</a:t>
            </a:r>
            <a:endParaRPr lang="en-US" sz="1600" dirty="0" smtClean="0"/>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066800"/>
          </a:xfrm>
        </p:spPr>
        <p:txBody>
          <a:bodyPr/>
          <a:lstStyle/>
          <a:p>
            <a:r>
              <a:rPr lang="en-US" b="1" dirty="0" smtClean="0"/>
              <a:t>SC </a:t>
            </a:r>
            <a:r>
              <a:rPr lang="en-US" b="1" dirty="0" smtClean="0"/>
              <a:t>IETF Detnet</a:t>
            </a:r>
            <a:endParaRPr lang="en-US" b="1" dirty="0"/>
          </a:p>
        </p:txBody>
      </p:sp>
      <p:sp>
        <p:nvSpPr>
          <p:cNvPr id="3" name="Content Placeholder 2"/>
          <p:cNvSpPr>
            <a:spLocks noGrp="1"/>
          </p:cNvSpPr>
          <p:nvPr>
            <p:ph idx="1"/>
          </p:nvPr>
        </p:nvSpPr>
        <p:spPr>
          <a:xfrm>
            <a:off x="228600" y="914400"/>
            <a:ext cx="8534400" cy="5486400"/>
          </a:xfrm>
        </p:spPr>
        <p:txBody>
          <a:bodyPr/>
          <a:lstStyle/>
          <a:p>
            <a:pPr marL="0" indent="0">
              <a:buNone/>
            </a:pPr>
            <a:r>
              <a:rPr lang="en-US" sz="1600" dirty="0"/>
              <a:t>DetNet Bounded </a:t>
            </a:r>
            <a:r>
              <a:rPr lang="en-US" sz="1600" dirty="0" smtClean="0"/>
              <a:t>Latency by Norm </a:t>
            </a:r>
            <a:r>
              <a:rPr lang="en-US" sz="1600" dirty="0"/>
              <a:t>Finn					</a:t>
            </a:r>
          </a:p>
          <a:p>
            <a:pPr marL="346075" indent="0">
              <a:buNone/>
            </a:pPr>
            <a:r>
              <a:rPr lang="en-US" sz="1600" dirty="0" smtClean="0"/>
              <a:t>https</a:t>
            </a:r>
            <a:r>
              <a:rPr lang="en-US" sz="1600" dirty="0"/>
              <a:t>://</a:t>
            </a:r>
            <a:r>
              <a:rPr lang="en-US" sz="1600" dirty="0" err="1"/>
              <a:t>tools.ietf.org</a:t>
            </a:r>
            <a:r>
              <a:rPr lang="en-US" sz="1600" dirty="0"/>
              <a:t>/html/draft-finn-detnet-bounded-latency-00</a:t>
            </a:r>
            <a:r>
              <a:rPr lang="en-US" sz="1600" dirty="0"/>
              <a:t>							</a:t>
            </a:r>
          </a:p>
          <a:p>
            <a:pPr marL="0" indent="0">
              <a:buNone/>
            </a:pPr>
            <a:r>
              <a:rPr lang="en-US" sz="1600" dirty="0"/>
              <a:t>BIER-TE </a:t>
            </a:r>
            <a:r>
              <a:rPr lang="en-US" sz="1600" dirty="0" smtClean="0"/>
              <a:t>Overview by </a:t>
            </a:r>
            <a:r>
              <a:rPr lang="en-US" sz="1600" dirty="0" err="1" smtClean="0"/>
              <a:t>Toerless</a:t>
            </a:r>
            <a:r>
              <a:rPr lang="en-US" sz="1600" dirty="0" smtClean="0"/>
              <a:t> </a:t>
            </a:r>
            <a:r>
              <a:rPr lang="en-US" sz="1600" dirty="0"/>
              <a:t>Eckert					</a:t>
            </a:r>
            <a:endParaRPr lang="en-US" sz="1600" dirty="0" smtClean="0"/>
          </a:p>
          <a:p>
            <a:pPr marL="398463" indent="0">
              <a:buNone/>
            </a:pPr>
            <a:r>
              <a:rPr lang="en-US" sz="1600" dirty="0" smtClean="0"/>
              <a:t>https</a:t>
            </a:r>
            <a:r>
              <a:rPr lang="en-US" sz="1600" dirty="0"/>
              <a:t>://</a:t>
            </a:r>
            <a:r>
              <a:rPr lang="en-US" sz="1600" dirty="0" err="1"/>
              <a:t>tools.ietf.org</a:t>
            </a:r>
            <a:r>
              <a:rPr lang="en-US" sz="1600" dirty="0"/>
              <a:t>/html/draft-ietf-bier-te-arch-00				</a:t>
            </a:r>
            <a:endParaRPr lang="en-US" sz="1600" dirty="0" smtClean="0"/>
          </a:p>
          <a:p>
            <a:pPr marL="398463" indent="0">
              <a:buNone/>
            </a:pPr>
            <a:r>
              <a:rPr lang="en-US" sz="1600" dirty="0" smtClean="0">
                <a:hlinkClick r:id="rId2"/>
              </a:rPr>
              <a:t>https</a:t>
            </a:r>
            <a:r>
              <a:rPr lang="en-US" sz="1600" dirty="0">
                <a:hlinkClick r:id="rId2"/>
              </a:rPr>
              <a:t>://tools.ietf.org/html/draft-huang-bier-te-encapsulation-</a:t>
            </a:r>
            <a:r>
              <a:rPr lang="en-US" sz="1600" dirty="0" smtClean="0">
                <a:hlinkClick r:id="rId2"/>
              </a:rPr>
              <a:t>00</a:t>
            </a:r>
            <a:endParaRPr lang="en-US" sz="1600" dirty="0" smtClean="0"/>
          </a:p>
          <a:p>
            <a:pPr marL="398463" indent="0">
              <a:buNone/>
            </a:pPr>
            <a:r>
              <a:rPr lang="en-US" sz="1600" dirty="0" smtClean="0"/>
              <a:t>https</a:t>
            </a:r>
            <a:r>
              <a:rPr lang="en-US" sz="1600" dirty="0"/>
              <a:t>://</a:t>
            </a:r>
            <a:r>
              <a:rPr lang="en-US" sz="1600" dirty="0" err="1"/>
              <a:t>tools.ietf.org</a:t>
            </a:r>
            <a:r>
              <a:rPr lang="en-US" sz="1600" dirty="0"/>
              <a:t>/html/draft-thubert-bier-replication-elimination-03</a:t>
            </a:r>
            <a:r>
              <a:rPr lang="en-US" sz="1600" dirty="0" smtClean="0"/>
              <a:t>							</a:t>
            </a:r>
          </a:p>
          <a:p>
            <a:pPr marL="0" indent="0">
              <a:buNone/>
            </a:pPr>
            <a:r>
              <a:rPr lang="en-US" sz="1600" dirty="0"/>
              <a:t>Deterministic Networking Application in Ring </a:t>
            </a:r>
            <a:r>
              <a:rPr lang="en-US" sz="1600" dirty="0" smtClean="0"/>
              <a:t>Topologies by </a:t>
            </a:r>
            <a:r>
              <a:rPr lang="en-US" sz="1600" dirty="0" err="1" smtClean="0"/>
              <a:t>Yuanlong</a:t>
            </a:r>
            <a:r>
              <a:rPr lang="en-US" sz="1600" dirty="0" smtClean="0"/>
              <a:t> </a:t>
            </a:r>
            <a:r>
              <a:rPr lang="en-US" sz="1600" dirty="0"/>
              <a:t>Jiang </a:t>
            </a:r>
            <a:endParaRPr lang="en-US" sz="1600" dirty="0" smtClean="0"/>
          </a:p>
          <a:p>
            <a:pPr marL="346075" indent="0">
              <a:buNone/>
            </a:pPr>
            <a:r>
              <a:rPr lang="en-US" sz="1600" dirty="0" smtClean="0"/>
              <a:t>https</a:t>
            </a:r>
            <a:r>
              <a:rPr lang="en-US" sz="1600" dirty="0"/>
              <a:t>://</a:t>
            </a:r>
            <a:r>
              <a:rPr lang="en-US" sz="1600" dirty="0" err="1"/>
              <a:t>tools.ietf.org</a:t>
            </a:r>
            <a:r>
              <a:rPr lang="en-US" sz="1600" dirty="0"/>
              <a:t>/html/draft-jiang-detnet-ring-00</a:t>
            </a:r>
            <a:r>
              <a:rPr lang="en-US" sz="1600" dirty="0"/>
              <a:t>							</a:t>
            </a:r>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23706782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304800" y="838200"/>
            <a:ext cx="8534400" cy="5410200"/>
          </a:xfrm>
        </p:spPr>
        <p:txBody>
          <a:bodyPr/>
          <a:lstStyle/>
          <a:p>
            <a:pPr marL="0" indent="0">
              <a:buNone/>
            </a:pPr>
            <a:r>
              <a:rPr lang="en-US" dirty="0" smtClean="0">
                <a:hlinkClick r:id="rId2"/>
              </a:rPr>
              <a:t>lp-wan</a:t>
            </a:r>
            <a:r>
              <a:rPr lang="en-US" dirty="0" smtClean="0"/>
              <a:t> </a:t>
            </a:r>
            <a:endParaRPr lang="en-US" dirty="0" smtClean="0"/>
          </a:p>
          <a:p>
            <a:pPr marL="0" indent="0">
              <a:buNone/>
            </a:pPr>
            <a:r>
              <a:rPr lang="en-US" dirty="0" smtClean="0"/>
              <a:t>No Agenda</a:t>
            </a:r>
          </a:p>
          <a:p>
            <a:pPr marL="0" indent="0">
              <a:buNone/>
            </a:pPr>
            <a:endParaRPr lang="en-US" dirty="0"/>
          </a:p>
          <a:p>
            <a:pPr marL="0" indent="0">
              <a:buNone/>
            </a:pPr>
            <a:r>
              <a:rPr lang="en-US" sz="2400" dirty="0"/>
              <a:t>Minutes from 13 February Interim</a:t>
            </a:r>
          </a:p>
          <a:p>
            <a:r>
              <a:rPr lang="en-US" sz="2400" dirty="0" smtClean="0">
                <a:hlinkClick r:id="rId3"/>
              </a:rPr>
              <a:t>https</a:t>
            </a:r>
            <a:r>
              <a:rPr lang="en-US" sz="2400" dirty="0">
                <a:hlinkClick r:id="rId3"/>
              </a:rPr>
              <a:t>://datatracker.ietf.org/doc/minutes-interim-2018-lpwan-03-201802131700</a:t>
            </a:r>
            <a:r>
              <a:rPr lang="en-US" sz="2400" dirty="0" smtClean="0">
                <a:hlinkClick r:id="rId3"/>
              </a:rPr>
              <a:t>/</a:t>
            </a:r>
            <a:endParaRPr lang="en-US" sz="2400" dirty="0" smtClean="0"/>
          </a:p>
          <a:p>
            <a:pPr marL="0" indent="0">
              <a:buNone/>
            </a:pPr>
            <a:r>
              <a:rPr lang="en-US" sz="2400" dirty="0" smtClean="0"/>
              <a:t>Potential Agenda Topics</a:t>
            </a:r>
          </a:p>
          <a:p>
            <a:pPr lvl="1"/>
            <a:r>
              <a:rPr lang="en-US" sz="2000" dirty="0" smtClean="0"/>
              <a:t>SCHC </a:t>
            </a:r>
            <a:r>
              <a:rPr lang="en-US" sz="2000" dirty="0"/>
              <a:t>over IP/</a:t>
            </a:r>
            <a:r>
              <a:rPr lang="en-US" sz="2000" dirty="0" smtClean="0"/>
              <a:t>UDP</a:t>
            </a:r>
          </a:p>
          <a:p>
            <a:pPr lvl="1"/>
            <a:r>
              <a:rPr lang="en-US" sz="2000" dirty="0"/>
              <a:t>SCHC-over-</a:t>
            </a:r>
            <a:r>
              <a:rPr lang="en-US" sz="2000" dirty="0" smtClean="0"/>
              <a:t>FOO</a:t>
            </a:r>
          </a:p>
          <a:p>
            <a:pPr lvl="1"/>
            <a:r>
              <a:rPr lang="en-US" sz="2000" dirty="0"/>
              <a:t>data model for SCHC Contexts</a:t>
            </a:r>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685800" y="838200"/>
            <a:ext cx="7717776" cy="5562600"/>
          </a:xfrm>
        </p:spPr>
        <p:txBody>
          <a:bodyPr/>
          <a:lstStyle/>
          <a:p>
            <a:pPr marL="0" indent="0">
              <a:buNone/>
            </a:pPr>
            <a:r>
              <a:rPr lang="en-US" dirty="0"/>
              <a:t>Thing-to-Thing (</a:t>
            </a:r>
            <a:r>
              <a:rPr lang="en-US" dirty="0">
                <a:hlinkClick r:id="rId2"/>
              </a:rPr>
              <a:t>t2trg</a:t>
            </a:r>
            <a:r>
              <a:rPr lang="en-US" dirty="0" smtClean="0"/>
              <a:t>)</a:t>
            </a:r>
          </a:p>
          <a:p>
            <a:pPr marL="0" indent="0">
              <a:buNone/>
            </a:pPr>
            <a:r>
              <a:rPr lang="en-US" dirty="0" smtClean="0"/>
              <a:t>No Agenda</a:t>
            </a:r>
            <a:r>
              <a:rPr lang="en-US" dirty="0" smtClean="0"/>
              <a:t> </a:t>
            </a:r>
          </a:p>
          <a:p>
            <a:pPr marL="0" indent="0">
              <a:buNone/>
            </a:pPr>
            <a:endParaRPr lang="en-US" sz="1800" dirty="0"/>
          </a:p>
          <a:p>
            <a:pPr marL="0" indent="0">
              <a:buNone/>
            </a:pPr>
            <a:r>
              <a:rPr lang="en-US" sz="1600" dirty="0"/>
              <a:t>The  document "Inter-network Coexistence in the Internet of Things" describes key challenges for coexistence for _administratively independent_ IoT networks sharing unlicensed spectrum</a:t>
            </a:r>
            <a:r>
              <a:rPr lang="en-US" sz="1600" dirty="0" smtClean="0"/>
              <a:t>.</a:t>
            </a:r>
            <a:endParaRPr lang="en-US" sz="1600" dirty="0"/>
          </a:p>
          <a:p>
            <a:pPr marL="0" indent="0">
              <a:buNone/>
            </a:pPr>
            <a:r>
              <a:rPr lang="en-US" sz="1600" dirty="0"/>
              <a:t>Recent research results (our own and others) demonstrate the impact of protocol-level interactions on network performance.  A better understanding of these issues is needed to ensure successful deployment of IoT applications</a:t>
            </a:r>
            <a:r>
              <a:rPr lang="en-US" sz="1600" dirty="0" smtClean="0"/>
              <a:t>.</a:t>
            </a:r>
            <a:endParaRPr lang="en-US" sz="1600" dirty="0"/>
          </a:p>
          <a:p>
            <a:pPr marL="0" indent="0">
              <a:buNone/>
            </a:pPr>
            <a:r>
              <a:rPr lang="en-US" sz="1600" dirty="0"/>
              <a:t>The document identifies two opportunities for the IRTF T2TRG community. The first is to define best practices for performance evaluation and protocol design in the context of network coexistence.  The second is to investigate the use of higher layer protocols to actively participate in managing network coexistence</a:t>
            </a:r>
            <a:r>
              <a:rPr lang="en-US" sz="1600" dirty="0" smtClean="0"/>
              <a:t>.</a:t>
            </a:r>
            <a:endParaRPr lang="en-US" sz="1600" dirty="0"/>
          </a:p>
          <a:p>
            <a:pPr marL="0" indent="0">
              <a:buNone/>
            </a:pPr>
            <a:r>
              <a:rPr lang="en-US" sz="1600" dirty="0"/>
              <a:t>Version -01  (2017/10/30) is available at</a:t>
            </a:r>
          </a:p>
          <a:p>
            <a:pPr marL="0" indent="0">
              <a:buNone/>
            </a:pPr>
            <a:r>
              <a:rPr lang="en-US" sz="1600" dirty="0"/>
              <a:t>https://</a:t>
            </a:r>
            <a:r>
              <a:rPr lang="en-US" sz="1600" dirty="0" err="1"/>
              <a:t>tools.ietf.org</a:t>
            </a:r>
            <a:r>
              <a:rPr lang="en-US" sz="1600" dirty="0"/>
              <a:t>/html/draft-feeney-t2trg-inter-network-01</a:t>
            </a:r>
            <a:endParaRPr lang="en-US" sz="1600" dirty="0"/>
          </a:p>
          <a:p>
            <a:pPr marL="0" indent="0">
              <a:buNone/>
            </a:pPr>
            <a:r>
              <a:rPr lang="en-US" sz="1600" dirty="0" smtClean="0"/>
              <a:t>	</a:t>
            </a:r>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3810000"/>
          </a:xfrm>
        </p:spPr>
        <p:txBody>
          <a:bodyPr/>
          <a:lstStyle/>
          <a:p>
            <a:pPr marL="0" indent="0">
              <a:buNone/>
            </a:pPr>
            <a:r>
              <a:rPr lang="en-US" sz="2400" dirty="0" smtClean="0">
                <a:hlinkClick r:id="rId2"/>
              </a:rPr>
              <a:t>Ace</a:t>
            </a:r>
            <a:endParaRPr lang="en-US" sz="2400" dirty="0" smtClean="0"/>
          </a:p>
          <a:p>
            <a:pPr marL="0" indent="0">
              <a:buNone/>
            </a:pPr>
            <a:r>
              <a:rPr lang="en-US" sz="1600" dirty="0" smtClean="0"/>
              <a:t>No Agenda</a:t>
            </a:r>
            <a:endParaRPr lang="en-US" sz="1600" dirty="0"/>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772400" cy="1066800"/>
          </a:xfrm>
        </p:spPr>
        <p:txBody>
          <a:bodyPr/>
          <a:lstStyle/>
          <a:p>
            <a:r>
              <a:rPr lang="en-US" b="1" dirty="0" smtClean="0"/>
              <a:t>SC IETF</a:t>
            </a:r>
            <a:endParaRPr lang="en-US" b="1" dirty="0"/>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
        <p:nvSpPr>
          <p:cNvPr id="7" name="Content Placeholder 6"/>
          <p:cNvSpPr>
            <a:spLocks noGrp="1"/>
          </p:cNvSpPr>
          <p:nvPr>
            <p:ph idx="1"/>
          </p:nvPr>
        </p:nvSpPr>
        <p:spPr>
          <a:xfrm>
            <a:off x="304800" y="685800"/>
            <a:ext cx="8534400" cy="5715000"/>
          </a:xfrm>
        </p:spPr>
        <p:txBody>
          <a:bodyPr/>
          <a:lstStyle/>
          <a:p>
            <a:pPr marL="0" indent="0">
              <a:buNone/>
            </a:pPr>
            <a:r>
              <a:rPr lang="en-US" sz="1600" dirty="0" smtClean="0"/>
              <a:t>ANIMA </a:t>
            </a:r>
            <a:endParaRPr lang="en-US" sz="1600" dirty="0" smtClean="0"/>
          </a:p>
          <a:p>
            <a:pPr marL="0" indent="0">
              <a:buNone/>
            </a:pPr>
            <a:r>
              <a:rPr lang="en-US" sz="1600" dirty="0" smtClean="0"/>
              <a:t>No Agenda</a:t>
            </a:r>
            <a:endParaRPr lang="en-US" sz="1600" dirty="0" smtClean="0"/>
          </a:p>
        </p:txBody>
      </p:sp>
    </p:spTree>
    <p:extLst>
      <p:ext uri="{BB962C8B-B14F-4D97-AF65-F5344CB8AC3E}">
        <p14:creationId xmlns:p14="http://schemas.microsoft.com/office/powerpoint/2010/main" val="1219323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96786" y="1066800"/>
            <a:ext cx="891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smtClean="0"/>
              <a:t>802.15.4-2015 Corrigendum:</a:t>
            </a:r>
          </a:p>
          <a:p>
            <a:pPr marL="1257300" lvl="2" indent="-342900">
              <a:buClr>
                <a:srgbClr val="FF0000"/>
              </a:buClr>
              <a:buFont typeface="Wingdings" charset="2"/>
              <a:buChar char="q"/>
            </a:pPr>
            <a:r>
              <a:rPr lang="en-US" sz="1800" dirty="0" smtClean="0"/>
              <a:t>Results of 802.15.2 Withdrawal Sponsor Ballot presented</a:t>
            </a:r>
          </a:p>
          <a:p>
            <a:pPr marL="1257300" lvl="2" indent="-342900">
              <a:buClr>
                <a:srgbClr val="FF0000"/>
              </a:buClr>
              <a:buFont typeface="Wingdings" charset="2"/>
              <a:buChar char="q"/>
            </a:pPr>
            <a:r>
              <a:rPr lang="en-US" sz="1800" dirty="0" smtClean="0"/>
              <a:t>Comments from the ballot were resolved as per 15-18-0101-01</a:t>
            </a:r>
          </a:p>
          <a:p>
            <a:pPr marL="800100" lvl="1" indent="-342900">
              <a:buClr>
                <a:srgbClr val="FF0000"/>
              </a:buClr>
              <a:buFont typeface="Wingdings" charset="2"/>
              <a:buChar char="q"/>
            </a:pPr>
            <a:r>
              <a:rPr lang="en-US" sz="1800" b="1" dirty="0" smtClean="0"/>
              <a:t>Changes </a:t>
            </a:r>
            <a:r>
              <a:rPr lang="en-US" sz="1800" b="1" dirty="0"/>
              <a:t>with </a:t>
            </a:r>
            <a:r>
              <a:rPr lang="en-US" sz="1800" b="1" dirty="0" smtClean="0"/>
              <a:t>Existing Standards: </a:t>
            </a:r>
            <a:r>
              <a:rPr lang="en-US" sz="1800" dirty="0" smtClean="0"/>
              <a:t>None needed</a:t>
            </a:r>
          </a:p>
          <a:p>
            <a:pPr marL="800100" lvl="1" indent="-342900">
              <a:buClr>
                <a:srgbClr val="FF0000"/>
              </a:buClr>
              <a:buFont typeface="Wingdings" charset="2"/>
              <a:buChar char="q"/>
            </a:pPr>
            <a:r>
              <a:rPr lang="en-US" sz="1800" b="1" dirty="0" smtClean="0"/>
              <a:t>Changes </a:t>
            </a:r>
            <a:r>
              <a:rPr lang="en-US" sz="1800" b="1" dirty="0"/>
              <a:t>with Operations </a:t>
            </a:r>
            <a:r>
              <a:rPr lang="en-US" sz="1800" b="1" dirty="0" smtClean="0"/>
              <a:t>Manual: </a:t>
            </a:r>
            <a:r>
              <a:rPr lang="en-US" sz="1800" dirty="0" smtClean="0"/>
              <a:t>None needed</a:t>
            </a:r>
          </a:p>
          <a:p>
            <a:pPr marL="800100" lvl="1" indent="-342900">
              <a:buClr>
                <a:srgbClr val="FF0000"/>
              </a:buClr>
              <a:buFont typeface="Wingdings" charset="2"/>
              <a:buChar char="q"/>
            </a:pPr>
            <a:endParaRPr lang="en-US" sz="1800" dirty="0"/>
          </a:p>
          <a:p>
            <a:pPr marL="342900" indent="-342900">
              <a:buClr>
                <a:srgbClr val="FF0000"/>
              </a:buClr>
              <a:buFont typeface="Wingdings" charset="2"/>
              <a:buChar char="q"/>
            </a:pPr>
            <a:r>
              <a:rPr lang="en-US" sz="1600" b="1" dirty="0" smtClean="0"/>
              <a:t>SC WNG</a:t>
            </a:r>
          </a:p>
          <a:p>
            <a:pPr marL="800100" lvl="1" indent="-342900">
              <a:buClr>
                <a:srgbClr val="FF0000"/>
              </a:buClr>
              <a:buFont typeface="Wingdings" charset="2"/>
              <a:buChar char="q"/>
            </a:pPr>
            <a:r>
              <a:rPr lang="en-US" sz="1600" b="1" dirty="0" smtClean="0"/>
              <a:t>No presentations were made</a:t>
            </a:r>
          </a:p>
          <a:p>
            <a:pPr marL="342900" indent="-342900">
              <a:buClr>
                <a:srgbClr val="FF0000"/>
              </a:buClr>
              <a:buFont typeface="Wingdings" charset="2"/>
              <a:buChar char="q"/>
            </a:pPr>
            <a:endParaRPr lang="en-US" sz="1600" b="1" dirty="0" smtClean="0"/>
          </a:p>
          <a:p>
            <a:pPr marL="342900" indent="-342900">
              <a:buClr>
                <a:srgbClr val="FF0000"/>
              </a:buClr>
              <a:buFont typeface="Wingdings" charset="2"/>
              <a:buChar char="q"/>
            </a:pPr>
            <a:r>
              <a:rPr lang="en-US" sz="1600" b="1" dirty="0" smtClean="0"/>
              <a:t>IETF</a:t>
            </a:r>
            <a:endParaRPr lang="en-US" sz="1600" b="1" dirty="0"/>
          </a:p>
          <a:p>
            <a:pPr marL="800100" lvl="1" indent="-342900">
              <a:buClr>
                <a:srgbClr val="FF0000"/>
              </a:buClr>
              <a:buFont typeface="Wingdings" charset="2"/>
              <a:buChar char="q"/>
            </a:pPr>
            <a:r>
              <a:rPr lang="en-US" sz="1600" b="1" dirty="0"/>
              <a:t>Reviewed </a:t>
            </a:r>
            <a:r>
              <a:rPr lang="en-US" sz="1600" b="1" dirty="0" smtClean="0"/>
              <a:t>topics for upcoming IETF 101: </a:t>
            </a:r>
            <a:endParaRPr lang="en-US" sz="1600" b="1" dirty="0"/>
          </a:p>
          <a:p>
            <a:pPr marL="1257300" lvl="2" indent="-342900">
              <a:buClr>
                <a:srgbClr val="FF0000"/>
              </a:buClr>
              <a:buFont typeface="Wingdings" charset="2"/>
              <a:buChar char="q"/>
            </a:pPr>
            <a:r>
              <a:rPr lang="en-US" sz="1600" dirty="0"/>
              <a:t>6tisch, Core, 6lo, Roll, Detnet, lp-wan, t2trg, </a:t>
            </a:r>
            <a:r>
              <a:rPr lang="en-US" sz="1600" dirty="0" smtClean="0"/>
              <a:t>Ace</a:t>
            </a:r>
            <a:endParaRPr lang="en-US" sz="1600" dirty="0"/>
          </a:p>
        </p:txBody>
      </p:sp>
    </p:spTree>
    <p:extLst>
      <p:ext uri="{BB962C8B-B14F-4D97-AF65-F5344CB8AC3E}">
        <p14:creationId xmlns:p14="http://schemas.microsoft.com/office/powerpoint/2010/main" val="1688772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&lt;Mar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066800"/>
            <a:ext cx="8534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3200" b="1" dirty="0" smtClean="0"/>
              <a:t>SC Maintenance   	</a:t>
            </a:r>
            <a:r>
              <a:rPr lang="en-US" sz="2400" b="1" dirty="0" smtClean="0"/>
              <a:t>Monday 5 Mar, PM1 </a:t>
            </a:r>
          </a:p>
          <a:p>
            <a:pPr marL="914400" lvl="1" indent="-457200" eaLnBrk="0" fontAlgn="b" hangingPunct="0">
              <a:buClr>
                <a:srgbClr val="FF0000"/>
              </a:buClr>
              <a:buFont typeface="Wingdings" charset="0"/>
              <a:buChar char="q"/>
            </a:pPr>
            <a:r>
              <a:rPr lang="en-US" sz="2400" b="1" dirty="0" smtClean="0"/>
              <a:t>Ballot to Withdraw 802.15.2 comment resolution</a:t>
            </a:r>
          </a:p>
          <a:p>
            <a:pPr marL="914400" lvl="1" indent="-457200" eaLnBrk="0" fontAlgn="b" hangingPunct="0">
              <a:buClr>
                <a:srgbClr val="FF0000"/>
              </a:buClr>
              <a:buFont typeface="Wingdings" charset="0"/>
              <a:buChar char="q"/>
            </a:pPr>
            <a:r>
              <a:rPr lang="en-US" sz="2400" b="1" dirty="0" smtClean="0"/>
              <a:t>Discuss any other issues with published standards</a:t>
            </a:r>
          </a:p>
          <a:p>
            <a:pPr marL="914400" lvl="1" indent="-457200" eaLnBrk="0" fontAlgn="b" hangingPunct="0">
              <a:buClr>
                <a:srgbClr val="FF0000"/>
              </a:buClr>
              <a:buFont typeface="Wingdings" charset="0"/>
              <a:buChar char="q"/>
            </a:pPr>
            <a:r>
              <a:rPr lang="en-US" sz="2400" b="1" dirty="0" smtClean="0"/>
              <a:t>Discuss any issues with the Operations Manual</a:t>
            </a:r>
            <a:endParaRPr lang="en-US" sz="2400" dirty="0" smtClean="0"/>
          </a:p>
          <a:p>
            <a:pPr marL="457200" indent="-457200" eaLnBrk="0" fontAlgn="b" hangingPunct="0">
              <a:buClr>
                <a:srgbClr val="FF0000"/>
              </a:buClr>
              <a:buFont typeface="Wingdings" charset="0"/>
              <a:buChar char="q"/>
            </a:pPr>
            <a:r>
              <a:rPr lang="en-US" sz="3200" b="1" dirty="0" smtClean="0"/>
              <a:t>SC </a:t>
            </a:r>
            <a:r>
              <a:rPr lang="en-US" sz="3200" b="1" dirty="0"/>
              <a:t>WNG  </a:t>
            </a:r>
            <a:r>
              <a:rPr lang="en-US" sz="3200" b="1" dirty="0" smtClean="0"/>
              <a:t>		</a:t>
            </a:r>
            <a:r>
              <a:rPr lang="en-US" sz="2400" b="1" dirty="0" smtClean="0"/>
              <a:t>Wednesday 7 Mar, </a:t>
            </a:r>
            <a:r>
              <a:rPr lang="en-US" sz="2400" b="1" dirty="0"/>
              <a:t>AM2</a:t>
            </a:r>
          </a:p>
          <a:p>
            <a:pPr marL="801688" lvl="1" indent="-342900" fontAlgn="b">
              <a:buClr>
                <a:srgbClr val="FF0000"/>
              </a:buClr>
              <a:buFont typeface="Wingdings" charset="2"/>
              <a:buChar char="q"/>
            </a:pPr>
            <a:r>
              <a:rPr lang="en-US" sz="2400" b="1" dirty="0" smtClean="0"/>
              <a:t>No presentation slots have been requested</a:t>
            </a:r>
          </a:p>
          <a:p>
            <a:pPr marL="457200" indent="-457200" eaLnBrk="0" fontAlgn="b" hangingPunct="0">
              <a:buClr>
                <a:srgbClr val="FF0000"/>
              </a:buClr>
              <a:buFont typeface="Wingdings" charset="0"/>
              <a:buChar char="q"/>
            </a:pPr>
            <a:r>
              <a:rPr lang="en-US" sz="3200" b="1" dirty="0"/>
              <a:t>SC IETF 		</a:t>
            </a:r>
            <a:r>
              <a:rPr lang="en-US" sz="2400" b="1" dirty="0"/>
              <a:t>Thursday </a:t>
            </a:r>
            <a:r>
              <a:rPr lang="en-US" sz="2400" b="1" dirty="0" smtClean="0"/>
              <a:t>8 </a:t>
            </a:r>
            <a:r>
              <a:rPr lang="en-US" sz="2400" b="1" dirty="0"/>
              <a:t>Jan, PM2 </a:t>
            </a:r>
          </a:p>
          <a:p>
            <a:pPr marL="800100" lvl="1" indent="-342900">
              <a:buClr>
                <a:srgbClr val="FF0000"/>
              </a:buClr>
              <a:buFont typeface="Wingdings" charset="2"/>
              <a:buChar char="q"/>
            </a:pPr>
            <a:r>
              <a:rPr lang="en-US" sz="2400" b="1" dirty="0" smtClean="0"/>
              <a:t>IETF-101 Preview: </a:t>
            </a:r>
            <a:r>
              <a:rPr lang="en-US" sz="2400" b="1" dirty="0"/>
              <a:t>6tisch, Core, 6lo, Roll, Detnet, lp-wan, Ace, </a:t>
            </a:r>
            <a:r>
              <a:rPr lang="en-US" sz="2400" b="1" dirty="0" smtClean="0"/>
              <a:t>t2trg</a:t>
            </a:r>
            <a:endParaRPr lang="en-US" sz="2400" b="1"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43235</TotalTime>
  <Words>2102</Words>
  <Application>Microsoft Macintosh PowerPoint</Application>
  <PresentationFormat>On-screen Show (4:3)</PresentationFormat>
  <Paragraphs>336</Paragraphs>
  <Slides>23</Slides>
  <Notes>8</Notes>
  <HiddenSlides>21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vt:lpstr>
      <vt:lpstr>SC Maintenance</vt:lpstr>
      <vt:lpstr>SC Maintenance</vt:lpstr>
      <vt:lpstr>SC IETF</vt:lpstr>
      <vt:lpstr>SC IETG 6tisch</vt:lpstr>
      <vt:lpstr>SC IETF Core</vt:lpstr>
      <vt:lpstr>SC IETF 6lo</vt:lpstr>
      <vt:lpstr>SC IETF - Roll</vt:lpstr>
      <vt:lpstr>SC IETF Detnet</vt:lpstr>
      <vt:lpstr>SC IETF Detnet</vt:lpstr>
      <vt:lpstr>SC IETF</vt:lpstr>
      <vt:lpstr>SC IETF</vt:lpstr>
      <vt:lpstr>SC IETF</vt:lpstr>
      <vt:lpstr>SC IETF</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Rosemont</dc:title>
  <dc:subject>IEEE 802.15 &lt;SC Report&gt;</dc:subject>
  <dc:creator>Pat Kinney</dc:creator>
  <cp:keywords/>
  <dc:description>&lt;15-18-0102-01-0mag&gt;</dc:description>
  <cp:lastModifiedBy>Pat Kinney</cp:lastModifiedBy>
  <cp:revision>928</cp:revision>
  <cp:lastPrinted>2016-07-25T16:00:41Z</cp:lastPrinted>
  <dcterms:created xsi:type="dcterms:W3CDTF">2009-07-12T16:25:16Z</dcterms:created>
  <dcterms:modified xsi:type="dcterms:W3CDTF">2018-03-08T23:56:42Z</dcterms:modified>
  <cp:category/>
</cp:coreProperties>
</file>