
<file path=[Content_Types].xml><?xml version="1.0" encoding="utf-8"?>
<Types xmlns="http://schemas.openxmlformats.org/package/2006/content-types">
  <Default Extension="xml" ContentType="application/xml"/>
  <Default Extension="rels" ContentType="application/vnd.openxmlformats-package.relationships+xml"/>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59" r:id="rId2"/>
    <p:sldId id="287" r:id="rId3"/>
    <p:sldId id="288" r:id="rId4"/>
    <p:sldId id="289" r:id="rId5"/>
    <p:sldId id="290" r:id="rId6"/>
    <p:sldId id="291" r:id="rId7"/>
    <p:sldId id="271" r:id="rId8"/>
    <p:sldId id="272" r:id="rId9"/>
    <p:sldId id="264" r:id="rId10"/>
    <p:sldId id="315" r:id="rId11"/>
    <p:sldId id="346" r:id="rId12"/>
    <p:sldId id="303" r:id="rId13"/>
    <p:sldId id="347" r:id="rId14"/>
    <p:sldId id="344" r:id="rId15"/>
    <p:sldId id="307" r:id="rId16"/>
    <p:sldId id="305" r:id="rId17"/>
    <p:sldId id="308" r:id="rId18"/>
    <p:sldId id="348" r:id="rId19"/>
    <p:sldId id="312" r:id="rId20"/>
    <p:sldId id="329" r:id="rId21"/>
    <p:sldId id="330" r:id="rId22"/>
    <p:sldId id="343" r:id="rId23"/>
    <p:sldId id="342" r:id="rId2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87"/>
            <p14:sldId id="288"/>
            <p14:sldId id="289"/>
            <p14:sldId id="290"/>
            <p14:sldId id="291"/>
            <p14:sldId id="271"/>
            <p14:sldId id="272"/>
            <p14:sldId id="264"/>
          </p14:sldIdLst>
        </p14:section>
        <p14:section name="Maintenance Slides" id="{D507A924-5AC0-334B-9748-422B382A8527}">
          <p14:sldIdLst>
            <p14:sldId id="315"/>
            <p14:sldId id="346"/>
          </p14:sldIdLst>
        </p14:section>
        <p14:section name="IETF Slides" id="{6F917E0C-88C3-844C-A2A8-1D0DD9F462AB}">
          <p14:sldIdLst>
            <p14:sldId id="303"/>
            <p14:sldId id="347"/>
            <p14:sldId id="344"/>
            <p14:sldId id="307"/>
            <p14:sldId id="305"/>
            <p14:sldId id="308"/>
            <p14:sldId id="348"/>
            <p14:sldId id="312"/>
            <p14:sldId id="329"/>
            <p14:sldId id="330"/>
            <p14:sldId id="343"/>
          </p14:sldIdLst>
        </p14:section>
        <p14:section name="Joint Meeting Slides" id="{4042D080-B958-EA4D-BDAC-4A8AEEE50AF8}">
          <p14:sldIdLst/>
        </p14:section>
        <p14:section name="WNG Slide" id="{606CC85E-C483-8140-831E-DEBCD83DA7FF}">
          <p14:sldIdLst/>
        </p14:section>
        <p14:section name="Closing Slide" id="{17524BA6-C3AC-EE4D-BA9D-E46A8CDB0646}">
          <p14:sldIdLst>
            <p14:sldId id="34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72" autoAdjust="0"/>
  </p:normalViewPr>
  <p:slideViewPr>
    <p:cSldViewPr>
      <p:cViewPr>
        <p:scale>
          <a:sx n="121" d="100"/>
          <a:sy n="121" d="100"/>
        </p:scale>
        <p:origin x="-1936" y="-2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F1BCA979-86B2-BE48-B0E4-6D2705FD9C02}"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487E8C0C-34CE-0C49-A8C5-33277DD36091}" type="slidenum">
              <a:rPr lang="en-US"/>
              <a:pPr/>
              <a:t>6</a:t>
            </a:fld>
            <a:endParaRPr lang="en-US"/>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35842"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3584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0DF5E708-C16B-EF40-8704-BAD52849E7DD}" type="slidenum">
              <a:rPr lang="en-US"/>
              <a:pPr/>
              <a:t>8</a:t>
            </a:fld>
            <a:endParaRPr lang="en-US"/>
          </a:p>
        </p:txBody>
      </p:sp>
      <p:sp>
        <p:nvSpPr>
          <p:cNvPr id="35844" name="Date Placeholder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AC587072-EEA6-C143-B629-3D66E20DCCA7}" type="datetime6">
              <a:rPr lang="en-US" sz="1400" b="1"/>
              <a:pPr/>
              <a:t>March 18</a:t>
            </a:fld>
            <a:endParaRPr lang="en-US" sz="1400" b="1"/>
          </a:p>
        </p:txBody>
      </p:sp>
      <p:sp>
        <p:nvSpPr>
          <p:cNvPr id="35845"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0D892645-1928-3E43-8FD4-055DC286C497}" type="slidenum">
              <a:rPr lang="en-US"/>
              <a:pPr algn="r"/>
              <a:t>8</a:t>
            </a:fld>
            <a:endParaRPr lang="en-US"/>
          </a:p>
        </p:txBody>
      </p:sp>
      <p:sp>
        <p:nvSpPr>
          <p:cNvPr id="35846" name="Rectangle 2"/>
          <p:cNvSpPr>
            <a:spLocks noGrp="1" noRot="1" noChangeAspect="1" noChangeArrowheads="1" noTextEdit="1"/>
          </p:cNvSpPr>
          <p:nvPr>
            <p:ph type="sldImg"/>
          </p:nvPr>
        </p:nvSpPr>
        <p:spPr>
          <a:xfrm>
            <a:off x="1157288" y="701675"/>
            <a:ext cx="4624387"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US" sz="1000">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March 18</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&lt;Mar 2018&gt;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2286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&lt;Mar 2018&gt;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228600"/>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15-18-0102-</a:t>
            </a:r>
            <a:r>
              <a:rPr lang="en-US" b="1" dirty="0" smtClean="0"/>
              <a:t>01-</a:t>
            </a:r>
            <a:r>
              <a:rPr lang="en-US" b="1" dirty="0" smtClean="0"/>
              <a:t>0mag</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doc/draft-ietf-core-object-security/"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tools.ietf.org/html/draft-ietf-6lo-ap-nd-06" TargetMode="External"/><Relationship Id="rId4" Type="http://schemas.openxmlformats.org/officeDocument/2006/relationships/hyperlink" Target="https://tools.ietf.org/html/draft-ietf-6lo-backbone-router-06" TargetMode="External"/><Relationship Id="rId5" Type="http://schemas.openxmlformats.org/officeDocument/2006/relationships/hyperlink" Target="https://tools.ietf.org/wg/6lo/draft-ietf-6lo-nfc-08" TargetMode="External"/><Relationship Id="rId6" Type="http://schemas.openxmlformats.org/officeDocument/2006/relationships/hyperlink" Target="https://tools.ietf.org/html/draft-ietf-6lo-deadline-time" TargetMode="External"/><Relationship Id="rId7" Type="http://schemas.openxmlformats.org/officeDocument/2006/relationships/hyperlink" Target="https://tools.ietf.org/html/draft-ietf-6lo-use-cases-04" TargetMode="External"/><Relationship Id="rId8" Type="http://schemas.openxmlformats.org/officeDocument/2006/relationships/hyperlink" Target="draft-watteyne-6lo-minimal-fragment" TargetMode="External"/><Relationship Id="rId9" Type="http://schemas.openxmlformats.org/officeDocument/2006/relationships/hyperlink" Target="draft-thubert-6lo-forwarding-fragments" TargetMode="External"/><Relationship Id="rId10" Type="http://schemas.openxmlformats.org/officeDocument/2006/relationships/hyperlink" Target="draft-thubert-roll-unaware-leaves-03" TargetMode="External"/><Relationship Id="rId1" Type="http://schemas.openxmlformats.org/officeDocument/2006/relationships/slideLayout" Target="../slideLayouts/slideLayout2.xml"/><Relationship Id="rId2" Type="http://schemas.openxmlformats.org/officeDocument/2006/relationships/hyperlink" Target="https://tools.ietf.org/html/draft-ietf-6lo-rfc6775-update-14"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draft-ietf-roll-efficient-npdao-01" TargetMode="External"/><Relationship Id="rId4" Type="http://schemas.openxmlformats.org/officeDocument/2006/relationships/hyperlink" Target="draft-ietf-roll-dao-projection-02" TargetMode="External"/><Relationship Id="rId5" Type="http://schemas.openxmlformats.org/officeDocument/2006/relationships/hyperlink" Target="draft-thubert-roll-unaware-leaves-02" TargetMode="External"/><Relationship Id="rId6" Type="http://schemas.openxmlformats.org/officeDocument/2006/relationships/hyperlink" Target="Status%20of%20draft-ietf-roll-dis-modifications-00" TargetMode="External"/><Relationship Id="rId1" Type="http://schemas.openxmlformats.org/officeDocument/2006/relationships/slideLayout" Target="../slideLayouts/slideLayout2.xml"/><Relationship Id="rId2" Type="http://schemas.openxmlformats.org/officeDocument/2006/relationships/hyperlink" Target="draft-ietf-roll-aodv-rpl-02"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ools.ietf.org/html/draft-bryant-detnet-mpls-dp-0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tools.ietf.org/html/draft-huang-bier-te-encapsulation-00"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lpwan/charter/" TargetMode="External"/><Relationship Id="rId3" Type="http://schemas.openxmlformats.org/officeDocument/2006/relationships/hyperlink" Target="https://datatracker.ietf.org/doc/minutes-interim-2018-lpwan-03-20180213170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rg/t2trg/documents/"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datatracker.ietf.org/wg/ace/documents/"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 Id="rId3" Type="http://schemas.openxmlformats.org/officeDocument/2006/relationships/hyperlink" Target="http://ieee802.org/Mike_Spring_Article_on_Stds_Process.pdf"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491038"/>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SC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Rosemont 2018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5 Mar 2018</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err="1">
                <a:solidFill>
                  <a:srgbClr val="FF0000"/>
                </a:solidFill>
                <a:latin typeface="Times New Roman" pitchFamily="18" charset="0"/>
                <a:ea typeface="ＭＳ Ｐゴシック" pitchFamily="-65" charset="-128"/>
                <a:cs typeface="+mn-cs"/>
              </a:rPr>
              <a:t>pat.kinney</a:t>
            </a:r>
            <a:r>
              <a:rPr lang="en-US" sz="1600" dirty="0" err="1" smtClean="0">
                <a:solidFill>
                  <a:srgbClr val="FF0000"/>
                </a:solidFill>
                <a:latin typeface="Times New Roman" pitchFamily="18" charset="0"/>
                <a:ea typeface="ＭＳ Ｐゴシック" pitchFamily="-65" charset="-128"/>
                <a:cs typeface="+mn-cs"/>
              </a:rPr>
              <a:t>@kinneyconsultingllc.org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SC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Mar 2018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Mar 2018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81000" y="1752600"/>
            <a:ext cx="8305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800" b="1" dirty="0" smtClean="0"/>
              <a:t>Agenda approval </a:t>
            </a:r>
          </a:p>
          <a:p>
            <a:pPr marL="457200" indent="-457200" eaLnBrk="0" fontAlgn="b" hangingPunct="0">
              <a:buClr>
                <a:srgbClr val="FF0000"/>
              </a:buClr>
              <a:buFont typeface="Wingdings" charset="0"/>
              <a:buChar char="q"/>
            </a:pPr>
            <a:r>
              <a:rPr lang="en-US" sz="2800" b="1" dirty="0" smtClean="0"/>
              <a:t>SB Comment Resolution (15-18-0101-00)</a:t>
            </a:r>
          </a:p>
          <a:p>
            <a:pPr marL="457200" indent="-457200" eaLnBrk="0" fontAlgn="b" hangingPunct="0">
              <a:buClr>
                <a:srgbClr val="FF0000"/>
              </a:buClr>
              <a:buFont typeface="Wingdings" charset="0"/>
              <a:buChar char="q"/>
            </a:pPr>
            <a:r>
              <a:rPr lang="en-US" sz="2800" b="1" dirty="0" smtClean="0"/>
              <a:t>Discussion on </a:t>
            </a:r>
            <a:r>
              <a:rPr lang="en-US" sz="2800" b="1" dirty="0"/>
              <a:t>any </a:t>
            </a:r>
            <a:r>
              <a:rPr lang="en-US" sz="2800" b="1" dirty="0" smtClean="0"/>
              <a:t>other issues </a:t>
            </a:r>
            <a:r>
              <a:rPr lang="en-US" sz="2800" b="1" dirty="0"/>
              <a:t>with published </a:t>
            </a:r>
            <a:r>
              <a:rPr lang="en-US" sz="2800" b="1" dirty="0" smtClean="0"/>
              <a:t>standards?</a:t>
            </a:r>
          </a:p>
          <a:p>
            <a:pPr marL="457200" indent="-457200" eaLnBrk="0" fontAlgn="b" hangingPunct="0">
              <a:buClr>
                <a:srgbClr val="FF0000"/>
              </a:buClr>
              <a:buFont typeface="Wingdings" charset="0"/>
              <a:buChar char="q"/>
            </a:pPr>
            <a:r>
              <a:rPr lang="en-US" sz="2800" b="1" dirty="0" smtClean="0"/>
              <a:t>Discussion on any </a:t>
            </a:r>
            <a:r>
              <a:rPr lang="en-US" sz="2800" b="1" dirty="0"/>
              <a:t>issues with the Operations Manual (15-10-0235-</a:t>
            </a:r>
            <a:r>
              <a:rPr lang="en-US" sz="2800" b="1" dirty="0" smtClean="0"/>
              <a:t>19</a:t>
            </a:r>
            <a:r>
              <a:rPr lang="en-US" sz="2800" dirty="0" smtClean="0"/>
              <a:t>)</a:t>
            </a:r>
            <a:endParaRPr lang="en-US" sz="2800" b="1" dirty="0" smtClean="0"/>
          </a:p>
        </p:txBody>
      </p:sp>
    </p:spTree>
    <p:extLst>
      <p:ext uri="{BB962C8B-B14F-4D97-AF65-F5344CB8AC3E}">
        <p14:creationId xmlns:p14="http://schemas.microsoft.com/office/powerpoint/2010/main" val="10987085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533400"/>
            <a:ext cx="7772400" cy="762000"/>
          </a:xfrm>
        </p:spPr>
        <p:txBody>
          <a:bodyPr/>
          <a:lstStyle/>
          <a:p>
            <a:r>
              <a:rPr lang="en-US" b="1" dirty="0" smtClean="0">
                <a:latin typeface="Times New Roman" charset="0"/>
                <a:ea typeface="ＭＳ Ｐゴシック" charset="0"/>
                <a:cs typeface="ＭＳ Ｐゴシック" charset="0"/>
              </a:rPr>
              <a:t>SC Maintenance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905000"/>
            <a:ext cx="86106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457200" indent="-457200" eaLnBrk="0" fontAlgn="b" hangingPunct="0">
              <a:buClr>
                <a:srgbClr val="FF0000"/>
              </a:buClr>
              <a:buFont typeface="Wingdings" charset="0"/>
              <a:buChar char="q"/>
            </a:pPr>
            <a:r>
              <a:rPr lang="en-US" sz="2000" b="1" dirty="0" smtClean="0"/>
              <a:t>BALLOT </a:t>
            </a:r>
            <a:r>
              <a:rPr lang="en-US" sz="2000" b="1" dirty="0"/>
              <a:t>OPEN DATE:	</a:t>
            </a:r>
            <a:r>
              <a:rPr lang="en-US" sz="2000" b="1" dirty="0" smtClean="0"/>
              <a:t>	21-Jan-2018</a:t>
            </a:r>
            <a:endParaRPr lang="en-US" sz="2000" b="1" dirty="0"/>
          </a:p>
          <a:p>
            <a:pPr marL="457200" indent="-457200" eaLnBrk="0" fontAlgn="b" hangingPunct="0">
              <a:buClr>
                <a:srgbClr val="FF0000"/>
              </a:buClr>
              <a:buFont typeface="Wingdings" charset="0"/>
              <a:buChar char="q"/>
            </a:pPr>
            <a:r>
              <a:rPr lang="en-US" sz="2000" b="1" dirty="0"/>
              <a:t>BALLOT CLOSE DATE:	</a:t>
            </a:r>
            <a:r>
              <a:rPr lang="en-US" sz="2000" b="1" dirty="0" smtClean="0"/>
              <a:t>	20-Feb-2018</a:t>
            </a:r>
            <a:endParaRPr lang="en-US" sz="2000" b="1" dirty="0"/>
          </a:p>
          <a:p>
            <a:pPr marL="457200" indent="-457200" eaLnBrk="0" fontAlgn="b" hangingPunct="0">
              <a:buClr>
                <a:srgbClr val="FF0000"/>
              </a:buClr>
              <a:buFont typeface="Wingdings" charset="0"/>
              <a:buChar char="q"/>
            </a:pPr>
            <a:r>
              <a:rPr lang="en-US" sz="2000" b="1" dirty="0"/>
              <a:t>TYPE:	</a:t>
            </a:r>
            <a:r>
              <a:rPr lang="en-US" sz="2000" b="1" dirty="0" smtClean="0"/>
              <a:t>			Withdrawal</a:t>
            </a:r>
            <a:endParaRPr lang="en-US" sz="2000" b="1" dirty="0"/>
          </a:p>
          <a:p>
            <a:pPr marL="457200" indent="-457200" eaLnBrk="0" fontAlgn="b" hangingPunct="0">
              <a:buClr>
                <a:srgbClr val="FF0000"/>
              </a:buClr>
              <a:buFont typeface="Wingdings" charset="0"/>
              <a:buChar char="q"/>
            </a:pPr>
            <a:r>
              <a:rPr lang="en-US" sz="2000" b="1" dirty="0" smtClean="0"/>
              <a:t>RESPONSE RATIO:</a:t>
            </a:r>
            <a:r>
              <a:rPr lang="en-US" sz="2000" b="1" dirty="0"/>
              <a:t>		86%</a:t>
            </a:r>
          </a:p>
          <a:p>
            <a:pPr marL="457200" indent="-457200" eaLnBrk="0" fontAlgn="b" hangingPunct="0">
              <a:buClr>
                <a:srgbClr val="FF0000"/>
              </a:buClr>
              <a:buFont typeface="Wingdings" charset="0"/>
              <a:buChar char="q"/>
            </a:pPr>
            <a:r>
              <a:rPr lang="en-US" sz="2000" b="1" dirty="0" smtClean="0"/>
              <a:t>AFFIRMATION RATIO:		100%</a:t>
            </a:r>
            <a:endParaRPr lang="en-US" sz="2000" b="1" dirty="0"/>
          </a:p>
          <a:p>
            <a:pPr marL="457200" indent="-457200" eaLnBrk="0" fontAlgn="b" hangingPunct="0">
              <a:buClr>
                <a:srgbClr val="FF0000"/>
              </a:buClr>
              <a:buFont typeface="Wingdings" charset="0"/>
              <a:buChar char="q"/>
            </a:pPr>
            <a:r>
              <a:rPr lang="en-US" sz="2000" b="1" dirty="0" smtClean="0"/>
              <a:t>“NO” VOTES:			1 w/o comment</a:t>
            </a:r>
          </a:p>
          <a:p>
            <a:pPr marL="457200" indent="-457200" eaLnBrk="0" fontAlgn="b" hangingPunct="0">
              <a:buClr>
                <a:srgbClr val="FF0000"/>
              </a:buClr>
              <a:buFont typeface="Wingdings" charset="0"/>
              <a:buChar char="q"/>
            </a:pPr>
            <a:r>
              <a:rPr lang="en-US" sz="2000" b="1" dirty="0" smtClean="0"/>
              <a:t>COMMENTS</a:t>
            </a:r>
            <a:r>
              <a:rPr lang="en-US" sz="2000" b="1" dirty="0"/>
              <a:t>:	</a:t>
            </a:r>
            <a:r>
              <a:rPr lang="en-US" sz="2000" b="1" dirty="0" smtClean="0"/>
              <a:t>		4 (15-18-0101-00)</a:t>
            </a:r>
            <a:endParaRPr lang="en-US" sz="2000" b="1" dirty="0"/>
          </a:p>
          <a:p>
            <a:pPr marL="914400" lvl="1" indent="-457200" eaLnBrk="0" fontAlgn="b" hangingPunct="0">
              <a:buClr>
                <a:srgbClr val="FF0000"/>
              </a:buClr>
              <a:buFont typeface="Wingdings" charset="0"/>
              <a:buChar char="q"/>
            </a:pPr>
            <a:r>
              <a:rPr lang="en-US" sz="2000" b="1" dirty="0" smtClean="0"/>
              <a:t>CATEGORY:			1 Editorial, 3 General</a:t>
            </a:r>
          </a:p>
          <a:p>
            <a:pPr marL="914400" lvl="1" indent="-457200" eaLnBrk="0" fontAlgn="b" hangingPunct="0">
              <a:buClr>
                <a:srgbClr val="FF0000"/>
              </a:buClr>
              <a:buFont typeface="Wingdings" charset="0"/>
              <a:buChar char="q"/>
            </a:pPr>
            <a:r>
              <a:rPr lang="en-US" sz="2000" b="1" dirty="0" smtClean="0"/>
              <a:t>MUST </a:t>
            </a:r>
            <a:r>
              <a:rPr lang="en-US" sz="2000" b="1" dirty="0"/>
              <a:t>BE </a:t>
            </a:r>
            <a:r>
              <a:rPr lang="en-US" sz="2000" b="1" dirty="0" smtClean="0"/>
              <a:t>SATISFIED:</a:t>
            </a:r>
            <a:r>
              <a:rPr lang="en-US" sz="2000" b="1" dirty="0"/>
              <a:t>	</a:t>
            </a:r>
            <a:r>
              <a:rPr lang="en-US" sz="2000" b="1" dirty="0" smtClean="0"/>
              <a:t>	No</a:t>
            </a:r>
            <a:endParaRPr lang="en-US" sz="2000" b="1" dirty="0"/>
          </a:p>
          <a:p>
            <a:pPr marL="800100" lvl="1" indent="-342900" eaLnBrk="0" fontAlgn="b" hangingPunct="0">
              <a:buClr>
                <a:srgbClr val="FF0000"/>
              </a:buClr>
              <a:buFont typeface="Wingdings" charset="2"/>
              <a:buChar char="q"/>
            </a:pPr>
            <a:r>
              <a:rPr lang="en-US" sz="2000" b="1" dirty="0"/>
              <a:t> </a:t>
            </a:r>
            <a:r>
              <a:rPr lang="en-US" sz="2000" b="1" dirty="0" smtClean="0"/>
              <a:t>DISPOSITION STATUS:		1 Rejected, 1 Accepted, 2 Revised</a:t>
            </a:r>
          </a:p>
        </p:txBody>
      </p:sp>
    </p:spTree>
    <p:extLst>
      <p:ext uri="{BB962C8B-B14F-4D97-AF65-F5344CB8AC3E}">
        <p14:creationId xmlns:p14="http://schemas.microsoft.com/office/powerpoint/2010/main" val="20502674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904"/>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152400" y="685800"/>
            <a:ext cx="8763000" cy="5562600"/>
          </a:xfrm>
        </p:spPr>
        <p:txBody>
          <a:bodyPr/>
          <a:lstStyle/>
          <a:p>
            <a:pPr>
              <a:buClr>
                <a:srgbClr val="FF0000"/>
              </a:buClr>
              <a:buFont typeface="Wingdings" charset="2"/>
              <a:buChar char="q"/>
            </a:pPr>
            <a:r>
              <a:rPr lang="en-US" sz="2800" dirty="0" smtClean="0"/>
              <a:t>IETF 101 Agenda for constrained WGs</a:t>
            </a:r>
          </a:p>
          <a:p>
            <a:pPr>
              <a:buClr>
                <a:srgbClr val="FF0000"/>
              </a:buClr>
              <a:buFont typeface="Wingdings" charset="2"/>
              <a:buChar char="q"/>
            </a:pPr>
            <a:r>
              <a:rPr lang="en-US" sz="2800" dirty="0" smtClean="0"/>
              <a:t>Status Updates</a:t>
            </a:r>
          </a:p>
          <a:p>
            <a:pPr marL="742950"/>
            <a:r>
              <a:rPr lang="en-US" sz="2600" dirty="0" smtClean="0"/>
              <a:t>6tisch</a:t>
            </a:r>
          </a:p>
          <a:p>
            <a:pPr marL="742950"/>
            <a:r>
              <a:rPr lang="en-US" sz="2600" dirty="0" smtClean="0"/>
              <a:t>Core</a:t>
            </a:r>
          </a:p>
          <a:p>
            <a:pPr marL="742950"/>
            <a:r>
              <a:rPr lang="en-US" sz="2600" dirty="0" smtClean="0"/>
              <a:t>6lo</a:t>
            </a:r>
          </a:p>
          <a:p>
            <a:pPr marL="742950"/>
            <a:r>
              <a:rPr lang="en-US" sz="2600" dirty="0" smtClean="0"/>
              <a:t>Roll</a:t>
            </a:r>
          </a:p>
          <a:p>
            <a:pPr marL="742950"/>
            <a:r>
              <a:rPr lang="en-US" sz="2600" dirty="0" err="1" smtClean="0"/>
              <a:t>Detnet</a:t>
            </a:r>
            <a:endParaRPr lang="en-US" sz="2600" dirty="0" smtClean="0"/>
          </a:p>
          <a:p>
            <a:pPr marL="742950"/>
            <a:r>
              <a:rPr lang="en-US" sz="2600" dirty="0" smtClean="0"/>
              <a:t>lp-wan </a:t>
            </a:r>
          </a:p>
          <a:p>
            <a:pPr marL="742950"/>
            <a:r>
              <a:rPr lang="en-US" sz="2600" dirty="0" smtClean="0"/>
              <a:t>t2trg</a:t>
            </a:r>
          </a:p>
          <a:p>
            <a:pPr marL="742950"/>
            <a:r>
              <a:rPr lang="en-US" sz="2600" dirty="0" smtClean="0"/>
              <a:t>Ace</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12</a:t>
            </a:fld>
            <a:endParaRPr lang="en-US"/>
          </a:p>
        </p:txBody>
      </p:sp>
    </p:spTree>
    <p:extLst>
      <p:ext uri="{BB962C8B-B14F-4D97-AF65-F5344CB8AC3E}">
        <p14:creationId xmlns:p14="http://schemas.microsoft.com/office/powerpoint/2010/main" val="116094273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6200"/>
            <a:ext cx="7772400" cy="1066800"/>
          </a:xfrm>
        </p:spPr>
        <p:txBody>
          <a:bodyPr/>
          <a:lstStyle/>
          <a:p>
            <a:r>
              <a:rPr lang="en-US" dirty="0" smtClean="0"/>
              <a:t>SC IETG 6tisch</a:t>
            </a:r>
            <a:endParaRPr lang="en-US" dirty="0"/>
          </a:p>
        </p:txBody>
      </p:sp>
      <p:sp>
        <p:nvSpPr>
          <p:cNvPr id="3" name="Content Placeholder 2"/>
          <p:cNvSpPr>
            <a:spLocks noGrp="1"/>
          </p:cNvSpPr>
          <p:nvPr>
            <p:ph idx="1"/>
          </p:nvPr>
        </p:nvSpPr>
        <p:spPr>
          <a:xfrm>
            <a:off x="304800" y="533400"/>
            <a:ext cx="8686800" cy="5638800"/>
          </a:xfrm>
        </p:spPr>
        <p:txBody>
          <a:bodyPr/>
          <a:lstStyle/>
          <a:p>
            <a:pPr marL="0" indent="0">
              <a:buNone/>
            </a:pPr>
            <a:r>
              <a:rPr lang="en-US" sz="1800" dirty="0"/>
              <a:t>Chartered items</a:t>
            </a:r>
          </a:p>
          <a:p>
            <a:pPr marL="0" indent="0">
              <a:buNone/>
            </a:pPr>
            <a:r>
              <a:rPr lang="en-US" sz="1800" dirty="0"/>
              <a:t>    </a:t>
            </a:r>
            <a:r>
              <a:rPr lang="en-US" sz="1600" dirty="0"/>
              <a:t>* draft-ietf-6tisch-6top-protocol-10 </a:t>
            </a:r>
            <a:r>
              <a:rPr lang="en-US" sz="1600" dirty="0" smtClean="0"/>
              <a:t>(</a:t>
            </a:r>
            <a:r>
              <a:rPr lang="en-US" sz="1600" dirty="0" err="1"/>
              <a:t>Xavi</a:t>
            </a:r>
            <a:r>
              <a:rPr lang="en-US" sz="1600" dirty="0"/>
              <a:t> </a:t>
            </a:r>
            <a:r>
              <a:rPr lang="en-US" sz="1600" dirty="0" err="1"/>
              <a:t>Vilajosana</a:t>
            </a:r>
            <a:r>
              <a:rPr lang="en-US" sz="1600" dirty="0"/>
              <a:t>)</a:t>
            </a:r>
          </a:p>
          <a:p>
            <a:pPr marL="168275" indent="0">
              <a:buNone/>
            </a:pPr>
            <a:r>
              <a:rPr lang="en-US" sz="1600" dirty="0"/>
              <a:t>      goal: in IESG LC, inform about reviews and </a:t>
            </a:r>
            <a:r>
              <a:rPr lang="en-US" sz="1600" dirty="0" smtClean="0"/>
              <a:t>revision</a:t>
            </a:r>
            <a:endParaRPr lang="en-US" sz="1600" dirty="0"/>
          </a:p>
          <a:p>
            <a:pPr marL="0" indent="0">
              <a:buNone/>
            </a:pPr>
            <a:r>
              <a:rPr lang="en-US" sz="1600" dirty="0"/>
              <a:t>    * draft-ietf-6tisch-minimal-security-05 </a:t>
            </a:r>
            <a:r>
              <a:rPr lang="en-US" sz="1600" dirty="0" smtClean="0"/>
              <a:t>(</a:t>
            </a:r>
            <a:r>
              <a:rPr lang="en-US" sz="1600" dirty="0" err="1"/>
              <a:t>Malisa</a:t>
            </a:r>
            <a:r>
              <a:rPr lang="en-US" sz="1600" dirty="0"/>
              <a:t> </a:t>
            </a:r>
            <a:r>
              <a:rPr lang="en-US" sz="1600" dirty="0" err="1"/>
              <a:t>Vucinic</a:t>
            </a:r>
            <a:r>
              <a:rPr lang="en-US" sz="1600" dirty="0"/>
              <a:t>)</a:t>
            </a:r>
          </a:p>
          <a:p>
            <a:pPr marL="230188" indent="0">
              <a:buNone/>
              <a:tabLst>
                <a:tab pos="115888" algn="l"/>
              </a:tabLst>
            </a:pPr>
            <a:r>
              <a:rPr lang="en-US" sz="1600" dirty="0"/>
              <a:t>     </a:t>
            </a:r>
            <a:r>
              <a:rPr lang="en-US" sz="1600" dirty="0" smtClean="0"/>
              <a:t>goal</a:t>
            </a:r>
            <a:r>
              <a:rPr lang="en-US" sz="1600" dirty="0"/>
              <a:t>: prepare for WGLC, ask for 2 reviewers, liaise with </a:t>
            </a:r>
            <a:r>
              <a:rPr lang="en-US" sz="1600" dirty="0" smtClean="0"/>
              <a:t>CORE</a:t>
            </a:r>
            <a:endParaRPr lang="en-US" sz="1600" dirty="0"/>
          </a:p>
          <a:p>
            <a:pPr marL="0" indent="0">
              <a:buNone/>
            </a:pPr>
            <a:r>
              <a:rPr lang="en-US" sz="1600" dirty="0"/>
              <a:t>    * draft-ietf-6tisch-terminology-10 </a:t>
            </a:r>
            <a:r>
              <a:rPr lang="en-US" sz="1600" dirty="0" smtClean="0"/>
              <a:t>(</a:t>
            </a:r>
            <a:r>
              <a:rPr lang="en-US" sz="1600" dirty="0"/>
              <a:t>Maria Rita </a:t>
            </a:r>
            <a:r>
              <a:rPr lang="en-US" sz="1600" dirty="0" err="1"/>
              <a:t>Palattella</a:t>
            </a:r>
            <a:r>
              <a:rPr lang="en-US" sz="1600" dirty="0"/>
              <a:t>)</a:t>
            </a:r>
          </a:p>
          <a:p>
            <a:pPr marL="168275" indent="0">
              <a:buNone/>
            </a:pPr>
            <a:r>
              <a:rPr lang="en-US" sz="1600" dirty="0"/>
              <a:t>      goal: inform about </a:t>
            </a:r>
            <a:r>
              <a:rPr lang="en-US" sz="1600" dirty="0" smtClean="0"/>
              <a:t>update</a:t>
            </a:r>
            <a:endParaRPr lang="en-US" sz="1600" dirty="0"/>
          </a:p>
          <a:p>
            <a:pPr marL="0" indent="0">
              <a:buNone/>
            </a:pPr>
            <a:r>
              <a:rPr lang="en-US" sz="1600" dirty="0"/>
              <a:t>    * draft-ietf-6tisch-6top-sfx-01 </a:t>
            </a:r>
            <a:r>
              <a:rPr lang="en-US" sz="1600" dirty="0" smtClean="0"/>
              <a:t>(</a:t>
            </a:r>
            <a:r>
              <a:rPr lang="en-US" sz="1600" dirty="0"/>
              <a:t>Diego </a:t>
            </a:r>
            <a:r>
              <a:rPr lang="en-US" sz="1600" dirty="0" err="1"/>
              <a:t>Dujovne</a:t>
            </a:r>
            <a:r>
              <a:rPr lang="en-US" sz="1600" dirty="0"/>
              <a:t>)</a:t>
            </a:r>
          </a:p>
          <a:p>
            <a:pPr marL="168275" indent="0">
              <a:buNone/>
            </a:pPr>
            <a:r>
              <a:rPr lang="en-US" sz="1600" dirty="0"/>
              <a:t>      goal: present editorial updates, discuss readiness for </a:t>
            </a:r>
            <a:r>
              <a:rPr lang="en-US" sz="1600" dirty="0" smtClean="0"/>
              <a:t>WGLC</a:t>
            </a:r>
            <a:endParaRPr lang="en-US" sz="1600" dirty="0"/>
          </a:p>
          <a:p>
            <a:pPr marL="0" indent="0">
              <a:buNone/>
            </a:pPr>
            <a:r>
              <a:rPr lang="en-US" sz="1600" dirty="0"/>
              <a:t>    * draft-chang-6tisch-msf-01 </a:t>
            </a:r>
            <a:r>
              <a:rPr lang="en-US" sz="1600" dirty="0" smtClean="0"/>
              <a:t>(</a:t>
            </a:r>
            <a:r>
              <a:rPr lang="en-US" sz="1600" dirty="0" err="1"/>
              <a:t>Tengfei</a:t>
            </a:r>
            <a:r>
              <a:rPr lang="en-US" sz="1600" dirty="0"/>
              <a:t> Chang)</a:t>
            </a:r>
          </a:p>
          <a:p>
            <a:pPr marL="168275" indent="0">
              <a:buNone/>
            </a:pPr>
            <a:r>
              <a:rPr lang="en-US" sz="1600" dirty="0"/>
              <a:t>      goal: in "Candidate for WG Adoption", prepare for WG </a:t>
            </a:r>
            <a:r>
              <a:rPr lang="en-US" sz="1600" dirty="0" smtClean="0"/>
              <a:t>adoption</a:t>
            </a:r>
            <a:endParaRPr lang="en-US" sz="1600" dirty="0"/>
          </a:p>
          <a:p>
            <a:pPr marL="0" indent="0">
              <a:buNone/>
            </a:pPr>
            <a:r>
              <a:rPr lang="en-US" sz="1600" dirty="0"/>
              <a:t>    * draft-duquennoy-6tisch-asf-01 </a:t>
            </a:r>
            <a:r>
              <a:rPr lang="en-US" sz="1600" dirty="0" smtClean="0"/>
              <a:t>(</a:t>
            </a:r>
            <a:r>
              <a:rPr lang="en-US" sz="1600" dirty="0"/>
              <a:t>Simon </a:t>
            </a:r>
            <a:r>
              <a:rPr lang="en-US" sz="1600" dirty="0" err="1"/>
              <a:t>Duquennoy</a:t>
            </a:r>
            <a:r>
              <a:rPr lang="en-US" sz="1600" dirty="0"/>
              <a:t>)</a:t>
            </a:r>
          </a:p>
          <a:p>
            <a:pPr marL="168275" indent="0">
              <a:buNone/>
            </a:pPr>
            <a:r>
              <a:rPr lang="en-US" sz="1600" dirty="0"/>
              <a:t>      goal: identify components, discuss how to best </a:t>
            </a:r>
            <a:r>
              <a:rPr lang="en-US" sz="1600" dirty="0" smtClean="0"/>
              <a:t>integrate</a:t>
            </a:r>
            <a:endParaRPr lang="en-US" sz="1800" dirty="0"/>
          </a:p>
          <a:p>
            <a:pPr marL="0" indent="0">
              <a:buNone/>
            </a:pPr>
            <a:r>
              <a:rPr lang="en-US" sz="1800" dirty="0"/>
              <a:t> Unchartered items, time permitting</a:t>
            </a:r>
          </a:p>
          <a:p>
            <a:pPr marL="0" indent="0">
              <a:buNone/>
            </a:pPr>
            <a:r>
              <a:rPr lang="en-US" sz="1800" dirty="0"/>
              <a:t>    </a:t>
            </a:r>
            <a:r>
              <a:rPr lang="en-US" sz="1600" dirty="0"/>
              <a:t>* draft-vilajosana-6tisch-globaltime-00 </a:t>
            </a:r>
            <a:r>
              <a:rPr lang="en-US" sz="1600" dirty="0" smtClean="0"/>
              <a:t>(</a:t>
            </a:r>
            <a:r>
              <a:rPr lang="en-US" sz="1600" dirty="0" err="1"/>
              <a:t>Xavi</a:t>
            </a:r>
            <a:r>
              <a:rPr lang="en-US" sz="1600" dirty="0"/>
              <a:t> </a:t>
            </a:r>
            <a:r>
              <a:rPr lang="en-US" sz="1600" dirty="0" err="1"/>
              <a:t>Vilajosana</a:t>
            </a:r>
            <a:r>
              <a:rPr lang="en-US" sz="1600" dirty="0"/>
              <a:t>)</a:t>
            </a:r>
          </a:p>
          <a:p>
            <a:pPr marL="0" indent="0">
              <a:buNone/>
            </a:pPr>
            <a:r>
              <a:rPr lang="en-US" sz="1600" dirty="0"/>
              <a:t>      goal: assess importance of problem, validity of </a:t>
            </a:r>
            <a:r>
              <a:rPr lang="en-US" sz="1600" dirty="0" smtClean="0"/>
              <a:t>solution</a:t>
            </a:r>
            <a:endParaRPr lang="en-US" sz="1600" dirty="0"/>
          </a:p>
          <a:p>
            <a:pPr marL="0" indent="0">
              <a:buNone/>
            </a:pPr>
            <a:r>
              <a:rPr lang="en-US" sz="1600" dirty="0"/>
              <a:t>    * draft-richardson-6tisch-enrollment-enhanced-beacon-00 </a:t>
            </a:r>
            <a:r>
              <a:rPr lang="en-US" sz="1600" dirty="0" smtClean="0"/>
              <a:t>(</a:t>
            </a:r>
            <a:r>
              <a:rPr lang="en-US" sz="1600" dirty="0"/>
              <a:t>Michael Richardson)</a:t>
            </a:r>
          </a:p>
          <a:p>
            <a:pPr marL="0" indent="0">
              <a:buNone/>
            </a:pPr>
            <a:r>
              <a:rPr lang="en-US" sz="1600" dirty="0"/>
              <a:t>      goal: discuss the 4 priority </a:t>
            </a:r>
            <a:r>
              <a:rPr lang="en-US" sz="1600" dirty="0" smtClean="0"/>
              <a:t>fields</a:t>
            </a:r>
            <a:endParaRPr lang="en-US" sz="1600" dirty="0"/>
          </a:p>
          <a:p>
            <a:pPr marL="0" indent="0">
              <a:buNone/>
            </a:pPr>
            <a:r>
              <a:rPr lang="en-US" sz="1600" dirty="0"/>
              <a:t>    * draft-richardson-6tisch-roll-enrollment-priority-00 </a:t>
            </a:r>
            <a:r>
              <a:rPr lang="en-US" sz="1600" dirty="0" smtClean="0"/>
              <a:t>(</a:t>
            </a:r>
            <a:r>
              <a:rPr lang="en-US" sz="1600" dirty="0"/>
              <a:t>Michael Richardson)</a:t>
            </a:r>
          </a:p>
          <a:p>
            <a:pPr marL="0" indent="0">
              <a:buNone/>
            </a:pPr>
            <a:r>
              <a:rPr lang="en-US" sz="1600" dirty="0"/>
              <a:t>      goal: prepare for call for consensus</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13</a:t>
            </a:fld>
            <a:endParaRPr lang="en-US"/>
          </a:p>
        </p:txBody>
      </p:sp>
    </p:spTree>
    <p:extLst>
      <p:ext uri="{BB962C8B-B14F-4D97-AF65-F5344CB8AC3E}">
        <p14:creationId xmlns:p14="http://schemas.microsoft.com/office/powerpoint/2010/main" val="213907963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066800"/>
          </a:xfrm>
        </p:spPr>
        <p:txBody>
          <a:bodyPr/>
          <a:lstStyle/>
          <a:p>
            <a:r>
              <a:rPr lang="en-US" b="1" dirty="0"/>
              <a:t>SC </a:t>
            </a:r>
            <a:r>
              <a:rPr lang="en-US" b="1" dirty="0" smtClean="0"/>
              <a:t>IETF Core</a:t>
            </a:r>
            <a:endParaRPr lang="en-US" dirty="0"/>
          </a:p>
        </p:txBody>
      </p:sp>
      <p:sp>
        <p:nvSpPr>
          <p:cNvPr id="3" name="Content Placeholder 2"/>
          <p:cNvSpPr>
            <a:spLocks noGrp="1"/>
          </p:cNvSpPr>
          <p:nvPr>
            <p:ph idx="1"/>
          </p:nvPr>
        </p:nvSpPr>
        <p:spPr>
          <a:xfrm>
            <a:off x="457200" y="1066800"/>
            <a:ext cx="8534400" cy="5334000"/>
          </a:xfrm>
        </p:spPr>
        <p:txBody>
          <a:bodyPr/>
          <a:lstStyle/>
          <a:p>
            <a:pPr marL="0" indent="0">
              <a:buNone/>
            </a:pPr>
            <a:r>
              <a:rPr lang="en-US" sz="1600" dirty="0" smtClean="0"/>
              <a:t>No Agenda</a:t>
            </a:r>
          </a:p>
          <a:p>
            <a:pPr marL="0" indent="0">
              <a:buNone/>
            </a:pPr>
            <a:endParaRPr lang="en-US" sz="1600" dirty="0"/>
          </a:p>
          <a:p>
            <a:pPr marL="0" indent="0">
              <a:buNone/>
            </a:pPr>
            <a:r>
              <a:rPr lang="en-US" sz="1600" dirty="0" smtClean="0"/>
              <a:t>Significant email </a:t>
            </a:r>
            <a:r>
              <a:rPr lang="en-US" sz="1600" dirty="0"/>
              <a:t>traffic concerning: </a:t>
            </a:r>
            <a:endParaRPr lang="en-US" sz="1600" dirty="0" smtClean="0"/>
          </a:p>
          <a:p>
            <a:r>
              <a:rPr lang="en-US" sz="1600" dirty="0" smtClean="0">
                <a:hlinkClick r:id="rId2"/>
              </a:rPr>
              <a:t>https</a:t>
            </a:r>
            <a:r>
              <a:rPr lang="en-US" sz="1600" dirty="0">
                <a:hlinkClick r:id="rId2"/>
              </a:rPr>
              <a:t>://datatracker.ietf.org/doc/draft-ietf-core-object-security</a:t>
            </a:r>
            <a:r>
              <a:rPr lang="en-US" sz="1600" dirty="0" smtClean="0">
                <a:hlinkClick r:id="rId2"/>
              </a:rPr>
              <a:t>/</a:t>
            </a:r>
            <a:endParaRPr lang="en-US" sz="1600" dirty="0" smtClean="0"/>
          </a:p>
          <a:p>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14</a:t>
            </a:fld>
            <a:endParaRPr lang="en-US"/>
          </a:p>
        </p:txBody>
      </p:sp>
    </p:spTree>
    <p:extLst>
      <p:ext uri="{BB962C8B-B14F-4D97-AF65-F5344CB8AC3E}">
        <p14:creationId xmlns:p14="http://schemas.microsoft.com/office/powerpoint/2010/main" val="68786567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7772400" cy="1066800"/>
          </a:xfrm>
        </p:spPr>
        <p:txBody>
          <a:bodyPr/>
          <a:lstStyle/>
          <a:p>
            <a:r>
              <a:rPr lang="en-US" b="1" dirty="0" smtClean="0"/>
              <a:t>SC </a:t>
            </a:r>
            <a:r>
              <a:rPr lang="en-US" b="1" dirty="0" smtClean="0"/>
              <a:t>IETF 6lo</a:t>
            </a:r>
            <a:endParaRPr lang="en-US" b="1" dirty="0"/>
          </a:p>
        </p:txBody>
      </p:sp>
      <p:sp>
        <p:nvSpPr>
          <p:cNvPr id="3" name="Content Placeholder 2"/>
          <p:cNvSpPr>
            <a:spLocks noGrp="1"/>
          </p:cNvSpPr>
          <p:nvPr>
            <p:ph idx="1"/>
          </p:nvPr>
        </p:nvSpPr>
        <p:spPr>
          <a:xfrm>
            <a:off x="228600" y="838200"/>
            <a:ext cx="8686800" cy="6019800"/>
          </a:xfrm>
        </p:spPr>
        <p:txBody>
          <a:bodyPr/>
          <a:lstStyle/>
          <a:p>
            <a:pPr marL="0" indent="0">
              <a:buNone/>
            </a:pPr>
            <a:r>
              <a:rPr lang="en-US" sz="1800" dirty="0"/>
              <a:t> </a:t>
            </a:r>
            <a:r>
              <a:rPr lang="en-US" sz="1600" dirty="0"/>
              <a:t>An Update on 6LoWPAN ND IESG review                         Pascal Thubert                </a:t>
            </a:r>
          </a:p>
          <a:p>
            <a:pPr marL="0" indent="0">
              <a:buNone/>
            </a:pPr>
            <a:r>
              <a:rPr lang="en-US" sz="1600" dirty="0"/>
              <a:t>    </a:t>
            </a:r>
            <a:r>
              <a:rPr lang="en-US" sz="1600" dirty="0">
                <a:hlinkClick r:id="rId2"/>
              </a:rPr>
              <a:t>https://tools.ietf.org/html/draft-ietf-6lo-rfc6775-update-14</a:t>
            </a:r>
            <a:r>
              <a:rPr lang="en-US" sz="1600" dirty="0"/>
              <a:t> </a:t>
            </a:r>
            <a:endParaRPr lang="en-US" sz="1600" dirty="0" smtClean="0"/>
          </a:p>
          <a:p>
            <a:pPr marL="0" indent="0">
              <a:buNone/>
            </a:pPr>
            <a:r>
              <a:rPr lang="en-US" sz="1600" dirty="0" smtClean="0"/>
              <a:t>Discuss </a:t>
            </a:r>
            <a:r>
              <a:rPr lang="en-US" sz="1600" dirty="0"/>
              <a:t>updates on RUID size and security length</a:t>
            </a:r>
          </a:p>
          <a:p>
            <a:pPr marL="0" indent="0">
              <a:buNone/>
            </a:pPr>
            <a:r>
              <a:rPr lang="en-US" sz="1600" dirty="0"/>
              <a:t>    </a:t>
            </a:r>
            <a:r>
              <a:rPr lang="en-US" sz="1600" dirty="0">
                <a:hlinkClick r:id="rId3"/>
              </a:rPr>
              <a:t>https://tools.ietf.org/html/draft-ietf-6lo-ap-nd-06</a:t>
            </a:r>
            <a:r>
              <a:rPr lang="en-US" sz="1600" dirty="0"/>
              <a:t> </a:t>
            </a:r>
            <a:endParaRPr lang="en-US" sz="1600" dirty="0" smtClean="0"/>
          </a:p>
          <a:p>
            <a:pPr marL="0" indent="0">
              <a:buNone/>
            </a:pPr>
            <a:r>
              <a:rPr lang="en-US" sz="1600" dirty="0" smtClean="0"/>
              <a:t>WGLC </a:t>
            </a:r>
            <a:r>
              <a:rPr lang="en-US" sz="1600" dirty="0"/>
              <a:t>Preparation and update:</a:t>
            </a:r>
          </a:p>
          <a:p>
            <a:pPr marL="0" indent="0">
              <a:buNone/>
            </a:pPr>
            <a:r>
              <a:rPr lang="en-US" sz="1600" dirty="0"/>
              <a:t>    </a:t>
            </a:r>
            <a:r>
              <a:rPr lang="en-US" sz="1600" dirty="0">
                <a:hlinkClick r:id="rId4"/>
              </a:rPr>
              <a:t>https://tools.ietf.org/html/draft-ietf-6lo-backbone-router-06</a:t>
            </a:r>
            <a:r>
              <a:rPr lang="en-US" sz="1600" dirty="0"/>
              <a:t> </a:t>
            </a:r>
            <a:endParaRPr lang="en-US" sz="1600" dirty="0" smtClean="0"/>
          </a:p>
          <a:p>
            <a:pPr marL="0" indent="0">
              <a:buNone/>
            </a:pPr>
            <a:r>
              <a:rPr lang="en-US" sz="1600" dirty="0" smtClean="0"/>
              <a:t>6lo </a:t>
            </a:r>
            <a:r>
              <a:rPr lang="en-US" sz="1600" dirty="0"/>
              <a:t>NFC draft WG LC status </a:t>
            </a:r>
            <a:r>
              <a:rPr lang="en-US" sz="1600" dirty="0" smtClean="0"/>
              <a:t>update</a:t>
            </a:r>
          </a:p>
          <a:p>
            <a:pPr marL="0" indent="0">
              <a:buNone/>
            </a:pPr>
            <a:r>
              <a:rPr lang="en-US" sz="1600" dirty="0" smtClean="0">
                <a:hlinkClick r:id="rId5"/>
              </a:rPr>
              <a:t>https</a:t>
            </a:r>
            <a:r>
              <a:rPr lang="en-US" sz="1600" dirty="0">
                <a:hlinkClick r:id="rId5"/>
              </a:rPr>
              <a:t>://tools.ietf.org/wg/6lo/draft-ietf-6lo-nfc-</a:t>
            </a:r>
            <a:r>
              <a:rPr lang="en-US" sz="1600" dirty="0" smtClean="0">
                <a:hlinkClick r:id="rId5"/>
              </a:rPr>
              <a:t>08</a:t>
            </a:r>
            <a:r>
              <a:rPr lang="en-US" sz="1600" dirty="0" smtClean="0"/>
              <a:t>	</a:t>
            </a:r>
            <a:r>
              <a:rPr lang="en-US" sz="1600" dirty="0" err="1" smtClean="0"/>
              <a:t>Younghwan</a:t>
            </a:r>
            <a:r>
              <a:rPr lang="en-US" sz="1600" dirty="0" smtClean="0"/>
              <a:t> Choi</a:t>
            </a:r>
            <a:endParaRPr lang="en-US" sz="1600" dirty="0"/>
          </a:p>
          <a:p>
            <a:pPr marL="0" indent="0">
              <a:buNone/>
            </a:pPr>
            <a:r>
              <a:rPr lang="en-US" sz="1600" dirty="0" smtClean="0"/>
              <a:t>Update </a:t>
            </a:r>
            <a:r>
              <a:rPr lang="en-US" sz="1600" dirty="0"/>
              <a:t>on 6lowPAN Routing header lifetime                   Charlie Perkins</a:t>
            </a:r>
          </a:p>
          <a:p>
            <a:pPr marL="0" indent="0">
              <a:buNone/>
            </a:pPr>
            <a:r>
              <a:rPr lang="en-US" sz="1600" dirty="0"/>
              <a:t>   </a:t>
            </a:r>
            <a:r>
              <a:rPr lang="en-US" sz="1600" dirty="0">
                <a:hlinkClick r:id="rId6"/>
              </a:rPr>
              <a:t>https://tools.ietf.org/html/draft-ietf-6lo-deadline-</a:t>
            </a:r>
            <a:r>
              <a:rPr lang="en-US" sz="1600" dirty="0" smtClean="0">
                <a:hlinkClick r:id="rId6"/>
              </a:rPr>
              <a:t>time</a:t>
            </a:r>
            <a:endParaRPr lang="en-US" sz="1600" dirty="0" smtClean="0"/>
          </a:p>
          <a:p>
            <a:pPr marL="0" indent="0">
              <a:buNone/>
            </a:pPr>
            <a:r>
              <a:rPr lang="en-US" sz="1600" dirty="0" smtClean="0"/>
              <a:t>6lo </a:t>
            </a:r>
            <a:r>
              <a:rPr lang="en-US" sz="1600" dirty="0"/>
              <a:t>Applicability and Use Cases Updates                     Yong-</a:t>
            </a:r>
            <a:r>
              <a:rPr lang="en-US" sz="1600" dirty="0" err="1"/>
              <a:t>Geun</a:t>
            </a:r>
            <a:r>
              <a:rPr lang="en-US" sz="1600" dirty="0"/>
              <a:t> Hong </a:t>
            </a:r>
            <a:endParaRPr lang="en-US" sz="1600" dirty="0" smtClean="0"/>
          </a:p>
          <a:p>
            <a:pPr marL="0" indent="0">
              <a:buNone/>
            </a:pPr>
            <a:r>
              <a:rPr lang="en-US" sz="1600" dirty="0" smtClean="0">
                <a:hlinkClick r:id="rId7"/>
              </a:rPr>
              <a:t>https</a:t>
            </a:r>
            <a:r>
              <a:rPr lang="en-US" sz="1600" dirty="0">
                <a:hlinkClick r:id="rId7"/>
              </a:rPr>
              <a:t>://tools.ietf.org/html/draft-ietf-6lo-use-cases-04</a:t>
            </a:r>
            <a:r>
              <a:rPr lang="en-US" sz="1600" dirty="0"/>
              <a:t> </a:t>
            </a:r>
            <a:endParaRPr lang="en-US" sz="1600" dirty="0" smtClean="0"/>
          </a:p>
          <a:p>
            <a:pPr marL="0" indent="0">
              <a:buNone/>
            </a:pPr>
            <a:r>
              <a:rPr lang="en-US" sz="1600" dirty="0" smtClean="0"/>
              <a:t>Fragmentation </a:t>
            </a:r>
            <a:r>
              <a:rPr lang="en-US" sz="1600" dirty="0"/>
              <a:t>Design team formation Update (DT Lead: Thomas Watteyne)</a:t>
            </a:r>
            <a:r>
              <a:rPr lang="en-US" sz="1600" dirty="0" smtClean="0"/>
              <a:t>: </a:t>
            </a:r>
            <a:r>
              <a:rPr lang="en-US" sz="1600" dirty="0"/>
              <a:t>Goal, overview and Status of the progress    Thomas </a:t>
            </a:r>
            <a:r>
              <a:rPr lang="en-US" sz="1600" dirty="0" smtClean="0"/>
              <a:t>Watteyne</a:t>
            </a:r>
          </a:p>
          <a:p>
            <a:pPr marL="0" indent="0">
              <a:buNone/>
            </a:pPr>
            <a:r>
              <a:rPr lang="en-US" sz="1600" dirty="0" smtClean="0">
                <a:hlinkClick r:id="rId8" action="ppaction://hlinkfile"/>
              </a:rPr>
              <a:t>draft</a:t>
            </a:r>
            <a:r>
              <a:rPr lang="en-US" sz="1600" dirty="0">
                <a:hlinkClick r:id="rId8" action="ppaction://hlinkfile"/>
              </a:rPr>
              <a:t>-watteyne-6lo-minimal-</a:t>
            </a:r>
            <a:r>
              <a:rPr lang="en-US" sz="1600" dirty="0" smtClean="0">
                <a:hlinkClick r:id="rId8" action="ppaction://hlinkfile"/>
              </a:rPr>
              <a:t>fragment</a:t>
            </a:r>
            <a:r>
              <a:rPr lang="en-US" sz="1600" dirty="0" smtClean="0"/>
              <a:t>	</a:t>
            </a:r>
            <a:r>
              <a:rPr lang="en-US" sz="1600" dirty="0" err="1" smtClean="0"/>
              <a:t>Carsten</a:t>
            </a:r>
            <a:r>
              <a:rPr lang="en-US" sz="1600" dirty="0" smtClean="0"/>
              <a:t> Bormann</a:t>
            </a:r>
          </a:p>
          <a:p>
            <a:pPr marL="0" indent="0">
              <a:buNone/>
            </a:pPr>
            <a:r>
              <a:rPr lang="en-US" sz="1600" dirty="0" smtClean="0">
                <a:hlinkClick r:id="rId9" action="ppaction://hlinkfile"/>
              </a:rPr>
              <a:t>draft</a:t>
            </a:r>
            <a:r>
              <a:rPr lang="en-US" sz="1600" dirty="0">
                <a:hlinkClick r:id="rId9" action="ppaction://hlinkfile"/>
              </a:rPr>
              <a:t>-thubert-6lo-forwarding-fragments </a:t>
            </a:r>
            <a:r>
              <a:rPr lang="en-US" sz="1600" dirty="0" smtClean="0"/>
              <a:t>	Pascal  </a:t>
            </a:r>
            <a:r>
              <a:rPr lang="en-US" sz="1600" dirty="0"/>
              <a:t>Thubert </a:t>
            </a:r>
            <a:endParaRPr lang="en-US" sz="1600" dirty="0" smtClean="0"/>
          </a:p>
          <a:p>
            <a:pPr marL="0" indent="0">
              <a:buNone/>
            </a:pPr>
            <a:r>
              <a:rPr lang="en-US" sz="1800" dirty="0" smtClean="0"/>
              <a:t>Q</a:t>
            </a:r>
            <a:r>
              <a:rPr lang="en-US" sz="1800" dirty="0"/>
              <a:t>&amp;A          </a:t>
            </a:r>
            <a:r>
              <a:rPr lang="en-US" sz="1600" dirty="0" smtClean="0"/>
              <a:t>Information </a:t>
            </a:r>
            <a:r>
              <a:rPr lang="en-US" sz="1600" dirty="0"/>
              <a:t>sharing to 6lo WG</a:t>
            </a:r>
            <a:r>
              <a:rPr lang="en-US" sz="1600" dirty="0" smtClean="0"/>
              <a:t>:</a:t>
            </a:r>
          </a:p>
          <a:p>
            <a:pPr marL="0" indent="0">
              <a:buNone/>
            </a:pPr>
            <a:r>
              <a:rPr lang="en-US" sz="1600" dirty="0" smtClean="0">
                <a:hlinkClick r:id="rId10" action="ppaction://hlinkfile"/>
              </a:rPr>
              <a:t>draft</a:t>
            </a:r>
            <a:r>
              <a:rPr lang="en-US" sz="1600" dirty="0">
                <a:hlinkClick r:id="rId10" action="ppaction://hlinkfile"/>
              </a:rPr>
              <a:t>-thubert-roll-unaware-leaves-03</a:t>
            </a:r>
            <a:r>
              <a:rPr lang="en-US" sz="1600" dirty="0"/>
              <a:t>                         Pascal </a:t>
            </a:r>
            <a:r>
              <a:rPr lang="en-US" sz="1600" dirty="0" smtClean="0"/>
              <a:t>Thubert</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7805883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772400" cy="1066800"/>
          </a:xfrm>
        </p:spPr>
        <p:txBody>
          <a:bodyPr/>
          <a:lstStyle/>
          <a:p>
            <a:r>
              <a:rPr lang="en-US" b="1" dirty="0" smtClean="0"/>
              <a:t>SC </a:t>
            </a:r>
            <a:r>
              <a:rPr lang="en-US" b="1" dirty="0" smtClean="0"/>
              <a:t>IETF - Roll</a:t>
            </a:r>
            <a:endParaRPr lang="en-US" b="1" dirty="0"/>
          </a:p>
        </p:txBody>
      </p:sp>
      <p:sp>
        <p:nvSpPr>
          <p:cNvPr id="3" name="Content Placeholder 2"/>
          <p:cNvSpPr>
            <a:spLocks noGrp="1"/>
          </p:cNvSpPr>
          <p:nvPr>
            <p:ph idx="1"/>
          </p:nvPr>
        </p:nvSpPr>
        <p:spPr>
          <a:xfrm>
            <a:off x="152400" y="2057400"/>
            <a:ext cx="8534400" cy="2590800"/>
          </a:xfrm>
        </p:spPr>
        <p:txBody>
          <a:bodyPr/>
          <a:lstStyle/>
          <a:p>
            <a:pPr marL="0" indent="0">
              <a:buNone/>
            </a:pPr>
            <a:r>
              <a:rPr lang="en-US" sz="1400" dirty="0"/>
              <a:t>Asymmetric AODV-P2P-RPL in LLNs </a:t>
            </a:r>
            <a:r>
              <a:rPr lang="en-US" sz="1400" dirty="0" smtClean="0"/>
              <a:t>	</a:t>
            </a:r>
            <a:r>
              <a:rPr lang="en-US" sz="1400" dirty="0" smtClean="0">
                <a:hlinkClick r:id="rId2" action="ppaction://hlinkfile"/>
              </a:rPr>
              <a:t>draft</a:t>
            </a:r>
            <a:r>
              <a:rPr lang="en-US" sz="1400" dirty="0">
                <a:hlinkClick r:id="rId2" action="ppaction://hlinkfile"/>
              </a:rPr>
              <a:t>-ietf-roll-aodv-rpl-</a:t>
            </a:r>
            <a:r>
              <a:rPr lang="en-US" sz="1400" dirty="0" smtClean="0">
                <a:hlinkClick r:id="rId2" action="ppaction://hlinkfile"/>
              </a:rPr>
              <a:t>02</a:t>
            </a:r>
            <a:endParaRPr lang="en-US" sz="1400" dirty="0" smtClean="0"/>
          </a:p>
          <a:p>
            <a:pPr marL="0" indent="0">
              <a:buNone/>
            </a:pPr>
            <a:r>
              <a:rPr lang="en-US" sz="1400" dirty="0"/>
              <a:t>No-Path DAO modifications </a:t>
            </a:r>
            <a:r>
              <a:rPr lang="mr-IN" sz="1400" dirty="0" smtClean="0"/>
              <a:t>–</a:t>
            </a:r>
            <a:r>
              <a:rPr lang="en-US" sz="1400" dirty="0" smtClean="0"/>
              <a:t> Performance</a:t>
            </a:r>
            <a:r>
              <a:rPr lang="en-US" sz="1400" dirty="0"/>
              <a:t>	</a:t>
            </a:r>
            <a:r>
              <a:rPr lang="en-US" sz="1400" dirty="0">
                <a:hlinkClick r:id="rId3" action="ppaction://hlinkfile"/>
              </a:rPr>
              <a:t>draft-ietf-roll-efficient-npdao-</a:t>
            </a:r>
            <a:r>
              <a:rPr lang="en-US" sz="1400" dirty="0" smtClean="0">
                <a:hlinkClick r:id="rId3" action="ppaction://hlinkfile"/>
              </a:rPr>
              <a:t>01</a:t>
            </a:r>
            <a:endParaRPr lang="en-US" sz="1400" dirty="0" smtClean="0"/>
          </a:p>
          <a:p>
            <a:pPr marL="0" indent="0">
              <a:buNone/>
            </a:pPr>
            <a:r>
              <a:rPr lang="en-US" sz="1400" dirty="0"/>
              <a:t>Root initiated routing state in RPL		</a:t>
            </a:r>
            <a:r>
              <a:rPr lang="en-US" sz="1400" dirty="0">
                <a:hlinkClick r:id="rId4" action="ppaction://hlinkfile"/>
              </a:rPr>
              <a:t>draft-ietf-roll-dao-projection-</a:t>
            </a:r>
            <a:r>
              <a:rPr lang="en-US" sz="1400" dirty="0" smtClean="0">
                <a:hlinkClick r:id="rId4" action="ppaction://hlinkfile"/>
              </a:rPr>
              <a:t>02</a:t>
            </a:r>
            <a:endParaRPr lang="en-US" sz="1400" dirty="0" smtClean="0"/>
          </a:p>
          <a:p>
            <a:pPr marL="0" indent="0">
              <a:buNone/>
            </a:pPr>
            <a:r>
              <a:rPr lang="en-US" sz="1400" dirty="0"/>
              <a:t>Routing for RPL Leaves		</a:t>
            </a:r>
            <a:r>
              <a:rPr lang="en-US" sz="1400" dirty="0">
                <a:hlinkClick r:id="rId5" action="ppaction://hlinkfile"/>
              </a:rPr>
              <a:t>draft-thubert-roll-unaware-leaves-</a:t>
            </a:r>
            <a:r>
              <a:rPr lang="en-US" sz="1400" dirty="0" smtClean="0">
                <a:hlinkClick r:id="rId5" action="ppaction://hlinkfile"/>
              </a:rPr>
              <a:t>02</a:t>
            </a:r>
            <a:endParaRPr lang="en-US" sz="1400" dirty="0" smtClean="0"/>
          </a:p>
          <a:p>
            <a:pPr marL="0" indent="0">
              <a:buNone/>
            </a:pPr>
            <a:r>
              <a:rPr lang="en-US" sz="1400" dirty="0"/>
              <a:t>				</a:t>
            </a:r>
            <a:r>
              <a:rPr lang="en-US" sz="1400" dirty="0">
                <a:hlinkClick r:id="rId6" action="ppaction://hlinkfile"/>
              </a:rPr>
              <a:t>Status of draft-ietf-roll-dis-modifications-00</a:t>
            </a:r>
            <a:endParaRPr lang="en-US" sz="1400" dirty="0" smtClean="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dirty="0" smtClean="0"/>
              <a:t>&lt;Pat Kinney&gt;, &lt;Kinney Consulting LLC&gt;</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5891439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066800"/>
          </a:xfrm>
        </p:spPr>
        <p:txBody>
          <a:bodyPr/>
          <a:lstStyle/>
          <a:p>
            <a:r>
              <a:rPr lang="en-US" b="1" dirty="0" smtClean="0"/>
              <a:t>SC </a:t>
            </a:r>
            <a:r>
              <a:rPr lang="en-US" b="1" dirty="0" smtClean="0"/>
              <a:t>IETF Detnet</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sz="1600" dirty="0" smtClean="0"/>
              <a:t>Use </a:t>
            </a:r>
            <a:r>
              <a:rPr lang="en-US" sz="1600" dirty="0" smtClean="0"/>
              <a:t>Cases by Ethan Grossman</a:t>
            </a:r>
          </a:p>
          <a:p>
            <a:pPr marL="400050" lvl="1" indent="0">
              <a:buNone/>
            </a:pPr>
            <a:r>
              <a:rPr lang="en-US" sz="1600" dirty="0" smtClean="0"/>
              <a:t>https</a:t>
            </a:r>
            <a:r>
              <a:rPr lang="en-US" sz="1600" dirty="0"/>
              <a:t>://</a:t>
            </a:r>
            <a:r>
              <a:rPr lang="en-US" sz="1600" dirty="0" err="1"/>
              <a:t>tools.ietf.org</a:t>
            </a:r>
            <a:r>
              <a:rPr lang="en-US" sz="1600" dirty="0"/>
              <a:t>/html/draft-ietf-detnet-use-</a:t>
            </a:r>
            <a:r>
              <a:rPr lang="en-US" sz="1600" dirty="0" smtClean="0"/>
              <a:t>cases-14</a:t>
            </a:r>
            <a:r>
              <a:rPr lang="en-US" sz="1600" dirty="0"/>
              <a:t>							</a:t>
            </a:r>
          </a:p>
          <a:p>
            <a:pPr marL="0" indent="0">
              <a:buNone/>
            </a:pPr>
            <a:r>
              <a:rPr lang="en-US" sz="1600" dirty="0" smtClean="0"/>
              <a:t>Security Considerations by </a:t>
            </a:r>
            <a:r>
              <a:rPr lang="en-US" sz="1600" dirty="0"/>
              <a:t>Ethan Grossman</a:t>
            </a:r>
            <a:endParaRPr lang="en-US" sz="1600" dirty="0" smtClean="0"/>
          </a:p>
          <a:p>
            <a:pPr marL="400050" lvl="1" indent="0">
              <a:buNone/>
            </a:pPr>
            <a:r>
              <a:rPr lang="en-US" sz="1600" dirty="0"/>
              <a:t>https://</a:t>
            </a:r>
            <a:r>
              <a:rPr lang="en-US" sz="1600" dirty="0" err="1"/>
              <a:t>tools.ietf.org</a:t>
            </a:r>
            <a:r>
              <a:rPr lang="en-US" sz="1600" dirty="0"/>
              <a:t>/html/draft-ietf-detnet-security-01</a:t>
            </a:r>
            <a:r>
              <a:rPr lang="en-US" sz="1600" dirty="0"/>
              <a:t>							</a:t>
            </a:r>
          </a:p>
          <a:p>
            <a:pPr marL="0" indent="0">
              <a:buNone/>
            </a:pPr>
            <a:r>
              <a:rPr lang="en-US" sz="1600" dirty="0" smtClean="0"/>
              <a:t>DetNet </a:t>
            </a:r>
            <a:r>
              <a:rPr lang="en-US" sz="1600" dirty="0"/>
              <a:t>Data Plane Encapsulation -- Resolving open </a:t>
            </a:r>
            <a:r>
              <a:rPr lang="en-US" sz="1600" dirty="0" smtClean="0"/>
              <a:t>issues by </a:t>
            </a:r>
            <a:r>
              <a:rPr lang="en-US" sz="1600" dirty="0" err="1" smtClean="0"/>
              <a:t>Jouni</a:t>
            </a:r>
            <a:r>
              <a:rPr lang="en-US" sz="1600" dirty="0" smtClean="0"/>
              <a:t> </a:t>
            </a:r>
            <a:r>
              <a:rPr lang="en-US" sz="1600" dirty="0" err="1"/>
              <a:t>Korhonen</a:t>
            </a:r>
            <a:r>
              <a:rPr lang="en-US" sz="1600" dirty="0"/>
              <a:t>/Norm </a:t>
            </a:r>
            <a:r>
              <a:rPr lang="en-US" sz="1600" dirty="0" smtClean="0"/>
              <a:t>Finn</a:t>
            </a:r>
          </a:p>
          <a:p>
            <a:pPr marL="400050" lvl="1" indent="0">
              <a:buNone/>
            </a:pPr>
            <a:r>
              <a:rPr lang="en-US" sz="1600" dirty="0"/>
              <a:t>https://</a:t>
            </a:r>
            <a:r>
              <a:rPr lang="en-US" sz="1600" dirty="0" err="1"/>
              <a:t>tools.ietf.org</a:t>
            </a:r>
            <a:r>
              <a:rPr lang="en-US" sz="1600" dirty="0"/>
              <a:t>/html/draft-ietf-detnet-dp-sol-03</a:t>
            </a:r>
            <a:r>
              <a:rPr lang="en-US" sz="1600" dirty="0"/>
              <a:t>							</a:t>
            </a:r>
          </a:p>
          <a:p>
            <a:pPr marL="0" indent="0">
              <a:buNone/>
            </a:pPr>
            <a:r>
              <a:rPr lang="en-US" sz="1600" dirty="0" smtClean="0"/>
              <a:t>DetNet </a:t>
            </a:r>
            <a:r>
              <a:rPr lang="en-US" sz="1600" dirty="0"/>
              <a:t>Flow Information Model Based on </a:t>
            </a:r>
            <a:r>
              <a:rPr lang="en-US" sz="1600" dirty="0" smtClean="0"/>
              <a:t>TSN by </a:t>
            </a:r>
            <a:r>
              <a:rPr lang="en-US" sz="1600" dirty="0" err="1" smtClean="0"/>
              <a:t>Balázs</a:t>
            </a:r>
            <a:r>
              <a:rPr lang="en-US" sz="1600" dirty="0" smtClean="0"/>
              <a:t> </a:t>
            </a:r>
            <a:r>
              <a:rPr lang="en-US" sz="1600" dirty="0" err="1" smtClean="0"/>
              <a:t>Varga</a:t>
            </a:r>
            <a:endParaRPr lang="en-US" sz="1600" dirty="0" smtClean="0"/>
          </a:p>
          <a:p>
            <a:pPr marL="400050" lvl="1" indent="0">
              <a:buNone/>
            </a:pPr>
            <a:r>
              <a:rPr lang="en-US" sz="1600" dirty="0"/>
              <a:t>https://</a:t>
            </a:r>
            <a:r>
              <a:rPr lang="en-US" sz="1600" dirty="0" err="1"/>
              <a:t>tools.ietf.org</a:t>
            </a:r>
            <a:r>
              <a:rPr lang="en-US" sz="1600" dirty="0"/>
              <a:t>/html/draft-ietf-detnet-flow-information-model-01</a:t>
            </a:r>
            <a:r>
              <a:rPr lang="en-US" sz="1600" dirty="0"/>
              <a:t>							</a:t>
            </a:r>
          </a:p>
          <a:p>
            <a:pPr marL="0" indent="0">
              <a:buNone/>
            </a:pPr>
            <a:r>
              <a:rPr lang="en-US" sz="1600" dirty="0"/>
              <a:t>DetNet Configuration YANG </a:t>
            </a:r>
            <a:r>
              <a:rPr lang="en-US" sz="1600" dirty="0" smtClean="0"/>
              <a:t>Model by </a:t>
            </a:r>
            <a:r>
              <a:rPr lang="en-US" sz="1600" dirty="0" smtClean="0"/>
              <a:t>Mach Chen</a:t>
            </a:r>
            <a:endParaRPr lang="en-US" sz="1600" dirty="0" smtClean="0"/>
          </a:p>
          <a:p>
            <a:pPr marL="400050" lvl="1" indent="0">
              <a:buNone/>
            </a:pPr>
            <a:r>
              <a:rPr lang="en-US" sz="1600" dirty="0"/>
              <a:t>https://</a:t>
            </a:r>
            <a:r>
              <a:rPr lang="en-US" sz="1600" dirty="0" err="1"/>
              <a:t>tools.ietf.org</a:t>
            </a:r>
            <a:r>
              <a:rPr lang="en-US" sz="1600" dirty="0"/>
              <a:t>/html/draft-geng-detnet-conf-yang-01</a:t>
            </a:r>
            <a:r>
              <a:rPr lang="en-US" sz="1600" dirty="0"/>
              <a:t>							</a:t>
            </a:r>
          </a:p>
          <a:p>
            <a:pPr marL="0" indent="0">
              <a:buNone/>
            </a:pPr>
            <a:r>
              <a:rPr lang="en-US" sz="1600" dirty="0"/>
              <a:t>Operation of Deterministic Networks over </a:t>
            </a:r>
            <a:r>
              <a:rPr lang="en-US" sz="1600" dirty="0" smtClean="0"/>
              <a:t>MPLS </a:t>
            </a:r>
            <a:r>
              <a:rPr lang="en-US" sz="1600" dirty="0"/>
              <a:t>by </a:t>
            </a:r>
            <a:r>
              <a:rPr lang="en-US" sz="1600" dirty="0" smtClean="0"/>
              <a:t>Stewart Bryant</a:t>
            </a:r>
            <a:endParaRPr lang="en-US" sz="1600" dirty="0"/>
          </a:p>
          <a:p>
            <a:pPr marL="398463" indent="0">
              <a:buNone/>
            </a:pPr>
            <a:r>
              <a:rPr lang="en-US" sz="1600" dirty="0">
                <a:hlinkClick r:id="rId2"/>
              </a:rPr>
              <a:t>https://tools.ietf.org/html/draft-bryant-detnet-mpls-dp-</a:t>
            </a:r>
            <a:r>
              <a:rPr lang="en-US" sz="1600" dirty="0" smtClean="0">
                <a:hlinkClick r:id="rId2"/>
              </a:rPr>
              <a:t>00</a:t>
            </a:r>
            <a:endParaRPr lang="en-US" sz="1600" dirty="0" smtClean="0"/>
          </a:p>
          <a:p>
            <a:pPr marL="0" indent="0">
              <a:buNone/>
            </a:pPr>
            <a:endParaRPr lang="en-US" sz="1600" dirty="0" smtClean="0"/>
          </a:p>
          <a:p>
            <a:pPr marL="0" indent="0">
              <a:buNone/>
            </a:pPr>
            <a:r>
              <a:rPr lang="en-US" sz="1600" dirty="0" smtClean="0"/>
              <a:t>DetNet </a:t>
            </a:r>
            <a:r>
              <a:rPr lang="en-US" sz="1600" dirty="0"/>
              <a:t>IP </a:t>
            </a:r>
            <a:r>
              <a:rPr lang="en-US" sz="1600" dirty="0" smtClean="0"/>
              <a:t>Encapsulation by </a:t>
            </a:r>
            <a:r>
              <a:rPr lang="en-US" sz="1600" dirty="0" smtClean="0"/>
              <a:t>Andy </a:t>
            </a:r>
            <a:r>
              <a:rPr lang="en-US" sz="1600" dirty="0" err="1" smtClean="0"/>
              <a:t>Malis</a:t>
            </a:r>
            <a:endParaRPr lang="en-US" sz="1600" dirty="0" smtClean="0"/>
          </a:p>
          <a:p>
            <a:pPr marL="398463" indent="0">
              <a:buNone/>
            </a:pPr>
            <a:r>
              <a:rPr lang="en-US" sz="1600" dirty="0" smtClean="0"/>
              <a:t>https</a:t>
            </a:r>
            <a:r>
              <a:rPr lang="en-US" sz="1600" dirty="0"/>
              <a:t>://</a:t>
            </a:r>
            <a:r>
              <a:rPr lang="en-US" sz="1600" dirty="0" err="1"/>
              <a:t>tools.ietf.org</a:t>
            </a:r>
            <a:r>
              <a:rPr lang="en-US" sz="1600" dirty="0"/>
              <a:t>/html/draft-malis-detnet-ip-dp-00</a:t>
            </a:r>
            <a:endParaRPr lang="en-US" sz="1600" dirty="0" smtClean="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17</a:t>
            </a:fld>
            <a:endParaRPr lang="en-US"/>
          </a:p>
        </p:txBody>
      </p:sp>
    </p:spTree>
    <p:extLst>
      <p:ext uri="{BB962C8B-B14F-4D97-AF65-F5344CB8AC3E}">
        <p14:creationId xmlns:p14="http://schemas.microsoft.com/office/powerpoint/2010/main" val="239771034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7772400" cy="1066800"/>
          </a:xfrm>
        </p:spPr>
        <p:txBody>
          <a:bodyPr/>
          <a:lstStyle/>
          <a:p>
            <a:r>
              <a:rPr lang="en-US" b="1" dirty="0" smtClean="0"/>
              <a:t>SC </a:t>
            </a:r>
            <a:r>
              <a:rPr lang="en-US" b="1" dirty="0" smtClean="0"/>
              <a:t>IETF Detnet</a:t>
            </a:r>
            <a:endParaRPr lang="en-US" b="1" dirty="0"/>
          </a:p>
        </p:txBody>
      </p:sp>
      <p:sp>
        <p:nvSpPr>
          <p:cNvPr id="3" name="Content Placeholder 2"/>
          <p:cNvSpPr>
            <a:spLocks noGrp="1"/>
          </p:cNvSpPr>
          <p:nvPr>
            <p:ph idx="1"/>
          </p:nvPr>
        </p:nvSpPr>
        <p:spPr>
          <a:xfrm>
            <a:off x="228600" y="914400"/>
            <a:ext cx="8534400" cy="5486400"/>
          </a:xfrm>
        </p:spPr>
        <p:txBody>
          <a:bodyPr/>
          <a:lstStyle/>
          <a:p>
            <a:pPr marL="0" indent="0">
              <a:buNone/>
            </a:pPr>
            <a:r>
              <a:rPr lang="en-US" sz="1600" dirty="0"/>
              <a:t>DetNet Bounded </a:t>
            </a:r>
            <a:r>
              <a:rPr lang="en-US" sz="1600" dirty="0" smtClean="0"/>
              <a:t>Latency by Norm </a:t>
            </a:r>
            <a:r>
              <a:rPr lang="en-US" sz="1600" dirty="0"/>
              <a:t>Finn					</a:t>
            </a:r>
          </a:p>
          <a:p>
            <a:pPr marL="346075" indent="0">
              <a:buNone/>
            </a:pPr>
            <a:r>
              <a:rPr lang="en-US" sz="1600" dirty="0" smtClean="0"/>
              <a:t>https</a:t>
            </a:r>
            <a:r>
              <a:rPr lang="en-US" sz="1600" dirty="0"/>
              <a:t>://</a:t>
            </a:r>
            <a:r>
              <a:rPr lang="en-US" sz="1600" dirty="0" err="1"/>
              <a:t>tools.ietf.org</a:t>
            </a:r>
            <a:r>
              <a:rPr lang="en-US" sz="1600" dirty="0"/>
              <a:t>/html/draft-finn-detnet-bounded-latency-00</a:t>
            </a:r>
            <a:r>
              <a:rPr lang="en-US" sz="1600" dirty="0"/>
              <a:t>							</a:t>
            </a:r>
          </a:p>
          <a:p>
            <a:pPr marL="0" indent="0">
              <a:buNone/>
            </a:pPr>
            <a:r>
              <a:rPr lang="en-US" sz="1600" dirty="0"/>
              <a:t>BIER-TE </a:t>
            </a:r>
            <a:r>
              <a:rPr lang="en-US" sz="1600" dirty="0" smtClean="0"/>
              <a:t>Overview by </a:t>
            </a:r>
            <a:r>
              <a:rPr lang="en-US" sz="1600" dirty="0" err="1" smtClean="0"/>
              <a:t>Toerless</a:t>
            </a:r>
            <a:r>
              <a:rPr lang="en-US" sz="1600" dirty="0" smtClean="0"/>
              <a:t> </a:t>
            </a:r>
            <a:r>
              <a:rPr lang="en-US" sz="1600" dirty="0"/>
              <a:t>Eckert					</a:t>
            </a:r>
            <a:endParaRPr lang="en-US" sz="1600" dirty="0" smtClean="0"/>
          </a:p>
          <a:p>
            <a:pPr marL="398463" indent="0">
              <a:buNone/>
            </a:pPr>
            <a:r>
              <a:rPr lang="en-US" sz="1600" dirty="0" smtClean="0"/>
              <a:t>https</a:t>
            </a:r>
            <a:r>
              <a:rPr lang="en-US" sz="1600" dirty="0"/>
              <a:t>://</a:t>
            </a:r>
            <a:r>
              <a:rPr lang="en-US" sz="1600" dirty="0" err="1"/>
              <a:t>tools.ietf.org</a:t>
            </a:r>
            <a:r>
              <a:rPr lang="en-US" sz="1600" dirty="0"/>
              <a:t>/html/draft-ietf-bier-te-arch-00				</a:t>
            </a:r>
            <a:endParaRPr lang="en-US" sz="1600" dirty="0" smtClean="0"/>
          </a:p>
          <a:p>
            <a:pPr marL="398463" indent="0">
              <a:buNone/>
            </a:pPr>
            <a:r>
              <a:rPr lang="en-US" sz="1600" dirty="0" smtClean="0">
                <a:hlinkClick r:id="rId2"/>
              </a:rPr>
              <a:t>https</a:t>
            </a:r>
            <a:r>
              <a:rPr lang="en-US" sz="1600" dirty="0">
                <a:hlinkClick r:id="rId2"/>
              </a:rPr>
              <a:t>://tools.ietf.org/html/draft-huang-bier-te-encapsulation-</a:t>
            </a:r>
            <a:r>
              <a:rPr lang="en-US" sz="1600" dirty="0" smtClean="0">
                <a:hlinkClick r:id="rId2"/>
              </a:rPr>
              <a:t>00</a:t>
            </a:r>
            <a:endParaRPr lang="en-US" sz="1600" dirty="0" smtClean="0"/>
          </a:p>
          <a:p>
            <a:pPr marL="398463" indent="0">
              <a:buNone/>
            </a:pPr>
            <a:r>
              <a:rPr lang="en-US" sz="1600" dirty="0" smtClean="0"/>
              <a:t>https</a:t>
            </a:r>
            <a:r>
              <a:rPr lang="en-US" sz="1600" dirty="0"/>
              <a:t>://</a:t>
            </a:r>
            <a:r>
              <a:rPr lang="en-US" sz="1600" dirty="0" err="1"/>
              <a:t>tools.ietf.org</a:t>
            </a:r>
            <a:r>
              <a:rPr lang="en-US" sz="1600" dirty="0"/>
              <a:t>/html/draft-thubert-bier-replication-elimination-03</a:t>
            </a:r>
            <a:r>
              <a:rPr lang="en-US" sz="1600" dirty="0" smtClean="0"/>
              <a:t>							</a:t>
            </a:r>
          </a:p>
          <a:p>
            <a:pPr marL="0" indent="0">
              <a:buNone/>
            </a:pPr>
            <a:r>
              <a:rPr lang="en-US" sz="1600" dirty="0"/>
              <a:t>Deterministic Networking Application in Ring </a:t>
            </a:r>
            <a:r>
              <a:rPr lang="en-US" sz="1600" dirty="0" smtClean="0"/>
              <a:t>Topologies by </a:t>
            </a:r>
            <a:r>
              <a:rPr lang="en-US" sz="1600" dirty="0" err="1" smtClean="0"/>
              <a:t>Yuanlong</a:t>
            </a:r>
            <a:r>
              <a:rPr lang="en-US" sz="1600" dirty="0" smtClean="0"/>
              <a:t> </a:t>
            </a:r>
            <a:r>
              <a:rPr lang="en-US" sz="1600" dirty="0"/>
              <a:t>Jiang </a:t>
            </a:r>
            <a:endParaRPr lang="en-US" sz="1600" dirty="0" smtClean="0"/>
          </a:p>
          <a:p>
            <a:pPr marL="346075" indent="0">
              <a:buNone/>
            </a:pPr>
            <a:r>
              <a:rPr lang="en-US" sz="1600" dirty="0" smtClean="0"/>
              <a:t>https</a:t>
            </a:r>
            <a:r>
              <a:rPr lang="en-US" sz="1600" dirty="0"/>
              <a:t>://</a:t>
            </a:r>
            <a:r>
              <a:rPr lang="en-US" sz="1600" dirty="0" err="1"/>
              <a:t>tools.ietf.org</a:t>
            </a:r>
            <a:r>
              <a:rPr lang="en-US" sz="1600" dirty="0"/>
              <a:t>/html/draft-jiang-detnet-ring-00</a:t>
            </a:r>
            <a:r>
              <a:rPr lang="en-US" sz="1600" dirty="0"/>
              <a:t>							</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37067820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304800" y="838200"/>
            <a:ext cx="8534400" cy="5410200"/>
          </a:xfrm>
        </p:spPr>
        <p:txBody>
          <a:bodyPr/>
          <a:lstStyle/>
          <a:p>
            <a:pPr marL="0" indent="0">
              <a:buNone/>
            </a:pPr>
            <a:r>
              <a:rPr lang="en-US" dirty="0" smtClean="0">
                <a:hlinkClick r:id="rId2"/>
              </a:rPr>
              <a:t>lp-wan</a:t>
            </a:r>
            <a:r>
              <a:rPr lang="en-US" dirty="0" smtClean="0"/>
              <a:t> </a:t>
            </a:r>
            <a:endParaRPr lang="en-US" dirty="0" smtClean="0"/>
          </a:p>
          <a:p>
            <a:pPr marL="0" indent="0">
              <a:buNone/>
            </a:pPr>
            <a:r>
              <a:rPr lang="en-US" dirty="0" smtClean="0"/>
              <a:t>No Agenda</a:t>
            </a:r>
          </a:p>
          <a:p>
            <a:pPr marL="0" indent="0">
              <a:buNone/>
            </a:pPr>
            <a:endParaRPr lang="en-US" dirty="0"/>
          </a:p>
          <a:p>
            <a:pPr marL="0" indent="0">
              <a:buNone/>
            </a:pPr>
            <a:r>
              <a:rPr lang="en-US" sz="2400" dirty="0"/>
              <a:t>Minutes from 13 February Interim</a:t>
            </a:r>
          </a:p>
          <a:p>
            <a:r>
              <a:rPr lang="en-US" sz="2400" dirty="0" smtClean="0">
                <a:hlinkClick r:id="rId3"/>
              </a:rPr>
              <a:t>https</a:t>
            </a:r>
            <a:r>
              <a:rPr lang="en-US" sz="2400" dirty="0">
                <a:hlinkClick r:id="rId3"/>
              </a:rPr>
              <a:t>://datatracker.ietf.org/doc/minutes-interim-2018-lpwan-03-201802131700</a:t>
            </a:r>
            <a:r>
              <a:rPr lang="en-US" sz="2400" dirty="0" smtClean="0">
                <a:hlinkClick r:id="rId3"/>
              </a:rPr>
              <a:t>/</a:t>
            </a:r>
            <a:endParaRPr lang="en-US" sz="2400" dirty="0" smtClean="0"/>
          </a:p>
          <a:p>
            <a:pPr marL="0" indent="0">
              <a:buNone/>
            </a:pPr>
            <a:r>
              <a:rPr lang="en-US" sz="2400" dirty="0" smtClean="0"/>
              <a:t>Potential Agenda Topics</a:t>
            </a:r>
          </a:p>
          <a:p>
            <a:pPr lvl="1"/>
            <a:r>
              <a:rPr lang="en-US" sz="2000" dirty="0" smtClean="0"/>
              <a:t>SCHC </a:t>
            </a:r>
            <a:r>
              <a:rPr lang="en-US" sz="2000" dirty="0"/>
              <a:t>over IP/</a:t>
            </a:r>
            <a:r>
              <a:rPr lang="en-US" sz="2000" dirty="0" smtClean="0"/>
              <a:t>UDP</a:t>
            </a:r>
          </a:p>
          <a:p>
            <a:pPr lvl="1"/>
            <a:r>
              <a:rPr lang="en-US" sz="2000" dirty="0"/>
              <a:t>SCHC-over-</a:t>
            </a:r>
            <a:r>
              <a:rPr lang="en-US" sz="2000" dirty="0" smtClean="0"/>
              <a:t>FOO</a:t>
            </a:r>
          </a:p>
          <a:p>
            <a:pPr lvl="1"/>
            <a:r>
              <a:rPr lang="en-US" sz="2000" dirty="0"/>
              <a:t>data model for SCHC Contexts</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19</a:t>
            </a:fld>
            <a:endParaRPr lang="en-US"/>
          </a:p>
        </p:txBody>
      </p:sp>
    </p:spTree>
    <p:extLst>
      <p:ext uri="{BB962C8B-B14F-4D97-AF65-F5344CB8AC3E}">
        <p14:creationId xmlns:p14="http://schemas.microsoft.com/office/powerpoint/2010/main" val="179781167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76200" y="685800"/>
            <a:ext cx="8458200" cy="56388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dirty="0">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685800" y="838200"/>
            <a:ext cx="7717776" cy="5562600"/>
          </a:xfrm>
        </p:spPr>
        <p:txBody>
          <a:bodyPr/>
          <a:lstStyle/>
          <a:p>
            <a:pPr marL="0" indent="0">
              <a:buNone/>
            </a:pPr>
            <a:r>
              <a:rPr lang="en-US" dirty="0"/>
              <a:t>Thing-to-Thing (</a:t>
            </a:r>
            <a:r>
              <a:rPr lang="en-US" dirty="0">
                <a:hlinkClick r:id="rId2"/>
              </a:rPr>
              <a:t>t2trg</a:t>
            </a:r>
            <a:r>
              <a:rPr lang="en-US" dirty="0" smtClean="0"/>
              <a:t>)</a:t>
            </a:r>
          </a:p>
          <a:p>
            <a:pPr marL="0" indent="0">
              <a:buNone/>
            </a:pPr>
            <a:r>
              <a:rPr lang="en-US" dirty="0" smtClean="0"/>
              <a:t>No Agenda</a:t>
            </a:r>
            <a:r>
              <a:rPr lang="en-US" dirty="0" smtClean="0"/>
              <a:t> </a:t>
            </a:r>
          </a:p>
          <a:p>
            <a:pPr marL="0" indent="0">
              <a:buNone/>
            </a:pPr>
            <a:endParaRPr lang="en-US" sz="1800" dirty="0"/>
          </a:p>
          <a:p>
            <a:pPr marL="0" indent="0">
              <a:buNone/>
            </a:pPr>
            <a:r>
              <a:rPr lang="en-US" sz="1600" dirty="0"/>
              <a:t>The  document "Inter-network Coexistence in the Internet of Things" describes key challenges for coexistence for _administratively independent_ IoT networks sharing unlicensed spectrum</a:t>
            </a:r>
            <a:r>
              <a:rPr lang="en-US" sz="1600" dirty="0" smtClean="0"/>
              <a:t>.</a:t>
            </a:r>
            <a:endParaRPr lang="en-US" sz="1600" dirty="0"/>
          </a:p>
          <a:p>
            <a:pPr marL="0" indent="0">
              <a:buNone/>
            </a:pPr>
            <a:r>
              <a:rPr lang="en-US" sz="1600" dirty="0"/>
              <a:t>Recent research results (our own and others) demonstrate the impact of protocol-level interactions on network performance.  A better understanding of these issues is needed to ensure successful deployment of IoT applications</a:t>
            </a:r>
            <a:r>
              <a:rPr lang="en-US" sz="1600" dirty="0" smtClean="0"/>
              <a:t>.</a:t>
            </a:r>
            <a:endParaRPr lang="en-US" sz="1600" dirty="0"/>
          </a:p>
          <a:p>
            <a:pPr marL="0" indent="0">
              <a:buNone/>
            </a:pPr>
            <a:r>
              <a:rPr lang="en-US" sz="1600" dirty="0"/>
              <a:t>The document identifies two opportunities for the IRTF T2TRG community. The first is to define best practices for performance evaluation and protocol design in the context of network coexistence.  The second is to investigate the use of higher layer protocols to actively participate in managing network coexistence</a:t>
            </a:r>
            <a:r>
              <a:rPr lang="en-US" sz="1600" dirty="0" smtClean="0"/>
              <a:t>.</a:t>
            </a:r>
            <a:endParaRPr lang="en-US" sz="1600" dirty="0"/>
          </a:p>
          <a:p>
            <a:pPr marL="0" indent="0">
              <a:buNone/>
            </a:pPr>
            <a:r>
              <a:rPr lang="en-US" sz="1600" dirty="0"/>
              <a:t>Version -01  (2017/10/30) is available at</a:t>
            </a:r>
          </a:p>
          <a:p>
            <a:pPr marL="0" indent="0">
              <a:buNone/>
            </a:pPr>
            <a:r>
              <a:rPr lang="en-US" sz="1600" dirty="0"/>
              <a:t>https://</a:t>
            </a:r>
            <a:r>
              <a:rPr lang="en-US" sz="1600" dirty="0" err="1"/>
              <a:t>tools.ietf.org</a:t>
            </a:r>
            <a:r>
              <a:rPr lang="en-US" sz="1600" dirty="0"/>
              <a:t>/html/draft-feeney-t2trg-inter-network-01</a:t>
            </a:r>
            <a:endParaRPr lang="en-US" sz="1600" dirty="0"/>
          </a:p>
          <a:p>
            <a:pPr marL="0" indent="0">
              <a:buNone/>
            </a:pPr>
            <a:r>
              <a:rPr lang="en-US" sz="1600" dirty="0" smtClean="0"/>
              <a:t>	</a:t>
            </a:r>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20</a:t>
            </a:fld>
            <a:endParaRPr lang="en-US"/>
          </a:p>
        </p:txBody>
      </p:sp>
    </p:spTree>
    <p:extLst>
      <p:ext uri="{BB962C8B-B14F-4D97-AF65-F5344CB8AC3E}">
        <p14:creationId xmlns:p14="http://schemas.microsoft.com/office/powerpoint/2010/main" val="429030316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066800"/>
          </a:xfrm>
        </p:spPr>
        <p:txBody>
          <a:bodyPr/>
          <a:lstStyle/>
          <a:p>
            <a:r>
              <a:rPr lang="en-US" b="1" dirty="0" smtClean="0"/>
              <a:t>SC IETF</a:t>
            </a:r>
            <a:endParaRPr lang="en-US" b="1" dirty="0"/>
          </a:p>
        </p:txBody>
      </p:sp>
      <p:sp>
        <p:nvSpPr>
          <p:cNvPr id="3" name="Content Placeholder 2"/>
          <p:cNvSpPr>
            <a:spLocks noGrp="1"/>
          </p:cNvSpPr>
          <p:nvPr>
            <p:ph idx="1"/>
          </p:nvPr>
        </p:nvSpPr>
        <p:spPr>
          <a:xfrm>
            <a:off x="228600" y="990600"/>
            <a:ext cx="8534400" cy="3810000"/>
          </a:xfrm>
        </p:spPr>
        <p:txBody>
          <a:bodyPr/>
          <a:lstStyle/>
          <a:p>
            <a:pPr marL="0" indent="0">
              <a:buNone/>
            </a:pPr>
            <a:r>
              <a:rPr lang="en-US" sz="2400" dirty="0" smtClean="0">
                <a:hlinkClick r:id="rId2"/>
              </a:rPr>
              <a:t>Ace</a:t>
            </a:r>
            <a:endParaRPr lang="en-US" sz="2400" dirty="0" smtClean="0"/>
          </a:p>
          <a:p>
            <a:pPr marL="0" indent="0">
              <a:buNone/>
            </a:pPr>
            <a:r>
              <a:rPr lang="en-US" sz="1600" dirty="0" smtClean="0"/>
              <a:t>No Agenda</a:t>
            </a:r>
            <a:endParaRPr lang="en-US" sz="1600"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21</a:t>
            </a:fld>
            <a:endParaRPr lang="en-US"/>
          </a:p>
        </p:txBody>
      </p:sp>
    </p:spTree>
    <p:extLst>
      <p:ext uri="{BB962C8B-B14F-4D97-AF65-F5344CB8AC3E}">
        <p14:creationId xmlns:p14="http://schemas.microsoft.com/office/powerpoint/2010/main" val="246987136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
            <a:ext cx="7772400" cy="1066800"/>
          </a:xfrm>
        </p:spPr>
        <p:txBody>
          <a:bodyPr/>
          <a:lstStyle/>
          <a:p>
            <a:r>
              <a:rPr lang="en-US" b="1" dirty="0" smtClean="0"/>
              <a:t>SC IETF</a:t>
            </a:r>
            <a:endParaRPr lang="en-US" b="1" dirty="0"/>
          </a:p>
        </p:txBody>
      </p:sp>
      <p:sp>
        <p:nvSpPr>
          <p:cNvPr id="4" name="Date Placeholder 3"/>
          <p:cNvSpPr>
            <a:spLocks noGrp="1"/>
          </p:cNvSpPr>
          <p:nvPr>
            <p:ph type="dt" sz="half" idx="10"/>
          </p:nvPr>
        </p:nvSpPr>
        <p:spPr/>
        <p:txBody>
          <a:bodyPr/>
          <a:lstStyle/>
          <a:p>
            <a:pPr>
              <a:defRPr/>
            </a:pPr>
            <a:r>
              <a:rPr lang="en-US" smtClean="0"/>
              <a:t>&lt;Mar 2018&gt;</a:t>
            </a:r>
            <a:endParaRPr lang="en-US" dirty="0"/>
          </a:p>
        </p:txBody>
      </p:sp>
      <p:sp>
        <p:nvSpPr>
          <p:cNvPr id="5" name="Footer Placeholder 4"/>
          <p:cNvSpPr>
            <a:spLocks noGrp="1"/>
          </p:cNvSpPr>
          <p:nvPr>
            <p:ph type="ftr" sz="quarter" idx="11"/>
          </p:nvPr>
        </p:nvSpPr>
        <p:spPr/>
        <p:txBody>
          <a:bodyPr/>
          <a:lstStyle/>
          <a:p>
            <a:pPr>
              <a:defRPr/>
            </a:pPr>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22</a:t>
            </a:fld>
            <a:endParaRPr lang="en-US"/>
          </a:p>
        </p:txBody>
      </p:sp>
      <p:sp>
        <p:nvSpPr>
          <p:cNvPr id="7" name="Content Placeholder 6"/>
          <p:cNvSpPr>
            <a:spLocks noGrp="1"/>
          </p:cNvSpPr>
          <p:nvPr>
            <p:ph idx="1"/>
          </p:nvPr>
        </p:nvSpPr>
        <p:spPr>
          <a:xfrm>
            <a:off x="304800" y="685800"/>
            <a:ext cx="8534400" cy="5715000"/>
          </a:xfrm>
        </p:spPr>
        <p:txBody>
          <a:bodyPr/>
          <a:lstStyle/>
          <a:p>
            <a:pPr marL="0" indent="0">
              <a:buNone/>
            </a:pPr>
            <a:r>
              <a:rPr lang="en-US" sz="1600" dirty="0" smtClean="0"/>
              <a:t>ANIMA </a:t>
            </a:r>
            <a:endParaRPr lang="en-US" sz="1600" dirty="0" smtClean="0"/>
          </a:p>
          <a:p>
            <a:pPr marL="0" indent="0">
              <a:buNone/>
            </a:pPr>
            <a:r>
              <a:rPr lang="en-US" sz="1600" dirty="0" smtClean="0"/>
              <a:t>No Agenda</a:t>
            </a:r>
            <a:endParaRPr lang="en-US" sz="1600" dirty="0" smtClean="0"/>
          </a:p>
        </p:txBody>
      </p:sp>
    </p:spTree>
    <p:extLst>
      <p:ext uri="{BB962C8B-B14F-4D97-AF65-F5344CB8AC3E}">
        <p14:creationId xmlns:p14="http://schemas.microsoft.com/office/powerpoint/2010/main" val="121932349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457200" y="381000"/>
            <a:ext cx="7772400" cy="762000"/>
          </a:xfrm>
        </p:spPr>
        <p:txBody>
          <a:bodyPr/>
          <a:lstStyle/>
          <a:p>
            <a:r>
              <a:rPr lang="en-US" b="1" dirty="0" smtClean="0">
                <a:latin typeface="Times New Roman" charset="0"/>
                <a:ea typeface="ＭＳ Ｐゴシック" charset="0"/>
                <a:cs typeface="ＭＳ Ｐゴシック" charset="0"/>
              </a:rPr>
              <a:t>SC Accomplishments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96786" y="1066800"/>
            <a:ext cx="89154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000" b="1" dirty="0"/>
              <a:t>Maintenance</a:t>
            </a:r>
          </a:p>
          <a:p>
            <a:pPr marL="800100" lvl="1" indent="-342900">
              <a:buClr>
                <a:srgbClr val="FF0000"/>
              </a:buClr>
              <a:buFont typeface="Wingdings" charset="2"/>
              <a:buChar char="q"/>
            </a:pPr>
            <a:r>
              <a:rPr lang="en-US" sz="1800" b="1" dirty="0" smtClean="0"/>
              <a:t>802.15.4-2015 Corrigendum:</a:t>
            </a:r>
          </a:p>
          <a:p>
            <a:pPr marL="1257300" lvl="2" indent="-342900">
              <a:buClr>
                <a:srgbClr val="FF0000"/>
              </a:buClr>
              <a:buFont typeface="Wingdings" charset="2"/>
              <a:buChar char="q"/>
            </a:pPr>
            <a:r>
              <a:rPr lang="en-US" sz="1800" dirty="0" smtClean="0"/>
              <a:t>Results of 802.15.2 Withdrawal Sponsor Ballot presented</a:t>
            </a:r>
          </a:p>
          <a:p>
            <a:pPr marL="1257300" lvl="2" indent="-342900">
              <a:buClr>
                <a:srgbClr val="FF0000"/>
              </a:buClr>
              <a:buFont typeface="Wingdings" charset="2"/>
              <a:buChar char="q"/>
            </a:pPr>
            <a:r>
              <a:rPr lang="en-US" sz="1800" dirty="0" smtClean="0"/>
              <a:t>Comments from the ballot were resolved as per 15-18-0101-01</a:t>
            </a:r>
          </a:p>
          <a:p>
            <a:pPr marL="800100" lvl="1" indent="-342900">
              <a:buClr>
                <a:srgbClr val="FF0000"/>
              </a:buClr>
              <a:buFont typeface="Wingdings" charset="2"/>
              <a:buChar char="q"/>
            </a:pPr>
            <a:r>
              <a:rPr lang="en-US" sz="1800" b="1" dirty="0" smtClean="0"/>
              <a:t>Changes </a:t>
            </a:r>
            <a:r>
              <a:rPr lang="en-US" sz="1800" b="1" dirty="0"/>
              <a:t>with </a:t>
            </a:r>
            <a:r>
              <a:rPr lang="en-US" sz="1800" b="1" dirty="0" smtClean="0"/>
              <a:t>Existing Standards: </a:t>
            </a:r>
            <a:r>
              <a:rPr lang="en-US" sz="1800" dirty="0" smtClean="0"/>
              <a:t>None needed</a:t>
            </a:r>
          </a:p>
          <a:p>
            <a:pPr marL="800100" lvl="1" indent="-342900">
              <a:buClr>
                <a:srgbClr val="FF0000"/>
              </a:buClr>
              <a:buFont typeface="Wingdings" charset="2"/>
              <a:buChar char="q"/>
            </a:pPr>
            <a:r>
              <a:rPr lang="en-US" sz="1800" b="1" dirty="0" smtClean="0"/>
              <a:t>Changes </a:t>
            </a:r>
            <a:r>
              <a:rPr lang="en-US" sz="1800" b="1" dirty="0"/>
              <a:t>with Operations </a:t>
            </a:r>
            <a:r>
              <a:rPr lang="en-US" sz="1800" b="1" dirty="0" smtClean="0"/>
              <a:t>Manual: </a:t>
            </a:r>
            <a:r>
              <a:rPr lang="en-US" sz="1800" dirty="0" smtClean="0"/>
              <a:t>None needed</a:t>
            </a:r>
          </a:p>
          <a:p>
            <a:pPr marL="800100" lvl="1" indent="-342900">
              <a:buClr>
                <a:srgbClr val="FF0000"/>
              </a:buClr>
              <a:buFont typeface="Wingdings" charset="2"/>
              <a:buChar char="q"/>
            </a:pPr>
            <a:endParaRPr lang="en-US" sz="1800" dirty="0"/>
          </a:p>
          <a:p>
            <a:pPr marL="342900" indent="-342900">
              <a:buClr>
                <a:srgbClr val="FF0000"/>
              </a:buClr>
              <a:buFont typeface="Wingdings" charset="2"/>
              <a:buChar char="q"/>
            </a:pPr>
            <a:r>
              <a:rPr lang="en-US" sz="1600" b="1" dirty="0" smtClean="0"/>
              <a:t>SC WNG</a:t>
            </a:r>
          </a:p>
          <a:p>
            <a:pPr marL="800100" lvl="1" indent="-342900">
              <a:buClr>
                <a:srgbClr val="FF0000"/>
              </a:buClr>
              <a:buFont typeface="Wingdings" charset="2"/>
              <a:buChar char="q"/>
            </a:pPr>
            <a:r>
              <a:rPr lang="en-US" sz="1600" b="1" dirty="0" smtClean="0"/>
              <a:t>No presentations were made</a:t>
            </a:r>
          </a:p>
          <a:p>
            <a:pPr marL="342900" indent="-342900">
              <a:buClr>
                <a:srgbClr val="FF0000"/>
              </a:buClr>
              <a:buFont typeface="Wingdings" charset="2"/>
              <a:buChar char="q"/>
            </a:pPr>
            <a:endParaRPr lang="en-US" sz="1600" b="1" dirty="0" smtClean="0"/>
          </a:p>
          <a:p>
            <a:pPr marL="342900" indent="-342900">
              <a:buClr>
                <a:srgbClr val="FF0000"/>
              </a:buClr>
              <a:buFont typeface="Wingdings" charset="2"/>
              <a:buChar char="q"/>
            </a:pPr>
            <a:r>
              <a:rPr lang="en-US" sz="1600" b="1" dirty="0" smtClean="0"/>
              <a:t>IETF</a:t>
            </a:r>
            <a:endParaRPr lang="en-US" sz="1600" b="1" dirty="0"/>
          </a:p>
          <a:p>
            <a:pPr marL="800100" lvl="1" indent="-342900">
              <a:buClr>
                <a:srgbClr val="FF0000"/>
              </a:buClr>
              <a:buFont typeface="Wingdings" charset="2"/>
              <a:buChar char="q"/>
            </a:pPr>
            <a:r>
              <a:rPr lang="en-US" sz="1600" b="1" dirty="0"/>
              <a:t>Reviewed </a:t>
            </a:r>
            <a:r>
              <a:rPr lang="en-US" sz="1600" b="1" dirty="0" smtClean="0"/>
              <a:t>topics for upcoming IETF 101: </a:t>
            </a:r>
            <a:endParaRPr lang="en-US" sz="1600" b="1" dirty="0"/>
          </a:p>
          <a:p>
            <a:pPr marL="1257300" lvl="2" indent="-342900">
              <a:buClr>
                <a:srgbClr val="FF0000"/>
              </a:buClr>
              <a:buFont typeface="Wingdings" charset="2"/>
              <a:buChar char="q"/>
            </a:pPr>
            <a:r>
              <a:rPr lang="en-US" sz="1600" dirty="0"/>
              <a:t>6tisch, Core, 6lo, Roll, Detnet, lp-wan, t2trg, </a:t>
            </a:r>
            <a:r>
              <a:rPr lang="en-US" sz="1600" dirty="0" smtClean="0"/>
              <a:t>Ace</a:t>
            </a:r>
            <a:endParaRPr lang="en-US" sz="1600" dirty="0"/>
          </a:p>
        </p:txBody>
      </p:sp>
    </p:spTree>
    <p:extLst>
      <p:ext uri="{BB962C8B-B14F-4D97-AF65-F5344CB8AC3E}">
        <p14:creationId xmlns:p14="http://schemas.microsoft.com/office/powerpoint/2010/main" val="16887725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152400"/>
            <a:ext cx="8839200" cy="838200"/>
          </a:xfrm>
        </p:spPr>
        <p:txBody>
          <a:bodyPr/>
          <a:lstStyle/>
          <a:p>
            <a:r>
              <a:rPr lang="en-US" sz="3200" u="sng">
                <a:latin typeface="Arial" charset="0"/>
              </a:rPr>
              <a:t>Participants, Patents, and Duty to Inform</a:t>
            </a:r>
            <a:endParaRPr lang="en-US" sz="3200">
              <a:latin typeface="Arial" charset="0"/>
            </a:endParaRPr>
          </a:p>
        </p:txBody>
      </p:sp>
      <p:sp>
        <p:nvSpPr>
          <p:cNvPr id="8195" name="Rectangle 1027"/>
          <p:cNvSpPr>
            <a:spLocks noGrp="1" noChangeArrowheads="1"/>
          </p:cNvSpPr>
          <p:nvPr>
            <p:ph type="body" idx="1"/>
          </p:nvPr>
        </p:nvSpPr>
        <p:spPr>
          <a:xfrm>
            <a:off x="0" y="914400"/>
            <a:ext cx="9144000" cy="4876800"/>
          </a:xfrm>
        </p:spPr>
        <p:txBody>
          <a:bodyPr/>
          <a:lstStyle/>
          <a:p>
            <a:pPr algn="ctr">
              <a:buFont typeface="Monotype Sorts" charset="0"/>
              <a:buNone/>
            </a:pPr>
            <a:r>
              <a:rPr lang="en-US" sz="1600" b="1">
                <a:latin typeface="Arial" charset="0"/>
              </a:rPr>
              <a:t>All participants in this meeting have certain obligations under the IEEE-SA Patent Policy. </a:t>
            </a:r>
          </a:p>
          <a:p>
            <a:pPr lvl="1">
              <a:buFont typeface="Arial" charset="0"/>
              <a:buChar char="•"/>
            </a:pPr>
            <a:r>
              <a:rPr lang="en-US" sz="1600" b="1">
                <a:solidFill>
                  <a:srgbClr val="003399"/>
                </a:solidFill>
                <a:latin typeface="Arial" charset="0"/>
              </a:rPr>
              <a:t>Participants [Note: </a:t>
            </a:r>
            <a:r>
              <a:rPr lang="en-GB" sz="1600" b="1">
                <a:solidFill>
                  <a:srgbClr val="003399"/>
                </a:solidFill>
                <a:latin typeface="Arial" charset="0"/>
              </a:rPr>
              <a:t>Quoted text excerpted from IEEE-SA Standards Board Bylaws subclause 6.2</a:t>
            </a:r>
            <a:r>
              <a:rPr lang="en-US" sz="1600" b="1">
                <a:solidFill>
                  <a:srgbClr val="003399"/>
                </a:solidFill>
                <a:latin typeface="Arial" charset="0"/>
              </a:rPr>
              <a:t>]:</a:t>
            </a:r>
          </a:p>
          <a:p>
            <a:pPr lvl="2">
              <a:buFont typeface="Arial" charset="0"/>
              <a:buChar char="•"/>
            </a:pPr>
            <a:r>
              <a:rPr lang="en-US" sz="1600" b="1">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a:latin typeface="Arial" charset="0"/>
            </a:endParaRPr>
          </a:p>
          <a:p>
            <a:pPr lvl="2">
              <a:buFont typeface="Arial" charset="0"/>
              <a:buChar char="•"/>
            </a:pPr>
            <a:r>
              <a:rPr lang="en-US" sz="1600" b="1">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a:solidFill>
                  <a:srgbClr val="003399"/>
                </a:solidFill>
                <a:latin typeface="Arial" charset="0"/>
              </a:rPr>
              <a:t>Early identification of holders of potential Essential Patent Claims is strongly encouraged</a:t>
            </a:r>
          </a:p>
          <a:p>
            <a:pPr lvl="1">
              <a:buFont typeface="Arial" charset="0"/>
              <a:buChar char="•"/>
            </a:pPr>
            <a:r>
              <a:rPr lang="en-US" sz="1600" b="1">
                <a:solidFill>
                  <a:srgbClr val="003399"/>
                </a:solidFill>
                <a:latin typeface="Arial" charset="0"/>
              </a:rPr>
              <a:t>No duty to perform a patent search</a:t>
            </a:r>
            <a:endParaRPr lang="en-US" sz="1600">
              <a:latin typeface="Arial" charset="0"/>
            </a:endParaRPr>
          </a:p>
        </p:txBody>
      </p:sp>
      <p:sp>
        <p:nvSpPr>
          <p:cNvPr id="8196"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#2</a:t>
            </a:r>
            <a:endParaRPr lang="en-US" sz="240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85800" y="14478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57150" y="64389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533400"/>
            <a:ext cx="8458200" cy="609600"/>
          </a:xfrm>
        </p:spPr>
        <p:txBody>
          <a:bodyPr/>
          <a:lstStyle/>
          <a:p>
            <a:r>
              <a:rPr lang="en-US" sz="3200" u="sng" dirty="0">
                <a:latin typeface="Arial" charset="0"/>
              </a:rPr>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b="1" u="sng">
              <a:solidFill>
                <a:srgbClr val="000099"/>
              </a:solidFill>
              <a:latin typeface="Helvetica" charset="0"/>
            </a:endParaRPr>
          </a:p>
        </p:txBody>
      </p:sp>
      <p:sp>
        <p:nvSpPr>
          <p:cNvPr id="11268" name="Rectangle 4"/>
          <p:cNvSpPr>
            <a:spLocks noChangeArrowheads="1"/>
          </p:cNvSpPr>
          <p:nvPr/>
        </p:nvSpPr>
        <p:spPr bwMode="auto">
          <a:xfrm>
            <a:off x="533400" y="12192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eaLnBrk="0" hangingPunct="0">
              <a:lnSpc>
                <a:spcPct val="80000"/>
              </a:lnSpc>
              <a:spcBef>
                <a:spcPct val="20000"/>
              </a:spcBef>
              <a:buClr>
                <a:srgbClr val="CC3300"/>
              </a:buClr>
              <a:buSzPct val="50000"/>
              <a:buFont typeface="Monotype Sorts" charset="0"/>
              <a:buChar char="l"/>
            </a:pPr>
            <a:endParaRPr lang="en-US" sz="700" u="sng" dirty="0">
              <a:solidFill>
                <a:srgbClr val="FF0000"/>
              </a:solidFill>
              <a:latin typeface="Arial" charset="0"/>
            </a:endParaRPr>
          </a:p>
          <a:p>
            <a:pPr marL="230188" indent="-230188" eaLnBrk="0" hangingPunct="0">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eaLnBrk="0" hangingPunct="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eaLnBrk="0" hangingPunct="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eaLnBrk="0" hangingPunct="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eaLnBrk="0" hangingPunct="0">
              <a:lnSpc>
                <a:spcPct val="80000"/>
              </a:lnSpc>
              <a:spcBef>
                <a:spcPct val="20000"/>
              </a:spcBef>
              <a:buClr>
                <a:srgbClr val="CC3300"/>
              </a:buClr>
              <a:buSzPct val="50000"/>
              <a:buFont typeface="Monotype Sorts" charset="0"/>
              <a:buNone/>
            </a:pPr>
            <a:r>
              <a:rPr lang="en-US" sz="1000" b="1" dirty="0">
                <a:solidFill>
                  <a:srgbClr val="000099"/>
                </a:solidFill>
                <a:latin typeface="Arial" charset="0"/>
              </a:rPr>
              <a:t>---------------------------------------------------------------   </a:t>
            </a:r>
            <a:endParaRPr lang="en-US" sz="1200" b="1" dirty="0">
              <a:solidFill>
                <a:srgbClr val="000099"/>
              </a:solidFill>
              <a:latin typeface="Arial" charset="0"/>
            </a:endParaRPr>
          </a:p>
          <a:p>
            <a:pPr marL="230188" indent="-230188" algn="ctr" eaLnBrk="0" hangingPunct="0">
              <a:lnSpc>
                <a:spcPct val="80000"/>
              </a:lnSpc>
              <a:spcBef>
                <a:spcPct val="20000"/>
              </a:spcBef>
              <a:buClr>
                <a:srgbClr val="CC3300"/>
              </a:buClr>
              <a:buSzPct val="50000"/>
              <a:buFont typeface="Monotype Sorts" charset="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p:txBody>
      </p:sp>
      <p:sp>
        <p:nvSpPr>
          <p:cNvPr id="11269" name="Text Box 7"/>
          <p:cNvSpPr txBox="1">
            <a:spLocks noChangeArrowheads="1"/>
          </p:cNvSpPr>
          <p:nvPr/>
        </p:nvSpPr>
        <p:spPr bwMode="auto">
          <a:xfrm>
            <a:off x="57150" y="64389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a:solidFill>
                  <a:schemeClr val="tx1"/>
                </a:solidFill>
                <a:latin typeface="Times New Roman" charset="0"/>
              </a:rPr>
              <a:t>Slide #4</a:t>
            </a:r>
            <a:endParaRPr lang="en-US" sz="2400">
              <a:solidFill>
                <a:schemeClr val="tx1"/>
              </a:solidFill>
              <a:latin typeface="Times New Roman" charset="0"/>
            </a:endParaRPr>
          </a:p>
        </p:txBody>
      </p:sp>
      <p:sp>
        <p:nvSpPr>
          <p:cNvPr id="2" name="Date Placeholder 1"/>
          <p:cNvSpPr>
            <a:spLocks noGrp="1"/>
          </p:cNvSpPr>
          <p:nvPr>
            <p:ph type="dt" sz="half" idx="10"/>
          </p:nvPr>
        </p:nvSpPr>
        <p:spPr/>
        <p:txBody>
          <a:bodyPr/>
          <a:lstStyle/>
          <a:p>
            <a:pPr>
              <a:defRPr/>
            </a:pPr>
            <a:r>
              <a:rPr lang="en-US" smtClean="0"/>
              <a:t>&lt;Mar 2018&gt;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793"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3794"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379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A3A51FB-5A75-9A45-A17E-5844EA2DA793}" type="slidenum">
              <a:rPr lang="en-US"/>
              <a:pPr/>
              <a:t>7</a:t>
            </a:fld>
            <a:endParaRPr lang="en-US"/>
          </a:p>
        </p:txBody>
      </p:sp>
      <p:sp>
        <p:nvSpPr>
          <p:cNvPr id="33796"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EEEEEC27-9AB7-2748-97A7-7ACDD150DF3D}" type="slidenum">
              <a:rPr lang="en-US"/>
              <a:pPr algn="ctr"/>
              <a:t>7</a:t>
            </a:fld>
            <a:endParaRPr lang="en-US"/>
          </a:p>
        </p:txBody>
      </p:sp>
      <p:sp>
        <p:nvSpPr>
          <p:cNvPr id="33797" name="Rectangle 2"/>
          <p:cNvSpPr>
            <a:spLocks noGrp="1" noChangeArrowheads="1"/>
          </p:cNvSpPr>
          <p:nvPr>
            <p:ph type="title" idx="4294967295"/>
          </p:nvPr>
        </p:nvSpPr>
        <p:spPr/>
        <p:txBody>
          <a:bodyPr/>
          <a:lstStyle/>
          <a:p>
            <a:r>
              <a:rPr lang="en-US" dirty="0" err="1" smtClean="0">
                <a:latin typeface="Times New Roman" charset="0"/>
                <a:ea typeface="ＭＳ Ｐゴシック" charset="0"/>
                <a:cs typeface="ＭＳ Ｐゴシック" charset="0"/>
              </a:rPr>
              <a:t>SCmaintenance</a:t>
            </a:r>
            <a:r>
              <a:rPr lang="en-US" dirty="0" smtClean="0">
                <a:latin typeface="Times New Roman" charset="0"/>
                <a:ea typeface="ＭＳ Ｐゴシック" charset="0"/>
                <a:cs typeface="ＭＳ Ｐゴシック" charset="0"/>
              </a:rPr>
              <a:t>/</a:t>
            </a:r>
            <a:r>
              <a:rPr lang="en-US" dirty="0" err="1" smtClean="0">
                <a:latin typeface="Times New Roman" charset="0"/>
                <a:ea typeface="ＭＳ Ｐゴシック" charset="0"/>
                <a:cs typeface="ＭＳ Ｐゴシック" charset="0"/>
              </a:rPr>
              <a:t>SCwng</a:t>
            </a:r>
            <a:r>
              <a:rPr lang="en-US" dirty="0" smtClean="0">
                <a:latin typeface="Times New Roman" charset="0"/>
                <a:ea typeface="ＭＳ Ｐゴシック" charset="0"/>
                <a:cs typeface="ＭＳ Ｐゴシック" charset="0"/>
              </a:rPr>
              <a:t> Officer</a:t>
            </a:r>
            <a:endParaRPr lang="en-US" dirty="0">
              <a:latin typeface="Times New Roman" charset="0"/>
              <a:ea typeface="ＭＳ Ｐゴシック" charset="0"/>
              <a:cs typeface="ＭＳ Ｐゴシック" charset="0"/>
            </a:endParaRPr>
          </a:p>
        </p:txBody>
      </p:sp>
      <p:sp>
        <p:nvSpPr>
          <p:cNvPr id="33798" name="Rectangle 3"/>
          <p:cNvSpPr>
            <a:spLocks noGrp="1" noChangeArrowheads="1"/>
          </p:cNvSpPr>
          <p:nvPr>
            <p:ph type="body" idx="4294967295"/>
          </p:nvPr>
        </p:nvSpPr>
        <p:spPr>
          <a:xfrm>
            <a:off x="762000" y="1752600"/>
            <a:ext cx="7772400" cy="4419600"/>
          </a:xfrm>
        </p:spPr>
        <p:txBody>
          <a:bodyPr/>
          <a:lstStyle/>
          <a:p>
            <a:pPr>
              <a:lnSpc>
                <a:spcPct val="80000"/>
              </a:lnSpc>
              <a:buFontTx/>
              <a:buNone/>
            </a:pPr>
            <a:r>
              <a:rPr lang="en-US" sz="1800" dirty="0">
                <a:latin typeface="Arial" charset="0"/>
                <a:ea typeface="ＭＳ Ｐゴシック" charset="0"/>
                <a:cs typeface="ＭＳ Ｐゴシック" charset="0"/>
              </a:rPr>
              <a:t>Chair:		</a:t>
            </a:r>
            <a:r>
              <a:rPr lang="en-US" sz="1800" dirty="0" smtClean="0">
                <a:latin typeface="Arial" charset="0"/>
                <a:ea typeface="ＭＳ Ｐゴシック" charset="0"/>
                <a:cs typeface="ＭＳ Ｐゴシック" charset="0"/>
              </a:rPr>
              <a:t>	Patrick </a:t>
            </a:r>
            <a:r>
              <a:rPr lang="en-US" sz="1800" dirty="0">
                <a:latin typeface="Arial" charset="0"/>
                <a:ea typeface="ＭＳ Ｐゴシック" charset="0"/>
                <a:cs typeface="ＭＳ Ｐゴシック" charset="0"/>
              </a:rPr>
              <a:t>Kinney</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a:latin typeface="Arial" charset="0"/>
                <a:ea typeface="ＭＳ Ｐゴシック" charset="0"/>
                <a:cs typeface="ＭＳ Ｐゴシック" charset="0"/>
              </a:rPr>
              <a:t>Vice </a:t>
            </a:r>
            <a:r>
              <a:rPr lang="en-US" sz="1800" dirty="0" smtClean="0">
                <a:latin typeface="Arial" charset="0"/>
                <a:ea typeface="ＭＳ Ｐゴシック" charset="0"/>
                <a:cs typeface="ＭＳ Ｐゴシック" charset="0"/>
              </a:rPr>
              <a:t>Chair		Ben Rolfe</a:t>
            </a:r>
          </a:p>
          <a:p>
            <a:pPr>
              <a:lnSpc>
                <a:spcPct val="80000"/>
              </a:lnSpc>
              <a:buFontTx/>
              <a:buNone/>
            </a:pPr>
            <a:endParaRPr lang="en-US" sz="1800" dirty="0">
              <a:latin typeface="Arial" charset="0"/>
              <a:ea typeface="ＭＳ Ｐゴシック" charset="0"/>
              <a:cs typeface="ＭＳ Ｐゴシック" charset="0"/>
            </a:endParaRPr>
          </a:p>
          <a:p>
            <a:pPr>
              <a:lnSpc>
                <a:spcPct val="80000"/>
              </a:lnSpc>
              <a:buFontTx/>
              <a:buNone/>
            </a:pPr>
            <a:r>
              <a:rPr lang="en-US" sz="1800" dirty="0" smtClean="0">
                <a:latin typeface="Arial" charset="0"/>
                <a:ea typeface="ＭＳ Ｐゴシック" charset="0"/>
                <a:cs typeface="ＭＳ Ｐゴシック" charset="0"/>
              </a:rPr>
              <a:t>Secretary	</a:t>
            </a:r>
            <a:endParaRPr lang="en-US" sz="1800" dirty="0">
              <a:latin typeface="Arial" charset="0"/>
              <a:ea typeface="ＭＳ Ｐゴシック" charset="0"/>
              <a:cs typeface="ＭＳ Ｐゴシック" charset="0"/>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4817"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34818"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34819"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46265716-B634-3A47-98FF-5DF75800F80A}" type="slidenum">
              <a:rPr lang="en-US"/>
              <a:pPr/>
              <a:t>8</a:t>
            </a:fld>
            <a:endParaRPr lang="en-US"/>
          </a:p>
        </p:txBody>
      </p:sp>
      <p:sp>
        <p:nvSpPr>
          <p:cNvPr id="34820" name="Slide Number Placeholder 5"/>
          <p:cNvSpPr txBox="1">
            <a:spLocks noGrp="1"/>
          </p:cNvSpPr>
          <p:nvPr/>
        </p:nvSpPr>
        <p:spPr bwMode="auto">
          <a:xfrm>
            <a:off x="4357688" y="6475413"/>
            <a:ext cx="5048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68832A1C-CD67-3D4B-B268-8787D6E63FCA}" type="slidenum">
              <a:rPr lang="en-US"/>
              <a:pPr algn="ctr"/>
              <a:t>8</a:t>
            </a:fld>
            <a:endParaRPr lang="en-US"/>
          </a:p>
        </p:txBody>
      </p:sp>
      <p:sp>
        <p:nvSpPr>
          <p:cNvPr id="34821" name="Rectangle 2"/>
          <p:cNvSpPr>
            <a:spLocks noGrp="1" noChangeArrowheads="1"/>
          </p:cNvSpPr>
          <p:nvPr>
            <p:ph type="title" idx="4294967295"/>
          </p:nvPr>
        </p:nvSpPr>
        <p:spPr>
          <a:xfrm>
            <a:off x="762000" y="457200"/>
            <a:ext cx="7772400" cy="762000"/>
          </a:xfrm>
        </p:spPr>
        <p:txBody>
          <a:bodyPr/>
          <a:lstStyle/>
          <a:p>
            <a:r>
              <a:rPr lang="en-US">
                <a:latin typeface="Times New Roman" charset="0"/>
                <a:ea typeface="ＭＳ Ｐゴシック" charset="0"/>
                <a:cs typeface="ＭＳ Ｐゴシック" charset="0"/>
              </a:rPr>
              <a:t>Chair’s Role</a:t>
            </a:r>
          </a:p>
        </p:txBody>
      </p:sp>
      <p:sp>
        <p:nvSpPr>
          <p:cNvPr id="34822" name="Rectangle 3"/>
          <p:cNvSpPr>
            <a:spLocks noGrp="1" noChangeArrowheads="1"/>
          </p:cNvSpPr>
          <p:nvPr>
            <p:ph type="body" idx="4294967295"/>
          </p:nvPr>
        </p:nvSpPr>
        <p:spPr>
          <a:xfrm>
            <a:off x="762000" y="1371600"/>
            <a:ext cx="7772400" cy="4876800"/>
          </a:xfrm>
        </p:spPr>
        <p:txBody>
          <a:bodyPr/>
          <a:lstStyle/>
          <a:p>
            <a:pPr>
              <a:lnSpc>
                <a:spcPct val="80000"/>
              </a:lnSpc>
            </a:pPr>
            <a:r>
              <a:rPr lang="en-US" sz="2400" b="1">
                <a:latin typeface="Arial" charset="0"/>
                <a:ea typeface="ＭＳ Ｐゴシック" charset="0"/>
                <a:cs typeface="ＭＳ Ｐゴシック" charset="0"/>
                <a:hlinkClick r:id="rId3"/>
              </a:rPr>
              <a:t>http://ieee802.org/Mike_Spring_Article_on_Stds_Process.pdf</a:t>
            </a:r>
            <a:endParaRPr lang="en-US" sz="2400" b="1">
              <a:latin typeface="Arial" charset="0"/>
              <a:ea typeface="ＭＳ Ｐゴシック" charset="0"/>
              <a:cs typeface="ＭＳ Ｐゴシック" charset="0"/>
            </a:endParaRPr>
          </a:p>
          <a:p>
            <a:pPr>
              <a:lnSpc>
                <a:spcPct val="80000"/>
              </a:lnSpc>
              <a:buFontTx/>
              <a:buNone/>
            </a:pPr>
            <a:r>
              <a:rPr lang="en-US" sz="2400" i="1">
                <a:latin typeface="Arial" charset="0"/>
                <a:ea typeface="ＭＳ Ｐゴシック" charset="0"/>
                <a:cs typeface="ＭＳ Ｐゴシック" charset="0"/>
              </a:rPr>
              <a:t>…the chairperson of the working group is key to what and how fast a standard is produced.</a:t>
            </a:r>
            <a:endParaRPr lang="en-US" sz="2400">
              <a:latin typeface="Arial" charset="0"/>
              <a:ea typeface="ＭＳ Ｐゴシック" charset="0"/>
              <a:cs typeface="ＭＳ Ｐゴシック" charset="0"/>
            </a:endParaRPr>
          </a:p>
          <a:p>
            <a:pPr>
              <a:lnSpc>
                <a:spcPct val="80000"/>
              </a:lnSpc>
              <a:buFontTx/>
              <a:buNone/>
            </a:pPr>
            <a:endParaRPr lang="en-US" sz="2400">
              <a:latin typeface="Arial" charset="0"/>
              <a:ea typeface="ＭＳ Ｐゴシック" charset="0"/>
              <a:cs typeface="ＭＳ Ｐゴシック" charset="0"/>
            </a:endParaRPr>
          </a:p>
          <a:p>
            <a:pPr>
              <a:lnSpc>
                <a:spcPct val="80000"/>
              </a:lnSpc>
              <a:buFontTx/>
              <a:buNone/>
            </a:pPr>
            <a:r>
              <a:rPr lang="en-US" sz="2400">
                <a:latin typeface="Arial" charset="0"/>
                <a:ea typeface="ＭＳ Ｐゴシック" charset="0"/>
                <a:cs typeface="ＭＳ Ｐゴシック" charset="0"/>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&lt;Mar 2018&gt;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304800"/>
            <a:ext cx="7772400" cy="762000"/>
          </a:xfrm>
        </p:spPr>
        <p:txBody>
          <a:bodyPr/>
          <a:lstStyle/>
          <a:p>
            <a:r>
              <a:rPr lang="en-US" b="1" dirty="0" smtClean="0">
                <a:latin typeface="Times New Roman" charset="0"/>
                <a:ea typeface="ＭＳ Ｐゴシック" charset="0"/>
                <a:cs typeface="ＭＳ Ｐゴシック" charset="0"/>
              </a:rPr>
              <a:t>SC Meeting Goals</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304800" y="1066800"/>
            <a:ext cx="85344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0650" indent="-290513" fontAlgn="b">
              <a:buClr>
                <a:srgbClr val="FF0000"/>
              </a:buClr>
              <a:buFont typeface="Wingdings" charset="2"/>
              <a:buChar char="q"/>
            </a:pPr>
            <a:r>
              <a:rPr lang="en-US" sz="3200" b="1" dirty="0" smtClean="0"/>
              <a:t>SC Maintenance   	</a:t>
            </a:r>
            <a:r>
              <a:rPr lang="en-US" sz="2400" b="1" dirty="0" smtClean="0"/>
              <a:t>Monday 5 Mar, PM1 </a:t>
            </a:r>
          </a:p>
          <a:p>
            <a:pPr marL="914400" lvl="1" indent="-457200" eaLnBrk="0" fontAlgn="b" hangingPunct="0">
              <a:buClr>
                <a:srgbClr val="FF0000"/>
              </a:buClr>
              <a:buFont typeface="Wingdings" charset="0"/>
              <a:buChar char="q"/>
            </a:pPr>
            <a:r>
              <a:rPr lang="en-US" sz="2400" b="1" dirty="0" smtClean="0"/>
              <a:t>Ballot to Withdraw 802.15.2 comment resolution</a:t>
            </a:r>
          </a:p>
          <a:p>
            <a:pPr marL="914400" lvl="1" indent="-457200" eaLnBrk="0" fontAlgn="b" hangingPunct="0">
              <a:buClr>
                <a:srgbClr val="FF0000"/>
              </a:buClr>
              <a:buFont typeface="Wingdings" charset="0"/>
              <a:buChar char="q"/>
            </a:pPr>
            <a:r>
              <a:rPr lang="en-US" sz="2400" b="1" dirty="0" smtClean="0"/>
              <a:t>Discuss any other issues with published standards</a:t>
            </a:r>
          </a:p>
          <a:p>
            <a:pPr marL="914400" lvl="1" indent="-457200" eaLnBrk="0" fontAlgn="b" hangingPunct="0">
              <a:buClr>
                <a:srgbClr val="FF0000"/>
              </a:buClr>
              <a:buFont typeface="Wingdings" charset="0"/>
              <a:buChar char="q"/>
            </a:pPr>
            <a:r>
              <a:rPr lang="en-US" sz="2400" b="1" dirty="0" smtClean="0"/>
              <a:t>Discuss any issues with the Operations Manual</a:t>
            </a:r>
            <a:endParaRPr lang="en-US" sz="2400" dirty="0" smtClean="0"/>
          </a:p>
          <a:p>
            <a:pPr marL="457200" indent="-457200" eaLnBrk="0" fontAlgn="b" hangingPunct="0">
              <a:buClr>
                <a:srgbClr val="FF0000"/>
              </a:buClr>
              <a:buFont typeface="Wingdings" charset="0"/>
              <a:buChar char="q"/>
            </a:pPr>
            <a:r>
              <a:rPr lang="en-US" sz="3200" b="1" dirty="0" smtClean="0"/>
              <a:t>SC </a:t>
            </a:r>
            <a:r>
              <a:rPr lang="en-US" sz="3200" b="1" dirty="0"/>
              <a:t>WNG  </a:t>
            </a:r>
            <a:r>
              <a:rPr lang="en-US" sz="3200" b="1" dirty="0" smtClean="0"/>
              <a:t>		</a:t>
            </a:r>
            <a:r>
              <a:rPr lang="en-US" sz="2400" b="1" dirty="0" smtClean="0"/>
              <a:t>Wednesday 7 Mar, </a:t>
            </a:r>
            <a:r>
              <a:rPr lang="en-US" sz="2400" b="1" dirty="0"/>
              <a:t>AM2</a:t>
            </a:r>
          </a:p>
          <a:p>
            <a:pPr marL="801688" lvl="1" indent="-342900" fontAlgn="b">
              <a:buClr>
                <a:srgbClr val="FF0000"/>
              </a:buClr>
              <a:buFont typeface="Wingdings" charset="2"/>
              <a:buChar char="q"/>
            </a:pPr>
            <a:r>
              <a:rPr lang="en-US" sz="2400" b="1" dirty="0" smtClean="0"/>
              <a:t>No presentation slots have been requested</a:t>
            </a:r>
          </a:p>
          <a:p>
            <a:pPr marL="457200" indent="-457200" eaLnBrk="0" fontAlgn="b" hangingPunct="0">
              <a:buClr>
                <a:srgbClr val="FF0000"/>
              </a:buClr>
              <a:buFont typeface="Wingdings" charset="0"/>
              <a:buChar char="q"/>
            </a:pPr>
            <a:r>
              <a:rPr lang="en-US" sz="3200" b="1" dirty="0"/>
              <a:t>SC IETF 		</a:t>
            </a:r>
            <a:r>
              <a:rPr lang="en-US" sz="2400" b="1" dirty="0"/>
              <a:t>Thursday </a:t>
            </a:r>
            <a:r>
              <a:rPr lang="en-US" sz="2400" b="1" dirty="0" smtClean="0"/>
              <a:t>8 </a:t>
            </a:r>
            <a:r>
              <a:rPr lang="en-US" sz="2400" b="1" dirty="0"/>
              <a:t>Jan, PM2 </a:t>
            </a:r>
          </a:p>
          <a:p>
            <a:pPr marL="800100" lvl="1" indent="-342900">
              <a:buClr>
                <a:srgbClr val="FF0000"/>
              </a:buClr>
              <a:buFont typeface="Wingdings" charset="2"/>
              <a:buChar char="q"/>
            </a:pPr>
            <a:r>
              <a:rPr lang="en-US" sz="2400" b="1" dirty="0" smtClean="0"/>
              <a:t>IETF-101 Preview: </a:t>
            </a:r>
            <a:r>
              <a:rPr lang="en-US" sz="2400" b="1" dirty="0"/>
              <a:t>6tisch, Core, 6lo, Roll, Detnet, lp-wan, Ace, </a:t>
            </a:r>
            <a:r>
              <a:rPr lang="en-US" sz="2400" b="1" dirty="0" smtClean="0"/>
              <a:t>t2trg</a:t>
            </a:r>
            <a:endParaRPr lang="en-US" sz="2400" b="1"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43235</TotalTime>
  <Words>2102</Words>
  <Application>Microsoft Macintosh PowerPoint</Application>
  <PresentationFormat>On-screen Show (4:3)</PresentationFormat>
  <Paragraphs>336</Paragraphs>
  <Slides>23</Slides>
  <Notes>8</Notes>
  <HiddenSlides>21</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Instructions for the WG Chair</vt:lpstr>
      <vt:lpstr>Participants, Patents, and Duty to Inform</vt:lpstr>
      <vt:lpstr>Patent Related Links</vt:lpstr>
      <vt:lpstr>Call for Potentially Essential Patents</vt:lpstr>
      <vt:lpstr>Other Guidelines for IEEE WG Meetings</vt:lpstr>
      <vt:lpstr>SCmaintenance/SCwng Officer</vt:lpstr>
      <vt:lpstr>Chair’s Role</vt:lpstr>
      <vt:lpstr>SC Meeting Goals</vt:lpstr>
      <vt:lpstr>SC Maintenance</vt:lpstr>
      <vt:lpstr>SC Maintenance</vt:lpstr>
      <vt:lpstr>SC IETF</vt:lpstr>
      <vt:lpstr>SC IETG 6tisch</vt:lpstr>
      <vt:lpstr>SC IETF Core</vt:lpstr>
      <vt:lpstr>SC IETF 6lo</vt:lpstr>
      <vt:lpstr>SC IETF - Roll</vt:lpstr>
      <vt:lpstr>SC IETF Detnet</vt:lpstr>
      <vt:lpstr>SC IETF Detnet</vt:lpstr>
      <vt:lpstr>SC IETF</vt:lpstr>
      <vt:lpstr>SC IETF</vt:lpstr>
      <vt:lpstr>SC IETF</vt:lpstr>
      <vt:lpstr>SC IETF</vt:lpstr>
      <vt:lpstr>SC Accomplishments</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Report for Rosemont</dc:title>
  <dc:subject>IEEE 802.15 &lt;SC Report&gt;</dc:subject>
  <dc:creator>Pat Kinney</dc:creator>
  <cp:keywords/>
  <dc:description>&lt;15-18-0102-01-0mag&gt;</dc:description>
  <cp:lastModifiedBy>Pat Kinney</cp:lastModifiedBy>
  <cp:revision>928</cp:revision>
  <cp:lastPrinted>2016-07-25T16:00:41Z</cp:lastPrinted>
  <dcterms:created xsi:type="dcterms:W3CDTF">2009-07-12T16:25:16Z</dcterms:created>
  <dcterms:modified xsi:type="dcterms:W3CDTF">2018-03-08T23:56:42Z</dcterms:modified>
  <cp:category/>
</cp:coreProperties>
</file>