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32"/>
  </p:notesMasterIdLst>
  <p:handoutMasterIdLst>
    <p:handoutMasterId r:id="rId33"/>
  </p:handoutMasterIdLst>
  <p:sldIdLst>
    <p:sldId id="259" r:id="rId3"/>
    <p:sldId id="262" r:id="rId4"/>
    <p:sldId id="269" r:id="rId5"/>
    <p:sldId id="270" r:id="rId6"/>
    <p:sldId id="271" r:id="rId7"/>
    <p:sldId id="272" r:id="rId8"/>
    <p:sldId id="273" r:id="rId9"/>
    <p:sldId id="268" r:id="rId10"/>
    <p:sldId id="274" r:id="rId11"/>
    <p:sldId id="261" r:id="rId12"/>
    <p:sldId id="275" r:id="rId13"/>
    <p:sldId id="276" r:id="rId14"/>
    <p:sldId id="280" r:id="rId15"/>
    <p:sldId id="278" r:id="rId16"/>
    <p:sldId id="281" r:id="rId17"/>
    <p:sldId id="282" r:id="rId18"/>
    <p:sldId id="283" r:id="rId19"/>
    <p:sldId id="284" r:id="rId20"/>
    <p:sldId id="285" r:id="rId21"/>
    <p:sldId id="286" r:id="rId22"/>
    <p:sldId id="260" r:id="rId23"/>
    <p:sldId id="287" r:id="rId24"/>
    <p:sldId id="289" r:id="rId25"/>
    <p:sldId id="288" r:id="rId26"/>
    <p:sldId id="290" r:id="rId27"/>
    <p:sldId id="292" r:id="rId28"/>
    <p:sldId id="294" r:id="rId29"/>
    <p:sldId id="293" r:id="rId30"/>
    <p:sldId id="295"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a:t>
            </a:r>
            <a:r>
              <a:rPr lang="en-US" altLang="en-US" sz="1400" b="1" dirty="0" smtClean="0"/>
              <a:t>15-18-0096-02-004w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055-00-lpwa-minutes-for-ieee-tg-802-15-sg-lpwa-irvine-interim-meeting.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portal.etsi.org/webapp/WorkProgram/Report_WorkItem.asp?WKI_ID=4595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8/15-18-0094-00-004w-802-15-4w-draft-call-for-proposal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8/15-18-0093-00-004w-802-15-4w-draft-technical-guidance-documen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18/15-18-0053-03-lpwa-csd-for-802-15-4w-lpwan-phy.docx" TargetMode="External"/><Relationship Id="rId2" Type="http://schemas.openxmlformats.org/officeDocument/2006/relationships/hyperlink" Target="https://mentor.ieee.org/802.15/dcn/18/15-18-0133-03-004w-draft-802-15-4w-par-csd-comment-responses.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8/15-18-0093-03-004w-802-15-4w-draft-technical-guidance-documen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5/dcn/17/15-17-0626-00-lpwa-etsi-ltn-reply-to-liaison-reques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datatracker.ietf.org/wg/lpwan/document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18/15-18-0149-00-004w-overview-of-ietf-lpwan-working-group-schc-specification.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SG 802.15.4w March 2018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[04. 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SG 802.15.4w sessions.]</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smtClean="0"/>
              <a:t>Open	</a:t>
            </a:r>
          </a:p>
          <a:p>
            <a:r>
              <a:rPr lang="en-US" sz="1200" dirty="0" smtClean="0"/>
              <a:t>IEEE-SA </a:t>
            </a:r>
            <a:r>
              <a:rPr lang="en-US" sz="1200" dirty="0"/>
              <a:t>Stds. Board Bylaws on Patents in Std's. &amp; Guidelines	</a:t>
            </a:r>
            <a:endParaRPr lang="en-US" sz="1200" dirty="0" smtClean="0"/>
          </a:p>
          <a:p>
            <a:r>
              <a:rPr lang="en-US" sz="1200" dirty="0" smtClean="0"/>
              <a:t>Approval </a:t>
            </a:r>
            <a:r>
              <a:rPr lang="en-US" sz="1200" dirty="0"/>
              <a:t>of the Agenda	</a:t>
            </a:r>
            <a:endParaRPr lang="en-US" sz="1200" dirty="0" smtClean="0"/>
          </a:p>
          <a:p>
            <a:r>
              <a:rPr lang="en-US" sz="1200" dirty="0" smtClean="0"/>
              <a:t>Approval </a:t>
            </a:r>
            <a:r>
              <a:rPr lang="en-US" sz="1200" dirty="0"/>
              <a:t>of Irvine </a:t>
            </a:r>
            <a:r>
              <a:rPr lang="en-US" sz="1200" dirty="0" smtClean="0"/>
              <a:t>Minutes</a:t>
            </a:r>
            <a:r>
              <a:rPr lang="en-US" sz="1200" dirty="0"/>
              <a:t>	</a:t>
            </a:r>
            <a:endParaRPr lang="en-US" sz="1200" dirty="0" smtClean="0"/>
          </a:p>
          <a:p>
            <a:r>
              <a:rPr lang="en-US" sz="1200" dirty="0" smtClean="0"/>
              <a:t>Latest New from ETSI LTN</a:t>
            </a:r>
          </a:p>
          <a:p>
            <a:r>
              <a:rPr lang="en-US" sz="1200" dirty="0" smtClean="0"/>
              <a:t>802.15.4w Schedule</a:t>
            </a:r>
          </a:p>
          <a:p>
            <a:r>
              <a:rPr lang="en-US" sz="1200" dirty="0" smtClean="0"/>
              <a:t>Call </a:t>
            </a:r>
            <a:r>
              <a:rPr lang="en-US" sz="1200" dirty="0"/>
              <a:t>for </a:t>
            </a:r>
            <a:r>
              <a:rPr lang="en-US" sz="1200" dirty="0" smtClean="0"/>
              <a:t>Proposals</a:t>
            </a:r>
          </a:p>
          <a:p>
            <a:r>
              <a:rPr lang="en-US" sz="1200" dirty="0" smtClean="0"/>
              <a:t>Technical Guidance Document</a:t>
            </a:r>
          </a:p>
          <a:p>
            <a:r>
              <a:rPr lang="en-US" sz="1200" dirty="0" smtClean="0"/>
              <a:t>Recess</a:t>
            </a:r>
            <a:r>
              <a:rPr lang="en-US" sz="1200" dirty="0"/>
              <a:t>	</a:t>
            </a:r>
            <a:endParaRPr lang="en-US" sz="1200" dirty="0" smtClean="0"/>
          </a:p>
          <a:p>
            <a:endParaRPr lang="en-US" sz="1200" dirty="0" smtClean="0"/>
          </a:p>
          <a:p>
            <a:pPr marL="0" indent="0">
              <a:buNone/>
            </a:pPr>
            <a:r>
              <a:rPr lang="en-US" sz="1200" b="1" dirty="0"/>
              <a:t>Tuesday PM1</a:t>
            </a:r>
          </a:p>
          <a:p>
            <a:r>
              <a:rPr lang="en-US" sz="1200" dirty="0" smtClean="0"/>
              <a:t>Open</a:t>
            </a:r>
            <a:endParaRPr lang="en-US" sz="1200" dirty="0"/>
          </a:p>
          <a:p>
            <a:r>
              <a:rPr lang="en-US" sz="1200" dirty="0"/>
              <a:t>Call for </a:t>
            </a:r>
            <a:r>
              <a:rPr lang="en-US" sz="1200" dirty="0" smtClean="0"/>
              <a:t>Proposals</a:t>
            </a:r>
          </a:p>
          <a:p>
            <a:r>
              <a:rPr lang="en-US" sz="1200" dirty="0" smtClean="0"/>
              <a:t>Techical Guidance Document</a:t>
            </a:r>
            <a:endParaRPr lang="en-US" sz="1200" dirty="0"/>
          </a:p>
          <a:p>
            <a:r>
              <a:rPr lang="en-US" sz="1200" dirty="0"/>
              <a:t>Proposal Evaluation Procedure</a:t>
            </a:r>
          </a:p>
          <a:p>
            <a:r>
              <a:rPr lang="en-US" sz="1200" dirty="0"/>
              <a:t>Recess</a:t>
            </a:r>
          </a:p>
          <a:p>
            <a:endParaRPr lang="en-US" sz="1200" dirty="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smtClean="0"/>
              <a:t>Open</a:t>
            </a:r>
            <a:endParaRPr lang="en-US" sz="1200" dirty="0"/>
          </a:p>
          <a:p>
            <a:r>
              <a:rPr lang="en-US" sz="1200" dirty="0"/>
              <a:t>Proposal Evaluation Procedure</a:t>
            </a:r>
          </a:p>
          <a:p>
            <a:r>
              <a:rPr lang="en-US" sz="1200" dirty="0" smtClean="0"/>
              <a:t>Liaison </a:t>
            </a:r>
            <a:r>
              <a:rPr lang="en-US" sz="1200" dirty="0"/>
              <a:t>to ETSI LTN</a:t>
            </a:r>
          </a:p>
          <a:p>
            <a:r>
              <a:rPr lang="en-US" sz="1200" dirty="0"/>
              <a:t>I</a:t>
            </a:r>
            <a:r>
              <a:rPr lang="en-US" sz="1200" dirty="0" smtClean="0"/>
              <a:t>ETF </a:t>
            </a:r>
            <a:r>
              <a:rPr lang="en-US" sz="1200" dirty="0"/>
              <a:t>SCHC</a:t>
            </a:r>
          </a:p>
          <a:p>
            <a:r>
              <a:rPr lang="en-US" sz="1200" dirty="0" smtClean="0"/>
              <a:t>Recess</a:t>
            </a:r>
          </a:p>
          <a:p>
            <a:pPr marL="0" indent="0">
              <a:buNone/>
            </a:pPr>
            <a:endParaRPr lang="en-US" sz="1200" dirty="0"/>
          </a:p>
          <a:p>
            <a:pPr marL="0" indent="0">
              <a:buNone/>
            </a:pPr>
            <a:r>
              <a:rPr lang="en-US" sz="1200" b="1" dirty="0" smtClean="0"/>
              <a:t>Thursday PM1</a:t>
            </a:r>
            <a:endParaRPr lang="en-US" sz="1200" b="1" dirty="0"/>
          </a:p>
          <a:p>
            <a:r>
              <a:rPr lang="en-US" sz="1200" dirty="0" smtClean="0"/>
              <a:t>Open</a:t>
            </a:r>
            <a:endParaRPr lang="en-US" sz="1200" dirty="0"/>
          </a:p>
          <a:p>
            <a:r>
              <a:rPr lang="en-US" sz="1200" dirty="0"/>
              <a:t>Contributions </a:t>
            </a:r>
          </a:p>
          <a:p>
            <a:r>
              <a:rPr lang="en-US" sz="1200" dirty="0"/>
              <a:t>Future 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smtClean="0"/>
              <a:t>Mar.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Agenda</a:t>
            </a:r>
            <a:endParaRPr lang="en-US" dirty="0"/>
          </a:p>
        </p:txBody>
      </p:sp>
      <p:sp>
        <p:nvSpPr>
          <p:cNvPr id="9" name="Inhaltsplatzhalter 8"/>
          <p:cNvSpPr>
            <a:spLocks noGrp="1"/>
          </p:cNvSpPr>
          <p:nvPr>
            <p:ph idx="1"/>
          </p:nvPr>
        </p:nvSpPr>
        <p:spPr/>
        <p:txBody>
          <a:bodyPr/>
          <a:lstStyle/>
          <a:p>
            <a:r>
              <a:rPr lang="en-US" dirty="0" smtClean="0"/>
              <a:t>Any discussion on the agenda</a:t>
            </a:r>
          </a:p>
          <a:p>
            <a:endParaRPr lang="en-US" dirty="0"/>
          </a:p>
          <a:p>
            <a:r>
              <a:rPr lang="en-US" dirty="0" smtClean="0"/>
              <a:t>Agenda is approved</a:t>
            </a:r>
            <a:endParaRPr lang="en-US" dirty="0"/>
          </a:p>
        </p:txBody>
      </p:sp>
      <p:sp>
        <p:nvSpPr>
          <p:cNvPr id="5" name="Datumsplatzhalter 4"/>
          <p:cNvSpPr>
            <a:spLocks noGrp="1"/>
          </p:cNvSpPr>
          <p:nvPr>
            <p:ph type="dt" sz="half" idx="10"/>
          </p:nvPr>
        </p:nvSpPr>
        <p:spPr/>
        <p:txBody>
          <a:bodyPr/>
          <a:lstStyle/>
          <a:p>
            <a:pPr>
              <a:defRPr/>
            </a:pPr>
            <a:r>
              <a:rPr lang="en-US" altLang="en-US" smtClean="0"/>
              <a:t>Mar. 2018</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Irvine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15-18/55r0</a:t>
            </a:r>
            <a:br>
              <a:rPr lang="en-US" sz="2000" dirty="0" smtClean="0"/>
            </a:br>
            <a:r>
              <a:rPr lang="en-US" sz="2000" dirty="0" smtClean="0">
                <a:hlinkClick r:id="rId2"/>
              </a:rPr>
              <a:t>https://mentor.ieee.org/802.15/dcn/18/15-18-0055-00-lpwa-minutes-for-ieee-tg-802-15-sg-lpwa-irvine-interim-meeting.doc</a:t>
            </a:r>
            <a:endParaRPr lang="en-US" sz="2000" dirty="0" smtClean="0"/>
          </a:p>
          <a:p>
            <a:endParaRPr lang="en-US" sz="2000" dirty="0" smtClean="0"/>
          </a:p>
          <a:p>
            <a:r>
              <a:rPr lang="en-US" sz="2000" dirty="0" smtClean="0"/>
              <a:t>Any discussion on the meeting minutes</a:t>
            </a:r>
          </a:p>
          <a:p>
            <a:endParaRPr lang="en-US" sz="2000" dirty="0"/>
          </a:p>
          <a:p>
            <a:r>
              <a:rPr lang="en-US" sz="2000" dirty="0" smtClean="0"/>
              <a:t>Minutes are approved</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News from ETSI-LTN</a:t>
            </a:r>
            <a:endParaRPr lang="en-US" dirty="0"/>
          </a:p>
        </p:txBody>
      </p:sp>
      <p:sp>
        <p:nvSpPr>
          <p:cNvPr id="3" name="Inhaltsplatzhalter 2"/>
          <p:cNvSpPr>
            <a:spLocks noGrp="1"/>
          </p:cNvSpPr>
          <p:nvPr>
            <p:ph idx="1"/>
          </p:nvPr>
        </p:nvSpPr>
        <p:spPr/>
        <p:txBody>
          <a:bodyPr/>
          <a:lstStyle/>
          <a:p>
            <a:r>
              <a:rPr lang="en-US" sz="2400" dirty="0" smtClean="0"/>
              <a:t>Final draft for approval was accepted by ERM: </a:t>
            </a:r>
            <a:r>
              <a:rPr lang="en-US" sz="2400" dirty="0" smtClean="0">
                <a:hlinkClick r:id="rId2"/>
              </a:rPr>
              <a:t>https://portal.etsi.org/webapp/WorkProgram/Report_WorkItem.asp?WKI_ID=45958</a:t>
            </a:r>
            <a:endParaRPr lang="en-US" sz="2400" dirty="0" smtClean="0"/>
          </a:p>
          <a:p>
            <a:r>
              <a:rPr lang="en-US" sz="2400" dirty="0" smtClean="0"/>
              <a:t>Next steps: </a:t>
            </a:r>
          </a:p>
          <a:p>
            <a:pPr lvl="1"/>
            <a:r>
              <a:rPr lang="en-US" sz="2000" dirty="0" smtClean="0"/>
              <a:t>Final editorial changes by ETSI</a:t>
            </a:r>
          </a:p>
          <a:p>
            <a:pPr lvl="1"/>
            <a:r>
              <a:rPr lang="en-US" sz="2000" dirty="0" smtClean="0"/>
              <a:t>Publication planned April 2018</a:t>
            </a:r>
            <a:endParaRPr lang="en-US" sz="2000" dirty="0"/>
          </a:p>
          <a:p>
            <a:endParaRPr lang="en-US" sz="2400" dirty="0" smtClean="0"/>
          </a:p>
          <a:p>
            <a:pPr marL="0" indent="0">
              <a:buNone/>
            </a:pPr>
            <a:endParaRPr lang="en-US" sz="2400" dirty="0" smtClean="0"/>
          </a:p>
          <a:p>
            <a:endParaRPr lang="en-US" sz="2400" dirty="0" smtClean="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93179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908693099"/>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Technical Guidelines Doc.</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solidFill>
                            <a:srgbClr val="FF0000"/>
                          </a:solidFill>
                        </a:rPr>
                        <a:t>May</a:t>
                      </a:r>
                      <a:r>
                        <a:rPr lang="en-US" strike="sngStrike" baseline="0" dirty="0" err="1" smtClean="0"/>
                        <a:t>July</a:t>
                      </a:r>
                      <a:r>
                        <a:rPr lang="en-US" dirty="0" smtClean="0"/>
                        <a:t>, 2018</a:t>
                      </a:r>
                    </a:p>
                  </a:txBody>
                  <a:tcPr/>
                </a:tc>
              </a:tr>
              <a:tr h="398549">
                <a:tc>
                  <a:txBody>
                    <a:bodyPr/>
                    <a:lstStyle/>
                    <a:p>
                      <a:r>
                        <a:rPr lang="en-US" dirty="0" smtClean="0">
                          <a:solidFill>
                            <a:srgbClr val="FF0000"/>
                          </a:solidFill>
                        </a:rPr>
                        <a:t>Initial discussion of proposals</a:t>
                      </a:r>
                      <a:endParaRPr lang="en-US"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July,</a:t>
                      </a:r>
                      <a:r>
                        <a:rPr lang="en-US" baseline="0" dirty="0" smtClean="0">
                          <a:solidFill>
                            <a:srgbClr val="FF0000"/>
                          </a:solidFill>
                        </a:rPr>
                        <a:t> 2018</a:t>
                      </a:r>
                      <a:endParaRPr lang="en-US" dirty="0" smtClean="0">
                        <a:solidFill>
                          <a:srgbClr val="FF0000"/>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spTree>
    <p:extLst>
      <p:ext uri="{BB962C8B-B14F-4D97-AF65-F5344CB8AC3E}">
        <p14:creationId xmlns:p14="http://schemas.microsoft.com/office/powerpoint/2010/main" val="89578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Call for Proposals Document</a:t>
            </a:r>
            <a:endParaRPr lang="en-US" dirty="0"/>
          </a:p>
        </p:txBody>
      </p:sp>
      <p:sp>
        <p:nvSpPr>
          <p:cNvPr id="3" name="Inhaltsplatzhalter 2"/>
          <p:cNvSpPr>
            <a:spLocks noGrp="1"/>
          </p:cNvSpPr>
          <p:nvPr>
            <p:ph idx="1"/>
          </p:nvPr>
        </p:nvSpPr>
        <p:spPr/>
        <p:txBody>
          <a:bodyPr/>
          <a:lstStyle/>
          <a:p>
            <a:r>
              <a:rPr lang="en-US" sz="2400" dirty="0" smtClean="0"/>
              <a:t>Current draft document available on mentor: </a:t>
            </a:r>
            <a:r>
              <a:rPr lang="en-US" sz="2400" dirty="0" smtClean="0">
                <a:hlinkClick r:id="rId2"/>
              </a:rPr>
              <a:t>https://mentor.ieee.org/802.15/dcn/18/15-18-0094-00-004w-802-15-4w-draft-call-for-proposals.docx</a:t>
            </a:r>
            <a:endParaRPr lang="en-US" sz="2400" dirty="0" smtClean="0"/>
          </a:p>
          <a:p>
            <a:endParaRPr lang="en-US" sz="2400" dirty="0" smtClean="0"/>
          </a:p>
          <a:p>
            <a:r>
              <a:rPr lang="en-US" sz="2400" dirty="0" smtClean="0"/>
              <a:t>Goal for this week: Finalization of Call for Proposals</a:t>
            </a: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806830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Technical Guidance Document</a:t>
            </a:r>
            <a:endParaRPr lang="en-US" dirty="0"/>
          </a:p>
        </p:txBody>
      </p:sp>
      <p:sp>
        <p:nvSpPr>
          <p:cNvPr id="3" name="Inhaltsplatzhalter 2"/>
          <p:cNvSpPr>
            <a:spLocks noGrp="1"/>
          </p:cNvSpPr>
          <p:nvPr>
            <p:ph idx="1"/>
          </p:nvPr>
        </p:nvSpPr>
        <p:spPr/>
        <p:txBody>
          <a:bodyPr/>
          <a:lstStyle/>
          <a:p>
            <a:r>
              <a:rPr lang="en-US" sz="2400" dirty="0" smtClean="0"/>
              <a:t>Current draft document available on mentor: </a:t>
            </a:r>
            <a:r>
              <a:rPr lang="en-US" sz="2400" dirty="0" smtClean="0">
                <a:hlinkClick r:id="rId2"/>
              </a:rPr>
              <a:t>https://mentor.ieee.org/802.15/dcn/18/15-18-0093-00-004w-802-15-4w-draft-technical-guidance-document.docx</a:t>
            </a:r>
            <a:endParaRPr lang="en-US" sz="2400" dirty="0" smtClean="0"/>
          </a:p>
          <a:p>
            <a:endParaRPr lang="en-US" sz="2400" dirty="0" smtClean="0"/>
          </a:p>
          <a:p>
            <a:r>
              <a:rPr lang="en-US" sz="2400" dirty="0" smtClean="0"/>
              <a:t>Goal for this week: Agreement on Technical Guidance document</a:t>
            </a: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2138565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PAR/CSD Comment Resolution</a:t>
            </a:r>
            <a:endParaRPr lang="en-US" dirty="0"/>
          </a:p>
        </p:txBody>
      </p:sp>
      <p:sp>
        <p:nvSpPr>
          <p:cNvPr id="3" name="Inhaltsplatzhalter 2"/>
          <p:cNvSpPr>
            <a:spLocks noGrp="1"/>
          </p:cNvSpPr>
          <p:nvPr>
            <p:ph idx="1"/>
          </p:nvPr>
        </p:nvSpPr>
        <p:spPr/>
        <p:txBody>
          <a:bodyPr/>
          <a:lstStyle/>
          <a:p>
            <a:r>
              <a:rPr lang="en-US" sz="2000" dirty="0" smtClean="0"/>
              <a:t>Updated PAR and CSD reflecting the discussions of Wednesday PM1 are available on mentor</a:t>
            </a:r>
          </a:p>
          <a:p>
            <a:endParaRPr lang="en-US" sz="2000" dirty="0" smtClean="0"/>
          </a:p>
          <a:p>
            <a:r>
              <a:rPr lang="en-US" sz="2000" dirty="0" smtClean="0"/>
              <a:t>Final comment resolution document: </a:t>
            </a:r>
            <a:r>
              <a:rPr lang="en-US" sz="2000" dirty="0" smtClean="0">
                <a:hlinkClick r:id="rId2"/>
              </a:rPr>
              <a:t>https</a:t>
            </a:r>
            <a:r>
              <a:rPr lang="en-US" sz="2000" dirty="0">
                <a:hlinkClick r:id="rId2"/>
              </a:rPr>
              <a:t>://</a:t>
            </a:r>
            <a:r>
              <a:rPr lang="en-US" sz="2000" dirty="0" smtClean="0">
                <a:hlinkClick r:id="rId2"/>
              </a:rPr>
              <a:t>mentor.ieee.org/802.15/dcn/18/15-18-0133-03-004w-draft-802-15-4w-par-csd-comment-responses.pptx</a:t>
            </a:r>
            <a:endParaRPr lang="en-US" sz="2000" dirty="0" smtClean="0"/>
          </a:p>
          <a:p>
            <a:r>
              <a:rPr lang="en-US" sz="2000" dirty="0" smtClean="0"/>
              <a:t>Update </a:t>
            </a:r>
            <a:r>
              <a:rPr lang="en-US" sz="2000" dirty="0"/>
              <a:t>CSD document:</a:t>
            </a:r>
            <a:br>
              <a:rPr lang="en-US" sz="2000" dirty="0"/>
            </a:br>
            <a:r>
              <a:rPr lang="en-US" sz="2000" dirty="0">
                <a:hlinkClick r:id="rId3"/>
              </a:rPr>
              <a:t>https://</a:t>
            </a:r>
            <a:r>
              <a:rPr lang="en-US" sz="2000" dirty="0" smtClean="0">
                <a:hlinkClick r:id="rId3"/>
              </a:rPr>
              <a:t>mentor.ieee.org/802.15/dcn/18/15-18-0053-03-lpwa-csd-for-802-15-4w-lpwan-phy.docx</a:t>
            </a:r>
            <a:endParaRPr lang="en-US" sz="2000" dirty="0" smtClean="0"/>
          </a:p>
          <a:p>
            <a:r>
              <a:rPr lang="en-US" sz="2000" dirty="0" smtClean="0"/>
              <a:t>Updated PAR document will be uploaded to the system by Bob </a:t>
            </a:r>
            <a:r>
              <a:rPr lang="en-US" sz="2000" dirty="0" err="1" smtClean="0"/>
              <a:t>Heile</a:t>
            </a:r>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0375191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WG Motion for Closing Plenary</a:t>
            </a:r>
            <a:endParaRPr lang="en-US" dirty="0"/>
          </a:p>
        </p:txBody>
      </p:sp>
      <p:sp>
        <p:nvSpPr>
          <p:cNvPr id="3" name="Inhaltsplatzhalter 2"/>
          <p:cNvSpPr>
            <a:spLocks noGrp="1"/>
          </p:cNvSpPr>
          <p:nvPr>
            <p:ph idx="1"/>
          </p:nvPr>
        </p:nvSpPr>
        <p:spPr/>
        <p:txBody>
          <a:bodyPr/>
          <a:lstStyle/>
          <a:p>
            <a:pPr marL="0" indent="0">
              <a:buNone/>
            </a:pPr>
            <a:r>
              <a:rPr lang="en-US" sz="1800" dirty="0"/>
              <a:t>WG Motion: request that the PAR and CSD contained in documents </a:t>
            </a:r>
            <a:r>
              <a:rPr lang="en-US" sz="1800" dirty="0" smtClean="0"/>
              <a:t>15-18-0050-03 </a:t>
            </a:r>
            <a:r>
              <a:rPr lang="en-US" sz="1800" dirty="0"/>
              <a:t>and </a:t>
            </a:r>
            <a:r>
              <a:rPr lang="en-US" sz="1800" dirty="0" smtClean="0"/>
              <a:t>15-18-0053-02, </a:t>
            </a:r>
            <a:r>
              <a:rPr lang="en-US" sz="1800" dirty="0"/>
              <a:t>respectively updated from resolved comments in </a:t>
            </a:r>
            <a:r>
              <a:rPr lang="en-US" sz="1800" dirty="0" smtClean="0"/>
              <a:t>15-18-0133-03, </a:t>
            </a:r>
            <a:r>
              <a:rPr lang="en-US" sz="1800" dirty="0"/>
              <a:t>be approved by the IEEE 802.15 WG and that the EC be requested to forward the PAR to </a:t>
            </a:r>
            <a:r>
              <a:rPr lang="en-US" sz="1800" dirty="0" err="1"/>
              <a:t>NesCom</a:t>
            </a:r>
            <a:r>
              <a:rPr lang="en-US" sz="1800" dirty="0"/>
              <a:t>. The 802.15 working group chair and technical editor are authorized to make additional modifications to the PAR and CSD as needed to reflect EC discussion at its closing meeting. </a:t>
            </a:r>
            <a:endParaRPr lang="en-US" sz="1800" dirty="0" smtClean="0"/>
          </a:p>
          <a:p>
            <a:endParaRPr lang="en-US" sz="1800" dirty="0"/>
          </a:p>
          <a:p>
            <a:pPr marL="0" indent="0">
              <a:buNone/>
            </a:pPr>
            <a:r>
              <a:rPr lang="en-US" sz="1800" dirty="0"/>
              <a:t>Moved </a:t>
            </a:r>
            <a:r>
              <a:rPr lang="en-US" sz="1800" dirty="0" smtClean="0"/>
              <a:t>by: Joerg Robert</a:t>
            </a:r>
            <a:endParaRPr lang="en-US" sz="1800" dirty="0"/>
          </a:p>
          <a:p>
            <a:pPr marL="0" indent="0">
              <a:buNone/>
            </a:pPr>
            <a:r>
              <a:rPr lang="en-US" sz="1800" dirty="0"/>
              <a:t>Seconded </a:t>
            </a:r>
            <a:r>
              <a:rPr lang="en-US" sz="1800" dirty="0" smtClean="0"/>
              <a:t>by:</a:t>
            </a:r>
          </a:p>
          <a:p>
            <a:pPr marL="0" indent="0">
              <a:buNone/>
            </a:pPr>
            <a:endParaRPr lang="en-US" sz="1800" dirty="0" smtClean="0"/>
          </a:p>
          <a:p>
            <a:pPr marL="0" indent="0">
              <a:buNone/>
            </a:pPr>
            <a:r>
              <a:rPr lang="en-US" sz="1800" dirty="0" smtClean="0"/>
              <a:t> Y / N / A:</a:t>
            </a: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8348487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Version of TGD</a:t>
            </a:r>
            <a:endParaRPr lang="en-US" dirty="0"/>
          </a:p>
        </p:txBody>
      </p:sp>
      <p:sp>
        <p:nvSpPr>
          <p:cNvPr id="3" name="Inhaltsplatzhalter 2"/>
          <p:cNvSpPr>
            <a:spLocks noGrp="1"/>
          </p:cNvSpPr>
          <p:nvPr>
            <p:ph idx="1"/>
          </p:nvPr>
        </p:nvSpPr>
        <p:spPr/>
        <p:txBody>
          <a:bodyPr/>
          <a:lstStyle/>
          <a:p>
            <a:r>
              <a:rPr lang="en-US" sz="2000" dirty="0" smtClean="0"/>
              <a:t>Latest revision of </a:t>
            </a:r>
            <a:r>
              <a:rPr lang="en-US" sz="2000" dirty="0"/>
              <a:t>TGD document </a:t>
            </a:r>
            <a:r>
              <a:rPr lang="en-US" sz="2000" dirty="0">
                <a:hlinkClick r:id="rId2"/>
              </a:rPr>
              <a:t>https://</a:t>
            </a:r>
            <a:r>
              <a:rPr lang="en-US" sz="2000" dirty="0" smtClean="0">
                <a:hlinkClick r:id="rId2"/>
              </a:rPr>
              <a:t>mentor.ieee.org/802.15/dcn/18/15-18-0093-03-004w-802-15-4w-draft-technical-guidance-document.docx</a:t>
            </a:r>
            <a:endParaRPr lang="en-US" sz="2000" dirty="0" smtClean="0"/>
          </a:p>
          <a:p>
            <a:endParaRPr lang="en-US" sz="2000" dirty="0" smtClean="0"/>
          </a:p>
          <a:p>
            <a:r>
              <a:rPr lang="en-US" sz="2000" dirty="0" smtClean="0"/>
              <a:t>Update of updated PAR document part is missing </a:t>
            </a:r>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812479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SG LPWA</a:t>
            </a:r>
            <a:br>
              <a:rPr lang="en-US" dirty="0" smtClean="0"/>
            </a:br>
            <a:r>
              <a:rPr lang="en-US" dirty="0" smtClean="0"/>
              <a:t>Agenda March 2018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March. </a:t>
            </a:r>
            <a:r>
              <a:rPr lang="en-US" altLang="en-US" dirty="0"/>
              <a:t>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SG Motion #1</a:t>
            </a:r>
            <a:endParaRPr lang="en-US" dirty="0"/>
          </a:p>
        </p:txBody>
      </p:sp>
      <p:sp>
        <p:nvSpPr>
          <p:cNvPr id="3" name="Inhaltsplatzhalter 2"/>
          <p:cNvSpPr>
            <a:spLocks noGrp="1"/>
          </p:cNvSpPr>
          <p:nvPr>
            <p:ph idx="1"/>
          </p:nvPr>
        </p:nvSpPr>
        <p:spPr/>
        <p:txBody>
          <a:bodyPr/>
          <a:lstStyle/>
          <a:p>
            <a:r>
              <a:rPr lang="en-US" sz="2400" dirty="0" smtClean="0"/>
              <a:t>Motion to approve call for proposals document (DCN 15-18-0147-00) and the technical guidance document (</a:t>
            </a:r>
            <a:r>
              <a:rPr lang="en-US" sz="2400" dirty="0"/>
              <a:t>DCN </a:t>
            </a:r>
            <a:r>
              <a:rPr lang="en-US" sz="2400" dirty="0" smtClean="0"/>
              <a:t>15-18-0093-03) based on the final </a:t>
            </a:r>
            <a:r>
              <a:rPr lang="en-US" sz="2400" dirty="0"/>
              <a:t>PAR document (DCN </a:t>
            </a:r>
            <a:r>
              <a:rPr lang="en-US" sz="2400" dirty="0" smtClean="0"/>
              <a:t>15-18-0050-05)</a:t>
            </a:r>
            <a:endParaRPr lang="en-US" sz="2400" dirty="0"/>
          </a:p>
          <a:p>
            <a:endParaRPr lang="en-US" sz="2400" dirty="0" smtClean="0"/>
          </a:p>
          <a:p>
            <a:r>
              <a:rPr lang="en-US" sz="2400" dirty="0" smtClean="0"/>
              <a:t>Moved by: Charlie</a:t>
            </a:r>
          </a:p>
          <a:p>
            <a:r>
              <a:rPr lang="en-US" sz="2400" dirty="0" smtClean="0"/>
              <a:t>Seconded by: </a:t>
            </a:r>
            <a:r>
              <a:rPr lang="en-US" sz="2400" dirty="0" err="1" smtClean="0"/>
              <a:t>Henk</a:t>
            </a:r>
            <a:endParaRPr lang="en-US" sz="2400" dirty="0" smtClean="0"/>
          </a:p>
          <a:p>
            <a:endParaRPr lang="en-US" sz="2400" dirty="0"/>
          </a:p>
          <a:p>
            <a:r>
              <a:rPr lang="en-US" sz="2400" dirty="0"/>
              <a:t>Motion passes by unanimous consent</a:t>
            </a:r>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3978659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smtClean="0"/>
              <a:t>Proposed 15.4w Spec Development Process</a:t>
            </a:r>
            <a:endParaRPr lang="en-US" dirty="0"/>
          </a:p>
        </p:txBody>
      </p:sp>
      <p:sp>
        <p:nvSpPr>
          <p:cNvPr id="37" name="Inhaltsplatzhalter 36"/>
          <p:cNvSpPr>
            <a:spLocks noGrp="1"/>
          </p:cNvSpPr>
          <p:nvPr>
            <p:ph idx="1"/>
          </p:nvPr>
        </p:nvSpPr>
        <p:spPr>
          <a:xfrm>
            <a:off x="685800" y="5370512"/>
            <a:ext cx="7772400" cy="866800"/>
          </a:xfrm>
        </p:spPr>
        <p:txBody>
          <a:bodyPr/>
          <a:lstStyle/>
          <a:p>
            <a:endParaRPr lang="en-US" sz="2400" dirty="0"/>
          </a:p>
        </p:txBody>
      </p:sp>
      <p:sp>
        <p:nvSpPr>
          <p:cNvPr id="2" name="Datumsplatzhalter 1"/>
          <p:cNvSpPr>
            <a:spLocks noGrp="1"/>
          </p:cNvSpPr>
          <p:nvPr>
            <p:ph type="dt" sz="half" idx="10"/>
          </p:nvPr>
        </p:nvSpPr>
        <p:spPr/>
        <p:txBody>
          <a:bodyPr/>
          <a:lstStyle/>
          <a:p>
            <a:pPr>
              <a:defRPr/>
            </a:pPr>
            <a:r>
              <a:rPr lang="en-US" altLang="en-US" smtClean="0"/>
              <a:t>Mar.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21</a:t>
            </a:fld>
            <a:endParaRPr lang="en-US" altLang="en-US"/>
          </a:p>
        </p:txBody>
      </p:sp>
      <p:cxnSp>
        <p:nvCxnSpPr>
          <p:cNvPr id="6" name="Straight Arrow Connector 74"/>
          <p:cNvCxnSpPr>
            <a:cxnSpLocks noChangeShapeType="1"/>
          </p:cNvCxnSpPr>
          <p:nvPr/>
        </p:nvCxnSpPr>
        <p:spPr bwMode="auto">
          <a:xfrm>
            <a:off x="6019800" y="4068217"/>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7" name="TextBox 63"/>
          <p:cNvSpPr txBox="1">
            <a:spLocks noChangeArrowheads="1"/>
          </p:cNvSpPr>
          <p:nvPr/>
        </p:nvSpPr>
        <p:spPr bwMode="auto">
          <a:xfrm>
            <a:off x="4770438" y="3779292"/>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a:t>Yes </a:t>
            </a:r>
          </a:p>
        </p:txBody>
      </p:sp>
      <p:cxnSp>
        <p:nvCxnSpPr>
          <p:cNvPr id="8" name="Straight Arrow Connector 26"/>
          <p:cNvCxnSpPr>
            <a:cxnSpLocks noChangeShapeType="1"/>
          </p:cNvCxnSpPr>
          <p:nvPr/>
        </p:nvCxnSpPr>
        <p:spPr bwMode="auto">
          <a:xfrm>
            <a:off x="1096963" y="2156867"/>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9" name="Straight Arrow Connector 24"/>
          <p:cNvCxnSpPr>
            <a:cxnSpLocks noChangeShapeType="1"/>
            <a:endCxn id="11" idx="0"/>
          </p:cNvCxnSpPr>
          <p:nvPr/>
        </p:nvCxnSpPr>
        <p:spPr bwMode="auto">
          <a:xfrm>
            <a:off x="1562100" y="2396579"/>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10" name="TextBox 12"/>
          <p:cNvSpPr txBox="1">
            <a:spLocks noChangeArrowheads="1"/>
          </p:cNvSpPr>
          <p:nvPr/>
        </p:nvSpPr>
        <p:spPr bwMode="auto">
          <a:xfrm rot="2214236">
            <a:off x="808038" y="2152104"/>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a:t>…</a:t>
            </a:r>
          </a:p>
        </p:txBody>
      </p:sp>
      <p:sp>
        <p:nvSpPr>
          <p:cNvPr id="11" name="Diamond 15"/>
          <p:cNvSpPr>
            <a:spLocks noChangeArrowheads="1"/>
          </p:cNvSpPr>
          <p:nvPr/>
        </p:nvSpPr>
        <p:spPr bwMode="auto">
          <a:xfrm>
            <a:off x="903288" y="2814092"/>
            <a:ext cx="1317625" cy="568325"/>
          </a:xfrm>
          <a:prstGeom prst="diamond">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endParaRPr lang="en-US" altLang="en-US" sz="1200" b="0"/>
          </a:p>
        </p:txBody>
      </p:sp>
      <p:sp>
        <p:nvSpPr>
          <p:cNvPr id="12" name="TextBox 16"/>
          <p:cNvSpPr txBox="1">
            <a:spLocks noChangeArrowheads="1"/>
          </p:cNvSpPr>
          <p:nvPr/>
        </p:nvSpPr>
        <p:spPr bwMode="auto">
          <a:xfrm>
            <a:off x="1081088" y="2971254"/>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ctr">
              <a:spcBef>
                <a:spcPct val="0"/>
              </a:spcBef>
              <a:buFontTx/>
              <a:buNone/>
            </a:pPr>
            <a:r>
              <a:rPr lang="en-US" altLang="en-US" sz="1400" b="0"/>
              <a:t>Consensus?</a:t>
            </a:r>
          </a:p>
        </p:txBody>
      </p:sp>
      <p:cxnSp>
        <p:nvCxnSpPr>
          <p:cNvPr id="13" name="Straight Arrow Connector 18"/>
          <p:cNvCxnSpPr>
            <a:cxnSpLocks noChangeShapeType="1"/>
            <a:stCxn id="11" idx="2"/>
          </p:cNvCxnSpPr>
          <p:nvPr/>
        </p:nvCxnSpPr>
        <p:spPr bwMode="auto">
          <a:xfrm>
            <a:off x="1562100" y="3382417"/>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4" name="Straight Arrow Connector 22"/>
          <p:cNvCxnSpPr>
            <a:cxnSpLocks noChangeShapeType="1"/>
          </p:cNvCxnSpPr>
          <p:nvPr/>
        </p:nvCxnSpPr>
        <p:spPr bwMode="auto">
          <a:xfrm flipH="1">
            <a:off x="1647825" y="2498179"/>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15" name="TextBox 27"/>
          <p:cNvSpPr txBox="1">
            <a:spLocks noChangeArrowheads="1"/>
          </p:cNvSpPr>
          <p:nvPr/>
        </p:nvSpPr>
        <p:spPr bwMode="auto">
          <a:xfrm>
            <a:off x="1308100" y="2436267"/>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a:t>…</a:t>
            </a:r>
          </a:p>
        </p:txBody>
      </p:sp>
      <p:sp>
        <p:nvSpPr>
          <p:cNvPr id="16" name="TextBox 28"/>
          <p:cNvSpPr txBox="1">
            <a:spLocks noChangeArrowheads="1"/>
          </p:cNvSpPr>
          <p:nvPr/>
        </p:nvSpPr>
        <p:spPr bwMode="auto">
          <a:xfrm>
            <a:off x="1538288" y="3318917"/>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a:t>Yes (TG approval)</a:t>
            </a:r>
          </a:p>
        </p:txBody>
      </p:sp>
      <p:sp>
        <p:nvSpPr>
          <p:cNvPr id="17" name="TextBox 41"/>
          <p:cNvSpPr txBox="1">
            <a:spLocks noChangeArrowheads="1"/>
          </p:cNvSpPr>
          <p:nvPr/>
        </p:nvSpPr>
        <p:spPr bwMode="auto">
          <a:xfrm>
            <a:off x="549275" y="3096667"/>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a:t>No</a:t>
            </a:r>
          </a:p>
        </p:txBody>
      </p:sp>
      <p:cxnSp>
        <p:nvCxnSpPr>
          <p:cNvPr id="18" name="Straight Arrow Connector 43"/>
          <p:cNvCxnSpPr>
            <a:cxnSpLocks noChangeShapeType="1"/>
          </p:cNvCxnSpPr>
          <p:nvPr/>
        </p:nvCxnSpPr>
        <p:spPr bwMode="auto">
          <a:xfrm>
            <a:off x="179388" y="2085429"/>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9" name="Elbow Connector 45"/>
          <p:cNvCxnSpPr>
            <a:cxnSpLocks noChangeShapeType="1"/>
            <a:stCxn id="11" idx="1"/>
          </p:cNvCxnSpPr>
          <p:nvPr/>
        </p:nvCxnSpPr>
        <p:spPr bwMode="auto">
          <a:xfrm rot="10800000">
            <a:off x="152400" y="2094954"/>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0" name="Flowchart: Document 52"/>
          <p:cNvSpPr>
            <a:spLocks noChangeArrowheads="1"/>
          </p:cNvSpPr>
          <p:nvPr/>
        </p:nvSpPr>
        <p:spPr bwMode="auto">
          <a:xfrm>
            <a:off x="557213" y="1556792"/>
            <a:ext cx="990600" cy="646112"/>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Technical proposal</a:t>
            </a:r>
          </a:p>
        </p:txBody>
      </p:sp>
      <p:sp>
        <p:nvSpPr>
          <p:cNvPr id="21" name="Flowchart: Document 53"/>
          <p:cNvSpPr>
            <a:spLocks noChangeArrowheads="1"/>
          </p:cNvSpPr>
          <p:nvPr/>
        </p:nvSpPr>
        <p:spPr bwMode="auto">
          <a:xfrm>
            <a:off x="700088" y="1655217"/>
            <a:ext cx="990600" cy="647700"/>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Technical proposal</a:t>
            </a:r>
          </a:p>
        </p:txBody>
      </p:sp>
      <p:sp>
        <p:nvSpPr>
          <p:cNvPr id="22" name="Flowchart: Document 54"/>
          <p:cNvSpPr>
            <a:spLocks noChangeArrowheads="1"/>
          </p:cNvSpPr>
          <p:nvPr/>
        </p:nvSpPr>
        <p:spPr bwMode="auto">
          <a:xfrm>
            <a:off x="1109663" y="1791742"/>
            <a:ext cx="990600" cy="646112"/>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Technical proposal</a:t>
            </a:r>
          </a:p>
        </p:txBody>
      </p:sp>
      <p:sp>
        <p:nvSpPr>
          <p:cNvPr id="23" name="Flowchart: Document 55"/>
          <p:cNvSpPr>
            <a:spLocks noChangeArrowheads="1"/>
          </p:cNvSpPr>
          <p:nvPr/>
        </p:nvSpPr>
        <p:spPr bwMode="auto">
          <a:xfrm>
            <a:off x="1350963" y="1923504"/>
            <a:ext cx="990600" cy="647700"/>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dirty="0"/>
              <a:t>Technical proposal</a:t>
            </a:r>
          </a:p>
        </p:txBody>
      </p:sp>
      <p:grpSp>
        <p:nvGrpSpPr>
          <p:cNvPr id="24" name="Group 61"/>
          <p:cNvGrpSpPr>
            <a:grpSpLocks/>
          </p:cNvGrpSpPr>
          <p:nvPr/>
        </p:nvGrpSpPr>
        <p:grpSpPr bwMode="auto">
          <a:xfrm>
            <a:off x="2743200" y="3628479"/>
            <a:ext cx="2057400" cy="889000"/>
            <a:chOff x="3429000" y="4114558"/>
            <a:chExt cx="2057400" cy="888909"/>
          </a:xfrm>
        </p:grpSpPr>
        <p:sp>
          <p:nvSpPr>
            <p:cNvPr id="25" name="Diamond 57"/>
            <p:cNvSpPr>
              <a:spLocks noChangeArrowheads="1"/>
            </p:cNvSpPr>
            <p:nvPr/>
          </p:nvSpPr>
          <p:spPr bwMode="auto">
            <a:xfrm>
              <a:off x="3429000" y="4114558"/>
              <a:ext cx="2057400" cy="888909"/>
            </a:xfrm>
            <a:prstGeom prst="diamond">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endParaRPr lang="en-US" altLang="en-US" sz="1200" b="0"/>
            </a:p>
          </p:txBody>
        </p:sp>
        <p:sp>
          <p:nvSpPr>
            <p:cNvPr id="26" name="TextBox 58"/>
            <p:cNvSpPr txBox="1">
              <a:spLocks noChangeArrowheads="1"/>
            </p:cNvSpPr>
            <p:nvPr/>
          </p:nvSpPr>
          <p:spPr bwMode="auto">
            <a:xfrm>
              <a:off x="3529286" y="4264803"/>
              <a:ext cx="1880643" cy="738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ctr">
                <a:spcBef>
                  <a:spcPct val="0"/>
                </a:spcBef>
                <a:buFontTx/>
                <a:buNone/>
              </a:pPr>
              <a:r>
                <a:rPr lang="en-US" altLang="en-US" sz="1400" b="0" dirty="0"/>
                <a:t>SFD has enough</a:t>
              </a:r>
              <a:br>
                <a:rPr lang="en-US" altLang="en-US" sz="1400" b="0" dirty="0"/>
              </a:br>
              <a:r>
                <a:rPr lang="en-US" altLang="en-US" sz="1400" b="0" dirty="0"/>
                <a:t> details for </a:t>
              </a:r>
              <a:r>
                <a:rPr lang="en-US" altLang="en-US" sz="1400" b="0" dirty="0" smtClean="0"/>
                <a:t>15.4w Spec </a:t>
              </a:r>
              <a:endParaRPr lang="en-US" altLang="en-US" sz="1400" b="0" dirty="0"/>
            </a:p>
            <a:p>
              <a:pPr algn="ctr">
                <a:spcBef>
                  <a:spcPct val="0"/>
                </a:spcBef>
                <a:buFontTx/>
                <a:buNone/>
              </a:pPr>
              <a:r>
                <a:rPr lang="en-US" altLang="en-US" sz="1400" b="0" dirty="0"/>
                <a:t>D0.1?</a:t>
              </a:r>
            </a:p>
          </p:txBody>
        </p:sp>
      </p:grpSp>
      <p:cxnSp>
        <p:nvCxnSpPr>
          <p:cNvPr id="27" name="Straight Arrow Connector 60"/>
          <p:cNvCxnSpPr>
            <a:cxnSpLocks noChangeShapeType="1"/>
            <a:endCxn id="25" idx="1"/>
          </p:cNvCxnSpPr>
          <p:nvPr/>
        </p:nvCxnSpPr>
        <p:spPr bwMode="auto">
          <a:xfrm>
            <a:off x="2209800" y="4068217"/>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28" name="Straight Arrow Connector 62"/>
          <p:cNvCxnSpPr>
            <a:cxnSpLocks noChangeShapeType="1"/>
          </p:cNvCxnSpPr>
          <p:nvPr/>
        </p:nvCxnSpPr>
        <p:spPr bwMode="auto">
          <a:xfrm>
            <a:off x="4800600" y="4068217"/>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29" name="Elbow Connector 65"/>
          <p:cNvCxnSpPr>
            <a:cxnSpLocks noChangeShapeType="1"/>
            <a:stCxn id="25" idx="2"/>
          </p:cNvCxnSpPr>
          <p:nvPr/>
        </p:nvCxnSpPr>
        <p:spPr bwMode="auto">
          <a:xfrm rot="5400000">
            <a:off x="2372519" y="3705473"/>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0" name="Straight Arrow Connector 67"/>
          <p:cNvCxnSpPr>
            <a:cxnSpLocks noChangeShapeType="1"/>
          </p:cNvCxnSpPr>
          <p:nvPr/>
        </p:nvCxnSpPr>
        <p:spPr bwMode="auto">
          <a:xfrm flipV="1">
            <a:off x="1560513" y="4844504"/>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31" name="TextBox 68"/>
          <p:cNvSpPr txBox="1">
            <a:spLocks noChangeArrowheads="1"/>
          </p:cNvSpPr>
          <p:nvPr/>
        </p:nvSpPr>
        <p:spPr bwMode="auto">
          <a:xfrm>
            <a:off x="3771900" y="4482554"/>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a:t>No</a:t>
            </a:r>
          </a:p>
        </p:txBody>
      </p:sp>
      <p:sp>
        <p:nvSpPr>
          <p:cNvPr id="32" name="Flowchart: Document 69"/>
          <p:cNvSpPr>
            <a:spLocks noChangeArrowheads="1"/>
          </p:cNvSpPr>
          <p:nvPr/>
        </p:nvSpPr>
        <p:spPr bwMode="auto">
          <a:xfrm>
            <a:off x="957263" y="3679279"/>
            <a:ext cx="1252537" cy="1141413"/>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dirty="0"/>
              <a:t>Spec Framework Document (SFD)</a:t>
            </a:r>
          </a:p>
        </p:txBody>
      </p:sp>
      <p:sp>
        <p:nvSpPr>
          <p:cNvPr id="33" name="Flowchart: Document 72"/>
          <p:cNvSpPr>
            <a:spLocks noChangeArrowheads="1"/>
          </p:cNvSpPr>
          <p:nvPr/>
        </p:nvSpPr>
        <p:spPr bwMode="auto">
          <a:xfrm>
            <a:off x="5257800" y="3677692"/>
            <a:ext cx="1023938" cy="941387"/>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dirty="0" smtClean="0"/>
              <a:t>15.4w Spec </a:t>
            </a:r>
            <a:r>
              <a:rPr lang="en-US" altLang="en-US" sz="1600" b="0" dirty="0"/>
              <a:t>Draft 0.1</a:t>
            </a:r>
          </a:p>
        </p:txBody>
      </p:sp>
      <p:cxnSp>
        <p:nvCxnSpPr>
          <p:cNvPr id="34" name="Straight Arrow Connector 79"/>
          <p:cNvCxnSpPr>
            <a:cxnSpLocks noChangeShapeType="1"/>
          </p:cNvCxnSpPr>
          <p:nvPr/>
        </p:nvCxnSpPr>
        <p:spPr bwMode="auto">
          <a:xfrm>
            <a:off x="7358063" y="4047579"/>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35" name="Flowchart: Document 80"/>
          <p:cNvSpPr>
            <a:spLocks noChangeArrowheads="1"/>
          </p:cNvSpPr>
          <p:nvPr/>
        </p:nvSpPr>
        <p:spPr bwMode="auto">
          <a:xfrm>
            <a:off x="7815263" y="3657054"/>
            <a:ext cx="1023937" cy="939800"/>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dirty="0" smtClean="0"/>
              <a:t>15.4w </a:t>
            </a:r>
            <a:r>
              <a:rPr lang="en-US" altLang="en-US" sz="1600" b="0" dirty="0"/>
              <a:t>Draft 1.0</a:t>
            </a:r>
          </a:p>
        </p:txBody>
      </p:sp>
      <p:sp>
        <p:nvSpPr>
          <p:cNvPr id="36" name="Rectangle 75"/>
          <p:cNvSpPr>
            <a:spLocks noChangeArrowheads="1"/>
          </p:cNvSpPr>
          <p:nvPr/>
        </p:nvSpPr>
        <p:spPr bwMode="auto">
          <a:xfrm>
            <a:off x="6553200" y="3677692"/>
            <a:ext cx="990600" cy="80486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extLst>
      <p:ext uri="{BB962C8B-B14F-4D97-AF65-F5344CB8AC3E}">
        <p14:creationId xmlns:p14="http://schemas.microsoft.com/office/powerpoint/2010/main" val="31111978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to ETSI LTN</a:t>
            </a:r>
            <a:endParaRPr lang="en-US" dirty="0"/>
          </a:p>
        </p:txBody>
      </p:sp>
      <p:sp>
        <p:nvSpPr>
          <p:cNvPr id="6" name="Inhaltsplatzhalter 5"/>
          <p:cNvSpPr>
            <a:spLocks noGrp="1"/>
          </p:cNvSpPr>
          <p:nvPr>
            <p:ph idx="1"/>
          </p:nvPr>
        </p:nvSpPr>
        <p:spPr/>
        <p:txBody>
          <a:bodyPr/>
          <a:lstStyle/>
          <a:p>
            <a:r>
              <a:rPr lang="en-US" sz="2000" dirty="0" smtClean="0"/>
              <a:t>IG LPWA tried to liaise with ETSI in the area of LPWA</a:t>
            </a:r>
          </a:p>
          <a:p>
            <a:r>
              <a:rPr lang="en-US" sz="2000" dirty="0"/>
              <a:t>Liaison </a:t>
            </a:r>
            <a:r>
              <a:rPr lang="en-US" sz="2000" dirty="0" smtClean="0"/>
              <a:t>between ETSI and IEEE is </a:t>
            </a:r>
            <a:r>
              <a:rPr lang="en-US" sz="2000" dirty="0"/>
              <a:t>covered under exiting MoU</a:t>
            </a:r>
          </a:p>
          <a:p>
            <a:endParaRPr lang="en-US" sz="2000" dirty="0" smtClean="0"/>
          </a:p>
          <a:p>
            <a:r>
              <a:rPr lang="en-US" sz="2000" dirty="0"/>
              <a:t>Answer of </a:t>
            </a:r>
            <a:r>
              <a:rPr lang="en-US" sz="2000" dirty="0" smtClean="0"/>
              <a:t>ETSI available on mentor </a:t>
            </a:r>
            <a:r>
              <a:rPr lang="en-US" sz="2000" dirty="0">
                <a:hlinkClick r:id="rId2"/>
              </a:rPr>
              <a:t>https://</a:t>
            </a:r>
            <a:r>
              <a:rPr lang="en-US" sz="2000" dirty="0" smtClean="0">
                <a:hlinkClick r:id="rId2"/>
              </a:rPr>
              <a:t>mentor.ieee.org/802.15/dcn/17/15-17-0626-00-lpwa-etsi-ltn-reply-to-liaison-request.pdf</a:t>
            </a:r>
            <a:endParaRPr lang="en-US" sz="2000" dirty="0" smtClean="0"/>
          </a:p>
          <a:p>
            <a:endParaRPr lang="en-US" sz="2000" dirty="0" smtClean="0"/>
          </a:p>
          <a:p>
            <a:r>
              <a:rPr lang="en-US" sz="2000" dirty="0" smtClean="0"/>
              <a:t>ETSI responded to approach them again after TG LPWA is officially created</a:t>
            </a:r>
            <a:endParaRPr lang="en-US" sz="2000" dirty="0"/>
          </a:p>
          <a:p>
            <a:endParaRPr lang="en-US" sz="2000" dirty="0" smtClean="0"/>
          </a:p>
          <a:p>
            <a:r>
              <a:rPr lang="en-US" sz="2000" dirty="0" smtClean="0"/>
              <a:t>Proposal: Start process for liaison with ETSI</a:t>
            </a:r>
          </a:p>
        </p:txBody>
      </p:sp>
      <p:sp>
        <p:nvSpPr>
          <p:cNvPr id="3" name="Datumsplatzhalter 2"/>
          <p:cNvSpPr>
            <a:spLocks noGrp="1"/>
          </p:cNvSpPr>
          <p:nvPr>
            <p:ph type="dt" sz="half" idx="10"/>
          </p:nvPr>
        </p:nvSpPr>
        <p:spPr/>
        <p:txBody>
          <a:bodyPr/>
          <a:lstStyle/>
          <a:p>
            <a:pPr>
              <a:defRPr/>
            </a:pPr>
            <a:r>
              <a:rPr lang="en-US" altLang="en-US" dirty="0" smtClean="0"/>
              <a:t>Mar. 2018</a:t>
            </a:r>
            <a:endParaRPr lang="en-US" altLang="en-US" dirty="0"/>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7CA5B6D0-3BC2-46EC-8AC0-490ACB3B62FE}" type="slidenum">
              <a:rPr lang="en-US" altLang="en-US" smtClean="0"/>
              <a:pPr>
                <a:defRPr/>
              </a:pPr>
              <a:t>22</a:t>
            </a:fld>
            <a:endParaRPr lang="en-US" altLang="en-US" dirty="0"/>
          </a:p>
        </p:txBody>
      </p:sp>
    </p:spTree>
    <p:extLst>
      <p:ext uri="{BB962C8B-B14F-4D97-AF65-F5344CB8AC3E}">
        <p14:creationId xmlns:p14="http://schemas.microsoft.com/office/powerpoint/2010/main" val="38348730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SG Motion #2</a:t>
            </a:r>
            <a:endParaRPr lang="en-US" dirty="0"/>
          </a:p>
        </p:txBody>
      </p:sp>
      <p:sp>
        <p:nvSpPr>
          <p:cNvPr id="3" name="Inhaltsplatzhalter 2"/>
          <p:cNvSpPr>
            <a:spLocks noGrp="1"/>
          </p:cNvSpPr>
          <p:nvPr>
            <p:ph idx="1"/>
          </p:nvPr>
        </p:nvSpPr>
        <p:spPr/>
        <p:txBody>
          <a:bodyPr/>
          <a:lstStyle/>
          <a:p>
            <a:r>
              <a:rPr lang="en-US" sz="2400" dirty="0" smtClean="0"/>
              <a:t>The SG 802.15.4w agrees to start the process to liaise with ETSI LTN. Final approval for such liaison is based on approval in 802.15 WG.</a:t>
            </a:r>
          </a:p>
          <a:p>
            <a:endParaRPr lang="en-US" sz="2400" dirty="0"/>
          </a:p>
          <a:p>
            <a:r>
              <a:rPr lang="en-US" sz="2400" dirty="0" smtClean="0"/>
              <a:t>Moved by: Charlie</a:t>
            </a:r>
          </a:p>
          <a:p>
            <a:r>
              <a:rPr lang="en-US" sz="2400" dirty="0" smtClean="0"/>
              <a:t>Seconded by: </a:t>
            </a:r>
            <a:r>
              <a:rPr lang="en-US" sz="2400" dirty="0" err="1" smtClean="0"/>
              <a:t>Henk</a:t>
            </a:r>
            <a:endParaRPr lang="en-US" sz="2400" dirty="0" smtClean="0"/>
          </a:p>
          <a:p>
            <a:endParaRPr lang="en-US" sz="2400" dirty="0"/>
          </a:p>
          <a:p>
            <a:r>
              <a:rPr lang="en-US" sz="2400" dirty="0" smtClean="0"/>
              <a:t>Motion passes by unanimous consent</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2552759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IETF Static Context Header Compression</a:t>
            </a:r>
            <a:endParaRPr lang="en-US" dirty="0"/>
          </a:p>
        </p:txBody>
      </p:sp>
      <p:sp>
        <p:nvSpPr>
          <p:cNvPr id="3" name="Inhaltsplatzhalter 2"/>
          <p:cNvSpPr>
            <a:spLocks noGrp="1"/>
          </p:cNvSpPr>
          <p:nvPr>
            <p:ph idx="1"/>
          </p:nvPr>
        </p:nvSpPr>
        <p:spPr/>
        <p:txBody>
          <a:bodyPr/>
          <a:lstStyle/>
          <a:p>
            <a:r>
              <a:rPr lang="en-US" sz="2400" dirty="0" smtClean="0"/>
              <a:t>IETF is working on IPv6 header compression optimized for LPWAN (SCHC)</a:t>
            </a:r>
          </a:p>
          <a:p>
            <a:r>
              <a:rPr lang="en-US" sz="2400" dirty="0" smtClean="0"/>
              <a:t>Latest SCHC draft is available on IETF website </a:t>
            </a:r>
            <a:r>
              <a:rPr lang="en-US" sz="2400" dirty="0" smtClean="0">
                <a:hlinkClick r:id="rId2"/>
              </a:rPr>
              <a:t>https</a:t>
            </a:r>
            <a:r>
              <a:rPr lang="en-US" sz="2400" dirty="0">
                <a:hlinkClick r:id="rId2"/>
              </a:rPr>
              <a:t>://datatracker.ietf.org/wg/lpwan/documents</a:t>
            </a:r>
            <a:r>
              <a:rPr lang="en-US" sz="2400" dirty="0" smtClean="0">
                <a:hlinkClick r:id="rId2"/>
              </a:rPr>
              <a:t>/</a:t>
            </a:r>
            <a:endParaRPr lang="en-US" sz="2400" dirty="0" smtClean="0"/>
          </a:p>
          <a:p>
            <a:endParaRPr lang="en-US" sz="2400" dirty="0"/>
          </a:p>
          <a:p>
            <a:r>
              <a:rPr lang="en-US" sz="2400" dirty="0" smtClean="0"/>
              <a:t>The SCHC is generic and independent of the specific LPWAN technology</a:t>
            </a:r>
          </a:p>
          <a:p>
            <a:r>
              <a:rPr lang="en-US" sz="2400" dirty="0" smtClean="0"/>
              <a:t>Details for specific LPWAN technologies have to be defined  in technology-specific documents</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750499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on SCHC</a:t>
            </a:r>
            <a:endParaRPr lang="en-US" dirty="0"/>
          </a:p>
        </p:txBody>
      </p:sp>
      <p:sp>
        <p:nvSpPr>
          <p:cNvPr id="3" name="Inhaltsplatzhalter 2"/>
          <p:cNvSpPr>
            <a:spLocks noGrp="1"/>
          </p:cNvSpPr>
          <p:nvPr>
            <p:ph idx="1"/>
          </p:nvPr>
        </p:nvSpPr>
        <p:spPr/>
        <p:txBody>
          <a:bodyPr/>
          <a:lstStyle/>
          <a:p>
            <a:r>
              <a:rPr lang="en-US" sz="2400" dirty="0" smtClean="0"/>
              <a:t>Contribution of Charlie Perkins (</a:t>
            </a:r>
            <a:r>
              <a:rPr lang="en-US" sz="2400" dirty="0" err="1" smtClean="0"/>
              <a:t>Futurewei</a:t>
            </a:r>
            <a:r>
              <a:rPr lang="en-US" sz="2400" dirty="0"/>
              <a:t>): “Overview of IETF [</a:t>
            </a:r>
            <a:r>
              <a:rPr lang="en-US" sz="2400" dirty="0" err="1"/>
              <a:t>lpwan</a:t>
            </a:r>
            <a:r>
              <a:rPr lang="en-US" sz="2400" dirty="0"/>
              <a:t>] Working Group SCHC </a:t>
            </a:r>
            <a:r>
              <a:rPr lang="en-US" sz="2400" dirty="0" smtClean="0"/>
              <a:t>specification</a:t>
            </a:r>
            <a:r>
              <a:rPr lang="en-US" sz="2400" dirty="0"/>
              <a:t>”, </a:t>
            </a:r>
            <a:r>
              <a:rPr lang="en-US" sz="2400" dirty="0">
                <a:hlinkClick r:id="rId2"/>
              </a:rPr>
              <a:t>https://</a:t>
            </a:r>
            <a:r>
              <a:rPr lang="en-US" sz="2400" dirty="0" smtClean="0">
                <a:hlinkClick r:id="rId2"/>
              </a:rPr>
              <a:t>mentor.ieee.org/802.15/dcn/18/15-18-0149-00-004w-overview-of-ietf-lpwan-working-group-schc-specification.pptx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25</a:t>
            </a:fld>
            <a:endParaRPr lang="en-US" altLang="en-US"/>
          </a:p>
        </p:txBody>
      </p:sp>
    </p:spTree>
    <p:extLst>
      <p:ext uri="{BB962C8B-B14F-4D97-AF65-F5344CB8AC3E}">
        <p14:creationId xmlns:p14="http://schemas.microsoft.com/office/powerpoint/2010/main" val="13845274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536345727"/>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Technical Guidelines Doc.</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solidFill>
                            <a:srgbClr val="FF0000"/>
                          </a:solidFill>
                        </a:rPr>
                        <a:t>Mar</a:t>
                      </a:r>
                      <a:r>
                        <a:rPr lang="en-US" strike="sngStrike" baseline="0" dirty="0" err="1" smtClean="0"/>
                        <a:t>July</a:t>
                      </a:r>
                      <a:r>
                        <a:rPr lang="en-US" dirty="0" smtClean="0"/>
                        <a:t>, 2018</a:t>
                      </a:r>
                    </a:p>
                  </a:txBody>
                  <a:tcPr/>
                </a:tc>
              </a:tr>
              <a:tr h="398549">
                <a:tc>
                  <a:txBody>
                    <a:bodyPr/>
                    <a:lstStyle/>
                    <a:p>
                      <a:r>
                        <a:rPr lang="en-US" dirty="0" smtClean="0">
                          <a:solidFill>
                            <a:srgbClr val="FF0000"/>
                          </a:solidFill>
                        </a:rPr>
                        <a:t>Initial discussion of proposals</a:t>
                      </a:r>
                      <a:endParaRPr lang="en-US"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July,</a:t>
                      </a:r>
                      <a:r>
                        <a:rPr lang="en-US" baseline="0" dirty="0" smtClean="0">
                          <a:solidFill>
                            <a:srgbClr val="FF0000"/>
                          </a:solidFill>
                        </a:rPr>
                        <a:t> 2018</a:t>
                      </a:r>
                      <a:endParaRPr lang="en-US" dirty="0" smtClean="0">
                        <a:solidFill>
                          <a:srgbClr val="FF0000"/>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spTree>
    <p:extLst>
      <p:ext uri="{BB962C8B-B14F-4D97-AF65-F5344CB8AC3E}">
        <p14:creationId xmlns:p14="http://schemas.microsoft.com/office/powerpoint/2010/main" val="14876968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Conferences</a:t>
            </a:r>
            <a:endParaRPr lang="en-US" dirty="0"/>
          </a:p>
        </p:txBody>
      </p:sp>
      <p:sp>
        <p:nvSpPr>
          <p:cNvPr id="3" name="Inhaltsplatzhalter 2"/>
          <p:cNvSpPr>
            <a:spLocks noGrp="1"/>
          </p:cNvSpPr>
          <p:nvPr>
            <p:ph idx="1"/>
          </p:nvPr>
        </p:nvSpPr>
        <p:spPr/>
        <p:txBody>
          <a:bodyPr/>
          <a:lstStyle/>
          <a:p>
            <a:r>
              <a:rPr lang="en-US" dirty="0" smtClean="0"/>
              <a:t>Do we require any telephone conferences before the May interim?</a:t>
            </a:r>
          </a:p>
          <a:p>
            <a:endParaRPr lang="en-US" dirty="0"/>
          </a:p>
          <a:p>
            <a:r>
              <a:rPr lang="en-US" dirty="0" smtClean="0"/>
              <a:t>No telephone conferences before May interim</a:t>
            </a:r>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27</a:t>
            </a:fld>
            <a:endParaRPr lang="en-US" altLang="en-US"/>
          </a:p>
        </p:txBody>
      </p:sp>
    </p:spTree>
    <p:extLst>
      <p:ext uri="{BB962C8B-B14F-4D97-AF65-F5344CB8AC3E}">
        <p14:creationId xmlns:p14="http://schemas.microsoft.com/office/powerpoint/2010/main" val="3523559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28</a:t>
            </a:fld>
            <a:endParaRPr lang="en-US" altLang="en-US"/>
          </a:p>
        </p:txBody>
      </p:sp>
    </p:spTree>
    <p:extLst>
      <p:ext uri="{BB962C8B-B14F-4D97-AF65-F5344CB8AC3E}">
        <p14:creationId xmlns:p14="http://schemas.microsoft.com/office/powerpoint/2010/main" val="1897774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en-US" dirty="0" smtClean="0"/>
              <a:t>Meeting is Adjourned!</a:t>
            </a:r>
            <a:endParaRPr lang="en-US" dirty="0"/>
          </a:p>
        </p:txBody>
      </p:sp>
      <p:sp>
        <p:nvSpPr>
          <p:cNvPr id="10" name="Untertitel 9"/>
          <p:cNvSpPr>
            <a:spLocks noGrp="1"/>
          </p:cNvSpPr>
          <p:nvPr>
            <p:ph idx="1"/>
          </p:nvPr>
        </p:nvSpPr>
        <p:spPr/>
        <p:txBody>
          <a:bodyPr/>
          <a:lstStyle/>
          <a:p>
            <a:r>
              <a:rPr lang="en-US" sz="2400" dirty="0" smtClean="0"/>
              <a:t>Meeting minutes will be available in document 15-18/150r0</a:t>
            </a:r>
            <a:endParaRPr lang="en-US" sz="24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29</a:t>
            </a:fld>
            <a:endParaRPr lang="en-US" altLang="en-US"/>
          </a:p>
        </p:txBody>
      </p:sp>
    </p:spTree>
    <p:extLst>
      <p:ext uri="{BB962C8B-B14F-4D97-AF65-F5344CB8AC3E}">
        <p14:creationId xmlns:p14="http://schemas.microsoft.com/office/powerpoint/2010/main" val="255559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752873163"/>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kern="1200" dirty="0" smtClean="0">
                          <a:solidFill>
                            <a:schemeClr val="dk1"/>
                          </a:solidFill>
                          <a:latin typeface="+mn-lt"/>
                          <a:ea typeface="+mn-ea"/>
                          <a:cs typeface="+mn-cs"/>
                        </a:rPr>
                        <a:t>SG LPWA</a:t>
                      </a: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 </a:t>
            </a:r>
            <a:r>
              <a:rPr lang="en-US" altLang="en-US" dirty="0"/>
              <a:t>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Some session may be skipped, depending on progress</a:t>
            </a:r>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Irvine Minutes</a:t>
            </a:r>
          </a:p>
          <a:p>
            <a:r>
              <a:rPr lang="en-US" sz="2400" dirty="0" smtClean="0"/>
              <a:t>Latest News from ETSI LTN</a:t>
            </a:r>
            <a:endParaRPr lang="en-US" sz="2400" dirty="0"/>
          </a:p>
          <a:p>
            <a:r>
              <a:rPr lang="en-US" sz="2400" dirty="0" smtClean="0"/>
              <a:t>802.15.4w Future Schedule</a:t>
            </a:r>
          </a:p>
          <a:p>
            <a:r>
              <a:rPr lang="en-US" sz="2400" dirty="0" smtClean="0"/>
              <a:t>Call for Proposals</a:t>
            </a:r>
            <a:endParaRPr lang="en-US" dirty="0"/>
          </a:p>
          <a:p>
            <a:r>
              <a:rPr lang="en-US" sz="2400" dirty="0" smtClean="0"/>
              <a:t>Proposal Evaluation Procedure</a:t>
            </a:r>
          </a:p>
          <a:p>
            <a:r>
              <a:rPr lang="en-US" sz="2400" dirty="0" smtClean="0"/>
              <a:t>Liaison with ETSI LTN</a:t>
            </a:r>
          </a:p>
          <a:p>
            <a:r>
              <a:rPr lang="en-US" sz="2400" dirty="0" smtClean="0"/>
              <a:t>IETF SCHC</a:t>
            </a:r>
          </a:p>
          <a:p>
            <a:r>
              <a:rPr lang="en-US" sz="2400" b="1" dirty="0" smtClean="0"/>
              <a:t>PAR/CSD Comments</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1521</Words>
  <Application>Microsoft Office PowerPoint</Application>
  <PresentationFormat>Bildschirmpräsentation (4:3)</PresentationFormat>
  <Paragraphs>339</Paragraphs>
  <Slides>29</Slides>
  <Notes>2</Notes>
  <HiddenSlides>0</HiddenSlides>
  <MMClips>0</MMClips>
  <ScaleCrop>false</ScaleCrop>
  <HeadingPairs>
    <vt:vector size="4" baseType="variant">
      <vt:variant>
        <vt:lpstr>Design</vt:lpstr>
      </vt:variant>
      <vt:variant>
        <vt:i4>2</vt:i4>
      </vt:variant>
      <vt:variant>
        <vt:lpstr>Folientitel</vt:lpstr>
      </vt:variant>
      <vt:variant>
        <vt:i4>29</vt:i4>
      </vt:variant>
    </vt:vector>
  </HeadingPairs>
  <TitlesOfParts>
    <vt:vector size="31" baseType="lpstr">
      <vt:lpstr>IEEE-P802_15_Rbt</vt:lpstr>
      <vt:lpstr>Default Design</vt:lpstr>
      <vt:lpstr>PowerPoint-Präsentation</vt:lpstr>
      <vt:lpstr>802.15 SG LPWA Agenda March 2018 Plenary</vt:lpstr>
      <vt:lpstr>Instructions for the WG Chair</vt:lpstr>
      <vt:lpstr>Participants, Patents, and Duty to Inform</vt:lpstr>
      <vt:lpstr>Patent Related Links</vt:lpstr>
      <vt:lpstr>Call for Potentially Essential Patents</vt:lpstr>
      <vt:lpstr>Other Guidelines for IEEE WG Meetings</vt:lpstr>
      <vt:lpstr>SG LPWA Schedule for the Week</vt:lpstr>
      <vt:lpstr>Main Agenda Items for the Week</vt:lpstr>
      <vt:lpstr>Draft Agenda</vt:lpstr>
      <vt:lpstr>Agenda</vt:lpstr>
      <vt:lpstr>Review of Irvine Minutes</vt:lpstr>
      <vt:lpstr>Latest News from ETSI-LTN</vt:lpstr>
      <vt:lpstr>Proposed TG4w Draft Schedule</vt:lpstr>
      <vt:lpstr>Call for Proposals Document</vt:lpstr>
      <vt:lpstr>Technical Guidance Document</vt:lpstr>
      <vt:lpstr>PAR/CSD Comment Resolution</vt:lpstr>
      <vt:lpstr>WG Motion for Closing Plenary</vt:lpstr>
      <vt:lpstr>Latest Version of TGD</vt:lpstr>
      <vt:lpstr>SG Motion #1</vt:lpstr>
      <vt:lpstr>Proposed 15.4w Spec Development Process</vt:lpstr>
      <vt:lpstr>Liaison to ETSI LTN</vt:lpstr>
      <vt:lpstr>SG Motion #2</vt:lpstr>
      <vt:lpstr>IETF Static Context Header Compression</vt:lpstr>
      <vt:lpstr>Contribution on SCHC</vt:lpstr>
      <vt:lpstr>Proposed TG4w Draft Schedule</vt:lpstr>
      <vt:lpstr>Telephone Conferences</vt:lpstr>
      <vt:lpstr>AoB</vt:lpstr>
      <vt:lpstr>Meeting is Adjourned!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111</cp:revision>
  <cp:lastPrinted>1998-02-10T13:28:06Z</cp:lastPrinted>
  <dcterms:created xsi:type="dcterms:W3CDTF">2018-03-02T09:48:16Z</dcterms:created>
  <dcterms:modified xsi:type="dcterms:W3CDTF">2018-03-08T20:22:06Z</dcterms:modified>
</cp:coreProperties>
</file>