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2" r:id="rId2"/>
  </p:sldMasterIdLst>
  <p:notesMasterIdLst>
    <p:notesMasterId r:id="rId20"/>
  </p:notesMasterIdLst>
  <p:handoutMasterIdLst>
    <p:handoutMasterId r:id="rId21"/>
  </p:handoutMasterIdLst>
  <p:sldIdLst>
    <p:sldId id="259" r:id="rId3"/>
    <p:sldId id="262" r:id="rId4"/>
    <p:sldId id="269" r:id="rId5"/>
    <p:sldId id="270" r:id="rId6"/>
    <p:sldId id="271" r:id="rId7"/>
    <p:sldId id="272" r:id="rId8"/>
    <p:sldId id="273" r:id="rId9"/>
    <p:sldId id="268" r:id="rId10"/>
    <p:sldId id="274" r:id="rId11"/>
    <p:sldId id="261" r:id="rId12"/>
    <p:sldId id="275" r:id="rId13"/>
    <p:sldId id="276" r:id="rId14"/>
    <p:sldId id="280" r:id="rId15"/>
    <p:sldId id="278" r:id="rId16"/>
    <p:sldId id="281" r:id="rId17"/>
    <p:sldId id="282" r:id="rId18"/>
    <p:sldId id="260"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99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62A3E17-72DB-429D-82ED-5F7A6D48AB28}"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27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04D3F85-CF48-4006-95B7-5F911FD5F290}"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0187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04A200C-604C-41CB-87F0-6EA46198B83E}" type="slidenum">
              <a:rPr lang="en-US" altLang="en-US"/>
              <a:pPr>
                <a:defRPr/>
              </a:pPr>
              <a:t>‹Nr.›</a:t>
            </a:fld>
            <a:endParaRPr lang="en-US" altLang="en-US"/>
          </a:p>
        </p:txBody>
      </p:sp>
    </p:spTree>
    <p:extLst>
      <p:ext uri="{BB962C8B-B14F-4D97-AF65-F5344CB8AC3E}">
        <p14:creationId xmlns:p14="http://schemas.microsoft.com/office/powerpoint/2010/main" val="2819524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EC327CB-982D-421E-9B37-00063087C83C}" type="slidenum">
              <a:rPr lang="en-US" altLang="en-US"/>
              <a:pPr>
                <a:defRPr/>
              </a:pPr>
              <a:t>‹Nr.›</a:t>
            </a:fld>
            <a:endParaRPr lang="en-US" altLang="en-US"/>
          </a:p>
        </p:txBody>
      </p:sp>
    </p:spTree>
    <p:extLst>
      <p:ext uri="{BB962C8B-B14F-4D97-AF65-F5344CB8AC3E}">
        <p14:creationId xmlns:p14="http://schemas.microsoft.com/office/powerpoint/2010/main" val="3122732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26A83E0-8158-4E4B-9216-7A9A447C73CC}" type="slidenum">
              <a:rPr lang="en-US" altLang="en-US"/>
              <a:pPr>
                <a:defRPr/>
              </a:pPr>
              <a:t>‹Nr.›</a:t>
            </a:fld>
            <a:endParaRPr lang="en-US" altLang="en-US"/>
          </a:p>
        </p:txBody>
      </p:sp>
    </p:spTree>
    <p:extLst>
      <p:ext uri="{BB962C8B-B14F-4D97-AF65-F5344CB8AC3E}">
        <p14:creationId xmlns:p14="http://schemas.microsoft.com/office/powerpoint/2010/main" val="20795989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7639404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230335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97824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613709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758859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162322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1704313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9329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B19BB7-5E5C-4FE2-8325-CBE2EDC1721D}" type="slidenum">
              <a:rPr lang="en-US" altLang="en-US"/>
              <a:pPr>
                <a:defRPr/>
              </a:pPr>
              <a:t>‹Nr.›</a:t>
            </a:fld>
            <a:endParaRPr lang="en-US" altLang="en-US"/>
          </a:p>
        </p:txBody>
      </p:sp>
    </p:spTree>
    <p:extLst>
      <p:ext uri="{BB962C8B-B14F-4D97-AF65-F5344CB8AC3E}">
        <p14:creationId xmlns:p14="http://schemas.microsoft.com/office/powerpoint/2010/main" val="37061432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415885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657301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538450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14708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3173F8B-570C-4AD7-A60D-8E1AB1E1F5F2}" type="slidenum">
              <a:rPr lang="en-US" altLang="en-US"/>
              <a:pPr>
                <a:defRPr/>
              </a:pPr>
              <a:t>‹Nr.›</a:t>
            </a:fld>
            <a:endParaRPr lang="en-US" altLang="en-US"/>
          </a:p>
        </p:txBody>
      </p:sp>
    </p:spTree>
    <p:extLst>
      <p:ext uri="{BB962C8B-B14F-4D97-AF65-F5344CB8AC3E}">
        <p14:creationId xmlns:p14="http://schemas.microsoft.com/office/powerpoint/2010/main" val="31754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dirty="0" smtClean="0"/>
              <a:t>Mar. 2018</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61D644A-C660-4A83-8604-94F8CF5806A8}" type="slidenum">
              <a:rPr lang="en-US" altLang="en-US"/>
              <a:pPr>
                <a:defRPr/>
              </a:pPr>
              <a:t>‹Nr.›</a:t>
            </a:fld>
            <a:endParaRPr lang="en-US" altLang="en-US"/>
          </a:p>
        </p:txBody>
      </p:sp>
    </p:spTree>
    <p:extLst>
      <p:ext uri="{BB962C8B-B14F-4D97-AF65-F5344CB8AC3E}">
        <p14:creationId xmlns:p14="http://schemas.microsoft.com/office/powerpoint/2010/main" val="27135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7830CB3-48AF-4C1F-BFBA-5569B05126A2}" type="slidenum">
              <a:rPr lang="en-US" altLang="en-US"/>
              <a:pPr>
                <a:defRPr/>
              </a:pPr>
              <a:t>‹Nr.›</a:t>
            </a:fld>
            <a:endParaRPr lang="en-US" altLang="en-US"/>
          </a:p>
        </p:txBody>
      </p:sp>
    </p:spTree>
    <p:extLst>
      <p:ext uri="{BB962C8B-B14F-4D97-AF65-F5344CB8AC3E}">
        <p14:creationId xmlns:p14="http://schemas.microsoft.com/office/powerpoint/2010/main" val="133155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7CA5B6D0-3BC2-46EC-8AC0-490ACB3B62FE}" type="slidenum">
              <a:rPr lang="en-US" altLang="en-US"/>
              <a:pPr>
                <a:defRPr/>
              </a:pPr>
              <a:t>‹Nr.›</a:t>
            </a:fld>
            <a:endParaRPr lang="en-US" altLang="en-US"/>
          </a:p>
        </p:txBody>
      </p:sp>
    </p:spTree>
    <p:extLst>
      <p:ext uri="{BB962C8B-B14F-4D97-AF65-F5344CB8AC3E}">
        <p14:creationId xmlns:p14="http://schemas.microsoft.com/office/powerpoint/2010/main" val="19836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15A54A6-D87D-44CA-9552-43124D8DF28B}" type="slidenum">
              <a:rPr lang="en-US" altLang="en-US"/>
              <a:pPr>
                <a:defRPr/>
              </a:pPr>
              <a:t>‹Nr.›</a:t>
            </a:fld>
            <a:endParaRPr lang="en-US" altLang="en-US"/>
          </a:p>
        </p:txBody>
      </p:sp>
    </p:spTree>
    <p:extLst>
      <p:ext uri="{BB962C8B-B14F-4D97-AF65-F5344CB8AC3E}">
        <p14:creationId xmlns:p14="http://schemas.microsoft.com/office/powerpoint/2010/main" val="140617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C3CA94C3-58BC-4CE9-B143-D9CCEAF4E5E2}" type="slidenum">
              <a:rPr lang="en-US" altLang="en-US"/>
              <a:pPr>
                <a:defRPr/>
              </a:pPr>
              <a:t>‹Nr.›</a:t>
            </a:fld>
            <a:endParaRPr lang="en-US" altLang="en-US"/>
          </a:p>
        </p:txBody>
      </p:sp>
    </p:spTree>
    <p:extLst>
      <p:ext uri="{BB962C8B-B14F-4D97-AF65-F5344CB8AC3E}">
        <p14:creationId xmlns:p14="http://schemas.microsoft.com/office/powerpoint/2010/main" val="16905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3D73E09-099F-475B-8F82-22F5D2BF28F9}" type="slidenum">
              <a:rPr lang="en-US" altLang="en-US"/>
              <a:pPr>
                <a:defRPr/>
              </a:pPr>
              <a:t>‹Nr.›</a:t>
            </a:fld>
            <a:endParaRPr lang="en-US" altLang="en-US"/>
          </a:p>
        </p:txBody>
      </p:sp>
    </p:spTree>
    <p:extLst>
      <p:ext uri="{BB962C8B-B14F-4D97-AF65-F5344CB8AC3E}">
        <p14:creationId xmlns:p14="http://schemas.microsoft.com/office/powerpoint/2010/main" val="31120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Mar. 2018</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38DC984-A6E3-42AE-BB36-DFDB2E318E34}" type="slidenum">
              <a:rPr lang="en-US" altLang="en-US"/>
              <a:pPr>
                <a:defRPr/>
              </a:pPr>
              <a:t>‹Nr.›</a:t>
            </a:fld>
            <a:endParaRPr lang="en-US" altLang="en-US"/>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802.-</a:t>
            </a:r>
            <a:r>
              <a:rPr lang="en-US" altLang="en-US" sz="1400" b="1" dirty="0" smtClean="0"/>
              <a:t>15-18-0096-01-004w</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de-DE" sz="2400">
              <a:solidFill>
                <a:srgbClr val="000000"/>
              </a:solidFill>
              <a:cs typeface="Arial" pitchFamily="34" charset="0"/>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GB" altLang="en-US" sz="1100" b="1" dirty="0" smtClean="0">
                <a:solidFill>
                  <a:srgbClr val="000099"/>
                </a:solidFill>
                <a:latin typeface="Arial" charset="0"/>
                <a:cs typeface="Arial" pitchFamily="34" charset="0"/>
              </a:rPr>
              <a:t>15 March 2015</a:t>
            </a:r>
            <a:endParaRPr lang="en-GB" altLang="en-US" sz="1100" b="1" dirty="0" smtClean="0">
              <a:solidFill>
                <a:srgbClr val="000099"/>
              </a:solidFill>
              <a:latin typeface="Arial" charset="0"/>
              <a:cs typeface="Arial" charset="0"/>
            </a:endParaRPr>
          </a:p>
        </p:txBody>
      </p:sp>
    </p:spTree>
    <p:extLst>
      <p:ext uri="{BB962C8B-B14F-4D97-AF65-F5344CB8AC3E}">
        <p14:creationId xmlns:p14="http://schemas.microsoft.com/office/powerpoint/2010/main" val="35766010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5/dcn/18/15-18-0055-00-lpwa-minutes-for-ieee-tg-802-15-sg-lpwa-irvine-interim-meeting.do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portal.etsi.org/webapp/WorkProgram/Report_WorkItem.asp?WKI_ID=45958"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5/dcn/18/15-18-0094-00-004w-802-15-4w-draft-call-for-proposals.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5/dcn/18/15-18-0093-00-004w-802-15-4w-draft-technical-guidance-document.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smtClean="0"/>
              <a:t>Mar. 2018</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FE7FCAAF-CBA7-47E6-8998-BA9E638C9510}"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[Agenda for SG 802.15.4w March 2018 Plenary Meeting]</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[04. March, 2018]</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p>
          <a:p>
            <a:pPr>
              <a:spcBef>
                <a:spcPts val="600"/>
              </a:spcBef>
              <a:spcAft>
                <a:spcPts val="600"/>
              </a:spcAft>
              <a:defRPr/>
            </a:pPr>
            <a:r>
              <a:rPr lang="en-US" altLang="en-US" sz="1600" b="1" dirty="0" smtClean="0">
                <a:solidFill>
                  <a:schemeClr val="tx2"/>
                </a:solidFill>
              </a:rPr>
              <a:t>Purpose:</a:t>
            </a:r>
            <a:r>
              <a:rPr lang="en-US" altLang="en-US" sz="1600" dirty="0" smtClean="0">
                <a:solidFill>
                  <a:schemeClr val="tx2"/>
                </a:solidFill>
              </a:rPr>
              <a:t>	[Guidance during SG 802.15.4w sessions.]</a:t>
            </a:r>
          </a:p>
          <a:p>
            <a:pPr>
              <a:defRPr/>
            </a:pPr>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r>
              <a:rPr lang="en-US" dirty="0" smtClean="0"/>
              <a:t>Draft Agenda</a:t>
            </a:r>
            <a:endParaRPr lang="en-US" dirty="0"/>
          </a:p>
        </p:txBody>
      </p:sp>
      <p:sp>
        <p:nvSpPr>
          <p:cNvPr id="11" name="Inhaltsplatzhalter 10"/>
          <p:cNvSpPr>
            <a:spLocks noGrp="1"/>
          </p:cNvSpPr>
          <p:nvPr>
            <p:ph sz="half" idx="1"/>
          </p:nvPr>
        </p:nvSpPr>
        <p:spPr/>
        <p:txBody>
          <a:bodyPr/>
          <a:lstStyle/>
          <a:p>
            <a:pPr marL="0" indent="0">
              <a:buNone/>
            </a:pPr>
            <a:r>
              <a:rPr lang="en-US" sz="1200" b="1" dirty="0" smtClean="0"/>
              <a:t>Monday PM1</a:t>
            </a:r>
          </a:p>
          <a:p>
            <a:r>
              <a:rPr lang="en-US" sz="1200" dirty="0" smtClean="0"/>
              <a:t>Open	</a:t>
            </a:r>
          </a:p>
          <a:p>
            <a:r>
              <a:rPr lang="en-US" sz="1200" dirty="0" smtClean="0"/>
              <a:t>IEEE-SA </a:t>
            </a:r>
            <a:r>
              <a:rPr lang="en-US" sz="1200" dirty="0"/>
              <a:t>Stds. Board Bylaws on Patents in Std's. &amp; Guidelines	</a:t>
            </a:r>
            <a:endParaRPr lang="en-US" sz="1200" dirty="0" smtClean="0"/>
          </a:p>
          <a:p>
            <a:r>
              <a:rPr lang="en-US" sz="1200" dirty="0" smtClean="0"/>
              <a:t>Approval </a:t>
            </a:r>
            <a:r>
              <a:rPr lang="en-US" sz="1200" dirty="0"/>
              <a:t>of the Agenda	</a:t>
            </a:r>
            <a:endParaRPr lang="en-US" sz="1200" dirty="0" smtClean="0"/>
          </a:p>
          <a:p>
            <a:r>
              <a:rPr lang="en-US" sz="1200" dirty="0" smtClean="0"/>
              <a:t>Approval </a:t>
            </a:r>
            <a:r>
              <a:rPr lang="en-US" sz="1200" dirty="0"/>
              <a:t>of Irvine </a:t>
            </a:r>
            <a:r>
              <a:rPr lang="en-US" sz="1200" dirty="0" smtClean="0"/>
              <a:t>Minutes</a:t>
            </a:r>
            <a:r>
              <a:rPr lang="en-US" sz="1200" dirty="0"/>
              <a:t>	</a:t>
            </a:r>
            <a:endParaRPr lang="en-US" sz="1200" dirty="0" smtClean="0"/>
          </a:p>
          <a:p>
            <a:r>
              <a:rPr lang="en-US" sz="1200" dirty="0" smtClean="0"/>
              <a:t>Latest New from ETSI LTN</a:t>
            </a:r>
          </a:p>
          <a:p>
            <a:r>
              <a:rPr lang="en-US" sz="1200" dirty="0" smtClean="0"/>
              <a:t>802.15.4w Schedule</a:t>
            </a:r>
          </a:p>
          <a:p>
            <a:r>
              <a:rPr lang="en-US" sz="1200" dirty="0" smtClean="0"/>
              <a:t>Call </a:t>
            </a:r>
            <a:r>
              <a:rPr lang="en-US" sz="1200" dirty="0"/>
              <a:t>for </a:t>
            </a:r>
            <a:r>
              <a:rPr lang="en-US" sz="1200" dirty="0" smtClean="0"/>
              <a:t>Proposals</a:t>
            </a:r>
          </a:p>
          <a:p>
            <a:r>
              <a:rPr lang="en-US" sz="1200" dirty="0" smtClean="0"/>
              <a:t>Technical Guidance Document</a:t>
            </a:r>
          </a:p>
          <a:p>
            <a:r>
              <a:rPr lang="en-US" sz="1200" dirty="0" smtClean="0"/>
              <a:t>Recess</a:t>
            </a:r>
            <a:r>
              <a:rPr lang="en-US" sz="1200" dirty="0"/>
              <a:t>	</a:t>
            </a:r>
            <a:endParaRPr lang="en-US" sz="1200" dirty="0" smtClean="0"/>
          </a:p>
          <a:p>
            <a:endParaRPr lang="en-US" sz="1200" dirty="0" smtClean="0"/>
          </a:p>
          <a:p>
            <a:pPr marL="0" indent="0">
              <a:buNone/>
            </a:pPr>
            <a:r>
              <a:rPr lang="en-US" sz="1200" b="1" dirty="0"/>
              <a:t>Tuesday PM1</a:t>
            </a:r>
          </a:p>
          <a:p>
            <a:r>
              <a:rPr lang="en-US" sz="1200" dirty="0" smtClean="0"/>
              <a:t>Open</a:t>
            </a:r>
            <a:endParaRPr lang="en-US" sz="1200" dirty="0"/>
          </a:p>
          <a:p>
            <a:r>
              <a:rPr lang="en-US" sz="1200" dirty="0"/>
              <a:t>Call for </a:t>
            </a:r>
            <a:r>
              <a:rPr lang="en-US" sz="1200" dirty="0" smtClean="0"/>
              <a:t>Proposals</a:t>
            </a:r>
          </a:p>
          <a:p>
            <a:r>
              <a:rPr lang="en-US" sz="1200" dirty="0" smtClean="0"/>
              <a:t>Techical Guidance Document</a:t>
            </a:r>
            <a:endParaRPr lang="en-US" sz="1200" dirty="0"/>
          </a:p>
          <a:p>
            <a:r>
              <a:rPr lang="en-US" sz="1200" dirty="0"/>
              <a:t>Proposal Evaluation Procedure</a:t>
            </a:r>
          </a:p>
          <a:p>
            <a:r>
              <a:rPr lang="en-US" sz="1200" dirty="0"/>
              <a:t>Recess</a:t>
            </a:r>
          </a:p>
          <a:p>
            <a:endParaRPr lang="en-US" sz="1200" dirty="0"/>
          </a:p>
        </p:txBody>
      </p:sp>
      <p:sp>
        <p:nvSpPr>
          <p:cNvPr id="12" name="Inhaltsplatzhalter 11"/>
          <p:cNvSpPr>
            <a:spLocks noGrp="1"/>
          </p:cNvSpPr>
          <p:nvPr>
            <p:ph sz="half" idx="2"/>
          </p:nvPr>
        </p:nvSpPr>
        <p:spPr/>
        <p:txBody>
          <a:bodyPr/>
          <a:lstStyle/>
          <a:p>
            <a:pPr marL="0" indent="0">
              <a:buNone/>
            </a:pPr>
            <a:r>
              <a:rPr lang="en-US" sz="1200" b="1" dirty="0" smtClean="0"/>
              <a:t>Wednesday </a:t>
            </a:r>
            <a:r>
              <a:rPr lang="en-US" sz="1200" b="1" dirty="0"/>
              <a:t>PM1</a:t>
            </a:r>
          </a:p>
          <a:p>
            <a:r>
              <a:rPr lang="en-US" sz="1200" dirty="0" smtClean="0"/>
              <a:t>Open</a:t>
            </a:r>
            <a:endParaRPr lang="en-US" sz="1200" dirty="0"/>
          </a:p>
          <a:p>
            <a:r>
              <a:rPr lang="en-US" sz="1200" dirty="0"/>
              <a:t>Proposal Evaluation Procedure</a:t>
            </a:r>
          </a:p>
          <a:p>
            <a:r>
              <a:rPr lang="en-US" sz="1200" dirty="0" smtClean="0"/>
              <a:t>Liaison </a:t>
            </a:r>
            <a:r>
              <a:rPr lang="en-US" sz="1200" dirty="0"/>
              <a:t>to ETSI LTN</a:t>
            </a:r>
          </a:p>
          <a:p>
            <a:r>
              <a:rPr lang="en-US" sz="1200" dirty="0"/>
              <a:t>I</a:t>
            </a:r>
            <a:r>
              <a:rPr lang="en-US" sz="1200" dirty="0" smtClean="0"/>
              <a:t>ETF </a:t>
            </a:r>
            <a:r>
              <a:rPr lang="en-US" sz="1200" dirty="0"/>
              <a:t>SCHC</a:t>
            </a:r>
          </a:p>
          <a:p>
            <a:r>
              <a:rPr lang="en-US" sz="1200" dirty="0" smtClean="0"/>
              <a:t>Recess</a:t>
            </a:r>
          </a:p>
          <a:p>
            <a:pPr marL="0" indent="0">
              <a:buNone/>
            </a:pPr>
            <a:endParaRPr lang="en-US" sz="1200" dirty="0"/>
          </a:p>
          <a:p>
            <a:pPr marL="0" indent="0">
              <a:buNone/>
            </a:pPr>
            <a:r>
              <a:rPr lang="en-US" sz="1200" b="1" dirty="0" smtClean="0"/>
              <a:t>Thursday PM1</a:t>
            </a:r>
            <a:endParaRPr lang="en-US" sz="1200" b="1" dirty="0"/>
          </a:p>
          <a:p>
            <a:r>
              <a:rPr lang="en-US" sz="1200" dirty="0" smtClean="0"/>
              <a:t>Open</a:t>
            </a:r>
            <a:endParaRPr lang="en-US" sz="1200" dirty="0"/>
          </a:p>
          <a:p>
            <a:r>
              <a:rPr lang="en-US" sz="1200" dirty="0"/>
              <a:t>Contributions </a:t>
            </a:r>
          </a:p>
          <a:p>
            <a:r>
              <a:rPr lang="en-US" sz="1200" dirty="0"/>
              <a:t>Future Schedule</a:t>
            </a:r>
          </a:p>
          <a:p>
            <a:r>
              <a:rPr lang="en-US" sz="1200" dirty="0"/>
              <a:t>AOB</a:t>
            </a:r>
          </a:p>
          <a:p>
            <a:r>
              <a:rPr lang="en-US" sz="1200" dirty="0"/>
              <a:t>Adjourn</a:t>
            </a:r>
          </a:p>
          <a:p>
            <a:endParaRPr lang="en-US" sz="1200" dirty="0" smtClean="0"/>
          </a:p>
        </p:txBody>
      </p:sp>
      <p:sp>
        <p:nvSpPr>
          <p:cNvPr id="2" name="Datumsplatzhalter 1"/>
          <p:cNvSpPr>
            <a:spLocks noGrp="1"/>
          </p:cNvSpPr>
          <p:nvPr>
            <p:ph type="dt" sz="half" idx="10"/>
          </p:nvPr>
        </p:nvSpPr>
        <p:spPr/>
        <p:txBody>
          <a:bodyPr/>
          <a:lstStyle/>
          <a:p>
            <a:pPr>
              <a:defRPr/>
            </a:pPr>
            <a:r>
              <a:rPr lang="en-US" altLang="en-US" smtClean="0"/>
              <a:t>Mar. 2018</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915A54A6-D87D-44CA-9552-43124D8DF28B}" type="slidenum">
              <a:rPr lang="en-US" altLang="en-US" smtClean="0"/>
              <a:pPr>
                <a:defRPr/>
              </a:pPr>
              <a:t>10</a:t>
            </a:fld>
            <a:endParaRPr lang="en-US" altLang="en-US"/>
          </a:p>
        </p:txBody>
      </p:sp>
    </p:spTree>
    <p:extLst>
      <p:ext uri="{BB962C8B-B14F-4D97-AF65-F5344CB8AC3E}">
        <p14:creationId xmlns:p14="http://schemas.microsoft.com/office/powerpoint/2010/main" val="3594612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Agenda</a:t>
            </a:r>
            <a:endParaRPr lang="en-US" dirty="0"/>
          </a:p>
        </p:txBody>
      </p:sp>
      <p:sp>
        <p:nvSpPr>
          <p:cNvPr id="9" name="Inhaltsplatzhalter 8"/>
          <p:cNvSpPr>
            <a:spLocks noGrp="1"/>
          </p:cNvSpPr>
          <p:nvPr>
            <p:ph idx="1"/>
          </p:nvPr>
        </p:nvSpPr>
        <p:spPr/>
        <p:txBody>
          <a:bodyPr/>
          <a:lstStyle/>
          <a:p>
            <a:r>
              <a:rPr lang="en-US" dirty="0" smtClean="0"/>
              <a:t>Any discussion on the agenda</a:t>
            </a:r>
          </a:p>
          <a:p>
            <a:endParaRPr lang="en-US" dirty="0"/>
          </a:p>
          <a:p>
            <a:r>
              <a:rPr lang="en-US" dirty="0" smtClean="0"/>
              <a:t>Agenda is approved</a:t>
            </a:r>
            <a:endParaRPr lang="en-US" dirty="0"/>
          </a:p>
        </p:txBody>
      </p:sp>
      <p:sp>
        <p:nvSpPr>
          <p:cNvPr id="5" name="Datumsplatzhalter 4"/>
          <p:cNvSpPr>
            <a:spLocks noGrp="1"/>
          </p:cNvSpPr>
          <p:nvPr>
            <p:ph type="dt" sz="half" idx="10"/>
          </p:nvPr>
        </p:nvSpPr>
        <p:spPr/>
        <p:txBody>
          <a:bodyPr/>
          <a:lstStyle/>
          <a:p>
            <a:pPr>
              <a:defRPr/>
            </a:pPr>
            <a:r>
              <a:rPr lang="en-US" altLang="en-US" smtClean="0"/>
              <a:t>Mar. 2018</a:t>
            </a:r>
            <a:endParaRPr lang="en-US" altLang="en-US" dirty="0"/>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D61D644A-C660-4A83-8604-94F8CF5806A8}" type="slidenum">
              <a:rPr lang="en-US" altLang="en-US" smtClean="0"/>
              <a:pPr>
                <a:defRPr/>
              </a:pPr>
              <a:t>11</a:t>
            </a:fld>
            <a:endParaRPr lang="en-US" altLang="en-US"/>
          </a:p>
        </p:txBody>
      </p:sp>
    </p:spTree>
    <p:extLst>
      <p:ext uri="{BB962C8B-B14F-4D97-AF65-F5344CB8AC3E}">
        <p14:creationId xmlns:p14="http://schemas.microsoft.com/office/powerpoint/2010/main" val="3311490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Review of Irvine Minutes</a:t>
            </a:r>
            <a:endParaRPr lang="en-US" dirty="0"/>
          </a:p>
        </p:txBody>
      </p:sp>
      <p:sp>
        <p:nvSpPr>
          <p:cNvPr id="3" name="Inhaltsplatzhalter 2"/>
          <p:cNvSpPr>
            <a:spLocks noGrp="1"/>
          </p:cNvSpPr>
          <p:nvPr>
            <p:ph idx="1"/>
          </p:nvPr>
        </p:nvSpPr>
        <p:spPr/>
        <p:txBody>
          <a:bodyPr/>
          <a:lstStyle/>
          <a:p>
            <a:r>
              <a:rPr lang="en-US" sz="2000" dirty="0" smtClean="0"/>
              <a:t>Meeting minutes are available on mentor 15-18/55r0</a:t>
            </a:r>
            <a:br>
              <a:rPr lang="en-US" sz="2000" dirty="0" smtClean="0"/>
            </a:br>
            <a:r>
              <a:rPr lang="en-US" sz="2000" dirty="0" smtClean="0">
                <a:hlinkClick r:id="rId2"/>
              </a:rPr>
              <a:t>https://mentor.ieee.org/802.15/dcn/18/15-18-0055-00-lpwa-minutes-for-ieee-tg-802-15-sg-lpwa-irvine-interim-meeting.doc</a:t>
            </a:r>
            <a:endParaRPr lang="en-US" sz="2000" dirty="0" smtClean="0"/>
          </a:p>
          <a:p>
            <a:endParaRPr lang="en-US" sz="2000" dirty="0" smtClean="0"/>
          </a:p>
          <a:p>
            <a:r>
              <a:rPr lang="en-US" sz="2000" dirty="0" smtClean="0"/>
              <a:t>Any discussion on the meeting minutes</a:t>
            </a:r>
          </a:p>
          <a:p>
            <a:endParaRPr lang="en-US" sz="2000" dirty="0"/>
          </a:p>
          <a:p>
            <a:r>
              <a:rPr lang="en-US" sz="2000" dirty="0" smtClean="0"/>
              <a:t>Minutes are approved</a:t>
            </a:r>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12</a:t>
            </a:fld>
            <a:endParaRPr lang="en-US" altLang="en-US"/>
          </a:p>
        </p:txBody>
      </p:sp>
    </p:spTree>
    <p:extLst>
      <p:ext uri="{BB962C8B-B14F-4D97-AF65-F5344CB8AC3E}">
        <p14:creationId xmlns:p14="http://schemas.microsoft.com/office/powerpoint/2010/main" val="5178823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Latest News from ETSI-LTN</a:t>
            </a:r>
            <a:endParaRPr lang="en-US" dirty="0"/>
          </a:p>
        </p:txBody>
      </p:sp>
      <p:sp>
        <p:nvSpPr>
          <p:cNvPr id="3" name="Inhaltsplatzhalter 2"/>
          <p:cNvSpPr>
            <a:spLocks noGrp="1"/>
          </p:cNvSpPr>
          <p:nvPr>
            <p:ph idx="1"/>
          </p:nvPr>
        </p:nvSpPr>
        <p:spPr/>
        <p:txBody>
          <a:bodyPr/>
          <a:lstStyle/>
          <a:p>
            <a:r>
              <a:rPr lang="en-US" sz="2400" dirty="0" smtClean="0"/>
              <a:t>Final draft for approval was accepted by ERM: </a:t>
            </a:r>
            <a:r>
              <a:rPr lang="en-US" sz="2400" dirty="0" smtClean="0">
                <a:hlinkClick r:id="rId2"/>
              </a:rPr>
              <a:t>https://portal.etsi.org/webapp/WorkProgram/Report_WorkItem.asp?WKI_ID=45958</a:t>
            </a:r>
            <a:endParaRPr lang="en-US" sz="2400" dirty="0" smtClean="0"/>
          </a:p>
          <a:p>
            <a:r>
              <a:rPr lang="en-US" sz="2400" dirty="0" smtClean="0"/>
              <a:t>Next steps: </a:t>
            </a:r>
          </a:p>
          <a:p>
            <a:pPr lvl="1"/>
            <a:r>
              <a:rPr lang="en-US" sz="2000" dirty="0" smtClean="0"/>
              <a:t>Final editorial changes by ETSI</a:t>
            </a:r>
          </a:p>
          <a:p>
            <a:pPr lvl="1"/>
            <a:r>
              <a:rPr lang="en-US" sz="2000" dirty="0" smtClean="0"/>
              <a:t>Publication planned April 2018</a:t>
            </a:r>
            <a:endParaRPr lang="en-US" sz="2000" dirty="0"/>
          </a:p>
          <a:p>
            <a:endParaRPr lang="en-US" sz="2400" dirty="0" smtClean="0"/>
          </a:p>
          <a:p>
            <a:pPr marL="0" indent="0">
              <a:buNone/>
            </a:pPr>
            <a:endParaRPr lang="en-US" sz="2400" dirty="0" smtClean="0"/>
          </a:p>
          <a:p>
            <a:endParaRPr lang="en-US" sz="2400" dirty="0" smtClean="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13</a:t>
            </a:fld>
            <a:endParaRPr lang="en-US" altLang="en-US"/>
          </a:p>
        </p:txBody>
      </p:sp>
    </p:spTree>
    <p:extLst>
      <p:ext uri="{BB962C8B-B14F-4D97-AF65-F5344CB8AC3E}">
        <p14:creationId xmlns:p14="http://schemas.microsoft.com/office/powerpoint/2010/main" val="931794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Proposed TG4w Draft Schedule</a:t>
            </a:r>
            <a:endParaRPr lang="en-US" dirty="0"/>
          </a:p>
        </p:txBody>
      </p:sp>
      <p:sp>
        <p:nvSpPr>
          <p:cNvPr id="4" name="Datumsplatzhalter 3"/>
          <p:cNvSpPr>
            <a:spLocks noGrp="1"/>
          </p:cNvSpPr>
          <p:nvPr>
            <p:ph type="dt" sz="half" idx="10"/>
          </p:nvPr>
        </p:nvSpPr>
        <p:spPr/>
        <p:txBody>
          <a:bodyPr/>
          <a:lstStyle/>
          <a:p>
            <a:pPr>
              <a:defRPr/>
            </a:pPr>
            <a:r>
              <a:rPr lang="en-US" altLang="en-US" dirty="0"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14</a:t>
            </a:fld>
            <a:endParaRPr lang="en-US" altLang="en-US"/>
          </a:p>
        </p:txBody>
      </p:sp>
      <p:graphicFrame>
        <p:nvGraphicFramePr>
          <p:cNvPr id="10" name="Table 1"/>
          <p:cNvGraphicFramePr>
            <a:graphicFrameLocks noGrp="1"/>
          </p:cNvGraphicFramePr>
          <p:nvPr>
            <p:extLst>
              <p:ext uri="{D42A27DB-BD31-4B8C-83A1-F6EECF244321}">
                <p14:modId xmlns:p14="http://schemas.microsoft.com/office/powerpoint/2010/main" val="3908693099"/>
              </p:ext>
            </p:extLst>
          </p:nvPr>
        </p:nvGraphicFramePr>
        <p:xfrm>
          <a:off x="683568" y="1844824"/>
          <a:ext cx="7776864" cy="4384039"/>
        </p:xfrm>
        <a:graphic>
          <a:graphicData uri="http://schemas.openxmlformats.org/drawingml/2006/table">
            <a:tbl>
              <a:tblPr firstRow="1" bandRow="1">
                <a:tableStyleId>{5C22544A-7EE6-4342-B048-85BDC9FD1C3A}</a:tableStyleId>
              </a:tblPr>
              <a:tblGrid>
                <a:gridCol w="4401998"/>
                <a:gridCol w="3374866"/>
              </a:tblGrid>
              <a:tr h="398549">
                <a:tc>
                  <a:txBody>
                    <a:bodyPr/>
                    <a:lstStyle/>
                    <a:p>
                      <a:pPr marL="0" lvl="1" indent="0">
                        <a:buFont typeface="Arial"/>
                        <a:buNone/>
                      </a:pPr>
                      <a:r>
                        <a:rPr lang="en-US" sz="1800" b="1" kern="1200" dirty="0" smtClean="0">
                          <a:solidFill>
                            <a:schemeClr val="lt1"/>
                          </a:solidFill>
                          <a:latin typeface="+mn-lt"/>
                          <a:ea typeface="+mn-ea"/>
                          <a:cs typeface="+mn-cs"/>
                        </a:rPr>
                        <a:t>TASK</a:t>
                      </a:r>
                    </a:p>
                  </a:txBody>
                  <a:tcPr/>
                </a:tc>
                <a:tc>
                  <a:txBody>
                    <a:bodyPr/>
                    <a:lstStyle/>
                    <a:p>
                      <a:r>
                        <a:rPr lang="en-US" dirty="0" smtClean="0"/>
                        <a:t>Completed</a:t>
                      </a:r>
                      <a:endParaRPr lang="en-US" dirty="0"/>
                    </a:p>
                  </a:txBody>
                  <a:tcPr/>
                </a:tc>
              </a:tr>
              <a:tr h="398549">
                <a:tc>
                  <a:txBody>
                    <a:bodyPr/>
                    <a:lstStyle/>
                    <a:p>
                      <a:r>
                        <a:rPr lang="en-US" dirty="0" smtClean="0"/>
                        <a:t>Start of</a:t>
                      </a:r>
                      <a:r>
                        <a:rPr lang="en-US" baseline="0" dirty="0" smtClean="0"/>
                        <a:t> TG work</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Call for Proposals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Technical Guidelines Doc.</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err="1" smtClean="0">
                          <a:solidFill>
                            <a:srgbClr val="FF0000"/>
                          </a:solidFill>
                        </a:rPr>
                        <a:t>May</a:t>
                      </a:r>
                      <a:r>
                        <a:rPr lang="en-US" strike="sngStrike" baseline="0" dirty="0" err="1" smtClean="0"/>
                        <a:t>July</a:t>
                      </a:r>
                      <a:r>
                        <a:rPr lang="en-US" dirty="0" smtClean="0"/>
                        <a:t>, 2018</a:t>
                      </a:r>
                    </a:p>
                  </a:txBody>
                  <a:tcPr/>
                </a:tc>
              </a:tr>
              <a:tr h="398549">
                <a:tc>
                  <a:txBody>
                    <a:bodyPr/>
                    <a:lstStyle/>
                    <a:p>
                      <a:r>
                        <a:rPr lang="en-US" dirty="0" smtClean="0">
                          <a:solidFill>
                            <a:srgbClr val="FF0000"/>
                          </a:solidFill>
                        </a:rPr>
                        <a:t>Initial discussion of proposals</a:t>
                      </a:r>
                      <a:endParaRPr lang="en-US" dirty="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rgbClr val="FF0000"/>
                          </a:solidFill>
                        </a:rPr>
                        <a:t>July,</a:t>
                      </a:r>
                      <a:r>
                        <a:rPr lang="en-US" baseline="0" dirty="0" smtClean="0">
                          <a:solidFill>
                            <a:srgbClr val="FF0000"/>
                          </a:solidFill>
                        </a:rPr>
                        <a:t> 2018</a:t>
                      </a:r>
                      <a:endParaRPr lang="en-US" dirty="0" smtClean="0">
                        <a:solidFill>
                          <a:srgbClr val="FF0000"/>
                        </a:solidFill>
                      </a:endParaRPr>
                    </a:p>
                  </a:txBody>
                  <a:tcPr/>
                </a:tc>
              </a:tr>
              <a:tr h="398549">
                <a:tc>
                  <a:txBody>
                    <a:bodyPr/>
                    <a:lstStyle/>
                    <a:p>
                      <a:r>
                        <a:rPr lang="en-US" dirty="0" smtClean="0"/>
                        <a:t>Editing 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2018</a:t>
                      </a:r>
                    </a:p>
                  </a:txBody>
                  <a:tcPr/>
                </a:tc>
              </a:tr>
              <a:tr h="398549">
                <a:tc>
                  <a:txBody>
                    <a:bodyPr/>
                    <a:lstStyle/>
                    <a:p>
                      <a:r>
                        <a:rPr lang="en-US" dirty="0" smtClean="0"/>
                        <a:t>LB</a:t>
                      </a:r>
                      <a:endParaRPr lang="en-US" dirty="0"/>
                    </a:p>
                  </a:txBody>
                  <a:tcPr/>
                </a:tc>
                <a:tc>
                  <a:txBody>
                    <a:bodyPr/>
                    <a:lstStyle/>
                    <a:p>
                      <a:r>
                        <a:rPr lang="en-US" dirty="0" smtClean="0"/>
                        <a:t>Jan,</a:t>
                      </a:r>
                      <a:r>
                        <a:rPr lang="en-US" baseline="0" dirty="0" smtClean="0"/>
                        <a:t> 2019</a:t>
                      </a:r>
                      <a:endParaRPr lang="en-US" dirty="0"/>
                    </a:p>
                  </a:txBody>
                  <a:tcPr/>
                </a:tc>
              </a:tr>
              <a:tr h="398549">
                <a:tc>
                  <a:txBody>
                    <a:bodyPr/>
                    <a:lstStyle/>
                    <a:p>
                      <a:r>
                        <a:rPr lang="en-US" dirty="0" smtClean="0"/>
                        <a:t>LB Comment Resolution</a:t>
                      </a:r>
                      <a:endParaRPr lang="en-US" dirty="0"/>
                    </a:p>
                  </a:txBody>
                  <a:tcPr/>
                </a:tc>
                <a:tc>
                  <a:txBody>
                    <a:bodyPr/>
                    <a:lstStyle/>
                    <a:p>
                      <a:r>
                        <a:rPr lang="en-US" dirty="0" smtClean="0"/>
                        <a:t>May,</a:t>
                      </a:r>
                      <a:r>
                        <a:rPr lang="en-US" baseline="0" dirty="0" smtClean="0"/>
                        <a:t> 2019</a:t>
                      </a:r>
                      <a:endParaRPr lang="en-US" dirty="0"/>
                    </a:p>
                  </a:txBody>
                  <a:tcPr/>
                </a:tc>
              </a:tr>
              <a:tr h="398549">
                <a:tc>
                  <a:txBody>
                    <a:bodyPr/>
                    <a:lstStyle/>
                    <a:p>
                      <a:r>
                        <a:rPr lang="en-US" dirty="0" smtClean="0"/>
                        <a:t>SB</a:t>
                      </a:r>
                      <a:endParaRPr lang="en-US" dirty="0"/>
                    </a:p>
                  </a:txBody>
                  <a:tcPr/>
                </a:tc>
                <a:tc>
                  <a:txBody>
                    <a:bodyPr/>
                    <a:lstStyle/>
                    <a:p>
                      <a:r>
                        <a:rPr lang="en-US" dirty="0" smtClean="0"/>
                        <a:t>July, 2019</a:t>
                      </a:r>
                      <a:endParaRPr lang="en-US" dirty="0"/>
                    </a:p>
                  </a:txBody>
                  <a:tcPr/>
                </a:tc>
              </a:tr>
              <a:tr h="398549">
                <a:tc>
                  <a:txBody>
                    <a:bodyPr/>
                    <a:lstStyle/>
                    <a:p>
                      <a:r>
                        <a:rPr lang="en-US" dirty="0" smtClean="0"/>
                        <a:t>SB Comment Resolution</a:t>
                      </a:r>
                      <a:endParaRPr lang="en-US" dirty="0"/>
                    </a:p>
                  </a:txBody>
                  <a:tcPr/>
                </a:tc>
                <a:tc>
                  <a:txBody>
                    <a:bodyPr/>
                    <a:lstStyle/>
                    <a:p>
                      <a:r>
                        <a:rPr lang="en-US" dirty="0" smtClean="0"/>
                        <a:t>Nov, 2019</a:t>
                      </a:r>
                      <a:endParaRPr lang="en-US" dirty="0"/>
                    </a:p>
                  </a:txBody>
                  <a:tcPr/>
                </a:tc>
              </a:tr>
              <a:tr h="398549">
                <a:tc>
                  <a:txBody>
                    <a:bodyPr/>
                    <a:lstStyle/>
                    <a:p>
                      <a:r>
                        <a:rPr lang="en-US" dirty="0" smtClean="0"/>
                        <a:t>Submission to</a:t>
                      </a:r>
                      <a:r>
                        <a:rPr lang="en-US" baseline="0" dirty="0" smtClean="0"/>
                        <a:t> </a:t>
                      </a:r>
                      <a:r>
                        <a:rPr lang="en-US" baseline="0" dirty="0" err="1" smtClean="0"/>
                        <a:t>Rev</a:t>
                      </a:r>
                      <a:r>
                        <a:rPr lang="en-US" dirty="0" err="1" smtClean="0"/>
                        <a:t>Com</a:t>
                      </a:r>
                      <a:endParaRPr lang="en-US" dirty="0"/>
                    </a:p>
                  </a:txBody>
                  <a:tcPr/>
                </a:tc>
                <a:tc>
                  <a:txBody>
                    <a:bodyPr/>
                    <a:lstStyle/>
                    <a:p>
                      <a:r>
                        <a:rPr lang="en-US" dirty="0" smtClean="0"/>
                        <a:t>Feb,</a:t>
                      </a:r>
                      <a:r>
                        <a:rPr lang="en-US" baseline="0" dirty="0" smtClean="0"/>
                        <a:t> 2020</a:t>
                      </a:r>
                      <a:endParaRPr lang="en-US" dirty="0"/>
                    </a:p>
                  </a:txBody>
                  <a:tcPr/>
                </a:tc>
              </a:tr>
            </a:tbl>
          </a:graphicData>
        </a:graphic>
      </p:graphicFrame>
    </p:spTree>
    <p:extLst>
      <p:ext uri="{BB962C8B-B14F-4D97-AF65-F5344CB8AC3E}">
        <p14:creationId xmlns:p14="http://schemas.microsoft.com/office/powerpoint/2010/main" val="895788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Call for Proposals Document</a:t>
            </a:r>
            <a:endParaRPr lang="en-US" dirty="0"/>
          </a:p>
        </p:txBody>
      </p:sp>
      <p:sp>
        <p:nvSpPr>
          <p:cNvPr id="3" name="Inhaltsplatzhalter 2"/>
          <p:cNvSpPr>
            <a:spLocks noGrp="1"/>
          </p:cNvSpPr>
          <p:nvPr>
            <p:ph idx="1"/>
          </p:nvPr>
        </p:nvSpPr>
        <p:spPr/>
        <p:txBody>
          <a:bodyPr/>
          <a:lstStyle/>
          <a:p>
            <a:r>
              <a:rPr lang="en-US" sz="2400" dirty="0" smtClean="0"/>
              <a:t>Current draft document available on mentor: </a:t>
            </a:r>
            <a:r>
              <a:rPr lang="en-US" sz="2400" dirty="0" smtClean="0">
                <a:hlinkClick r:id="rId2"/>
              </a:rPr>
              <a:t>https://mentor.ieee.org/802.15/dcn/18/15-18-0094-00-004w-802-15-4w-draft-call-for-proposals.docx</a:t>
            </a:r>
            <a:endParaRPr lang="en-US" sz="2400" dirty="0" smtClean="0"/>
          </a:p>
          <a:p>
            <a:endParaRPr lang="en-US" sz="2400" dirty="0" smtClean="0"/>
          </a:p>
          <a:p>
            <a:r>
              <a:rPr lang="en-US" sz="2400" dirty="0" smtClean="0"/>
              <a:t>Goal for this week: Finalization of Call for Proposals</a:t>
            </a:r>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15</a:t>
            </a:fld>
            <a:endParaRPr lang="en-US" altLang="en-US"/>
          </a:p>
        </p:txBody>
      </p:sp>
    </p:spTree>
    <p:extLst>
      <p:ext uri="{BB962C8B-B14F-4D97-AF65-F5344CB8AC3E}">
        <p14:creationId xmlns:p14="http://schemas.microsoft.com/office/powerpoint/2010/main" val="8068309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Technical Guidance Document</a:t>
            </a:r>
            <a:endParaRPr lang="en-US" dirty="0"/>
          </a:p>
        </p:txBody>
      </p:sp>
      <p:sp>
        <p:nvSpPr>
          <p:cNvPr id="3" name="Inhaltsplatzhalter 2"/>
          <p:cNvSpPr>
            <a:spLocks noGrp="1"/>
          </p:cNvSpPr>
          <p:nvPr>
            <p:ph idx="1"/>
          </p:nvPr>
        </p:nvSpPr>
        <p:spPr/>
        <p:txBody>
          <a:bodyPr/>
          <a:lstStyle/>
          <a:p>
            <a:r>
              <a:rPr lang="en-US" sz="2400" dirty="0" smtClean="0"/>
              <a:t>Current draft document available on mentor: </a:t>
            </a:r>
            <a:r>
              <a:rPr lang="en-US" sz="2400" dirty="0" smtClean="0">
                <a:hlinkClick r:id="rId2"/>
              </a:rPr>
              <a:t>https://mentor.ieee.org/802.15/dcn/18/15-18-0093-00-004w-802-15-4w-draft-technical-guidance-document.docx</a:t>
            </a:r>
            <a:endParaRPr lang="en-US" sz="2400" dirty="0" smtClean="0"/>
          </a:p>
          <a:p>
            <a:endParaRPr lang="en-US" sz="2400" dirty="0" smtClean="0"/>
          </a:p>
          <a:p>
            <a:r>
              <a:rPr lang="en-US" sz="2400" dirty="0" smtClean="0"/>
              <a:t>Goal for this week: Agreement on Technical Guidance document</a:t>
            </a:r>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16</a:t>
            </a:fld>
            <a:endParaRPr lang="en-US" altLang="en-US"/>
          </a:p>
        </p:txBody>
      </p:sp>
    </p:spTree>
    <p:extLst>
      <p:ext uri="{BB962C8B-B14F-4D97-AF65-F5344CB8AC3E}">
        <p14:creationId xmlns:p14="http://schemas.microsoft.com/office/powerpoint/2010/main" val="21385657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en-US" dirty="0" smtClean="0"/>
              <a:t>Proposed 15.4w Spec Development Process</a:t>
            </a:r>
            <a:endParaRPr lang="en-US" dirty="0"/>
          </a:p>
        </p:txBody>
      </p:sp>
      <p:sp>
        <p:nvSpPr>
          <p:cNvPr id="2" name="Datumsplatzhalter 1"/>
          <p:cNvSpPr>
            <a:spLocks noGrp="1"/>
          </p:cNvSpPr>
          <p:nvPr>
            <p:ph type="dt" sz="half" idx="10"/>
          </p:nvPr>
        </p:nvSpPr>
        <p:spPr/>
        <p:txBody>
          <a:bodyPr/>
          <a:lstStyle/>
          <a:p>
            <a:pPr>
              <a:defRPr/>
            </a:pPr>
            <a:r>
              <a:rPr lang="en-US" altLang="en-US" smtClean="0"/>
              <a:t>Mar. 2018</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915A54A6-D87D-44CA-9552-43124D8DF28B}" type="slidenum">
              <a:rPr lang="en-US" altLang="en-US" smtClean="0"/>
              <a:pPr>
                <a:defRPr/>
              </a:pPr>
              <a:t>17</a:t>
            </a:fld>
            <a:endParaRPr lang="en-US" altLang="en-US"/>
          </a:p>
        </p:txBody>
      </p:sp>
      <p:cxnSp>
        <p:nvCxnSpPr>
          <p:cNvPr id="6"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7"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600" b="0"/>
              <a:t>Yes </a:t>
            </a:r>
          </a:p>
        </p:txBody>
      </p:sp>
      <p:cxnSp>
        <p:nvCxnSpPr>
          <p:cNvPr id="8"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9" name="Straight Arrow Connector 24"/>
          <p:cNvCxnSpPr>
            <a:cxnSpLocks noChangeShapeType="1"/>
            <a:endCxn id="11"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10"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200"/>
              <a:t>…</a:t>
            </a:r>
          </a:p>
        </p:txBody>
      </p:sp>
      <p:sp>
        <p:nvSpPr>
          <p:cNvPr id="11" name="Diamond 15"/>
          <p:cNvSpPr>
            <a:spLocks noChangeArrowheads="1"/>
          </p:cNvSpPr>
          <p:nvPr/>
        </p:nvSpPr>
        <p:spPr bwMode="auto">
          <a:xfrm>
            <a:off x="903288" y="3271838"/>
            <a:ext cx="1317625" cy="568325"/>
          </a:xfrm>
          <a:prstGeom prst="diamond">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endParaRPr lang="en-US" altLang="en-US" sz="1200" b="0"/>
          </a:p>
        </p:txBody>
      </p:sp>
      <p:sp>
        <p:nvSpPr>
          <p:cNvPr id="12"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lgn="ctr">
              <a:spcBef>
                <a:spcPct val="0"/>
              </a:spcBef>
              <a:buFontTx/>
              <a:buNone/>
            </a:pPr>
            <a:r>
              <a:rPr lang="en-US" altLang="en-US" sz="1400" b="0"/>
              <a:t>Consensus?</a:t>
            </a:r>
          </a:p>
        </p:txBody>
      </p:sp>
      <p:cxnSp>
        <p:nvCxnSpPr>
          <p:cNvPr id="13" name="Straight Arrow Connector 18"/>
          <p:cNvCxnSpPr>
            <a:cxnSpLocks noChangeShapeType="1"/>
            <a:stCxn id="11"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14"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15"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200"/>
              <a:t>…</a:t>
            </a:r>
          </a:p>
        </p:txBody>
      </p:sp>
      <p:sp>
        <p:nvSpPr>
          <p:cNvPr id="16"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600" b="0"/>
              <a:t>Yes (TG approval)</a:t>
            </a:r>
          </a:p>
        </p:txBody>
      </p:sp>
      <p:sp>
        <p:nvSpPr>
          <p:cNvPr id="17"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600" b="0"/>
              <a:t>No</a:t>
            </a:r>
          </a:p>
        </p:txBody>
      </p:sp>
      <p:cxnSp>
        <p:nvCxnSpPr>
          <p:cNvPr id="18"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19" name="Elbow Connector 45"/>
          <p:cNvCxnSpPr>
            <a:cxnSpLocks noChangeShapeType="1"/>
            <a:stCxn id="11"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0" name="Flowchart: Document 52"/>
          <p:cNvSpPr>
            <a:spLocks noChangeArrowheads="1"/>
          </p:cNvSpPr>
          <p:nvPr/>
        </p:nvSpPr>
        <p:spPr bwMode="auto">
          <a:xfrm>
            <a:off x="557213" y="2014538"/>
            <a:ext cx="990600" cy="646112"/>
          </a:xfrm>
          <a:prstGeom prst="flowChartDocument">
            <a:avLst/>
          </a:prstGeom>
          <a:ln>
            <a:headEnd type="none" w="sm" len="sm"/>
            <a:tailEnd type="none" w="sm" len="sm"/>
          </a:ln>
        </p:spPr>
        <p:style>
          <a:lnRef idx="0">
            <a:schemeClr val="accent1"/>
          </a:lnRef>
          <a:fillRef idx="3">
            <a:schemeClr val="accent1"/>
          </a:fillRef>
          <a:effectRef idx="3">
            <a:schemeClr val="accent1"/>
          </a:effectRef>
          <a:fontRef idx="minor">
            <a:schemeClr val="lt1"/>
          </a:fontRef>
        </p:style>
        <p:txBody>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200" b="0"/>
              <a:t>Technical proposal</a:t>
            </a:r>
          </a:p>
        </p:txBody>
      </p:sp>
      <p:sp>
        <p:nvSpPr>
          <p:cNvPr id="21" name="Flowchart: Document 53"/>
          <p:cNvSpPr>
            <a:spLocks noChangeArrowheads="1"/>
          </p:cNvSpPr>
          <p:nvPr/>
        </p:nvSpPr>
        <p:spPr bwMode="auto">
          <a:xfrm>
            <a:off x="700088" y="2112963"/>
            <a:ext cx="990600" cy="647700"/>
          </a:xfrm>
          <a:prstGeom prst="flowChartDocument">
            <a:avLst/>
          </a:prstGeom>
          <a:ln>
            <a:headEnd type="none" w="sm" len="sm"/>
            <a:tailEnd type="none" w="sm" len="sm"/>
          </a:ln>
        </p:spPr>
        <p:style>
          <a:lnRef idx="0">
            <a:schemeClr val="accent1"/>
          </a:lnRef>
          <a:fillRef idx="3">
            <a:schemeClr val="accent1"/>
          </a:fillRef>
          <a:effectRef idx="3">
            <a:schemeClr val="accent1"/>
          </a:effectRef>
          <a:fontRef idx="minor">
            <a:schemeClr val="lt1"/>
          </a:fontRef>
        </p:style>
        <p:txBody>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200" b="0"/>
              <a:t>Technical proposal</a:t>
            </a:r>
          </a:p>
        </p:txBody>
      </p:sp>
      <p:sp>
        <p:nvSpPr>
          <p:cNvPr id="22" name="Flowchart: Document 54"/>
          <p:cNvSpPr>
            <a:spLocks noChangeArrowheads="1"/>
          </p:cNvSpPr>
          <p:nvPr/>
        </p:nvSpPr>
        <p:spPr bwMode="auto">
          <a:xfrm>
            <a:off x="1109663" y="2249488"/>
            <a:ext cx="990600" cy="646112"/>
          </a:xfrm>
          <a:prstGeom prst="flowChartDocument">
            <a:avLst/>
          </a:prstGeom>
          <a:ln>
            <a:headEnd type="none" w="sm" len="sm"/>
            <a:tailEnd type="none" w="sm" len="sm"/>
          </a:ln>
        </p:spPr>
        <p:style>
          <a:lnRef idx="0">
            <a:schemeClr val="accent1"/>
          </a:lnRef>
          <a:fillRef idx="3">
            <a:schemeClr val="accent1"/>
          </a:fillRef>
          <a:effectRef idx="3">
            <a:schemeClr val="accent1"/>
          </a:effectRef>
          <a:fontRef idx="minor">
            <a:schemeClr val="lt1"/>
          </a:fontRef>
        </p:style>
        <p:txBody>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200" b="0"/>
              <a:t>Technical proposal</a:t>
            </a:r>
          </a:p>
        </p:txBody>
      </p:sp>
      <p:sp>
        <p:nvSpPr>
          <p:cNvPr id="23" name="Flowchart: Document 55"/>
          <p:cNvSpPr>
            <a:spLocks noChangeArrowheads="1"/>
          </p:cNvSpPr>
          <p:nvPr/>
        </p:nvSpPr>
        <p:spPr bwMode="auto">
          <a:xfrm>
            <a:off x="1350963" y="2381250"/>
            <a:ext cx="990600" cy="647700"/>
          </a:xfrm>
          <a:prstGeom prst="flowChartDocument">
            <a:avLst/>
          </a:prstGeom>
          <a:ln>
            <a:headEnd type="none" w="sm" len="sm"/>
            <a:tailEnd type="none" w="sm" len="sm"/>
          </a:ln>
        </p:spPr>
        <p:style>
          <a:lnRef idx="0">
            <a:schemeClr val="accent1"/>
          </a:lnRef>
          <a:fillRef idx="3">
            <a:schemeClr val="accent1"/>
          </a:fillRef>
          <a:effectRef idx="3">
            <a:schemeClr val="accent1"/>
          </a:effectRef>
          <a:fontRef idx="minor">
            <a:schemeClr val="lt1"/>
          </a:fontRef>
        </p:style>
        <p:txBody>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200" b="0" dirty="0"/>
              <a:t>Technical proposal</a:t>
            </a:r>
          </a:p>
        </p:txBody>
      </p:sp>
      <p:grpSp>
        <p:nvGrpSpPr>
          <p:cNvPr id="24" name="Group 61"/>
          <p:cNvGrpSpPr>
            <a:grpSpLocks/>
          </p:cNvGrpSpPr>
          <p:nvPr/>
        </p:nvGrpSpPr>
        <p:grpSpPr bwMode="auto">
          <a:xfrm>
            <a:off x="2743200" y="4086225"/>
            <a:ext cx="2057400" cy="889000"/>
            <a:chOff x="3429000" y="4114558"/>
            <a:chExt cx="2057400" cy="888909"/>
          </a:xfrm>
        </p:grpSpPr>
        <p:sp>
          <p:nvSpPr>
            <p:cNvPr id="25" name="Diamond 57"/>
            <p:cNvSpPr>
              <a:spLocks noChangeArrowheads="1"/>
            </p:cNvSpPr>
            <p:nvPr/>
          </p:nvSpPr>
          <p:spPr bwMode="auto">
            <a:xfrm>
              <a:off x="3429000" y="4114558"/>
              <a:ext cx="2057400" cy="888909"/>
            </a:xfrm>
            <a:prstGeom prst="diamond">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endParaRPr lang="en-US" altLang="en-US" sz="1200" b="0"/>
            </a:p>
          </p:txBody>
        </p:sp>
        <p:sp>
          <p:nvSpPr>
            <p:cNvPr id="26" name="TextBox 58"/>
            <p:cNvSpPr txBox="1">
              <a:spLocks noChangeArrowheads="1"/>
            </p:cNvSpPr>
            <p:nvPr/>
          </p:nvSpPr>
          <p:spPr bwMode="auto">
            <a:xfrm>
              <a:off x="3529286" y="4264803"/>
              <a:ext cx="1880643" cy="738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lgn="ctr">
                <a:spcBef>
                  <a:spcPct val="0"/>
                </a:spcBef>
                <a:buFontTx/>
                <a:buNone/>
              </a:pPr>
              <a:r>
                <a:rPr lang="en-US" altLang="en-US" sz="1400" b="0" dirty="0"/>
                <a:t>SFD has enough</a:t>
              </a:r>
              <a:br>
                <a:rPr lang="en-US" altLang="en-US" sz="1400" b="0" dirty="0"/>
              </a:br>
              <a:r>
                <a:rPr lang="en-US" altLang="en-US" sz="1400" b="0" dirty="0"/>
                <a:t> details for </a:t>
              </a:r>
              <a:r>
                <a:rPr lang="en-US" altLang="en-US" sz="1400" b="0" dirty="0" smtClean="0"/>
                <a:t>15.4w Spec </a:t>
              </a:r>
              <a:endParaRPr lang="en-US" altLang="en-US" sz="1400" b="0" dirty="0"/>
            </a:p>
            <a:p>
              <a:pPr algn="ctr">
                <a:spcBef>
                  <a:spcPct val="0"/>
                </a:spcBef>
                <a:buFontTx/>
                <a:buNone/>
              </a:pPr>
              <a:r>
                <a:rPr lang="en-US" altLang="en-US" sz="1400" b="0" dirty="0"/>
                <a:t>D0.1?</a:t>
              </a:r>
            </a:p>
          </p:txBody>
        </p:sp>
      </p:grpSp>
      <p:cxnSp>
        <p:nvCxnSpPr>
          <p:cNvPr id="27" name="Straight Arrow Connector 60"/>
          <p:cNvCxnSpPr>
            <a:cxnSpLocks noChangeShapeType="1"/>
            <a:endCxn id="25"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28"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29" name="Elbow Connector 65"/>
          <p:cNvCxnSpPr>
            <a:cxnSpLocks noChangeShapeType="1"/>
            <a:stCxn id="25"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30"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31"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600" b="0"/>
              <a:t>No</a:t>
            </a:r>
          </a:p>
        </p:txBody>
      </p:sp>
      <p:sp>
        <p:nvSpPr>
          <p:cNvPr id="32" name="Flowchart: Document 69"/>
          <p:cNvSpPr>
            <a:spLocks noChangeArrowheads="1"/>
          </p:cNvSpPr>
          <p:nvPr/>
        </p:nvSpPr>
        <p:spPr bwMode="auto">
          <a:xfrm>
            <a:off x="957263" y="4137025"/>
            <a:ext cx="1252537" cy="1141413"/>
          </a:xfrm>
          <a:prstGeom prst="flowChartDocument">
            <a:avLst/>
          </a:prstGeom>
          <a:ln>
            <a:headEnd type="none" w="sm" len="sm"/>
            <a:tailEnd type="none" w="sm" len="sm"/>
          </a:ln>
        </p:spPr>
        <p:style>
          <a:lnRef idx="0">
            <a:schemeClr val="accent1"/>
          </a:lnRef>
          <a:fillRef idx="3">
            <a:schemeClr val="accent1"/>
          </a:fillRef>
          <a:effectRef idx="3">
            <a:schemeClr val="accent1"/>
          </a:effectRef>
          <a:fontRef idx="minor">
            <a:schemeClr val="lt1"/>
          </a:fontRef>
        </p:style>
        <p:txBody>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600" b="0" dirty="0"/>
              <a:t>Spec Framework Document (SFD)</a:t>
            </a:r>
          </a:p>
        </p:txBody>
      </p:sp>
      <p:sp>
        <p:nvSpPr>
          <p:cNvPr id="33" name="Flowchart: Document 72"/>
          <p:cNvSpPr>
            <a:spLocks noChangeArrowheads="1"/>
          </p:cNvSpPr>
          <p:nvPr/>
        </p:nvSpPr>
        <p:spPr bwMode="auto">
          <a:xfrm>
            <a:off x="5257800" y="4135438"/>
            <a:ext cx="1023938" cy="941387"/>
          </a:xfrm>
          <a:prstGeom prst="flowChartDocument">
            <a:avLst/>
          </a:prstGeom>
          <a:ln>
            <a:headEnd type="none" w="sm" len="sm"/>
            <a:tailEnd type="none" w="sm" len="sm"/>
          </a:ln>
        </p:spPr>
        <p:style>
          <a:lnRef idx="0">
            <a:schemeClr val="accent1"/>
          </a:lnRef>
          <a:fillRef idx="3">
            <a:schemeClr val="accent1"/>
          </a:fillRef>
          <a:effectRef idx="3">
            <a:schemeClr val="accent1"/>
          </a:effectRef>
          <a:fontRef idx="minor">
            <a:schemeClr val="lt1"/>
          </a:fontRef>
        </p:style>
        <p:txBody>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600" b="0" dirty="0" smtClean="0"/>
              <a:t>15.4w Spec </a:t>
            </a:r>
            <a:r>
              <a:rPr lang="en-US" altLang="en-US" sz="1600" b="0" dirty="0"/>
              <a:t>Draft 0.1</a:t>
            </a:r>
          </a:p>
        </p:txBody>
      </p:sp>
      <p:cxnSp>
        <p:nvCxnSpPr>
          <p:cNvPr id="34"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35" name="Flowchart: Document 80"/>
          <p:cNvSpPr>
            <a:spLocks noChangeArrowheads="1"/>
          </p:cNvSpPr>
          <p:nvPr/>
        </p:nvSpPr>
        <p:spPr bwMode="auto">
          <a:xfrm>
            <a:off x="7815263" y="4114800"/>
            <a:ext cx="1023937" cy="939800"/>
          </a:xfrm>
          <a:prstGeom prst="flowChartDocument">
            <a:avLst/>
          </a:prstGeom>
          <a:ln>
            <a:headEnd type="none" w="sm" len="sm"/>
            <a:tailEnd type="none" w="sm" len="sm"/>
          </a:ln>
        </p:spPr>
        <p:style>
          <a:lnRef idx="0">
            <a:schemeClr val="accent1"/>
          </a:lnRef>
          <a:fillRef idx="3">
            <a:schemeClr val="accent1"/>
          </a:fillRef>
          <a:effectRef idx="3">
            <a:schemeClr val="accent1"/>
          </a:effectRef>
          <a:fontRef idx="minor">
            <a:schemeClr val="lt1"/>
          </a:fontRef>
        </p:style>
        <p:txBody>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600" b="0" dirty="0" smtClean="0"/>
              <a:t>15.4w </a:t>
            </a:r>
            <a:r>
              <a:rPr lang="en-US" altLang="en-US" sz="1600" b="0" dirty="0"/>
              <a:t>Draft 1.0</a:t>
            </a:r>
          </a:p>
        </p:txBody>
      </p:sp>
      <p:sp>
        <p:nvSpPr>
          <p:cNvPr id="36" name="Rectangle 75"/>
          <p:cNvSpPr>
            <a:spLocks noChangeArrowheads="1"/>
          </p:cNvSpPr>
          <p:nvPr/>
        </p:nvSpPr>
        <p:spPr bwMode="auto">
          <a:xfrm>
            <a:off x="6553200" y="4135438"/>
            <a:ext cx="990600" cy="804862"/>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extLst>
      <p:ext uri="{BB962C8B-B14F-4D97-AF65-F5344CB8AC3E}">
        <p14:creationId xmlns:p14="http://schemas.microsoft.com/office/powerpoint/2010/main" val="3111197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802.15 SG LPWA</a:t>
            </a:r>
            <a:br>
              <a:rPr lang="en-US" dirty="0" smtClean="0"/>
            </a:br>
            <a:r>
              <a:rPr lang="en-US" dirty="0" smtClean="0"/>
              <a:t>Agenda March 2018 Plenary</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smtClean="0"/>
              <a:t>March. </a:t>
            </a:r>
            <a:r>
              <a:rPr lang="en-US" altLang="en-US" dirty="0"/>
              <a:t>2018</a:t>
            </a:r>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31025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smtClean="0"/>
              <a:t>	The IEEE-SA strongly recommends that at each WG meeting the chair or a designee:</a:t>
            </a:r>
            <a:endParaRPr lang="en-US" altLang="en-US" sz="1800" smtClean="0"/>
          </a:p>
          <a:p>
            <a:pPr lvl="1">
              <a:lnSpc>
                <a:spcPct val="80000"/>
              </a:lnSpc>
              <a:buFont typeface="Arial" pitchFamily="34" charset="0"/>
              <a:buChar char="•"/>
            </a:pPr>
            <a:r>
              <a:rPr lang="en-US" altLang="en-US" sz="1400" b="1" smtClean="0"/>
              <a:t>Show slides #1 through #4 of this presentation</a:t>
            </a:r>
          </a:p>
          <a:p>
            <a:pPr lvl="1">
              <a:lnSpc>
                <a:spcPct val="80000"/>
              </a:lnSpc>
              <a:buFont typeface="Arial" pitchFamily="34" charset="0"/>
              <a:buChar char="•"/>
            </a:pPr>
            <a:r>
              <a:rPr lang="en-US" altLang="en-US" sz="1400" b="1" smtClean="0"/>
              <a:t>Advise the WG attendees that:</a:t>
            </a:r>
            <a:r>
              <a:rPr lang="en-US" altLang="en-US" sz="1400" smtClean="0"/>
              <a:t> </a:t>
            </a:r>
          </a:p>
          <a:p>
            <a:pPr lvl="2">
              <a:lnSpc>
                <a:spcPct val="80000"/>
              </a:lnSpc>
              <a:buFont typeface="Arial" pitchFamily="34" charset="0"/>
              <a:buChar char="•"/>
            </a:pPr>
            <a:r>
              <a:rPr lang="en-US" altLang="en-US" sz="1400" smtClean="0"/>
              <a:t>The IEEE’s patent policy is described in Clause 6 of the </a:t>
            </a:r>
            <a:r>
              <a:rPr lang="en-US" altLang="en-US" sz="1400" i="1" smtClean="0"/>
              <a:t>IEEE-SA Standards Board Bylaws</a:t>
            </a:r>
            <a:r>
              <a:rPr lang="en-US" altLang="en-US" sz="1400" smtClean="0"/>
              <a:t>;</a:t>
            </a:r>
          </a:p>
          <a:p>
            <a:pPr lvl="2">
              <a:lnSpc>
                <a:spcPct val="80000"/>
              </a:lnSpc>
              <a:buFont typeface="Arial" pitchFamily="34" charset="0"/>
              <a:buChar char="•"/>
            </a:pPr>
            <a:r>
              <a:rPr lang="en-US" altLang="en-US" sz="1400" smtClean="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buFont typeface="Arial" pitchFamily="34" charset="0"/>
              <a:buChar char="•"/>
            </a:pPr>
            <a:r>
              <a:rPr lang="en-US" altLang="en-US" sz="1400" b="1" smtClean="0"/>
              <a:t>Instruct the WG Secretary to record in the minutes of the relevant WG meeting:</a:t>
            </a:r>
            <a:r>
              <a:rPr lang="en-US" altLang="en-US" sz="900" smtClean="0"/>
              <a:t> </a:t>
            </a:r>
          </a:p>
          <a:p>
            <a:pPr lvl="2">
              <a:lnSpc>
                <a:spcPct val="80000"/>
              </a:lnSpc>
              <a:buFont typeface="Arial" pitchFamily="34" charset="0"/>
              <a:buChar char="•"/>
            </a:pPr>
            <a:r>
              <a:rPr lang="en-US" altLang="en-US" sz="1400" smtClean="0"/>
              <a:t>That the foregoing information was provided and that slides 1 through 4 (and this slide 0, if applicable) were shown; </a:t>
            </a:r>
          </a:p>
          <a:p>
            <a:pPr lvl="2">
              <a:lnSpc>
                <a:spcPct val="80000"/>
              </a:lnSpc>
              <a:buFont typeface="Arial" pitchFamily="34" charset="0"/>
              <a:buChar char="•"/>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smtClean="0"/>
          </a:p>
          <a:p>
            <a:pPr lvl="1">
              <a:lnSpc>
                <a:spcPct val="80000"/>
              </a:lnSpc>
              <a:spcBef>
                <a:spcPct val="5000"/>
              </a:spcBef>
              <a:buFont typeface="Arial" pitchFamily="34" charset="0"/>
              <a:buChar char="•"/>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14 and 15 on inclusion of potential Essential Patent Claims by incorporation or by reference.</a:t>
            </a:r>
            <a:r>
              <a:rPr lang="en-US" altLang="en-US" sz="1400" smtClean="0">
                <a:solidFill>
                  <a:srgbClr val="FF3300"/>
                </a:solidFill>
              </a:rPr>
              <a:t> </a:t>
            </a:r>
          </a:p>
          <a:p>
            <a:pPr lvl="1">
              <a:lnSpc>
                <a:spcPct val="80000"/>
              </a:lnSpc>
              <a:spcBef>
                <a:spcPct val="5000"/>
              </a:spcBef>
              <a:buFont typeface="Monotype Sorts"/>
              <a:buNone/>
            </a:pPr>
            <a:endParaRPr lang="en-US" altLang="en-US" sz="1200" smtClean="0"/>
          </a:p>
          <a:p>
            <a:pPr lvl="1">
              <a:lnSpc>
                <a:spcPct val="80000"/>
              </a:lnSpc>
              <a:spcBef>
                <a:spcPct val="5000"/>
              </a:spcBef>
              <a:buFont typeface="Monotype Sorts"/>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2800" u="sng"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93156666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smtClean="0"/>
              <a:t>All participants in this meeting have certain obligations under the IEEE-SA Patent Policy. </a:t>
            </a:r>
          </a:p>
          <a:p>
            <a:pPr lvl="1">
              <a:buFont typeface="Arial" pitchFamily="34" charset="0"/>
              <a:buChar char="•"/>
            </a:pPr>
            <a:r>
              <a:rPr lang="en-US" altLang="en-US" sz="1600" b="1" smtClean="0">
                <a:solidFill>
                  <a:srgbClr val="003399"/>
                </a:solidFill>
              </a:rPr>
              <a:t>Participants [Note: </a:t>
            </a:r>
            <a:r>
              <a:rPr lang="en-GB" altLang="en-US" sz="1600" b="1" smtClean="0">
                <a:solidFill>
                  <a:srgbClr val="003399"/>
                </a:solidFill>
              </a:rPr>
              <a:t>Quoted text excerpted from IEEE-SA Standards Board Bylaws subclause 6.2</a:t>
            </a:r>
            <a:r>
              <a:rPr lang="en-US" altLang="en-US" sz="1600" b="1" smtClean="0">
                <a:solidFill>
                  <a:srgbClr val="003399"/>
                </a:solidFill>
              </a:rPr>
              <a:t>]:</a:t>
            </a:r>
          </a:p>
          <a:p>
            <a:pPr lvl="2">
              <a:buFont typeface="Arial" pitchFamily="34" charset="0"/>
              <a:buChar char="•"/>
            </a:pPr>
            <a:r>
              <a:rPr lang="en-US" alt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smtClean="0"/>
          </a:p>
          <a:p>
            <a:pPr lvl="2">
              <a:buFont typeface="Arial" pitchFamily="34" charset="0"/>
              <a:buChar char="•"/>
            </a:pPr>
            <a:r>
              <a:rPr lang="en-US" altLang="en-US" sz="1600" b="1"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smtClean="0">
                <a:solidFill>
                  <a:srgbClr val="003399"/>
                </a:solidFill>
              </a:rPr>
              <a:t>Early identification of holders of potential Essential Patent Claims is strongly encouraged</a:t>
            </a:r>
          </a:p>
          <a:p>
            <a:pPr lvl="1">
              <a:buFont typeface="Arial" pitchFamily="34" charset="0"/>
              <a:buChar char="•"/>
            </a:pPr>
            <a:r>
              <a:rPr lang="en-US" altLang="en-US" sz="1600" b="1" smtClean="0">
                <a:solidFill>
                  <a:srgbClr val="003399"/>
                </a:solidFill>
              </a:rPr>
              <a:t>No duty to perform a patent search</a:t>
            </a:r>
            <a:endParaRPr lang="en-US" altLang="en-US" sz="1600" smtClean="0"/>
          </a:p>
        </p:txBody>
      </p:sp>
    </p:spTree>
    <p:extLst>
      <p:ext uri="{BB962C8B-B14F-4D97-AF65-F5344CB8AC3E}">
        <p14:creationId xmlns:p14="http://schemas.microsoft.com/office/powerpoint/2010/main" val="1653984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31386185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smtClean="0"/>
              <a:t>Either speak up now or</a:t>
            </a:r>
          </a:p>
          <a:p>
            <a:pPr lvl="1">
              <a:buFont typeface="Arial" pitchFamily="34" charset="0"/>
              <a:buChar char="•"/>
            </a:pPr>
            <a:r>
              <a:rPr lang="en-US" altLang="en-US" sz="2000" smtClean="0"/>
              <a:t>Provide the chair of this group with the identity of the holder(s) of any and all such claims as soon as possible or</a:t>
            </a:r>
          </a:p>
          <a:p>
            <a:pPr lvl="1">
              <a:buFont typeface="Arial" pitchFamily="34" charset="0"/>
              <a:buChar char="•"/>
            </a:pPr>
            <a:r>
              <a:rPr lang="en-US" altLang="en-US" sz="2000" smtClean="0"/>
              <a:t>Cause an LOA to be submitted</a:t>
            </a:r>
          </a:p>
        </p:txBody>
      </p:sp>
    </p:spTree>
    <p:extLst>
      <p:ext uri="{BB962C8B-B14F-4D97-AF65-F5344CB8AC3E}">
        <p14:creationId xmlns:p14="http://schemas.microsoft.com/office/powerpoint/2010/main" val="1145608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a:solidFill>
                <a:srgbClr val="FF0000"/>
              </a:solidFill>
              <a:cs typeface="Arial" pitchFamily="34" charset="0"/>
            </a:endParaRPr>
          </a:p>
          <a:p>
            <a:pPr>
              <a:lnSpc>
                <a:spcPct val="80000"/>
              </a:lnSpc>
              <a:spcAft>
                <a:spcPct val="40000"/>
              </a:spcAft>
              <a:buFont typeface="Arial" pitchFamily="34" charset="0"/>
              <a:buChar char="•"/>
            </a:pPr>
            <a:r>
              <a:rPr lang="en-US" altLang="en-US" sz="1800" b="1">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a:cs typeface="Arial" pitchFamily="34" charset="0"/>
              </a:rPr>
              <a:t>Technical considerations remain primary focus</a:t>
            </a:r>
            <a:endParaRPr lang="en-US" altLang="en-US" sz="1400">
              <a:cs typeface="Arial" pitchFamily="34" charset="0"/>
            </a:endParaRPr>
          </a:p>
          <a:p>
            <a:pPr lvl="1">
              <a:lnSpc>
                <a:spcPct val="80000"/>
              </a:lnSpc>
              <a:spcAft>
                <a:spcPct val="40000"/>
              </a:spcAft>
              <a:buFont typeface="Arial" pitchFamily="34" charset="0"/>
              <a:buChar char="•"/>
            </a:pPr>
            <a:r>
              <a:rPr lang="en-US" altLang="en-US" sz="1600" b="1">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a:cs typeface="Arial" pitchFamily="34" charset="0"/>
              </a:rPr>
              <a:t>Don’t be silent if inappropriate topics are discussed … do formally object.</a:t>
            </a:r>
          </a:p>
          <a:p>
            <a:pPr algn="ctr">
              <a:lnSpc>
                <a:spcPct val="80000"/>
              </a:lnSpc>
              <a:buFont typeface="Monotype Sorts"/>
              <a:buNone/>
            </a:pPr>
            <a:r>
              <a:rPr lang="en-US" altLang="en-US" sz="1000" b="1">
                <a:cs typeface="Arial" pitchFamily="34" charset="0"/>
              </a:rPr>
              <a:t>---------------------------------------------------------------   </a:t>
            </a:r>
            <a:endParaRPr lang="en-US" altLang="en-US" sz="1200" b="1">
              <a:cs typeface="Arial" pitchFamily="34" charset="0"/>
            </a:endParaRPr>
          </a:p>
          <a:p>
            <a:pPr algn="ctr">
              <a:lnSpc>
                <a:spcPct val="80000"/>
              </a:lnSpc>
              <a:buFont typeface="Monotype Sorts"/>
              <a:buNone/>
            </a:pPr>
            <a:r>
              <a:rPr lang="en-US" altLang="en-US" sz="1200" b="1">
                <a:cs typeface="Arial" pitchFamily="34" charset="0"/>
              </a:rPr>
              <a:t>See </a:t>
            </a:r>
            <a:r>
              <a:rPr lang="en-US" altLang="en-US" sz="1200" b="1" i="1">
                <a:cs typeface="Arial" pitchFamily="34" charset="0"/>
              </a:rPr>
              <a:t>IEEE-SA Standards Board Operations Manual</a:t>
            </a:r>
            <a:r>
              <a:rPr lang="en-US" altLang="en-US" sz="1200" b="1">
                <a:cs typeface="Arial" pitchFamily="34" charset="0"/>
              </a:rPr>
              <a:t>, clause 5.3.10 and </a:t>
            </a:r>
            <a:r>
              <a:rPr lang="en-GB" altLang="en-US" sz="1200" b="1">
                <a:cs typeface="Arial" pitchFamily="34" charset="0"/>
              </a:rPr>
              <a:t>“Promoting Competition and Innovation: What You Need to Know about the IEEE Standards Association's Antitrust and Competition Policy”</a:t>
            </a:r>
            <a:r>
              <a:rPr lang="en-US" altLang="en-US" sz="1200" b="1">
                <a:cs typeface="Arial" pitchFamily="34" charset="0"/>
              </a:rPr>
              <a:t> for more details.</a:t>
            </a:r>
          </a:p>
        </p:txBody>
      </p:sp>
    </p:spTree>
    <p:extLst>
      <p:ext uri="{BB962C8B-B14F-4D97-AF65-F5344CB8AC3E}">
        <p14:creationId xmlns:p14="http://schemas.microsoft.com/office/powerpoint/2010/main" val="27492283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SG LPWA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2752873163"/>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smtClean="0"/>
                    </a:p>
                    <a:p>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PM 1</a:t>
                      </a:r>
                      <a:endParaRPr lang="en-US" dirty="0"/>
                    </a:p>
                  </a:txBody>
                  <a:tcPr/>
                </a:tc>
                <a:tc>
                  <a:txBody>
                    <a:bodyPr/>
                    <a:lstStyle/>
                    <a:p>
                      <a:pPr algn="ctr"/>
                      <a:r>
                        <a:rPr lang="en-US" sz="1800" kern="1200" dirty="0" smtClean="0">
                          <a:solidFill>
                            <a:schemeClr val="dk1"/>
                          </a:solidFill>
                          <a:latin typeface="+mn-lt"/>
                          <a:ea typeface="+mn-ea"/>
                          <a:cs typeface="+mn-cs"/>
                        </a:rPr>
                        <a:t>SG LPWA</a:t>
                      </a: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SG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SG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SG LPWA</a:t>
                      </a:r>
                    </a:p>
                    <a:p>
                      <a:pPr algn="ctr"/>
                      <a:endParaRPr lang="en-US" sz="1800" kern="1200" dirty="0">
                        <a:solidFill>
                          <a:schemeClr val="dk1"/>
                        </a:solidFill>
                        <a:latin typeface="+mn-lt"/>
                        <a:ea typeface="+mn-ea"/>
                        <a:cs typeface="+mn-cs"/>
                      </a:endParaRPr>
                    </a:p>
                  </a:txBody>
                  <a:tcPr/>
                </a:tc>
              </a:tr>
              <a:tr h="370840">
                <a:tc>
                  <a:txBody>
                    <a:bodyPr/>
                    <a:lstStyle/>
                    <a:p>
                      <a:r>
                        <a:rPr lang="en-US" dirty="0" smtClean="0"/>
                        <a:t>PM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smtClean="0"/>
              <a:t>Mar. </a:t>
            </a:r>
            <a:r>
              <a:rPr lang="en-US" altLang="en-US" dirty="0"/>
              <a:t>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8</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US" sz="2400" kern="0" dirty="0" smtClean="0"/>
              <a:t>Some session may be skipped, depending on progress</a:t>
            </a:r>
          </a:p>
        </p:txBody>
      </p:sp>
    </p:spTree>
    <p:extLst>
      <p:ext uri="{BB962C8B-B14F-4D97-AF65-F5344CB8AC3E}">
        <p14:creationId xmlns:p14="http://schemas.microsoft.com/office/powerpoint/2010/main" val="10350239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sz="2400" dirty="0"/>
              <a:t>Approval of </a:t>
            </a:r>
            <a:r>
              <a:rPr lang="en-US" sz="2400" dirty="0" smtClean="0"/>
              <a:t>Irvine Minutes</a:t>
            </a:r>
          </a:p>
          <a:p>
            <a:r>
              <a:rPr lang="en-US" sz="2400" dirty="0" smtClean="0"/>
              <a:t>Latest News from ETSI LTN</a:t>
            </a:r>
            <a:endParaRPr lang="en-US" sz="2400" dirty="0"/>
          </a:p>
          <a:p>
            <a:r>
              <a:rPr lang="en-US" sz="2400" dirty="0" smtClean="0"/>
              <a:t>802.15.4w Future Schedule</a:t>
            </a:r>
          </a:p>
          <a:p>
            <a:r>
              <a:rPr lang="en-US" sz="2400" dirty="0" smtClean="0"/>
              <a:t>Call for Proposals</a:t>
            </a:r>
            <a:endParaRPr lang="en-US" dirty="0"/>
          </a:p>
          <a:p>
            <a:r>
              <a:rPr lang="en-US" sz="2400" dirty="0" smtClean="0"/>
              <a:t>Proposal Evaluation Procedure</a:t>
            </a:r>
          </a:p>
          <a:p>
            <a:r>
              <a:rPr lang="en-US" sz="2400" dirty="0" smtClean="0"/>
              <a:t>Liaison with ETSI LTN</a:t>
            </a:r>
          </a:p>
          <a:p>
            <a:r>
              <a:rPr lang="en-US" sz="2400" dirty="0" smtClean="0"/>
              <a:t>IETF SCHC</a:t>
            </a:r>
          </a:p>
          <a:p>
            <a:r>
              <a:rPr lang="en-US" sz="2400" b="1" dirty="0" smtClean="0"/>
              <a:t>PAR/CSD Comments</a:t>
            </a:r>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smtClean="0"/>
              <a:t>Mar. 2018 </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174633360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938</Words>
  <Application>Microsoft Office PowerPoint</Application>
  <PresentationFormat>Bildschirmpräsentation (4:3)</PresentationFormat>
  <Paragraphs>225</Paragraphs>
  <Slides>17</Slides>
  <Notes>2</Notes>
  <HiddenSlides>0</HiddenSlides>
  <MMClips>0</MMClips>
  <ScaleCrop>false</ScaleCrop>
  <HeadingPairs>
    <vt:vector size="4" baseType="variant">
      <vt:variant>
        <vt:lpstr>Design</vt:lpstr>
      </vt:variant>
      <vt:variant>
        <vt:i4>2</vt:i4>
      </vt:variant>
      <vt:variant>
        <vt:lpstr>Folientitel</vt:lpstr>
      </vt:variant>
      <vt:variant>
        <vt:i4>17</vt:i4>
      </vt:variant>
    </vt:vector>
  </HeadingPairs>
  <TitlesOfParts>
    <vt:vector size="19" baseType="lpstr">
      <vt:lpstr>IEEE-P802_15_Rbt</vt:lpstr>
      <vt:lpstr>Default Design</vt:lpstr>
      <vt:lpstr>PowerPoint-Präsentation</vt:lpstr>
      <vt:lpstr>802.15 SG LPWA Agenda March 2018 Plenary</vt:lpstr>
      <vt:lpstr>Instructions for the WG Chair</vt:lpstr>
      <vt:lpstr>Participants, Patents, and Duty to Inform</vt:lpstr>
      <vt:lpstr>Patent Related Links</vt:lpstr>
      <vt:lpstr>Call for Potentially Essential Patents</vt:lpstr>
      <vt:lpstr>Other Guidelines for IEEE WG Meetings</vt:lpstr>
      <vt:lpstr>SG LPWA Schedule for the Week</vt:lpstr>
      <vt:lpstr>Main Agenda Items for the Week</vt:lpstr>
      <vt:lpstr>Draft Agenda</vt:lpstr>
      <vt:lpstr>Agenda</vt:lpstr>
      <vt:lpstr>Review of Irvine Minutes</vt:lpstr>
      <vt:lpstr>Latest News from ETSI-LTN</vt:lpstr>
      <vt:lpstr>Proposed TG4w Draft Schedule</vt:lpstr>
      <vt:lpstr>Call for Proposals Document</vt:lpstr>
      <vt:lpstr>Technical Guidance Document</vt:lpstr>
      <vt:lpstr>Proposed 15.4w Spec Development Process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44</cp:revision>
  <cp:lastPrinted>1998-02-10T13:28:06Z</cp:lastPrinted>
  <dcterms:created xsi:type="dcterms:W3CDTF">2018-03-02T09:48:16Z</dcterms:created>
  <dcterms:modified xsi:type="dcterms:W3CDTF">2018-03-05T22:15:14Z</dcterms:modified>
</cp:coreProperties>
</file>