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72" r:id="rId2"/>
  </p:sldMasterIdLst>
  <p:notesMasterIdLst>
    <p:notesMasterId r:id="rId20"/>
  </p:notesMasterIdLst>
  <p:handoutMasterIdLst>
    <p:handoutMasterId r:id="rId21"/>
  </p:handoutMasterIdLst>
  <p:sldIdLst>
    <p:sldId id="259" r:id="rId3"/>
    <p:sldId id="262" r:id="rId4"/>
    <p:sldId id="269" r:id="rId5"/>
    <p:sldId id="270" r:id="rId6"/>
    <p:sldId id="271" r:id="rId7"/>
    <p:sldId id="272" r:id="rId8"/>
    <p:sldId id="273" r:id="rId9"/>
    <p:sldId id="268" r:id="rId10"/>
    <p:sldId id="274" r:id="rId11"/>
    <p:sldId id="261" r:id="rId12"/>
    <p:sldId id="275" r:id="rId13"/>
    <p:sldId id="276" r:id="rId14"/>
    <p:sldId id="280" r:id="rId15"/>
    <p:sldId id="278" r:id="rId16"/>
    <p:sldId id="281" r:id="rId17"/>
    <p:sldId id="282" r:id="rId18"/>
    <p:sldId id="260" r:id="rId1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440"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handoutMaster" Target="handoutMasters/handout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en-US"/>
              <a:t>Page </a:t>
            </a:r>
            <a:fld id="{362A3E17-72DB-429D-82ED-5F7A6D48AB28}" type="slidenum">
              <a:rPr lang="en-US" altLang="en-US"/>
              <a:pPr>
                <a:defRPr/>
              </a:pPr>
              <a:t>‹Nr.›</a:t>
            </a:fld>
            <a:endParaRPr lang="en-US" altLang="en-US"/>
          </a:p>
        </p:txBody>
      </p:sp>
      <p:sp>
        <p:nvSpPr>
          <p:cNvPr id="615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en-US" sz="1200" smtClean="0"/>
              <a:t>Submission</a:t>
            </a:r>
          </a:p>
        </p:txBody>
      </p:sp>
      <p:sp>
        <p:nvSpPr>
          <p:cNvPr id="615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4127374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5124" name="Rectangle 4"/>
          <p:cNvSpPr>
            <a:spLocks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en-US"/>
              <a:t>Page </a:t>
            </a:r>
            <a:fld id="{904D3F85-CF48-4006-95B7-5F911FD5F290}" type="slidenum">
              <a:rPr lang="en-US" altLang="en-US"/>
              <a:pPr>
                <a:defRPr/>
              </a:pPr>
              <a:t>‹Nr.›</a:t>
            </a:fld>
            <a:endParaRPr lang="en-US" altLang="en-US"/>
          </a:p>
        </p:txBody>
      </p:sp>
      <p:sp>
        <p:nvSpPr>
          <p:cNvPr id="5128"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51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71301878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7E57C057-3501-4EB0-A033-87875D124151}" type="slidenum">
              <a:rPr lang="en-US" altLang="en-US" sz="1200">
                <a:solidFill>
                  <a:prstClr val="black"/>
                </a:solidFill>
              </a:rPr>
              <a:pPr>
                <a:defRPr/>
              </a:pPr>
              <a:t>3</a:t>
            </a:fld>
            <a:endParaRPr lang="en-US" altLang="en-US" sz="1200">
              <a:solidFill>
                <a:prstClr val="black"/>
              </a:solidFill>
            </a:endParaRPr>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GB" altLang="en-US" smtClean="0"/>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F2CBAA80-FB16-4347-92C8-E9F14665C886}" type="slidenum">
              <a:rPr lang="en-US" altLang="en-US" sz="1200">
                <a:solidFill>
                  <a:prstClr val="black"/>
                </a:solidFill>
              </a:rPr>
              <a:pPr>
                <a:defRPr/>
              </a:pPr>
              <a:t>7</a:t>
            </a:fld>
            <a:endParaRPr lang="en-US" altLang="en-US" sz="1200">
              <a:solidFill>
                <a:prstClr val="black"/>
              </a:solidFill>
            </a:endParaRPr>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Mar. 2018</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D04A200C-604C-41CB-87F0-6EA46198B83E}" type="slidenum">
              <a:rPr lang="en-US" altLang="en-US"/>
              <a:pPr>
                <a:defRPr/>
              </a:pPr>
              <a:t>‹Nr.›</a:t>
            </a:fld>
            <a:endParaRPr lang="en-US" altLang="en-US"/>
          </a:p>
        </p:txBody>
      </p:sp>
    </p:spTree>
    <p:extLst>
      <p:ext uri="{BB962C8B-B14F-4D97-AF65-F5344CB8AC3E}">
        <p14:creationId xmlns:p14="http://schemas.microsoft.com/office/powerpoint/2010/main" val="28195243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Mar. 2018</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1EC327CB-982D-421E-9B37-00063087C83C}" type="slidenum">
              <a:rPr lang="en-US" altLang="en-US"/>
              <a:pPr>
                <a:defRPr/>
              </a:pPr>
              <a:t>‹Nr.›</a:t>
            </a:fld>
            <a:endParaRPr lang="en-US" altLang="en-US"/>
          </a:p>
        </p:txBody>
      </p:sp>
    </p:spTree>
    <p:extLst>
      <p:ext uri="{BB962C8B-B14F-4D97-AF65-F5344CB8AC3E}">
        <p14:creationId xmlns:p14="http://schemas.microsoft.com/office/powerpoint/2010/main" val="31227327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Mar. 2018</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F26A83E0-8158-4E4B-9216-7A9A447C73CC}" type="slidenum">
              <a:rPr lang="en-US" altLang="en-US"/>
              <a:pPr>
                <a:defRPr/>
              </a:pPr>
              <a:t>‹Nr.›</a:t>
            </a:fld>
            <a:endParaRPr lang="en-US" altLang="en-US"/>
          </a:p>
        </p:txBody>
      </p:sp>
    </p:spTree>
    <p:extLst>
      <p:ext uri="{BB962C8B-B14F-4D97-AF65-F5344CB8AC3E}">
        <p14:creationId xmlns:p14="http://schemas.microsoft.com/office/powerpoint/2010/main" val="207959899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176394042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itle 3"/>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92303353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419782472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96137094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62000" y="16764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24400" y="16764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67588590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71623224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17043139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8093290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Mar. 2018</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D9B19BB7-5E5C-4FE2-8325-CBE2EDC1721D}" type="slidenum">
              <a:rPr lang="en-US" altLang="en-US"/>
              <a:pPr>
                <a:defRPr/>
              </a:pPr>
              <a:t>‹Nr.›</a:t>
            </a:fld>
            <a:endParaRPr lang="en-US" altLang="en-US"/>
          </a:p>
        </p:txBody>
      </p:sp>
    </p:spTree>
    <p:extLst>
      <p:ext uri="{BB962C8B-B14F-4D97-AF65-F5344CB8AC3E}">
        <p14:creationId xmlns:p14="http://schemas.microsoft.com/office/powerpoint/2010/main" val="370614328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4158858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46573015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75384509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72250" y="381000"/>
            <a:ext cx="196215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381000"/>
            <a:ext cx="573405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9147081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Mar. 2018</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F3173F8B-570C-4AD7-A60D-8E1AB1E1F5F2}" type="slidenum">
              <a:rPr lang="en-US" altLang="en-US"/>
              <a:pPr>
                <a:defRPr/>
              </a:pPr>
              <a:t>‹Nr.›</a:t>
            </a:fld>
            <a:endParaRPr lang="en-US" altLang="en-US"/>
          </a:p>
        </p:txBody>
      </p:sp>
    </p:spTree>
    <p:extLst>
      <p:ext uri="{BB962C8B-B14F-4D97-AF65-F5344CB8AC3E}">
        <p14:creationId xmlns:p14="http://schemas.microsoft.com/office/powerpoint/2010/main" val="31754824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smtClean="0"/>
            </a:lvl1pPr>
          </a:lstStyle>
          <a:p>
            <a:pPr>
              <a:defRPr/>
            </a:pPr>
            <a:r>
              <a:rPr lang="en-US" altLang="en-US" dirty="0" smtClean="0"/>
              <a:t>Mar. 2018</a:t>
            </a:r>
            <a:endParaRPr lang="en-US" altLang="en-US" dirty="0"/>
          </a:p>
        </p:txBody>
      </p:sp>
      <p:sp>
        <p:nvSpPr>
          <p:cNvPr id="6" name="Fußzeilenplatzhalter 5"/>
          <p:cNvSpPr>
            <a:spLocks noGrp="1"/>
          </p:cNvSpPr>
          <p:nvPr>
            <p:ph type="ftr" sz="quarter" idx="11"/>
          </p:nvPr>
        </p:nvSpPr>
        <p:spPr/>
        <p:txBody>
          <a:bodyPr/>
          <a:lstStyle>
            <a:lvl1pPr>
              <a:defRPr dirty="0" smtClean="0"/>
            </a:lvl1pPr>
          </a:lstStyle>
          <a:p>
            <a:pPr>
              <a:defRPr/>
            </a:pPr>
            <a:r>
              <a:rPr lang="en-US" altLang="en-US"/>
              <a:t>Joerg ROBERT, FAU Erlangen-</a:t>
            </a:r>
            <a:r>
              <a:rPr lang="en-US" altLang="en-US" err="1"/>
              <a:t>Nuernberg</a:t>
            </a:r>
            <a:endParaRPr lang="en-US" altLang="en-US"/>
          </a:p>
        </p:txBody>
      </p:sp>
      <p:sp>
        <p:nvSpPr>
          <p:cNvPr id="7" name="Foliennummernplatzhalter 6"/>
          <p:cNvSpPr>
            <a:spLocks noGrp="1"/>
          </p:cNvSpPr>
          <p:nvPr>
            <p:ph type="sldNum" sz="quarter" idx="12"/>
          </p:nvPr>
        </p:nvSpPr>
        <p:spPr/>
        <p:txBody>
          <a:bodyPr/>
          <a:lstStyle>
            <a:lvl1pPr>
              <a:defRPr smtClean="0"/>
            </a:lvl1pPr>
          </a:lstStyle>
          <a:p>
            <a:pPr>
              <a:defRPr/>
            </a:pPr>
            <a:r>
              <a:rPr lang="en-US" altLang="en-US"/>
              <a:t>Slide </a:t>
            </a:r>
            <a:fld id="{D61D644A-C660-4A83-8604-94F8CF5806A8}" type="slidenum">
              <a:rPr lang="en-US" altLang="en-US"/>
              <a:pPr>
                <a:defRPr/>
              </a:pPr>
              <a:t>‹Nr.›</a:t>
            </a:fld>
            <a:endParaRPr lang="en-US" altLang="en-US"/>
          </a:p>
        </p:txBody>
      </p:sp>
    </p:spTree>
    <p:extLst>
      <p:ext uri="{BB962C8B-B14F-4D97-AF65-F5344CB8AC3E}">
        <p14:creationId xmlns:p14="http://schemas.microsoft.com/office/powerpoint/2010/main" val="27135574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Rectangle 4"/>
          <p:cNvSpPr>
            <a:spLocks noGrp="1" noChangeArrowheads="1"/>
          </p:cNvSpPr>
          <p:nvPr>
            <p:ph type="dt" sz="half" idx="10"/>
          </p:nvPr>
        </p:nvSpPr>
        <p:spPr>
          <a:ln/>
        </p:spPr>
        <p:txBody>
          <a:bodyPr/>
          <a:lstStyle>
            <a:lvl1pPr>
              <a:defRPr/>
            </a:lvl1pPr>
          </a:lstStyle>
          <a:p>
            <a:pPr>
              <a:defRPr/>
            </a:pPr>
            <a:r>
              <a:rPr lang="en-US" altLang="en-US" dirty="0" smtClean="0"/>
              <a:t>Mar. 2018</a:t>
            </a:r>
            <a:endParaRPr lang="en-US" alt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37830CB3-48AF-4C1F-BFBA-5569B05126A2}" type="slidenum">
              <a:rPr lang="en-US" altLang="en-US"/>
              <a:pPr>
                <a:defRPr/>
              </a:pPr>
              <a:t>‹Nr.›</a:t>
            </a:fld>
            <a:endParaRPr lang="en-US" altLang="en-US"/>
          </a:p>
        </p:txBody>
      </p:sp>
    </p:spTree>
    <p:extLst>
      <p:ext uri="{BB962C8B-B14F-4D97-AF65-F5344CB8AC3E}">
        <p14:creationId xmlns:p14="http://schemas.microsoft.com/office/powerpoint/2010/main" val="13315542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7CA5B6D0-3BC2-46EC-8AC0-490ACB3B62FE}" type="slidenum">
              <a:rPr lang="en-US" altLang="en-US"/>
              <a:pPr>
                <a:defRPr/>
              </a:pPr>
              <a:t>‹Nr.›</a:t>
            </a:fld>
            <a:endParaRPr lang="en-US" altLang="en-US"/>
          </a:p>
        </p:txBody>
      </p:sp>
    </p:spTree>
    <p:extLst>
      <p:ext uri="{BB962C8B-B14F-4D97-AF65-F5344CB8AC3E}">
        <p14:creationId xmlns:p14="http://schemas.microsoft.com/office/powerpoint/2010/main" val="19836963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en-US" dirty="0" smtClean="0"/>
              <a:t>Mar. 2018</a:t>
            </a:r>
            <a:endParaRPr lang="en-US" alt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915A54A6-D87D-44CA-9552-43124D8DF28B}" type="slidenum">
              <a:rPr lang="en-US" altLang="en-US"/>
              <a:pPr>
                <a:defRPr/>
              </a:pPr>
              <a:t>‹Nr.›</a:t>
            </a:fld>
            <a:endParaRPr lang="en-US" altLang="en-US"/>
          </a:p>
        </p:txBody>
      </p:sp>
    </p:spTree>
    <p:extLst>
      <p:ext uri="{BB962C8B-B14F-4D97-AF65-F5344CB8AC3E}">
        <p14:creationId xmlns:p14="http://schemas.microsoft.com/office/powerpoint/2010/main" val="14061766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dirty="0" smtClean="0"/>
              <a:t>Mar. 2018</a:t>
            </a:r>
            <a:endParaRPr lang="en-US" alt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C3CA94C3-58BC-4CE9-B143-D9CCEAF4E5E2}" type="slidenum">
              <a:rPr lang="en-US" altLang="en-US"/>
              <a:pPr>
                <a:defRPr/>
              </a:pPr>
              <a:t>‹Nr.›</a:t>
            </a:fld>
            <a:endParaRPr lang="en-US" altLang="en-US"/>
          </a:p>
        </p:txBody>
      </p:sp>
    </p:spTree>
    <p:extLst>
      <p:ext uri="{BB962C8B-B14F-4D97-AF65-F5344CB8AC3E}">
        <p14:creationId xmlns:p14="http://schemas.microsoft.com/office/powerpoint/2010/main" val="16905649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smtClean="0"/>
              <a:t>Bild durch Klicken auf Symbol hinzufügen</a:t>
            </a:r>
            <a:endParaRPr lang="de-DE" noProof="0" smtClean="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dirty="0" smtClean="0"/>
              <a:t>Mar. 2018</a:t>
            </a:r>
            <a:endParaRPr lang="en-US" alt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73D73E09-099F-475B-8F82-22F5D2BF28F9}" type="slidenum">
              <a:rPr lang="en-US" altLang="en-US"/>
              <a:pPr>
                <a:defRPr/>
              </a:pPr>
              <a:t>‹Nr.›</a:t>
            </a:fld>
            <a:endParaRPr lang="en-US" altLang="en-US"/>
          </a:p>
        </p:txBody>
      </p:sp>
    </p:spTree>
    <p:extLst>
      <p:ext uri="{BB962C8B-B14F-4D97-AF65-F5344CB8AC3E}">
        <p14:creationId xmlns:p14="http://schemas.microsoft.com/office/powerpoint/2010/main" val="31120716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de-DE" altLang="en-US" smtClean="0"/>
              <a:t>Titelmasterformat durch Klicken bearbeiten</a:t>
            </a:r>
            <a:endParaRPr lang="en-US" alt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de-DE" altLang="en-US" smtClean="0"/>
              <a:t>Textmasterformat bearbeiten</a:t>
            </a:r>
          </a:p>
          <a:p>
            <a:pPr lvl="1"/>
            <a:r>
              <a:rPr lang="de-DE" altLang="en-US" smtClean="0"/>
              <a:t>Zweite Ebene</a:t>
            </a:r>
          </a:p>
          <a:p>
            <a:pPr lvl="2"/>
            <a:r>
              <a:rPr lang="de-DE" altLang="en-US" smtClean="0"/>
              <a:t>Dritte Ebene</a:t>
            </a:r>
          </a:p>
          <a:p>
            <a:pPr lvl="3"/>
            <a:r>
              <a:rPr lang="de-DE" altLang="en-US" smtClean="0"/>
              <a:t>Vierte Ebene</a:t>
            </a:r>
          </a:p>
          <a:p>
            <a:pPr lvl="4"/>
            <a:r>
              <a:rPr lang="de-DE" altLang="en-US" smtClean="0"/>
              <a:t>Fünfte Ebene</a:t>
            </a:r>
            <a:endParaRPr lang="en-US" altLang="en-US"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pPr>
              <a:defRPr/>
            </a:pPr>
            <a:r>
              <a:rPr lang="en-US" altLang="en-US" dirty="0" smtClean="0"/>
              <a:t>Mar. 2018</a:t>
            </a:r>
            <a:endParaRPr lang="en-US" altLang="en-US" dirty="0"/>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dirty="0" smtClean="0"/>
            </a:lvl1pPr>
          </a:lstStyle>
          <a:p>
            <a:pPr>
              <a:defRPr/>
            </a:pPr>
            <a:r>
              <a:rPr lang="en-US" altLang="en-US"/>
              <a:t>Joerg Robert, FAU Erlangen-</a:t>
            </a:r>
            <a:r>
              <a:rPr lang="en-US" altLang="en-US" err="1"/>
              <a:t>Nuernberg</a:t>
            </a:r>
            <a:endParaRPr lang="en-US" alt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lvl1pPr>
          </a:lstStyle>
          <a:p>
            <a:pPr>
              <a:defRPr/>
            </a:pPr>
            <a:r>
              <a:rPr lang="en-US" altLang="en-US"/>
              <a:t>Slide </a:t>
            </a:r>
            <a:fld id="{C38DC984-A6E3-42AE-BB36-DFDB2E318E34}" type="slidenum">
              <a:rPr lang="en-US" altLang="en-US"/>
              <a:pPr>
                <a:defRPr/>
              </a:pPr>
              <a:t>‹Nr.›</a:t>
            </a:fld>
            <a:endParaRPr lang="en-US" altLang="en-US"/>
          </a:p>
        </p:txBody>
      </p:sp>
      <p:sp>
        <p:nvSpPr>
          <p:cNvPr id="1031" name="Rectangle 7"/>
          <p:cNvSpPr>
            <a:spLocks noChangeArrowheads="1"/>
          </p:cNvSpPr>
          <p:nvPr/>
        </p:nvSpPr>
        <p:spPr bwMode="auto">
          <a:xfrm>
            <a:off x="3707904" y="394156"/>
            <a:ext cx="4750296"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r>
              <a:rPr lang="en-US" altLang="en-US" sz="1400" b="1" dirty="0"/>
              <a:t>doc.: IEEE </a:t>
            </a:r>
            <a:r>
              <a:rPr lang="en-US" altLang="en-US" sz="1400" b="1" dirty="0" smtClean="0"/>
              <a:t>802.-15-18-0096-00-004w</a:t>
            </a:r>
            <a:endParaRPr lang="en-US" alt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71" r:id="rId4"/>
    <p:sldLayoutId id="2147483664" r:id="rId5"/>
    <p:sldLayoutId id="2147483665" r:id="rId6"/>
    <p:sldLayoutId id="2147483666" r:id="rId7"/>
    <p:sldLayoutId id="2147483667" r:id="rId8"/>
    <p:sldLayoutId id="2147483668" r:id="rId9"/>
    <p:sldLayoutId id="2147483669" r:id="rId10"/>
    <p:sldLayoutId id="2147483670"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3810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7620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Line 8"/>
          <p:cNvSpPr>
            <a:spLocks noChangeShapeType="1"/>
          </p:cNvSpPr>
          <p:nvPr/>
        </p:nvSpPr>
        <p:spPr bwMode="auto">
          <a:xfrm flipV="1">
            <a:off x="533400" y="6400800"/>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pPr eaLnBrk="1" hangingPunct="1"/>
            <a:endParaRPr lang="de-DE" sz="2400">
              <a:solidFill>
                <a:srgbClr val="000000"/>
              </a:solidFill>
              <a:cs typeface="Arial" pitchFamily="34" charset="0"/>
            </a:endParaRPr>
          </a:p>
        </p:txBody>
      </p:sp>
      <p:pic>
        <p:nvPicPr>
          <p:cNvPr id="1029" name="Picture 12" descr="ieeeblu"/>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7504113" y="6229350"/>
            <a:ext cx="1066800" cy="325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0" name="Rectangle 20"/>
          <p:cNvSpPr>
            <a:spLocks noChangeArrowheads="1"/>
          </p:cNvSpPr>
          <p:nvPr userDrawn="1"/>
        </p:nvSpPr>
        <p:spPr bwMode="auto">
          <a:xfrm>
            <a:off x="0" y="6410325"/>
            <a:ext cx="9144000" cy="26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defRPr/>
            </a:pPr>
            <a:r>
              <a:rPr lang="en-GB" altLang="en-US" sz="1100" b="1" dirty="0" smtClean="0">
                <a:solidFill>
                  <a:srgbClr val="000099"/>
                </a:solidFill>
                <a:latin typeface="Arial" charset="0"/>
                <a:cs typeface="Arial" pitchFamily="34" charset="0"/>
              </a:rPr>
              <a:t>15 March 2015</a:t>
            </a:r>
            <a:endParaRPr lang="en-GB" altLang="en-US" sz="1100" b="1" dirty="0" smtClean="0">
              <a:solidFill>
                <a:srgbClr val="000099"/>
              </a:solidFill>
              <a:latin typeface="Arial" charset="0"/>
              <a:cs typeface="Arial" charset="0"/>
            </a:endParaRPr>
          </a:p>
        </p:txBody>
      </p:sp>
    </p:spTree>
    <p:extLst>
      <p:ext uri="{BB962C8B-B14F-4D97-AF65-F5344CB8AC3E}">
        <p14:creationId xmlns:p14="http://schemas.microsoft.com/office/powerpoint/2010/main" val="357660105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timing>
    <p:tnLst>
      <p:par>
        <p:cTn id="1" dur="indefinite" restart="never" nodeType="tmRoot"/>
      </p:par>
    </p:tnLst>
  </p:timing>
  <p:txStyles>
    <p:titleStyle>
      <a:lvl1pPr algn="ctr" rtl="0" eaLnBrk="0" fontAlgn="base" hangingPunct="0">
        <a:spcBef>
          <a:spcPct val="0"/>
        </a:spcBef>
        <a:spcAft>
          <a:spcPct val="0"/>
        </a:spcAft>
        <a:defRPr sz="3600" b="1">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Arial" charset="0"/>
        </a:defRPr>
      </a:lvl2pPr>
      <a:lvl3pPr algn="ctr" rtl="0" eaLnBrk="0" fontAlgn="base" hangingPunct="0">
        <a:spcBef>
          <a:spcPct val="0"/>
        </a:spcBef>
        <a:spcAft>
          <a:spcPct val="0"/>
        </a:spcAft>
        <a:defRPr sz="3600" b="1">
          <a:solidFill>
            <a:srgbClr val="000099"/>
          </a:solidFill>
          <a:latin typeface="Arial" charset="0"/>
        </a:defRPr>
      </a:lvl3pPr>
      <a:lvl4pPr algn="ctr" rtl="0" eaLnBrk="0" fontAlgn="base" hangingPunct="0">
        <a:spcBef>
          <a:spcPct val="0"/>
        </a:spcBef>
        <a:spcAft>
          <a:spcPct val="0"/>
        </a:spcAft>
        <a:defRPr sz="3600" b="1">
          <a:solidFill>
            <a:srgbClr val="000099"/>
          </a:solidFill>
          <a:latin typeface="Arial" charset="0"/>
        </a:defRPr>
      </a:lvl4pPr>
      <a:lvl5pPr algn="ctr" rtl="0" eaLnBrk="0" fontAlgn="base" hangingPunct="0">
        <a:spcBef>
          <a:spcPct val="0"/>
        </a:spcBef>
        <a:spcAft>
          <a:spcPct val="0"/>
        </a:spcAft>
        <a:defRPr sz="3600" b="1">
          <a:solidFill>
            <a:srgbClr val="000099"/>
          </a:solidFill>
          <a:latin typeface="Arial" charset="0"/>
        </a:defRPr>
      </a:lvl5pPr>
      <a:lvl6pPr marL="457200" algn="ctr" rtl="0" eaLnBrk="0" fontAlgn="base" hangingPunct="0">
        <a:spcBef>
          <a:spcPct val="0"/>
        </a:spcBef>
        <a:spcAft>
          <a:spcPct val="0"/>
        </a:spcAft>
        <a:defRPr sz="3600" b="1">
          <a:solidFill>
            <a:srgbClr val="000099"/>
          </a:solidFill>
          <a:latin typeface="Arial" charset="0"/>
        </a:defRPr>
      </a:lvl6pPr>
      <a:lvl7pPr marL="914400" algn="ctr" rtl="0" eaLnBrk="0" fontAlgn="base" hangingPunct="0">
        <a:spcBef>
          <a:spcPct val="0"/>
        </a:spcBef>
        <a:spcAft>
          <a:spcPct val="0"/>
        </a:spcAft>
        <a:defRPr sz="3600" b="1">
          <a:solidFill>
            <a:srgbClr val="000099"/>
          </a:solidFill>
          <a:latin typeface="Arial" charset="0"/>
        </a:defRPr>
      </a:lvl7pPr>
      <a:lvl8pPr marL="1371600" algn="ctr" rtl="0" eaLnBrk="0" fontAlgn="base" hangingPunct="0">
        <a:spcBef>
          <a:spcPct val="0"/>
        </a:spcBef>
        <a:spcAft>
          <a:spcPct val="0"/>
        </a:spcAft>
        <a:defRPr sz="3600" b="1">
          <a:solidFill>
            <a:srgbClr val="000099"/>
          </a:solidFill>
          <a:latin typeface="Arial" charset="0"/>
        </a:defRPr>
      </a:lvl8pPr>
      <a:lvl9pPr marL="1828800" algn="ctr" rtl="0" eaLnBrk="0" fontAlgn="base" hangingPunct="0">
        <a:spcBef>
          <a:spcPct val="0"/>
        </a:spcBef>
        <a:spcAft>
          <a:spcPct val="0"/>
        </a:spcAft>
        <a:defRPr sz="3600" b="1">
          <a:solidFill>
            <a:srgbClr val="000099"/>
          </a:solidFill>
          <a:latin typeface="Arial" charset="0"/>
        </a:defRPr>
      </a:lvl9pPr>
    </p:titleStyle>
    <p:bodyStyle>
      <a:lvl1pPr marL="342900" indent="-342900" algn="l" rtl="0" eaLnBrk="0" fontAlgn="base" hangingPunct="0">
        <a:spcBef>
          <a:spcPct val="20000"/>
        </a:spcBef>
        <a:spcAft>
          <a:spcPct val="0"/>
        </a:spcAft>
        <a:buClr>
          <a:srgbClr val="CC3300"/>
        </a:buClr>
        <a:buSzPct val="50000"/>
        <a:buFont typeface="Monotype Sorts"/>
        <a:buChar char="l"/>
        <a:defRPr sz="3200">
          <a:solidFill>
            <a:srgbClr val="000099"/>
          </a:solidFill>
          <a:latin typeface="+mn-lt"/>
          <a:ea typeface="+mn-ea"/>
          <a:cs typeface="+mn-cs"/>
        </a:defRPr>
      </a:lvl1pPr>
      <a:lvl2pPr marL="742950" indent="-285750" algn="l" rtl="0" eaLnBrk="0" fontAlgn="base" hangingPunct="0">
        <a:spcBef>
          <a:spcPct val="20000"/>
        </a:spcBef>
        <a:spcAft>
          <a:spcPct val="0"/>
        </a:spcAft>
        <a:buClr>
          <a:srgbClr val="CC3300"/>
        </a:buClr>
        <a:buSzPct val="50000"/>
        <a:buFont typeface="Monotype Sorts"/>
        <a:buChar char="l"/>
        <a:defRPr sz="2800">
          <a:solidFill>
            <a:srgbClr val="000099"/>
          </a:solidFill>
          <a:latin typeface="+mn-lt"/>
        </a:defRPr>
      </a:lvl2pPr>
      <a:lvl3pPr marL="1143000" indent="-228600" algn="l" rtl="0" eaLnBrk="0" fontAlgn="base" hangingPunct="0">
        <a:spcBef>
          <a:spcPct val="20000"/>
        </a:spcBef>
        <a:spcAft>
          <a:spcPct val="0"/>
        </a:spcAft>
        <a:buClr>
          <a:srgbClr val="CC3300"/>
        </a:buClr>
        <a:buSzPct val="50000"/>
        <a:buFont typeface="Monotype Sorts"/>
        <a:buChar char="l"/>
        <a:defRPr sz="2400">
          <a:solidFill>
            <a:srgbClr val="000099"/>
          </a:solidFill>
          <a:latin typeface="+mn-lt"/>
        </a:defRPr>
      </a:lvl3pPr>
      <a:lvl4pPr marL="1600200" indent="-228600" algn="l" rtl="0" eaLnBrk="0" fontAlgn="base" hangingPunct="0">
        <a:spcBef>
          <a:spcPct val="20000"/>
        </a:spcBef>
        <a:spcAft>
          <a:spcPct val="0"/>
        </a:spcAft>
        <a:buClr>
          <a:srgbClr val="CC3300"/>
        </a:buClr>
        <a:buSzPct val="50000"/>
        <a:buFont typeface="Monotype Sorts"/>
        <a:buChar char="l"/>
        <a:defRPr sz="2000">
          <a:solidFill>
            <a:srgbClr val="000099"/>
          </a:solidFill>
          <a:latin typeface="+mn-lt"/>
        </a:defRPr>
      </a:lvl4pPr>
      <a:lvl5pPr marL="2057400" indent="-228600" algn="l" rtl="0" eaLnBrk="0" fontAlgn="base" hangingPunct="0">
        <a:spcBef>
          <a:spcPct val="20000"/>
        </a:spcBef>
        <a:spcAft>
          <a:spcPct val="0"/>
        </a:spcAft>
        <a:buClr>
          <a:srgbClr val="CC3300"/>
        </a:buClr>
        <a:buSzPct val="50000"/>
        <a:buFont typeface="Monotype Sorts"/>
        <a:buChar char="l"/>
        <a:defRPr sz="2000">
          <a:solidFill>
            <a:srgbClr val="000099"/>
          </a:solidFill>
          <a:latin typeface="+mn-lt"/>
        </a:defRPr>
      </a:lvl5pPr>
      <a:lvl6pPr marL="25146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6pPr>
      <a:lvl7pPr marL="29718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7pPr>
      <a:lvl8pPr marL="34290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8pPr>
      <a:lvl9pPr marL="38862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mentor.ieee.org/802.15/dcn/18/15-18-0055-00-lpwa-minutes-for-ieee-tg-802-15-sg-lpwa-irvine-interim-meeting.doc"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portal.etsi.org/webapp/WorkProgram/Report_WorkItem.asp?WKI_ID=45958"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mentor.ieee.org/802.15/dcn/18/15-18-0094-00-004w-802-15-4w-draft-call-for-proposals.doc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mentor.ieee.org/802.15/dcn/18/15-18-0093-00-004w-802-15-4w-draft-technical-guidance-document.docx"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umsplatzhalter 1"/>
          <p:cNvSpPr>
            <a:spLocks noGrp="1"/>
          </p:cNvSpPr>
          <p:nvPr>
            <p:ph type="dt" sz="quarter" idx="10"/>
          </p:nvPr>
        </p:nvSpPr>
        <p:spPr>
          <a:xfrm>
            <a:off x="685800" y="378281"/>
            <a:ext cx="1600200" cy="215444"/>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sz="1400" dirty="0" smtClean="0"/>
              <a:t>Mar. 2018</a:t>
            </a:r>
            <a:endParaRPr lang="en-US" altLang="en-US" sz="1400" dirty="0"/>
          </a:p>
        </p:txBody>
      </p:sp>
      <p:sp>
        <p:nvSpPr>
          <p:cNvPr id="3075" name="Fußzeilenplatzhalter 2"/>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Joerg ROBERT, FAU Erlangen-Nuernberg</a:t>
            </a:r>
          </a:p>
        </p:txBody>
      </p:sp>
      <p:sp>
        <p:nvSpPr>
          <p:cNvPr id="3076" name="Foliennummernplatzhalter 3"/>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Slide </a:t>
            </a:r>
            <a:fld id="{FE7FCAAF-CBA7-47E6-8998-BA9E638C9510}" type="slidenum">
              <a:rPr lang="en-US" altLang="en-US"/>
              <a:pPr/>
              <a:t>1</a:t>
            </a:fld>
            <a:endParaRPr lang="en-US" altLang="en-US"/>
          </a:p>
        </p:txBody>
      </p:sp>
      <p:sp>
        <p:nvSpPr>
          <p:cNvPr id="27651" name="Rectangle 3"/>
          <p:cNvSpPr>
            <a:spLocks noChangeArrowheads="1"/>
          </p:cNvSpPr>
          <p:nvPr/>
        </p:nvSpPr>
        <p:spPr bwMode="auto">
          <a:xfrm>
            <a:off x="152400" y="609600"/>
            <a:ext cx="89916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pPr>
              <a:defRPr/>
            </a:pPr>
            <a:endParaRPr lang="en-US" altLang="en-US" sz="1600" dirty="0">
              <a:solidFill>
                <a:schemeClr val="tx2"/>
              </a:solidFill>
            </a:endParaRPr>
          </a:p>
          <a:p>
            <a:pPr>
              <a:defRPr/>
            </a:pPr>
            <a:r>
              <a:rPr lang="en-US" altLang="en-US" sz="1600" b="1" dirty="0">
                <a:solidFill>
                  <a:schemeClr val="tx2"/>
                </a:solidFill>
              </a:rPr>
              <a:t>Submission Title:</a:t>
            </a:r>
            <a:r>
              <a:rPr lang="en-US" altLang="en-US" sz="1600" dirty="0">
                <a:solidFill>
                  <a:schemeClr val="tx2"/>
                </a:solidFill>
              </a:rPr>
              <a:t> </a:t>
            </a:r>
            <a:r>
              <a:rPr lang="en-US" altLang="en-US" sz="1600" dirty="0" smtClean="0">
                <a:solidFill>
                  <a:schemeClr val="tx2"/>
                </a:solidFill>
              </a:rPr>
              <a:t>[Agenda for SG 802.15.4w March 2018 Plenary Meeting]</a:t>
            </a:r>
            <a:r>
              <a:rPr lang="en-US" altLang="en-US" sz="1600" dirty="0">
                <a:solidFill>
                  <a:schemeClr val="tx2"/>
                </a:solidFill>
              </a:rPr>
              <a:t>	</a:t>
            </a:r>
          </a:p>
          <a:p>
            <a:pPr>
              <a:defRPr/>
            </a:pPr>
            <a:r>
              <a:rPr lang="en-US" altLang="en-US" sz="1600" b="1" dirty="0">
                <a:solidFill>
                  <a:schemeClr val="tx2"/>
                </a:solidFill>
              </a:rPr>
              <a:t>Date Submitted: </a:t>
            </a:r>
            <a:r>
              <a:rPr lang="en-US" altLang="en-US" sz="1600" dirty="0" smtClean="0">
                <a:solidFill>
                  <a:schemeClr val="tx2"/>
                </a:solidFill>
              </a:rPr>
              <a:t>[04. March, 2018]</a:t>
            </a:r>
            <a:r>
              <a:rPr lang="en-US" altLang="en-US" sz="1600" dirty="0">
                <a:solidFill>
                  <a:schemeClr val="tx2"/>
                </a:solidFill>
              </a:rPr>
              <a:t>	</a:t>
            </a:r>
          </a:p>
          <a:p>
            <a:pPr>
              <a:defRPr/>
            </a:pPr>
            <a:r>
              <a:rPr lang="en-US" altLang="en-US" sz="1600" b="1" dirty="0">
                <a:solidFill>
                  <a:schemeClr val="tx2"/>
                </a:solidFill>
              </a:rPr>
              <a:t>Source:</a:t>
            </a:r>
            <a:r>
              <a:rPr lang="en-US" altLang="en-US" sz="1600" dirty="0">
                <a:solidFill>
                  <a:schemeClr val="tx2"/>
                </a:solidFill>
              </a:rPr>
              <a:t> [Joerg ROBERT] Company [Friedrich-Alexander University Erlangen-</a:t>
            </a:r>
            <a:r>
              <a:rPr lang="en-US" altLang="en-US" sz="1600" dirty="0" err="1">
                <a:solidFill>
                  <a:schemeClr val="tx2"/>
                </a:solidFill>
              </a:rPr>
              <a:t>Nuernberg</a:t>
            </a:r>
            <a:r>
              <a:rPr lang="en-US" altLang="en-US" sz="1600" dirty="0">
                <a:solidFill>
                  <a:schemeClr val="tx2"/>
                </a:solidFill>
              </a:rPr>
              <a:t>]</a:t>
            </a:r>
          </a:p>
          <a:p>
            <a:pPr>
              <a:defRPr/>
            </a:pPr>
            <a:r>
              <a:rPr lang="en-US" altLang="en-US" sz="1600" dirty="0">
                <a:solidFill>
                  <a:schemeClr val="tx2"/>
                </a:solidFill>
              </a:rPr>
              <a:t>Address [Am </a:t>
            </a:r>
            <a:r>
              <a:rPr lang="en-US" altLang="en-US" sz="1600" dirty="0" err="1">
                <a:solidFill>
                  <a:schemeClr val="tx2"/>
                </a:solidFill>
              </a:rPr>
              <a:t>Wolfsmantel</a:t>
            </a:r>
            <a:r>
              <a:rPr lang="en-US" altLang="en-US" sz="1600" dirty="0">
                <a:solidFill>
                  <a:schemeClr val="tx2"/>
                </a:solidFill>
              </a:rPr>
              <a:t> 33, 91058 Erlangen, Germany]</a:t>
            </a:r>
          </a:p>
          <a:p>
            <a:pPr>
              <a:defRPr/>
            </a:pPr>
            <a:r>
              <a:rPr lang="en-US" altLang="en-US" sz="1600" dirty="0">
                <a:solidFill>
                  <a:schemeClr val="tx2"/>
                </a:solidFill>
              </a:rPr>
              <a:t>Voice:[+49 9131 8525373], FAX: [+49 9131 8525102], E-Mail:[joerg.robert@fau.de]	</a:t>
            </a:r>
          </a:p>
          <a:p>
            <a:pPr>
              <a:spcBef>
                <a:spcPts val="600"/>
              </a:spcBef>
              <a:spcAft>
                <a:spcPts val="600"/>
              </a:spcAft>
              <a:defRPr/>
            </a:pPr>
            <a:r>
              <a:rPr lang="en-US" altLang="en-US" sz="1600" b="1" dirty="0">
                <a:solidFill>
                  <a:schemeClr val="tx2"/>
                </a:solidFill>
              </a:rPr>
              <a:t>Re:</a:t>
            </a:r>
            <a:r>
              <a:rPr lang="en-US" altLang="en-US" sz="1600" dirty="0">
                <a:solidFill>
                  <a:schemeClr val="tx2"/>
                </a:solidFill>
              </a:rPr>
              <a:t> </a:t>
            </a:r>
            <a:r>
              <a:rPr lang="en-US" altLang="en-US" sz="1600" dirty="0" smtClean="0">
                <a:solidFill>
                  <a:schemeClr val="tx2"/>
                </a:solidFill>
              </a:rPr>
              <a:t>[]</a:t>
            </a:r>
            <a:endParaRPr lang="en-US" altLang="en-US" sz="1600" dirty="0">
              <a:solidFill>
                <a:schemeClr val="tx2"/>
              </a:solidFill>
            </a:endParaRPr>
          </a:p>
          <a:p>
            <a:pPr>
              <a:spcBef>
                <a:spcPts val="600"/>
              </a:spcBef>
              <a:spcAft>
                <a:spcPts val="600"/>
              </a:spcAft>
              <a:defRPr/>
            </a:pPr>
            <a:r>
              <a:rPr lang="en-US" altLang="en-US" sz="1600" b="1" dirty="0">
                <a:solidFill>
                  <a:schemeClr val="tx2"/>
                </a:solidFill>
              </a:rPr>
              <a:t>Abstract:</a:t>
            </a:r>
            <a:r>
              <a:rPr lang="en-US" altLang="en-US" sz="1600" dirty="0">
                <a:solidFill>
                  <a:schemeClr val="tx2"/>
                </a:solidFill>
              </a:rPr>
              <a:t>	</a:t>
            </a:r>
            <a:r>
              <a:rPr lang="en-US" altLang="en-US" sz="1600" dirty="0" smtClean="0">
                <a:solidFill>
                  <a:schemeClr val="tx2"/>
                </a:solidFill>
              </a:rPr>
              <a:t>[]</a:t>
            </a:r>
          </a:p>
          <a:p>
            <a:pPr>
              <a:spcBef>
                <a:spcPts val="600"/>
              </a:spcBef>
              <a:spcAft>
                <a:spcPts val="600"/>
              </a:spcAft>
              <a:defRPr/>
            </a:pPr>
            <a:r>
              <a:rPr lang="en-US" altLang="en-US" sz="1600" b="1" dirty="0" smtClean="0">
                <a:solidFill>
                  <a:schemeClr val="tx2"/>
                </a:solidFill>
              </a:rPr>
              <a:t>Purpose:</a:t>
            </a:r>
            <a:r>
              <a:rPr lang="en-US" altLang="en-US" sz="1600" dirty="0" smtClean="0">
                <a:solidFill>
                  <a:schemeClr val="tx2"/>
                </a:solidFill>
              </a:rPr>
              <a:t>	[Guidance during SG 802.15.4w sessions.]</a:t>
            </a:r>
          </a:p>
          <a:p>
            <a:pPr>
              <a:defRPr/>
            </a:pPr>
            <a:r>
              <a:rPr lang="en-US" altLang="en-US" sz="1600" b="1" dirty="0" smtClean="0">
                <a:solidFill>
                  <a:schemeClr val="tx2"/>
                </a:solidFill>
              </a:rPr>
              <a:t>Notice</a:t>
            </a:r>
            <a:r>
              <a:rPr lang="en-US" altLang="en-US" sz="1600" b="1" dirty="0">
                <a:solidFill>
                  <a:schemeClr val="tx2"/>
                </a:solidFill>
              </a:rPr>
              <a:t>:</a:t>
            </a:r>
            <a:r>
              <a:rPr lang="en-US" altLang="en-US" sz="1600" dirty="0">
                <a:solidFill>
                  <a:schemeClr val="tx2"/>
                </a:solidFill>
              </a:rPr>
              <a:t>	This document has been prepared to assist the IEEE P802.15.  </a:t>
            </a:r>
            <a:r>
              <a:rPr lang="en-US" altLang="en-US" sz="1600" dirty="0">
                <a:solidFill>
                  <a:schemeClr val="tx2"/>
                </a:solidFill>
              </a:rPr>
              <a:t>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el 9"/>
          <p:cNvSpPr>
            <a:spLocks noGrp="1"/>
          </p:cNvSpPr>
          <p:nvPr>
            <p:ph type="title"/>
          </p:nvPr>
        </p:nvSpPr>
        <p:spPr/>
        <p:txBody>
          <a:bodyPr/>
          <a:lstStyle/>
          <a:p>
            <a:r>
              <a:rPr lang="en-US" dirty="0" smtClean="0"/>
              <a:t>Draft Agenda</a:t>
            </a:r>
            <a:endParaRPr lang="en-US" dirty="0"/>
          </a:p>
        </p:txBody>
      </p:sp>
      <p:sp>
        <p:nvSpPr>
          <p:cNvPr id="11" name="Inhaltsplatzhalter 10"/>
          <p:cNvSpPr>
            <a:spLocks noGrp="1"/>
          </p:cNvSpPr>
          <p:nvPr>
            <p:ph sz="half" idx="1"/>
          </p:nvPr>
        </p:nvSpPr>
        <p:spPr/>
        <p:txBody>
          <a:bodyPr/>
          <a:lstStyle/>
          <a:p>
            <a:pPr marL="0" indent="0">
              <a:buNone/>
            </a:pPr>
            <a:r>
              <a:rPr lang="en-US" sz="1200" b="1" dirty="0" smtClean="0"/>
              <a:t>Monday PM1</a:t>
            </a:r>
          </a:p>
          <a:p>
            <a:r>
              <a:rPr lang="en-US" sz="1200" dirty="0" smtClean="0"/>
              <a:t>Open	</a:t>
            </a:r>
          </a:p>
          <a:p>
            <a:r>
              <a:rPr lang="en-US" sz="1200" dirty="0" smtClean="0"/>
              <a:t>IEEE-SA </a:t>
            </a:r>
            <a:r>
              <a:rPr lang="en-US" sz="1200" dirty="0"/>
              <a:t>Stds. Board Bylaws on Patents in Std's. &amp; Guidelines	</a:t>
            </a:r>
            <a:endParaRPr lang="en-US" sz="1200" dirty="0" smtClean="0"/>
          </a:p>
          <a:p>
            <a:r>
              <a:rPr lang="en-US" sz="1200" dirty="0" smtClean="0"/>
              <a:t>Approval </a:t>
            </a:r>
            <a:r>
              <a:rPr lang="en-US" sz="1200" dirty="0"/>
              <a:t>of the Agenda	</a:t>
            </a:r>
            <a:endParaRPr lang="en-US" sz="1200" dirty="0" smtClean="0"/>
          </a:p>
          <a:p>
            <a:r>
              <a:rPr lang="en-US" sz="1200" dirty="0" smtClean="0"/>
              <a:t>Approval </a:t>
            </a:r>
            <a:r>
              <a:rPr lang="en-US" sz="1200" dirty="0"/>
              <a:t>of Irvine </a:t>
            </a:r>
            <a:r>
              <a:rPr lang="en-US" sz="1200" dirty="0" smtClean="0"/>
              <a:t>Minutes</a:t>
            </a:r>
            <a:r>
              <a:rPr lang="en-US" sz="1200" dirty="0"/>
              <a:t>	</a:t>
            </a:r>
            <a:endParaRPr lang="en-US" sz="1200" dirty="0" smtClean="0"/>
          </a:p>
          <a:p>
            <a:r>
              <a:rPr lang="en-US" sz="1200" dirty="0" smtClean="0"/>
              <a:t>Latest New from ETSI LTN</a:t>
            </a:r>
          </a:p>
          <a:p>
            <a:r>
              <a:rPr lang="en-US" sz="1200" dirty="0" smtClean="0"/>
              <a:t>802.15.4w Schedule</a:t>
            </a:r>
          </a:p>
          <a:p>
            <a:r>
              <a:rPr lang="en-US" sz="1200" dirty="0" smtClean="0"/>
              <a:t>Call </a:t>
            </a:r>
            <a:r>
              <a:rPr lang="en-US" sz="1200" dirty="0"/>
              <a:t>for </a:t>
            </a:r>
            <a:r>
              <a:rPr lang="en-US" sz="1200" dirty="0" smtClean="0"/>
              <a:t>Proposals</a:t>
            </a:r>
          </a:p>
          <a:p>
            <a:r>
              <a:rPr lang="en-US" sz="1200" dirty="0" smtClean="0"/>
              <a:t>Technical Guidance Document</a:t>
            </a:r>
          </a:p>
          <a:p>
            <a:r>
              <a:rPr lang="en-US" sz="1200" dirty="0" smtClean="0"/>
              <a:t>Recess</a:t>
            </a:r>
            <a:r>
              <a:rPr lang="en-US" sz="1200" dirty="0"/>
              <a:t>	</a:t>
            </a:r>
            <a:endParaRPr lang="en-US" sz="1200" dirty="0" smtClean="0"/>
          </a:p>
          <a:p>
            <a:endParaRPr lang="en-US" sz="1200" dirty="0" smtClean="0"/>
          </a:p>
          <a:p>
            <a:pPr marL="0" indent="0">
              <a:buNone/>
            </a:pPr>
            <a:r>
              <a:rPr lang="en-US" sz="1200" b="1" dirty="0"/>
              <a:t>Tuesday </a:t>
            </a:r>
            <a:r>
              <a:rPr lang="en-US" sz="1200" b="1" dirty="0"/>
              <a:t>PM1</a:t>
            </a:r>
          </a:p>
          <a:p>
            <a:r>
              <a:rPr lang="en-US" sz="1200" dirty="0" smtClean="0"/>
              <a:t>Open</a:t>
            </a:r>
            <a:endParaRPr lang="en-US" sz="1200" dirty="0"/>
          </a:p>
          <a:p>
            <a:r>
              <a:rPr lang="en-US" sz="1200" dirty="0"/>
              <a:t>Call for </a:t>
            </a:r>
            <a:r>
              <a:rPr lang="en-US" sz="1200" dirty="0" smtClean="0"/>
              <a:t>Proposals</a:t>
            </a:r>
          </a:p>
          <a:p>
            <a:r>
              <a:rPr lang="en-US" sz="1200" dirty="0" smtClean="0"/>
              <a:t>Techical Guidance Document</a:t>
            </a:r>
            <a:endParaRPr lang="en-US" sz="1200" dirty="0"/>
          </a:p>
          <a:p>
            <a:r>
              <a:rPr lang="en-US" sz="1200" dirty="0"/>
              <a:t>Proposal Evaluation Procedure</a:t>
            </a:r>
          </a:p>
          <a:p>
            <a:r>
              <a:rPr lang="en-US" sz="1200" dirty="0"/>
              <a:t>Recess</a:t>
            </a:r>
          </a:p>
          <a:p>
            <a:endParaRPr lang="en-US" sz="1200" dirty="0"/>
          </a:p>
        </p:txBody>
      </p:sp>
      <p:sp>
        <p:nvSpPr>
          <p:cNvPr id="12" name="Inhaltsplatzhalter 11"/>
          <p:cNvSpPr>
            <a:spLocks noGrp="1"/>
          </p:cNvSpPr>
          <p:nvPr>
            <p:ph sz="half" idx="2"/>
          </p:nvPr>
        </p:nvSpPr>
        <p:spPr/>
        <p:txBody>
          <a:bodyPr/>
          <a:lstStyle/>
          <a:p>
            <a:pPr marL="0" indent="0">
              <a:buNone/>
            </a:pPr>
            <a:r>
              <a:rPr lang="en-US" sz="1200" b="1" dirty="0" smtClean="0"/>
              <a:t>Wednesday </a:t>
            </a:r>
            <a:r>
              <a:rPr lang="en-US" sz="1200" b="1" dirty="0"/>
              <a:t>PM1</a:t>
            </a:r>
          </a:p>
          <a:p>
            <a:r>
              <a:rPr lang="en-US" sz="1200" dirty="0" smtClean="0"/>
              <a:t>Open</a:t>
            </a:r>
            <a:endParaRPr lang="en-US" sz="1200" dirty="0"/>
          </a:p>
          <a:p>
            <a:r>
              <a:rPr lang="en-US" sz="1200" dirty="0"/>
              <a:t>Proposal Evaluation Procedure</a:t>
            </a:r>
          </a:p>
          <a:p>
            <a:r>
              <a:rPr lang="en-US" sz="1200" dirty="0" smtClean="0"/>
              <a:t>Liaison </a:t>
            </a:r>
            <a:r>
              <a:rPr lang="en-US" sz="1200" dirty="0"/>
              <a:t>to ETSI LTN</a:t>
            </a:r>
          </a:p>
          <a:p>
            <a:r>
              <a:rPr lang="en-US" sz="1200" dirty="0"/>
              <a:t>I</a:t>
            </a:r>
            <a:r>
              <a:rPr lang="en-US" sz="1200" dirty="0" smtClean="0"/>
              <a:t>ETF </a:t>
            </a:r>
            <a:r>
              <a:rPr lang="en-US" sz="1200" dirty="0"/>
              <a:t>SCHC</a:t>
            </a:r>
          </a:p>
          <a:p>
            <a:r>
              <a:rPr lang="en-US" sz="1200" dirty="0" smtClean="0"/>
              <a:t>Recess</a:t>
            </a:r>
          </a:p>
          <a:p>
            <a:pPr marL="0" indent="0">
              <a:buNone/>
            </a:pPr>
            <a:endParaRPr lang="en-US" sz="1200" dirty="0"/>
          </a:p>
          <a:p>
            <a:pPr marL="0" indent="0">
              <a:buNone/>
            </a:pPr>
            <a:r>
              <a:rPr lang="en-US" sz="1200" b="1" dirty="0" smtClean="0"/>
              <a:t>Thursday PM1</a:t>
            </a:r>
            <a:endParaRPr lang="en-US" sz="1200" b="1" dirty="0"/>
          </a:p>
          <a:p>
            <a:r>
              <a:rPr lang="en-US" sz="1200" dirty="0" smtClean="0"/>
              <a:t>Open</a:t>
            </a:r>
            <a:endParaRPr lang="en-US" sz="1200" dirty="0"/>
          </a:p>
          <a:p>
            <a:r>
              <a:rPr lang="en-US" sz="1200" dirty="0"/>
              <a:t>Contributions </a:t>
            </a:r>
          </a:p>
          <a:p>
            <a:r>
              <a:rPr lang="en-US" sz="1200" dirty="0"/>
              <a:t>Future Schedule</a:t>
            </a:r>
          </a:p>
          <a:p>
            <a:r>
              <a:rPr lang="en-US" sz="1200" dirty="0"/>
              <a:t>AOB</a:t>
            </a:r>
          </a:p>
          <a:p>
            <a:r>
              <a:rPr lang="en-US" sz="1200" dirty="0"/>
              <a:t>Adjourn</a:t>
            </a:r>
          </a:p>
          <a:p>
            <a:endParaRPr lang="en-US" sz="1200" dirty="0" smtClean="0"/>
          </a:p>
        </p:txBody>
      </p:sp>
      <p:sp>
        <p:nvSpPr>
          <p:cNvPr id="2" name="Datumsplatzhalter 1"/>
          <p:cNvSpPr>
            <a:spLocks noGrp="1"/>
          </p:cNvSpPr>
          <p:nvPr>
            <p:ph type="dt" sz="half" idx="10"/>
          </p:nvPr>
        </p:nvSpPr>
        <p:spPr/>
        <p:txBody>
          <a:bodyPr/>
          <a:lstStyle/>
          <a:p>
            <a:pPr>
              <a:defRPr/>
            </a:pPr>
            <a:r>
              <a:rPr lang="en-US" altLang="en-US" smtClean="0"/>
              <a:t>Mar. 2018</a:t>
            </a:r>
            <a:endParaRPr lang="en-US" altLang="en-US" dirty="0"/>
          </a:p>
        </p:txBody>
      </p:sp>
      <p:sp>
        <p:nvSpPr>
          <p:cNvPr id="3" name="Fußzeilenplatzhalter 2"/>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4" name="Foliennummernplatzhalter 3"/>
          <p:cNvSpPr>
            <a:spLocks noGrp="1"/>
          </p:cNvSpPr>
          <p:nvPr>
            <p:ph type="sldNum" sz="quarter" idx="12"/>
          </p:nvPr>
        </p:nvSpPr>
        <p:spPr/>
        <p:txBody>
          <a:bodyPr/>
          <a:lstStyle/>
          <a:p>
            <a:pPr>
              <a:defRPr/>
            </a:pPr>
            <a:r>
              <a:rPr lang="en-US" altLang="en-US" smtClean="0"/>
              <a:t>Slide </a:t>
            </a:r>
            <a:fld id="{915A54A6-D87D-44CA-9552-43124D8DF28B}" type="slidenum">
              <a:rPr lang="en-US" altLang="en-US" smtClean="0"/>
              <a:pPr>
                <a:defRPr/>
              </a:pPr>
              <a:t>10</a:t>
            </a:fld>
            <a:endParaRPr lang="en-US" altLang="en-US"/>
          </a:p>
        </p:txBody>
      </p:sp>
    </p:spTree>
    <p:extLst>
      <p:ext uri="{BB962C8B-B14F-4D97-AF65-F5344CB8AC3E}">
        <p14:creationId xmlns:p14="http://schemas.microsoft.com/office/powerpoint/2010/main" val="359461216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el 7"/>
          <p:cNvSpPr>
            <a:spLocks noGrp="1"/>
          </p:cNvSpPr>
          <p:nvPr>
            <p:ph type="title"/>
          </p:nvPr>
        </p:nvSpPr>
        <p:spPr/>
        <p:txBody>
          <a:bodyPr/>
          <a:lstStyle/>
          <a:p>
            <a:r>
              <a:rPr lang="en-US" dirty="0" smtClean="0"/>
              <a:t>Agenda</a:t>
            </a:r>
            <a:endParaRPr lang="en-US" dirty="0"/>
          </a:p>
        </p:txBody>
      </p:sp>
      <p:sp>
        <p:nvSpPr>
          <p:cNvPr id="9" name="Inhaltsplatzhalter 8"/>
          <p:cNvSpPr>
            <a:spLocks noGrp="1"/>
          </p:cNvSpPr>
          <p:nvPr>
            <p:ph idx="1"/>
          </p:nvPr>
        </p:nvSpPr>
        <p:spPr/>
        <p:txBody>
          <a:bodyPr/>
          <a:lstStyle/>
          <a:p>
            <a:r>
              <a:rPr lang="en-US" dirty="0" smtClean="0"/>
              <a:t>Any discussion on the agenda?</a:t>
            </a:r>
            <a:endParaRPr lang="en-US" dirty="0"/>
          </a:p>
        </p:txBody>
      </p:sp>
      <p:sp>
        <p:nvSpPr>
          <p:cNvPr id="5" name="Datumsplatzhalter 4"/>
          <p:cNvSpPr>
            <a:spLocks noGrp="1"/>
          </p:cNvSpPr>
          <p:nvPr>
            <p:ph type="dt" sz="half" idx="10"/>
          </p:nvPr>
        </p:nvSpPr>
        <p:spPr/>
        <p:txBody>
          <a:bodyPr/>
          <a:lstStyle/>
          <a:p>
            <a:pPr>
              <a:defRPr/>
            </a:pPr>
            <a:r>
              <a:rPr lang="en-US" altLang="en-US" smtClean="0"/>
              <a:t>Mar. 2018</a:t>
            </a:r>
            <a:endParaRPr lang="en-US" altLang="en-US" dirty="0"/>
          </a:p>
        </p:txBody>
      </p:sp>
      <p:sp>
        <p:nvSpPr>
          <p:cNvPr id="6" name="Fußzeilenplatzhalter 5"/>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7" name="Foliennummernplatzhalter 6"/>
          <p:cNvSpPr>
            <a:spLocks noGrp="1"/>
          </p:cNvSpPr>
          <p:nvPr>
            <p:ph type="sldNum" sz="quarter" idx="12"/>
          </p:nvPr>
        </p:nvSpPr>
        <p:spPr/>
        <p:txBody>
          <a:bodyPr/>
          <a:lstStyle/>
          <a:p>
            <a:pPr>
              <a:defRPr/>
            </a:pPr>
            <a:r>
              <a:rPr lang="en-US" altLang="en-US" smtClean="0"/>
              <a:t>Slide </a:t>
            </a:r>
            <a:fld id="{D61D644A-C660-4A83-8604-94F8CF5806A8}" type="slidenum">
              <a:rPr lang="en-US" altLang="en-US" smtClean="0"/>
              <a:pPr>
                <a:defRPr/>
              </a:pPr>
              <a:t>11</a:t>
            </a:fld>
            <a:endParaRPr lang="en-US" altLang="en-US"/>
          </a:p>
        </p:txBody>
      </p:sp>
    </p:spTree>
    <p:extLst>
      <p:ext uri="{BB962C8B-B14F-4D97-AF65-F5344CB8AC3E}">
        <p14:creationId xmlns:p14="http://schemas.microsoft.com/office/powerpoint/2010/main" val="331149036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Review of Irvine Minutes</a:t>
            </a:r>
            <a:endParaRPr lang="en-US" dirty="0"/>
          </a:p>
        </p:txBody>
      </p:sp>
      <p:sp>
        <p:nvSpPr>
          <p:cNvPr id="3" name="Inhaltsplatzhalter 2"/>
          <p:cNvSpPr>
            <a:spLocks noGrp="1"/>
          </p:cNvSpPr>
          <p:nvPr>
            <p:ph idx="1"/>
          </p:nvPr>
        </p:nvSpPr>
        <p:spPr/>
        <p:txBody>
          <a:bodyPr/>
          <a:lstStyle/>
          <a:p>
            <a:r>
              <a:rPr lang="en-US" sz="2000" dirty="0" smtClean="0"/>
              <a:t>Meeting minutes are available on mentor 15-18/55r0</a:t>
            </a:r>
            <a:br>
              <a:rPr lang="en-US" sz="2000" dirty="0" smtClean="0"/>
            </a:br>
            <a:r>
              <a:rPr lang="en-US" sz="2000" dirty="0" smtClean="0">
                <a:hlinkClick r:id="rId2"/>
              </a:rPr>
              <a:t>https://mentor.ieee.org/802.15/dcn/18/15-18-0055-00-lpwa-minutes-for-ieee-tg-802-15-sg-lpwa-irvine-interim-meeting.doc</a:t>
            </a:r>
            <a:endParaRPr lang="en-US" sz="2000" dirty="0" smtClean="0"/>
          </a:p>
          <a:p>
            <a:endParaRPr lang="en-US" sz="2000" dirty="0" smtClean="0"/>
          </a:p>
          <a:p>
            <a:r>
              <a:rPr lang="en-US" sz="2000" dirty="0" smtClean="0"/>
              <a:t>Any discussion on the meeting minutes?</a:t>
            </a:r>
            <a:endParaRPr lang="en-US" sz="2000" dirty="0"/>
          </a:p>
        </p:txBody>
      </p:sp>
      <p:sp>
        <p:nvSpPr>
          <p:cNvPr id="4" name="Datumsplatzhalter 3"/>
          <p:cNvSpPr>
            <a:spLocks noGrp="1"/>
          </p:cNvSpPr>
          <p:nvPr>
            <p:ph type="dt" sz="half" idx="10"/>
          </p:nvPr>
        </p:nvSpPr>
        <p:spPr/>
        <p:txBody>
          <a:bodyPr/>
          <a:lstStyle/>
          <a:p>
            <a:pPr>
              <a:defRPr/>
            </a:pPr>
            <a:r>
              <a:rPr lang="en-US" altLang="en-US" smtClean="0"/>
              <a:t>Mar.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12</a:t>
            </a:fld>
            <a:endParaRPr lang="en-US" altLang="en-US"/>
          </a:p>
        </p:txBody>
      </p:sp>
    </p:spTree>
    <p:extLst>
      <p:ext uri="{BB962C8B-B14F-4D97-AF65-F5344CB8AC3E}">
        <p14:creationId xmlns:p14="http://schemas.microsoft.com/office/powerpoint/2010/main" val="51788231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Latest News from ETSI-LTN</a:t>
            </a:r>
            <a:endParaRPr lang="en-US" dirty="0"/>
          </a:p>
        </p:txBody>
      </p:sp>
      <p:sp>
        <p:nvSpPr>
          <p:cNvPr id="3" name="Inhaltsplatzhalter 2"/>
          <p:cNvSpPr>
            <a:spLocks noGrp="1"/>
          </p:cNvSpPr>
          <p:nvPr>
            <p:ph idx="1"/>
          </p:nvPr>
        </p:nvSpPr>
        <p:spPr/>
        <p:txBody>
          <a:bodyPr/>
          <a:lstStyle/>
          <a:p>
            <a:r>
              <a:rPr lang="en-US" sz="2400" dirty="0" smtClean="0"/>
              <a:t>Final draft for approval was accepted by ERM: </a:t>
            </a:r>
            <a:r>
              <a:rPr lang="en-US" sz="2400" dirty="0" smtClean="0">
                <a:hlinkClick r:id="rId2"/>
              </a:rPr>
              <a:t>https://portal.etsi.org/webapp/WorkProgram/Report_WorkItem.asp?WKI_ID=45958</a:t>
            </a:r>
            <a:endParaRPr lang="en-US" sz="2400" dirty="0" smtClean="0"/>
          </a:p>
          <a:p>
            <a:r>
              <a:rPr lang="en-US" sz="2400" dirty="0" smtClean="0"/>
              <a:t>Next steps: </a:t>
            </a:r>
          </a:p>
          <a:p>
            <a:pPr lvl="1"/>
            <a:r>
              <a:rPr lang="en-US" sz="2000" dirty="0" smtClean="0"/>
              <a:t>Final editorial changes by ETSI</a:t>
            </a:r>
          </a:p>
          <a:p>
            <a:pPr lvl="1"/>
            <a:r>
              <a:rPr lang="en-US" sz="2000" dirty="0" smtClean="0"/>
              <a:t>Publication planned April 2018</a:t>
            </a:r>
            <a:endParaRPr lang="en-US" sz="2000" dirty="0"/>
          </a:p>
          <a:p>
            <a:endParaRPr lang="en-US" sz="2400" dirty="0" smtClean="0"/>
          </a:p>
          <a:p>
            <a:r>
              <a:rPr lang="en-US" sz="2400" dirty="0" smtClean="0"/>
              <a:t>Any questions?</a:t>
            </a:r>
          </a:p>
          <a:p>
            <a:endParaRPr lang="en-US" sz="2400" dirty="0" smtClean="0"/>
          </a:p>
        </p:txBody>
      </p:sp>
      <p:sp>
        <p:nvSpPr>
          <p:cNvPr id="4" name="Datumsplatzhalter 3"/>
          <p:cNvSpPr>
            <a:spLocks noGrp="1"/>
          </p:cNvSpPr>
          <p:nvPr>
            <p:ph type="dt" sz="half" idx="10"/>
          </p:nvPr>
        </p:nvSpPr>
        <p:spPr/>
        <p:txBody>
          <a:bodyPr/>
          <a:lstStyle/>
          <a:p>
            <a:pPr>
              <a:defRPr/>
            </a:pPr>
            <a:r>
              <a:rPr lang="en-US" altLang="en-US" smtClean="0"/>
              <a:t>Mar.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13</a:t>
            </a:fld>
            <a:endParaRPr lang="en-US" altLang="en-US"/>
          </a:p>
        </p:txBody>
      </p:sp>
    </p:spTree>
    <p:extLst>
      <p:ext uri="{BB962C8B-B14F-4D97-AF65-F5344CB8AC3E}">
        <p14:creationId xmlns:p14="http://schemas.microsoft.com/office/powerpoint/2010/main" val="9317948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Proposed TG4w Draft Schedule</a:t>
            </a:r>
            <a:endParaRPr lang="en-US" dirty="0"/>
          </a:p>
        </p:txBody>
      </p:sp>
      <p:sp>
        <p:nvSpPr>
          <p:cNvPr id="4" name="Datumsplatzhalter 3"/>
          <p:cNvSpPr>
            <a:spLocks noGrp="1"/>
          </p:cNvSpPr>
          <p:nvPr>
            <p:ph type="dt" sz="half" idx="10"/>
          </p:nvPr>
        </p:nvSpPr>
        <p:spPr/>
        <p:txBody>
          <a:bodyPr/>
          <a:lstStyle/>
          <a:p>
            <a:pPr>
              <a:defRPr/>
            </a:pPr>
            <a:r>
              <a:rPr lang="en-US" altLang="en-US" dirty="0" smtClean="0"/>
              <a:t>Mar. </a:t>
            </a:r>
            <a:r>
              <a:rPr lang="en-US" altLang="en-US" dirty="0" smtClean="0"/>
              <a:t>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14</a:t>
            </a:fld>
            <a:endParaRPr lang="en-US" altLang="en-US"/>
          </a:p>
        </p:txBody>
      </p:sp>
      <p:graphicFrame>
        <p:nvGraphicFramePr>
          <p:cNvPr id="10" name="Table 1"/>
          <p:cNvGraphicFramePr>
            <a:graphicFrameLocks noGrp="1"/>
          </p:cNvGraphicFramePr>
          <p:nvPr>
            <p:extLst>
              <p:ext uri="{D42A27DB-BD31-4B8C-83A1-F6EECF244321}">
                <p14:modId xmlns:p14="http://schemas.microsoft.com/office/powerpoint/2010/main" val="3908693099"/>
              </p:ext>
            </p:extLst>
          </p:nvPr>
        </p:nvGraphicFramePr>
        <p:xfrm>
          <a:off x="683568" y="1844824"/>
          <a:ext cx="7776864" cy="4384039"/>
        </p:xfrm>
        <a:graphic>
          <a:graphicData uri="http://schemas.openxmlformats.org/drawingml/2006/table">
            <a:tbl>
              <a:tblPr firstRow="1" bandRow="1">
                <a:tableStyleId>{5C22544A-7EE6-4342-B048-85BDC9FD1C3A}</a:tableStyleId>
              </a:tblPr>
              <a:tblGrid>
                <a:gridCol w="4401998"/>
                <a:gridCol w="3374866"/>
              </a:tblGrid>
              <a:tr h="398549">
                <a:tc>
                  <a:txBody>
                    <a:bodyPr/>
                    <a:lstStyle/>
                    <a:p>
                      <a:pPr marL="0" lvl="1" indent="0">
                        <a:buFont typeface="Arial"/>
                        <a:buNone/>
                      </a:pPr>
                      <a:r>
                        <a:rPr lang="en-US" sz="1800" b="1" kern="1200" dirty="0" smtClean="0">
                          <a:solidFill>
                            <a:schemeClr val="lt1"/>
                          </a:solidFill>
                          <a:latin typeface="+mn-lt"/>
                          <a:ea typeface="+mn-ea"/>
                          <a:cs typeface="+mn-cs"/>
                        </a:rPr>
                        <a:t>TASK</a:t>
                      </a:r>
                    </a:p>
                  </a:txBody>
                  <a:tcPr/>
                </a:tc>
                <a:tc>
                  <a:txBody>
                    <a:bodyPr/>
                    <a:lstStyle/>
                    <a:p>
                      <a:r>
                        <a:rPr lang="en-US" dirty="0" smtClean="0"/>
                        <a:t>Completed</a:t>
                      </a:r>
                      <a:endParaRPr lang="en-US" dirty="0"/>
                    </a:p>
                  </a:txBody>
                  <a:tcPr/>
                </a:tc>
              </a:tr>
              <a:tr h="398549">
                <a:tc>
                  <a:txBody>
                    <a:bodyPr/>
                    <a:lstStyle/>
                    <a:p>
                      <a:r>
                        <a:rPr lang="en-US" dirty="0" smtClean="0"/>
                        <a:t>Start of</a:t>
                      </a:r>
                      <a:r>
                        <a:rPr lang="en-US" baseline="0" dirty="0" smtClean="0"/>
                        <a:t> TG work</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0" dirty="0" smtClean="0"/>
                        <a:t>Mar, 2018</a:t>
                      </a:r>
                    </a:p>
                  </a:txBody>
                  <a:tcPr/>
                </a:tc>
              </a:tr>
              <a:tr h="398549">
                <a:tc>
                  <a:txBody>
                    <a:bodyPr/>
                    <a:lstStyle/>
                    <a:p>
                      <a:r>
                        <a:rPr lang="en-US" dirty="0" smtClean="0"/>
                        <a:t>Call for Proposals</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0" dirty="0" smtClean="0"/>
                        <a:t>Mar, 2018</a:t>
                      </a:r>
                    </a:p>
                  </a:txBody>
                  <a:tcPr/>
                </a:tc>
              </a:tr>
              <a:tr h="398549">
                <a:tc>
                  <a:txBody>
                    <a:bodyPr/>
                    <a:lstStyle/>
                    <a:p>
                      <a:r>
                        <a:rPr lang="en-US" dirty="0" smtClean="0"/>
                        <a:t>Technical Guidelines Doc.</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err="1" smtClean="0">
                          <a:solidFill>
                            <a:srgbClr val="FF0000"/>
                          </a:solidFill>
                        </a:rPr>
                        <a:t>May</a:t>
                      </a:r>
                      <a:r>
                        <a:rPr lang="en-US" strike="sngStrike" baseline="0" dirty="0" err="1" smtClean="0"/>
                        <a:t>July</a:t>
                      </a:r>
                      <a:r>
                        <a:rPr lang="en-US" dirty="0" smtClean="0"/>
                        <a:t>, 2018</a:t>
                      </a:r>
                    </a:p>
                  </a:txBody>
                  <a:tcPr/>
                </a:tc>
              </a:tr>
              <a:tr h="398549">
                <a:tc>
                  <a:txBody>
                    <a:bodyPr/>
                    <a:lstStyle/>
                    <a:p>
                      <a:r>
                        <a:rPr lang="en-US" dirty="0" smtClean="0">
                          <a:solidFill>
                            <a:srgbClr val="FF0000"/>
                          </a:solidFill>
                        </a:rPr>
                        <a:t>Initial discussion of proposals</a:t>
                      </a:r>
                      <a:endParaRPr lang="en-US" dirty="0">
                        <a:solidFill>
                          <a:srgbClr val="FF0000"/>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solidFill>
                            <a:srgbClr val="FF0000"/>
                          </a:solidFill>
                        </a:rPr>
                        <a:t>July,</a:t>
                      </a:r>
                      <a:r>
                        <a:rPr lang="en-US" baseline="0" dirty="0" smtClean="0">
                          <a:solidFill>
                            <a:srgbClr val="FF0000"/>
                          </a:solidFill>
                        </a:rPr>
                        <a:t> 2018</a:t>
                      </a:r>
                      <a:endParaRPr lang="en-US" dirty="0" smtClean="0">
                        <a:solidFill>
                          <a:srgbClr val="FF0000"/>
                        </a:solidFill>
                      </a:endParaRPr>
                    </a:p>
                  </a:txBody>
                  <a:tcPr/>
                </a:tc>
              </a:tr>
              <a:tr h="398549">
                <a:tc>
                  <a:txBody>
                    <a:bodyPr/>
                    <a:lstStyle/>
                    <a:p>
                      <a:r>
                        <a:rPr lang="en-US" dirty="0" smtClean="0"/>
                        <a:t>Editing Draft</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Nov, 2018</a:t>
                      </a:r>
                    </a:p>
                  </a:txBody>
                  <a:tcPr/>
                </a:tc>
              </a:tr>
              <a:tr h="398549">
                <a:tc>
                  <a:txBody>
                    <a:bodyPr/>
                    <a:lstStyle/>
                    <a:p>
                      <a:r>
                        <a:rPr lang="en-US" dirty="0" smtClean="0"/>
                        <a:t>LB</a:t>
                      </a:r>
                      <a:endParaRPr lang="en-US" dirty="0"/>
                    </a:p>
                  </a:txBody>
                  <a:tcPr/>
                </a:tc>
                <a:tc>
                  <a:txBody>
                    <a:bodyPr/>
                    <a:lstStyle/>
                    <a:p>
                      <a:r>
                        <a:rPr lang="en-US" dirty="0" smtClean="0"/>
                        <a:t>Jan,</a:t>
                      </a:r>
                      <a:r>
                        <a:rPr lang="en-US" baseline="0" dirty="0" smtClean="0"/>
                        <a:t> 2019</a:t>
                      </a:r>
                      <a:endParaRPr lang="en-US" dirty="0"/>
                    </a:p>
                  </a:txBody>
                  <a:tcPr/>
                </a:tc>
              </a:tr>
              <a:tr h="398549">
                <a:tc>
                  <a:txBody>
                    <a:bodyPr/>
                    <a:lstStyle/>
                    <a:p>
                      <a:r>
                        <a:rPr lang="en-US" dirty="0" smtClean="0"/>
                        <a:t>LB Comment Resolution</a:t>
                      </a:r>
                      <a:endParaRPr lang="en-US" dirty="0"/>
                    </a:p>
                  </a:txBody>
                  <a:tcPr/>
                </a:tc>
                <a:tc>
                  <a:txBody>
                    <a:bodyPr/>
                    <a:lstStyle/>
                    <a:p>
                      <a:r>
                        <a:rPr lang="en-US" dirty="0" smtClean="0"/>
                        <a:t>May,</a:t>
                      </a:r>
                      <a:r>
                        <a:rPr lang="en-US" baseline="0" dirty="0" smtClean="0"/>
                        <a:t> 2019</a:t>
                      </a:r>
                      <a:endParaRPr lang="en-US" dirty="0"/>
                    </a:p>
                  </a:txBody>
                  <a:tcPr/>
                </a:tc>
              </a:tr>
              <a:tr h="398549">
                <a:tc>
                  <a:txBody>
                    <a:bodyPr/>
                    <a:lstStyle/>
                    <a:p>
                      <a:r>
                        <a:rPr lang="en-US" dirty="0" smtClean="0"/>
                        <a:t>SB</a:t>
                      </a:r>
                      <a:endParaRPr lang="en-US" dirty="0"/>
                    </a:p>
                  </a:txBody>
                  <a:tcPr/>
                </a:tc>
                <a:tc>
                  <a:txBody>
                    <a:bodyPr/>
                    <a:lstStyle/>
                    <a:p>
                      <a:r>
                        <a:rPr lang="en-US" dirty="0" smtClean="0"/>
                        <a:t>July, 2019</a:t>
                      </a:r>
                      <a:endParaRPr lang="en-US" dirty="0"/>
                    </a:p>
                  </a:txBody>
                  <a:tcPr/>
                </a:tc>
              </a:tr>
              <a:tr h="398549">
                <a:tc>
                  <a:txBody>
                    <a:bodyPr/>
                    <a:lstStyle/>
                    <a:p>
                      <a:r>
                        <a:rPr lang="en-US" dirty="0" smtClean="0"/>
                        <a:t>SB Comment Resolution</a:t>
                      </a:r>
                      <a:endParaRPr lang="en-US" dirty="0"/>
                    </a:p>
                  </a:txBody>
                  <a:tcPr/>
                </a:tc>
                <a:tc>
                  <a:txBody>
                    <a:bodyPr/>
                    <a:lstStyle/>
                    <a:p>
                      <a:r>
                        <a:rPr lang="en-US" dirty="0" smtClean="0"/>
                        <a:t>Nov, 2019</a:t>
                      </a:r>
                      <a:endParaRPr lang="en-US" dirty="0"/>
                    </a:p>
                  </a:txBody>
                  <a:tcPr/>
                </a:tc>
              </a:tr>
              <a:tr h="398549">
                <a:tc>
                  <a:txBody>
                    <a:bodyPr/>
                    <a:lstStyle/>
                    <a:p>
                      <a:r>
                        <a:rPr lang="en-US" dirty="0" smtClean="0"/>
                        <a:t>Submission to</a:t>
                      </a:r>
                      <a:r>
                        <a:rPr lang="en-US" baseline="0" dirty="0" smtClean="0"/>
                        <a:t> </a:t>
                      </a:r>
                      <a:r>
                        <a:rPr lang="en-US" baseline="0" dirty="0" err="1" smtClean="0"/>
                        <a:t>Rev</a:t>
                      </a:r>
                      <a:r>
                        <a:rPr lang="en-US" dirty="0" err="1" smtClean="0"/>
                        <a:t>Com</a:t>
                      </a:r>
                      <a:endParaRPr lang="en-US" dirty="0"/>
                    </a:p>
                  </a:txBody>
                  <a:tcPr/>
                </a:tc>
                <a:tc>
                  <a:txBody>
                    <a:bodyPr/>
                    <a:lstStyle/>
                    <a:p>
                      <a:r>
                        <a:rPr lang="en-US" dirty="0" smtClean="0"/>
                        <a:t>Feb,</a:t>
                      </a:r>
                      <a:r>
                        <a:rPr lang="en-US" baseline="0" dirty="0" smtClean="0"/>
                        <a:t> 2020</a:t>
                      </a:r>
                      <a:endParaRPr lang="en-US" dirty="0"/>
                    </a:p>
                  </a:txBody>
                  <a:tcPr/>
                </a:tc>
              </a:tr>
            </a:tbl>
          </a:graphicData>
        </a:graphic>
      </p:graphicFrame>
    </p:spTree>
    <p:extLst>
      <p:ext uri="{BB962C8B-B14F-4D97-AF65-F5344CB8AC3E}">
        <p14:creationId xmlns:p14="http://schemas.microsoft.com/office/powerpoint/2010/main" val="8957887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Call for Proposals Document</a:t>
            </a:r>
            <a:endParaRPr lang="en-US" dirty="0"/>
          </a:p>
        </p:txBody>
      </p:sp>
      <p:sp>
        <p:nvSpPr>
          <p:cNvPr id="3" name="Inhaltsplatzhalter 2"/>
          <p:cNvSpPr>
            <a:spLocks noGrp="1"/>
          </p:cNvSpPr>
          <p:nvPr>
            <p:ph idx="1"/>
          </p:nvPr>
        </p:nvSpPr>
        <p:spPr/>
        <p:txBody>
          <a:bodyPr/>
          <a:lstStyle/>
          <a:p>
            <a:r>
              <a:rPr lang="en-US" sz="2400" dirty="0" smtClean="0"/>
              <a:t>Current draft document available on mentor: </a:t>
            </a:r>
            <a:r>
              <a:rPr lang="en-US" sz="2400" dirty="0" smtClean="0">
                <a:hlinkClick r:id="rId2"/>
              </a:rPr>
              <a:t>https://mentor.ieee.org/802.15/dcn/18/15-18-0094-00-004w-802-15-4w-draft-call-for-proposals.docx</a:t>
            </a:r>
            <a:endParaRPr lang="en-US" sz="2400" dirty="0" smtClean="0"/>
          </a:p>
          <a:p>
            <a:endParaRPr lang="en-US" sz="2400" dirty="0" smtClean="0"/>
          </a:p>
          <a:p>
            <a:r>
              <a:rPr lang="en-US" sz="2400" dirty="0" smtClean="0"/>
              <a:t>Goal for this week: Finalization of Call for Proposals</a:t>
            </a:r>
          </a:p>
        </p:txBody>
      </p:sp>
      <p:sp>
        <p:nvSpPr>
          <p:cNvPr id="4" name="Datumsplatzhalter 3"/>
          <p:cNvSpPr>
            <a:spLocks noGrp="1"/>
          </p:cNvSpPr>
          <p:nvPr>
            <p:ph type="dt" sz="half" idx="10"/>
          </p:nvPr>
        </p:nvSpPr>
        <p:spPr/>
        <p:txBody>
          <a:bodyPr/>
          <a:lstStyle/>
          <a:p>
            <a:pPr>
              <a:defRPr/>
            </a:pPr>
            <a:r>
              <a:rPr lang="en-US" altLang="en-US" smtClean="0"/>
              <a:t>Mar.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15</a:t>
            </a:fld>
            <a:endParaRPr lang="en-US" altLang="en-US"/>
          </a:p>
        </p:txBody>
      </p:sp>
    </p:spTree>
    <p:extLst>
      <p:ext uri="{BB962C8B-B14F-4D97-AF65-F5344CB8AC3E}">
        <p14:creationId xmlns:p14="http://schemas.microsoft.com/office/powerpoint/2010/main" val="80683093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Technical Guidance Document</a:t>
            </a:r>
            <a:endParaRPr lang="en-US" dirty="0"/>
          </a:p>
        </p:txBody>
      </p:sp>
      <p:sp>
        <p:nvSpPr>
          <p:cNvPr id="3" name="Inhaltsplatzhalter 2"/>
          <p:cNvSpPr>
            <a:spLocks noGrp="1"/>
          </p:cNvSpPr>
          <p:nvPr>
            <p:ph idx="1"/>
          </p:nvPr>
        </p:nvSpPr>
        <p:spPr/>
        <p:txBody>
          <a:bodyPr/>
          <a:lstStyle/>
          <a:p>
            <a:r>
              <a:rPr lang="en-US" sz="2400" dirty="0" smtClean="0"/>
              <a:t>Current draft document available on mentor: </a:t>
            </a:r>
            <a:r>
              <a:rPr lang="en-US" sz="2400" dirty="0" smtClean="0">
                <a:hlinkClick r:id="rId2"/>
              </a:rPr>
              <a:t>https://mentor.ieee.org/802.15/dcn/18/15-18-0093-00-004w-802-15-4w-draft-technical-guidance-document.docx</a:t>
            </a:r>
            <a:endParaRPr lang="en-US" sz="2400" dirty="0" smtClean="0"/>
          </a:p>
          <a:p>
            <a:endParaRPr lang="en-US" sz="2400" dirty="0" smtClean="0"/>
          </a:p>
          <a:p>
            <a:r>
              <a:rPr lang="en-US" sz="2400" dirty="0" smtClean="0"/>
              <a:t>Goal for this week: Agreement on Technical Guidance document</a:t>
            </a:r>
          </a:p>
        </p:txBody>
      </p:sp>
      <p:sp>
        <p:nvSpPr>
          <p:cNvPr id="4" name="Datumsplatzhalter 3"/>
          <p:cNvSpPr>
            <a:spLocks noGrp="1"/>
          </p:cNvSpPr>
          <p:nvPr>
            <p:ph type="dt" sz="half" idx="10"/>
          </p:nvPr>
        </p:nvSpPr>
        <p:spPr/>
        <p:txBody>
          <a:bodyPr/>
          <a:lstStyle/>
          <a:p>
            <a:pPr>
              <a:defRPr/>
            </a:pPr>
            <a:r>
              <a:rPr lang="en-US" altLang="en-US" smtClean="0"/>
              <a:t>Mar.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16</a:t>
            </a:fld>
            <a:endParaRPr lang="en-US" altLang="en-US"/>
          </a:p>
        </p:txBody>
      </p:sp>
    </p:spTree>
    <p:extLst>
      <p:ext uri="{BB962C8B-B14F-4D97-AF65-F5344CB8AC3E}">
        <p14:creationId xmlns:p14="http://schemas.microsoft.com/office/powerpoint/2010/main" val="213856577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en-US" dirty="0" smtClean="0"/>
              <a:t>Proposed 15.4w Spec Development Process</a:t>
            </a:r>
            <a:endParaRPr lang="en-US" dirty="0"/>
          </a:p>
        </p:txBody>
      </p:sp>
      <p:sp>
        <p:nvSpPr>
          <p:cNvPr id="2" name="Datumsplatzhalter 1"/>
          <p:cNvSpPr>
            <a:spLocks noGrp="1"/>
          </p:cNvSpPr>
          <p:nvPr>
            <p:ph type="dt" sz="half" idx="10"/>
          </p:nvPr>
        </p:nvSpPr>
        <p:spPr/>
        <p:txBody>
          <a:bodyPr/>
          <a:lstStyle/>
          <a:p>
            <a:pPr>
              <a:defRPr/>
            </a:pPr>
            <a:r>
              <a:rPr lang="en-US" altLang="en-US" smtClean="0"/>
              <a:t>Mar. 2018</a:t>
            </a:r>
            <a:endParaRPr lang="en-US" altLang="en-US" dirty="0"/>
          </a:p>
        </p:txBody>
      </p:sp>
      <p:sp>
        <p:nvSpPr>
          <p:cNvPr id="3" name="Fußzeilenplatzhalter 2"/>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4" name="Foliennummernplatzhalter 3"/>
          <p:cNvSpPr>
            <a:spLocks noGrp="1"/>
          </p:cNvSpPr>
          <p:nvPr>
            <p:ph type="sldNum" sz="quarter" idx="12"/>
          </p:nvPr>
        </p:nvSpPr>
        <p:spPr/>
        <p:txBody>
          <a:bodyPr/>
          <a:lstStyle/>
          <a:p>
            <a:pPr>
              <a:defRPr/>
            </a:pPr>
            <a:r>
              <a:rPr lang="en-US" altLang="en-US" smtClean="0"/>
              <a:t>Slide </a:t>
            </a:r>
            <a:fld id="{915A54A6-D87D-44CA-9552-43124D8DF28B}" type="slidenum">
              <a:rPr lang="en-US" altLang="en-US" smtClean="0"/>
              <a:pPr>
                <a:defRPr/>
              </a:pPr>
              <a:t>17</a:t>
            </a:fld>
            <a:endParaRPr lang="en-US" altLang="en-US"/>
          </a:p>
        </p:txBody>
      </p:sp>
      <p:cxnSp>
        <p:nvCxnSpPr>
          <p:cNvPr id="6" name="Straight Arrow Connector 74"/>
          <p:cNvCxnSpPr>
            <a:cxnSpLocks noChangeShapeType="1"/>
          </p:cNvCxnSpPr>
          <p:nvPr/>
        </p:nvCxnSpPr>
        <p:spPr bwMode="auto">
          <a:xfrm>
            <a:off x="6019800" y="4525963"/>
            <a:ext cx="533400"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7" name="TextBox 63"/>
          <p:cNvSpPr txBox="1">
            <a:spLocks noChangeArrowheads="1"/>
          </p:cNvSpPr>
          <p:nvPr/>
        </p:nvSpPr>
        <p:spPr bwMode="auto">
          <a:xfrm>
            <a:off x="4770438" y="4237038"/>
            <a:ext cx="5349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spcBef>
                <a:spcPct val="0"/>
              </a:spcBef>
              <a:buFontTx/>
              <a:buNone/>
            </a:pPr>
            <a:r>
              <a:rPr lang="en-US" altLang="en-US" sz="1600" b="0"/>
              <a:t>Yes </a:t>
            </a:r>
          </a:p>
        </p:txBody>
      </p:sp>
      <p:cxnSp>
        <p:nvCxnSpPr>
          <p:cNvPr id="8" name="Straight Arrow Connector 26"/>
          <p:cNvCxnSpPr>
            <a:cxnSpLocks noChangeShapeType="1"/>
          </p:cNvCxnSpPr>
          <p:nvPr/>
        </p:nvCxnSpPr>
        <p:spPr bwMode="auto">
          <a:xfrm>
            <a:off x="1096963" y="2614613"/>
            <a:ext cx="350837" cy="657225"/>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9" name="Straight Arrow Connector 24"/>
          <p:cNvCxnSpPr>
            <a:cxnSpLocks noChangeShapeType="1"/>
            <a:endCxn id="11" idx="0"/>
          </p:cNvCxnSpPr>
          <p:nvPr/>
        </p:nvCxnSpPr>
        <p:spPr bwMode="auto">
          <a:xfrm>
            <a:off x="1562100" y="2854325"/>
            <a:ext cx="0" cy="4175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10" name="TextBox 12"/>
          <p:cNvSpPr txBox="1">
            <a:spLocks noChangeArrowheads="1"/>
          </p:cNvSpPr>
          <p:nvPr/>
        </p:nvSpPr>
        <p:spPr bwMode="auto">
          <a:xfrm rot="2214236">
            <a:off x="808038" y="2609850"/>
            <a:ext cx="338137"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spcBef>
                <a:spcPct val="0"/>
              </a:spcBef>
              <a:buFontTx/>
              <a:buNone/>
            </a:pPr>
            <a:r>
              <a:rPr lang="en-US" altLang="en-US" sz="1200"/>
              <a:t>…</a:t>
            </a:r>
          </a:p>
        </p:txBody>
      </p:sp>
      <p:sp>
        <p:nvSpPr>
          <p:cNvPr id="11" name="Diamond 15"/>
          <p:cNvSpPr>
            <a:spLocks noChangeArrowheads="1"/>
          </p:cNvSpPr>
          <p:nvPr/>
        </p:nvSpPr>
        <p:spPr bwMode="auto">
          <a:xfrm>
            <a:off x="903288" y="3271838"/>
            <a:ext cx="1317625" cy="568325"/>
          </a:xfrm>
          <a:prstGeom prst="diamond">
            <a:avLst/>
          </a:prstGeom>
          <a:ln>
            <a:headEnd type="none" w="sm" len="sm"/>
            <a:tailEnd type="none" w="sm" len="sm"/>
          </a:ln>
        </p:spPr>
        <p:style>
          <a:lnRef idx="2">
            <a:schemeClr val="dk1"/>
          </a:lnRef>
          <a:fillRef idx="1">
            <a:schemeClr val="lt1"/>
          </a:fillRef>
          <a:effectRef idx="0">
            <a:schemeClr val="dk1"/>
          </a:effectRef>
          <a:fontRef idx="minor">
            <a:schemeClr val="dk1"/>
          </a:fontRef>
        </p:style>
        <p:txBody>
          <a:bodyPr/>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spcBef>
                <a:spcPct val="0"/>
              </a:spcBef>
              <a:buFontTx/>
              <a:buNone/>
            </a:pPr>
            <a:endParaRPr lang="en-US" altLang="en-US" sz="1200" b="0"/>
          </a:p>
        </p:txBody>
      </p:sp>
      <p:sp>
        <p:nvSpPr>
          <p:cNvPr id="12" name="TextBox 16"/>
          <p:cNvSpPr txBox="1">
            <a:spLocks noChangeArrowheads="1"/>
          </p:cNvSpPr>
          <p:nvPr/>
        </p:nvSpPr>
        <p:spPr bwMode="auto">
          <a:xfrm>
            <a:off x="1081088" y="3429000"/>
            <a:ext cx="103663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lgn="ctr">
              <a:spcBef>
                <a:spcPct val="0"/>
              </a:spcBef>
              <a:buFontTx/>
              <a:buNone/>
            </a:pPr>
            <a:r>
              <a:rPr lang="en-US" altLang="en-US" sz="1400" b="0"/>
              <a:t>Consensus?</a:t>
            </a:r>
          </a:p>
        </p:txBody>
      </p:sp>
      <p:cxnSp>
        <p:nvCxnSpPr>
          <p:cNvPr id="13" name="Straight Arrow Connector 18"/>
          <p:cNvCxnSpPr>
            <a:cxnSpLocks noChangeShapeType="1"/>
            <a:stCxn id="11" idx="2"/>
          </p:cNvCxnSpPr>
          <p:nvPr/>
        </p:nvCxnSpPr>
        <p:spPr bwMode="auto">
          <a:xfrm>
            <a:off x="1562100" y="3840163"/>
            <a:ext cx="0" cy="2857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14" name="Straight Arrow Connector 22"/>
          <p:cNvCxnSpPr>
            <a:cxnSpLocks noChangeShapeType="1"/>
          </p:cNvCxnSpPr>
          <p:nvPr/>
        </p:nvCxnSpPr>
        <p:spPr bwMode="auto">
          <a:xfrm flipH="1">
            <a:off x="1647825" y="2955925"/>
            <a:ext cx="180975" cy="3159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15" name="TextBox 27"/>
          <p:cNvSpPr txBox="1">
            <a:spLocks noChangeArrowheads="1"/>
          </p:cNvSpPr>
          <p:nvPr/>
        </p:nvSpPr>
        <p:spPr bwMode="auto">
          <a:xfrm>
            <a:off x="1308100" y="2894013"/>
            <a:ext cx="33813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spcBef>
                <a:spcPct val="0"/>
              </a:spcBef>
              <a:buFontTx/>
              <a:buNone/>
            </a:pPr>
            <a:r>
              <a:rPr lang="en-US" altLang="en-US" sz="1200"/>
              <a:t>…</a:t>
            </a:r>
          </a:p>
        </p:txBody>
      </p:sp>
      <p:sp>
        <p:nvSpPr>
          <p:cNvPr id="16" name="TextBox 28"/>
          <p:cNvSpPr txBox="1">
            <a:spLocks noChangeArrowheads="1"/>
          </p:cNvSpPr>
          <p:nvPr/>
        </p:nvSpPr>
        <p:spPr bwMode="auto">
          <a:xfrm>
            <a:off x="1538288" y="3776663"/>
            <a:ext cx="17160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spcBef>
                <a:spcPct val="0"/>
              </a:spcBef>
              <a:buFontTx/>
              <a:buNone/>
            </a:pPr>
            <a:r>
              <a:rPr lang="en-US" altLang="en-US" sz="1600" b="0"/>
              <a:t>Yes (TG approval)</a:t>
            </a:r>
          </a:p>
        </p:txBody>
      </p:sp>
      <p:sp>
        <p:nvSpPr>
          <p:cNvPr id="17" name="TextBox 41"/>
          <p:cNvSpPr txBox="1">
            <a:spLocks noChangeArrowheads="1"/>
          </p:cNvSpPr>
          <p:nvPr/>
        </p:nvSpPr>
        <p:spPr bwMode="auto">
          <a:xfrm>
            <a:off x="549275" y="3554413"/>
            <a:ext cx="43497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spcBef>
                <a:spcPct val="0"/>
              </a:spcBef>
              <a:buFontTx/>
              <a:buNone/>
            </a:pPr>
            <a:r>
              <a:rPr lang="en-US" altLang="en-US" sz="1600" b="0"/>
              <a:t>No</a:t>
            </a:r>
          </a:p>
        </p:txBody>
      </p:sp>
      <p:cxnSp>
        <p:nvCxnSpPr>
          <p:cNvPr id="18" name="Straight Arrow Connector 43"/>
          <p:cNvCxnSpPr>
            <a:cxnSpLocks noChangeShapeType="1"/>
          </p:cNvCxnSpPr>
          <p:nvPr/>
        </p:nvCxnSpPr>
        <p:spPr bwMode="auto">
          <a:xfrm>
            <a:off x="179388" y="2543175"/>
            <a:ext cx="369887"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19" name="Elbow Connector 45"/>
          <p:cNvCxnSpPr>
            <a:cxnSpLocks noChangeShapeType="1"/>
            <a:stCxn id="11" idx="1"/>
          </p:cNvCxnSpPr>
          <p:nvPr/>
        </p:nvCxnSpPr>
        <p:spPr bwMode="auto">
          <a:xfrm rot="10800000">
            <a:off x="152400" y="2552700"/>
            <a:ext cx="750888" cy="1003300"/>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20" name="Flowchart: Document 52"/>
          <p:cNvSpPr>
            <a:spLocks noChangeArrowheads="1"/>
          </p:cNvSpPr>
          <p:nvPr/>
        </p:nvSpPr>
        <p:spPr bwMode="auto">
          <a:xfrm>
            <a:off x="557213" y="2014538"/>
            <a:ext cx="990600" cy="646112"/>
          </a:xfrm>
          <a:prstGeom prst="flowChartDocument">
            <a:avLst/>
          </a:prstGeom>
          <a:ln>
            <a:headEnd type="none" w="sm" len="sm"/>
            <a:tailEnd type="none" w="sm" len="sm"/>
          </a:ln>
        </p:spPr>
        <p:style>
          <a:lnRef idx="0">
            <a:schemeClr val="accent1"/>
          </a:lnRef>
          <a:fillRef idx="3">
            <a:schemeClr val="accent1"/>
          </a:fillRef>
          <a:effectRef idx="3">
            <a:schemeClr val="accent1"/>
          </a:effectRef>
          <a:fontRef idx="minor">
            <a:schemeClr val="lt1"/>
          </a:fontRef>
        </p:style>
        <p:txBody>
          <a:bodyPr/>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spcBef>
                <a:spcPct val="0"/>
              </a:spcBef>
              <a:buFontTx/>
              <a:buNone/>
            </a:pPr>
            <a:r>
              <a:rPr lang="en-US" altLang="en-US" sz="1200" b="0"/>
              <a:t>Technical proposal</a:t>
            </a:r>
          </a:p>
        </p:txBody>
      </p:sp>
      <p:sp>
        <p:nvSpPr>
          <p:cNvPr id="21" name="Flowchart: Document 53"/>
          <p:cNvSpPr>
            <a:spLocks noChangeArrowheads="1"/>
          </p:cNvSpPr>
          <p:nvPr/>
        </p:nvSpPr>
        <p:spPr bwMode="auto">
          <a:xfrm>
            <a:off x="700088" y="2112963"/>
            <a:ext cx="990600" cy="647700"/>
          </a:xfrm>
          <a:prstGeom prst="flowChartDocument">
            <a:avLst/>
          </a:prstGeom>
          <a:ln>
            <a:headEnd type="none" w="sm" len="sm"/>
            <a:tailEnd type="none" w="sm" len="sm"/>
          </a:ln>
        </p:spPr>
        <p:style>
          <a:lnRef idx="0">
            <a:schemeClr val="accent1"/>
          </a:lnRef>
          <a:fillRef idx="3">
            <a:schemeClr val="accent1"/>
          </a:fillRef>
          <a:effectRef idx="3">
            <a:schemeClr val="accent1"/>
          </a:effectRef>
          <a:fontRef idx="minor">
            <a:schemeClr val="lt1"/>
          </a:fontRef>
        </p:style>
        <p:txBody>
          <a:bodyPr/>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spcBef>
                <a:spcPct val="0"/>
              </a:spcBef>
              <a:buFontTx/>
              <a:buNone/>
            </a:pPr>
            <a:r>
              <a:rPr lang="en-US" altLang="en-US" sz="1200" b="0"/>
              <a:t>Technical proposal</a:t>
            </a:r>
          </a:p>
        </p:txBody>
      </p:sp>
      <p:sp>
        <p:nvSpPr>
          <p:cNvPr id="22" name="Flowchart: Document 54"/>
          <p:cNvSpPr>
            <a:spLocks noChangeArrowheads="1"/>
          </p:cNvSpPr>
          <p:nvPr/>
        </p:nvSpPr>
        <p:spPr bwMode="auto">
          <a:xfrm>
            <a:off x="1109663" y="2249488"/>
            <a:ext cx="990600" cy="646112"/>
          </a:xfrm>
          <a:prstGeom prst="flowChartDocument">
            <a:avLst/>
          </a:prstGeom>
          <a:ln>
            <a:headEnd type="none" w="sm" len="sm"/>
            <a:tailEnd type="none" w="sm" len="sm"/>
          </a:ln>
        </p:spPr>
        <p:style>
          <a:lnRef idx="0">
            <a:schemeClr val="accent1"/>
          </a:lnRef>
          <a:fillRef idx="3">
            <a:schemeClr val="accent1"/>
          </a:fillRef>
          <a:effectRef idx="3">
            <a:schemeClr val="accent1"/>
          </a:effectRef>
          <a:fontRef idx="minor">
            <a:schemeClr val="lt1"/>
          </a:fontRef>
        </p:style>
        <p:txBody>
          <a:bodyPr/>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spcBef>
                <a:spcPct val="0"/>
              </a:spcBef>
              <a:buFontTx/>
              <a:buNone/>
            </a:pPr>
            <a:r>
              <a:rPr lang="en-US" altLang="en-US" sz="1200" b="0"/>
              <a:t>Technical proposal</a:t>
            </a:r>
          </a:p>
        </p:txBody>
      </p:sp>
      <p:sp>
        <p:nvSpPr>
          <p:cNvPr id="23" name="Flowchart: Document 55"/>
          <p:cNvSpPr>
            <a:spLocks noChangeArrowheads="1"/>
          </p:cNvSpPr>
          <p:nvPr/>
        </p:nvSpPr>
        <p:spPr bwMode="auto">
          <a:xfrm>
            <a:off x="1350963" y="2381250"/>
            <a:ext cx="990600" cy="647700"/>
          </a:xfrm>
          <a:prstGeom prst="flowChartDocument">
            <a:avLst/>
          </a:prstGeom>
          <a:ln>
            <a:headEnd type="none" w="sm" len="sm"/>
            <a:tailEnd type="none" w="sm" len="sm"/>
          </a:ln>
        </p:spPr>
        <p:style>
          <a:lnRef idx="0">
            <a:schemeClr val="accent1"/>
          </a:lnRef>
          <a:fillRef idx="3">
            <a:schemeClr val="accent1"/>
          </a:fillRef>
          <a:effectRef idx="3">
            <a:schemeClr val="accent1"/>
          </a:effectRef>
          <a:fontRef idx="minor">
            <a:schemeClr val="lt1"/>
          </a:fontRef>
        </p:style>
        <p:txBody>
          <a:bodyPr/>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spcBef>
                <a:spcPct val="0"/>
              </a:spcBef>
              <a:buFontTx/>
              <a:buNone/>
            </a:pPr>
            <a:r>
              <a:rPr lang="en-US" altLang="en-US" sz="1200" b="0" dirty="0"/>
              <a:t>Technical proposal</a:t>
            </a:r>
          </a:p>
        </p:txBody>
      </p:sp>
      <p:grpSp>
        <p:nvGrpSpPr>
          <p:cNvPr id="24" name="Group 61"/>
          <p:cNvGrpSpPr>
            <a:grpSpLocks/>
          </p:cNvGrpSpPr>
          <p:nvPr/>
        </p:nvGrpSpPr>
        <p:grpSpPr bwMode="auto">
          <a:xfrm>
            <a:off x="2743200" y="4086225"/>
            <a:ext cx="2057400" cy="889000"/>
            <a:chOff x="3429000" y="4114558"/>
            <a:chExt cx="2057400" cy="888909"/>
          </a:xfrm>
        </p:grpSpPr>
        <p:sp>
          <p:nvSpPr>
            <p:cNvPr id="25" name="Diamond 57"/>
            <p:cNvSpPr>
              <a:spLocks noChangeArrowheads="1"/>
            </p:cNvSpPr>
            <p:nvPr/>
          </p:nvSpPr>
          <p:spPr bwMode="auto">
            <a:xfrm>
              <a:off x="3429000" y="4114558"/>
              <a:ext cx="2057400" cy="888909"/>
            </a:xfrm>
            <a:prstGeom prst="diamond">
              <a:avLst/>
            </a:prstGeom>
            <a:ln>
              <a:headEnd type="none" w="sm" len="sm"/>
              <a:tailEnd type="none" w="sm" len="sm"/>
            </a:ln>
          </p:spPr>
          <p:style>
            <a:lnRef idx="2">
              <a:schemeClr val="dk1"/>
            </a:lnRef>
            <a:fillRef idx="1">
              <a:schemeClr val="lt1"/>
            </a:fillRef>
            <a:effectRef idx="0">
              <a:schemeClr val="dk1"/>
            </a:effectRef>
            <a:fontRef idx="minor">
              <a:schemeClr val="dk1"/>
            </a:fontRef>
          </p:style>
          <p:txBody>
            <a:bodyPr/>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spcBef>
                  <a:spcPct val="0"/>
                </a:spcBef>
                <a:buFontTx/>
                <a:buNone/>
              </a:pPr>
              <a:endParaRPr lang="en-US" altLang="en-US" sz="1200" b="0"/>
            </a:p>
          </p:txBody>
        </p:sp>
        <p:sp>
          <p:nvSpPr>
            <p:cNvPr id="26" name="TextBox 58"/>
            <p:cNvSpPr txBox="1">
              <a:spLocks noChangeArrowheads="1"/>
            </p:cNvSpPr>
            <p:nvPr/>
          </p:nvSpPr>
          <p:spPr bwMode="auto">
            <a:xfrm>
              <a:off x="3529286" y="4264803"/>
              <a:ext cx="1880643" cy="7385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lgn="ctr">
                <a:spcBef>
                  <a:spcPct val="0"/>
                </a:spcBef>
                <a:buFontTx/>
                <a:buNone/>
              </a:pPr>
              <a:r>
                <a:rPr lang="en-US" altLang="en-US" sz="1400" b="0" dirty="0"/>
                <a:t>SFD has enough</a:t>
              </a:r>
              <a:br>
                <a:rPr lang="en-US" altLang="en-US" sz="1400" b="0" dirty="0"/>
              </a:br>
              <a:r>
                <a:rPr lang="en-US" altLang="en-US" sz="1400" b="0" dirty="0"/>
                <a:t> details for </a:t>
              </a:r>
              <a:r>
                <a:rPr lang="en-US" altLang="en-US" sz="1400" b="0" dirty="0" smtClean="0"/>
                <a:t>15.4w </a:t>
              </a:r>
              <a:r>
                <a:rPr lang="en-US" altLang="en-US" sz="1400" b="0" dirty="0" smtClean="0"/>
                <a:t>Spec </a:t>
              </a:r>
              <a:endParaRPr lang="en-US" altLang="en-US" sz="1400" b="0" dirty="0"/>
            </a:p>
            <a:p>
              <a:pPr algn="ctr">
                <a:spcBef>
                  <a:spcPct val="0"/>
                </a:spcBef>
                <a:buFontTx/>
                <a:buNone/>
              </a:pPr>
              <a:r>
                <a:rPr lang="en-US" altLang="en-US" sz="1400" b="0" dirty="0"/>
                <a:t>D0.1?</a:t>
              </a:r>
            </a:p>
          </p:txBody>
        </p:sp>
      </p:grpSp>
      <p:cxnSp>
        <p:nvCxnSpPr>
          <p:cNvPr id="27" name="Straight Arrow Connector 60"/>
          <p:cNvCxnSpPr>
            <a:cxnSpLocks noChangeShapeType="1"/>
            <a:endCxn id="25" idx="1"/>
          </p:cNvCxnSpPr>
          <p:nvPr/>
        </p:nvCxnSpPr>
        <p:spPr bwMode="auto">
          <a:xfrm>
            <a:off x="2209800" y="4525963"/>
            <a:ext cx="533400" cy="4762"/>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28" name="Straight Arrow Connector 62"/>
          <p:cNvCxnSpPr>
            <a:cxnSpLocks noChangeShapeType="1"/>
          </p:cNvCxnSpPr>
          <p:nvPr/>
        </p:nvCxnSpPr>
        <p:spPr bwMode="auto">
          <a:xfrm>
            <a:off x="4800600" y="4525963"/>
            <a:ext cx="474663"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29" name="Elbow Connector 65"/>
          <p:cNvCxnSpPr>
            <a:cxnSpLocks noChangeShapeType="1"/>
            <a:stCxn id="25" idx="2"/>
          </p:cNvCxnSpPr>
          <p:nvPr/>
        </p:nvCxnSpPr>
        <p:spPr bwMode="auto">
          <a:xfrm rot="5400000">
            <a:off x="2372519" y="4163219"/>
            <a:ext cx="587375" cy="2211387"/>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30" name="Straight Arrow Connector 67"/>
          <p:cNvCxnSpPr>
            <a:cxnSpLocks noChangeShapeType="1"/>
          </p:cNvCxnSpPr>
          <p:nvPr/>
        </p:nvCxnSpPr>
        <p:spPr bwMode="auto">
          <a:xfrm flipV="1">
            <a:off x="1560513" y="5302250"/>
            <a:ext cx="1587" cy="2603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31" name="TextBox 68"/>
          <p:cNvSpPr txBox="1">
            <a:spLocks noChangeArrowheads="1"/>
          </p:cNvSpPr>
          <p:nvPr/>
        </p:nvSpPr>
        <p:spPr bwMode="auto">
          <a:xfrm>
            <a:off x="3771900" y="4940300"/>
            <a:ext cx="43497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spcBef>
                <a:spcPct val="0"/>
              </a:spcBef>
              <a:buFontTx/>
              <a:buNone/>
            </a:pPr>
            <a:r>
              <a:rPr lang="en-US" altLang="en-US" sz="1600" b="0"/>
              <a:t>No</a:t>
            </a:r>
          </a:p>
        </p:txBody>
      </p:sp>
      <p:sp>
        <p:nvSpPr>
          <p:cNvPr id="32" name="Flowchart: Document 69"/>
          <p:cNvSpPr>
            <a:spLocks noChangeArrowheads="1"/>
          </p:cNvSpPr>
          <p:nvPr/>
        </p:nvSpPr>
        <p:spPr bwMode="auto">
          <a:xfrm>
            <a:off x="957263" y="4137025"/>
            <a:ext cx="1252537" cy="1141413"/>
          </a:xfrm>
          <a:prstGeom prst="flowChartDocument">
            <a:avLst/>
          </a:prstGeom>
          <a:ln>
            <a:headEnd type="none" w="sm" len="sm"/>
            <a:tailEnd type="none" w="sm" len="sm"/>
          </a:ln>
        </p:spPr>
        <p:style>
          <a:lnRef idx="0">
            <a:schemeClr val="accent1"/>
          </a:lnRef>
          <a:fillRef idx="3">
            <a:schemeClr val="accent1"/>
          </a:fillRef>
          <a:effectRef idx="3">
            <a:schemeClr val="accent1"/>
          </a:effectRef>
          <a:fontRef idx="minor">
            <a:schemeClr val="lt1"/>
          </a:fontRef>
        </p:style>
        <p:txBody>
          <a:bodyPr/>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spcBef>
                <a:spcPct val="0"/>
              </a:spcBef>
              <a:buFontTx/>
              <a:buNone/>
            </a:pPr>
            <a:r>
              <a:rPr lang="en-US" altLang="en-US" sz="1600" b="0" dirty="0"/>
              <a:t>Spec Framework Document (SFD)</a:t>
            </a:r>
          </a:p>
        </p:txBody>
      </p:sp>
      <p:sp>
        <p:nvSpPr>
          <p:cNvPr id="33" name="Flowchart: Document 72"/>
          <p:cNvSpPr>
            <a:spLocks noChangeArrowheads="1"/>
          </p:cNvSpPr>
          <p:nvPr/>
        </p:nvSpPr>
        <p:spPr bwMode="auto">
          <a:xfrm>
            <a:off x="5257800" y="4135438"/>
            <a:ext cx="1023938" cy="941387"/>
          </a:xfrm>
          <a:prstGeom prst="flowChartDocument">
            <a:avLst/>
          </a:prstGeom>
          <a:ln>
            <a:headEnd type="none" w="sm" len="sm"/>
            <a:tailEnd type="none" w="sm" len="sm"/>
          </a:ln>
        </p:spPr>
        <p:style>
          <a:lnRef idx="0">
            <a:schemeClr val="accent1"/>
          </a:lnRef>
          <a:fillRef idx="3">
            <a:schemeClr val="accent1"/>
          </a:fillRef>
          <a:effectRef idx="3">
            <a:schemeClr val="accent1"/>
          </a:effectRef>
          <a:fontRef idx="minor">
            <a:schemeClr val="lt1"/>
          </a:fontRef>
        </p:style>
        <p:txBody>
          <a:bodyPr/>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spcBef>
                <a:spcPct val="0"/>
              </a:spcBef>
              <a:buFontTx/>
              <a:buNone/>
            </a:pPr>
            <a:r>
              <a:rPr lang="en-US" altLang="en-US" sz="1600" b="0" dirty="0" smtClean="0"/>
              <a:t>15.4w </a:t>
            </a:r>
            <a:r>
              <a:rPr lang="en-US" altLang="en-US" sz="1600" b="0" dirty="0" smtClean="0"/>
              <a:t>Spec </a:t>
            </a:r>
            <a:r>
              <a:rPr lang="en-US" altLang="en-US" sz="1600" b="0" dirty="0"/>
              <a:t>Draft 0.1</a:t>
            </a:r>
          </a:p>
        </p:txBody>
      </p:sp>
      <p:cxnSp>
        <p:nvCxnSpPr>
          <p:cNvPr id="34" name="Straight Arrow Connector 79"/>
          <p:cNvCxnSpPr>
            <a:cxnSpLocks noChangeShapeType="1"/>
          </p:cNvCxnSpPr>
          <p:nvPr/>
        </p:nvCxnSpPr>
        <p:spPr bwMode="auto">
          <a:xfrm>
            <a:off x="7358063" y="4505325"/>
            <a:ext cx="474662"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35" name="Flowchart: Document 80"/>
          <p:cNvSpPr>
            <a:spLocks noChangeArrowheads="1"/>
          </p:cNvSpPr>
          <p:nvPr/>
        </p:nvSpPr>
        <p:spPr bwMode="auto">
          <a:xfrm>
            <a:off x="7815263" y="4114800"/>
            <a:ext cx="1023937" cy="939800"/>
          </a:xfrm>
          <a:prstGeom prst="flowChartDocument">
            <a:avLst/>
          </a:prstGeom>
          <a:ln>
            <a:headEnd type="none" w="sm" len="sm"/>
            <a:tailEnd type="none" w="sm" len="sm"/>
          </a:ln>
        </p:spPr>
        <p:style>
          <a:lnRef idx="0">
            <a:schemeClr val="accent1"/>
          </a:lnRef>
          <a:fillRef idx="3">
            <a:schemeClr val="accent1"/>
          </a:fillRef>
          <a:effectRef idx="3">
            <a:schemeClr val="accent1"/>
          </a:effectRef>
          <a:fontRef idx="minor">
            <a:schemeClr val="lt1"/>
          </a:fontRef>
        </p:style>
        <p:txBody>
          <a:bodyPr/>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spcBef>
                <a:spcPct val="0"/>
              </a:spcBef>
              <a:buFontTx/>
              <a:buNone/>
            </a:pPr>
            <a:r>
              <a:rPr lang="en-US" altLang="en-US" sz="1600" b="0" dirty="0" smtClean="0"/>
              <a:t>15.4w </a:t>
            </a:r>
            <a:r>
              <a:rPr lang="en-US" altLang="en-US" sz="1600" b="0" dirty="0"/>
              <a:t>Draft 1.0</a:t>
            </a:r>
          </a:p>
        </p:txBody>
      </p:sp>
      <p:sp>
        <p:nvSpPr>
          <p:cNvPr id="36" name="Rectangle 75"/>
          <p:cNvSpPr>
            <a:spLocks noChangeArrowheads="1"/>
          </p:cNvSpPr>
          <p:nvPr/>
        </p:nvSpPr>
        <p:spPr bwMode="auto">
          <a:xfrm>
            <a:off x="6553200" y="4135438"/>
            <a:ext cx="990600" cy="804862"/>
          </a:xfrm>
          <a:prstGeom prst="rect">
            <a:avLst/>
          </a:prstGeom>
          <a:ln>
            <a:headEnd type="none" w="sm" len="sm"/>
            <a:tailEnd type="none" w="sm" len="sm"/>
          </a:ln>
        </p:spPr>
        <p:style>
          <a:lnRef idx="2">
            <a:schemeClr val="dk1"/>
          </a:lnRef>
          <a:fillRef idx="1">
            <a:schemeClr val="lt1"/>
          </a:fillRef>
          <a:effectRef idx="0">
            <a:schemeClr val="dk1"/>
          </a:effectRef>
          <a:fontRef idx="minor">
            <a:schemeClr val="dk1"/>
          </a:fontRef>
        </p:style>
        <p:txBody>
          <a:bodyPr/>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spcBef>
                <a:spcPct val="0"/>
              </a:spcBef>
              <a:buFontTx/>
              <a:buNone/>
            </a:pPr>
            <a:r>
              <a:rPr lang="en-US" altLang="en-US" sz="1400" b="0"/>
              <a:t>Comment collection/</a:t>
            </a:r>
          </a:p>
          <a:p>
            <a:pPr>
              <a:spcBef>
                <a:spcPct val="0"/>
              </a:spcBef>
              <a:buFontTx/>
              <a:buNone/>
            </a:pPr>
            <a:r>
              <a:rPr lang="en-US" altLang="en-US" sz="1400" b="0"/>
              <a:t>Resolution</a:t>
            </a:r>
          </a:p>
        </p:txBody>
      </p:sp>
    </p:spTree>
    <p:extLst>
      <p:ext uri="{BB962C8B-B14F-4D97-AF65-F5344CB8AC3E}">
        <p14:creationId xmlns:p14="http://schemas.microsoft.com/office/powerpoint/2010/main" val="31111978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ctrTitle"/>
          </p:nvPr>
        </p:nvSpPr>
        <p:spPr/>
        <p:txBody>
          <a:bodyPr/>
          <a:lstStyle/>
          <a:p>
            <a:r>
              <a:rPr lang="en-US" dirty="0" smtClean="0"/>
              <a:t>802.15 SG LPWA</a:t>
            </a:r>
            <a:br>
              <a:rPr lang="en-US" dirty="0" smtClean="0"/>
            </a:br>
            <a:r>
              <a:rPr lang="en-US" dirty="0" smtClean="0"/>
              <a:t>Agenda </a:t>
            </a:r>
            <a:r>
              <a:rPr lang="en-US" dirty="0" smtClean="0"/>
              <a:t>March 2018 </a:t>
            </a:r>
            <a:r>
              <a:rPr lang="en-US" dirty="0" smtClean="0"/>
              <a:t>Plenary</a:t>
            </a:r>
            <a:endParaRPr lang="en-US" dirty="0"/>
          </a:p>
        </p:txBody>
      </p:sp>
      <p:sp>
        <p:nvSpPr>
          <p:cNvPr id="6" name="Untertitel 5"/>
          <p:cNvSpPr>
            <a:spLocks noGrp="1"/>
          </p:cNvSpPr>
          <p:nvPr>
            <p:ph type="subTitle" idx="1"/>
          </p:nvPr>
        </p:nvSpPr>
        <p:spPr/>
        <p:txBody>
          <a:bodyPr/>
          <a:lstStyle/>
          <a:p>
            <a:r>
              <a:rPr lang="en-US" dirty="0"/>
              <a:t>Joerg Robert</a:t>
            </a:r>
            <a:br>
              <a:rPr lang="en-US" dirty="0"/>
            </a:br>
            <a:r>
              <a:rPr lang="en-US" dirty="0"/>
              <a:t>FAU Erlangen-</a:t>
            </a:r>
            <a:r>
              <a:rPr lang="en-US" dirty="0" err="1"/>
              <a:t>Nuernberg</a:t>
            </a:r>
            <a:endParaRPr lang="en-US" dirty="0"/>
          </a:p>
          <a:p>
            <a:endParaRPr lang="en-US" dirty="0"/>
          </a:p>
        </p:txBody>
      </p:sp>
      <p:sp>
        <p:nvSpPr>
          <p:cNvPr id="2" name="Datumsplatzhalter 1"/>
          <p:cNvSpPr>
            <a:spLocks noGrp="1"/>
          </p:cNvSpPr>
          <p:nvPr>
            <p:ph type="dt" sz="half" idx="10"/>
          </p:nvPr>
        </p:nvSpPr>
        <p:spPr/>
        <p:txBody>
          <a:bodyPr/>
          <a:lstStyle/>
          <a:p>
            <a:pPr>
              <a:defRPr/>
            </a:pPr>
            <a:r>
              <a:rPr lang="en-US" altLang="en-US" dirty="0" smtClean="0"/>
              <a:t>March. </a:t>
            </a:r>
            <a:r>
              <a:rPr lang="en-US" altLang="en-US" dirty="0"/>
              <a:t>2018</a:t>
            </a:r>
          </a:p>
        </p:txBody>
      </p:sp>
      <p:sp>
        <p:nvSpPr>
          <p:cNvPr id="3" name="Fußzeilenplatzhalter 2"/>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4" name="Foliennummernplatzhalter 3"/>
          <p:cNvSpPr>
            <a:spLocks noGrp="1"/>
          </p:cNvSpPr>
          <p:nvPr>
            <p:ph type="sldNum" sz="quarter" idx="12"/>
          </p:nvPr>
        </p:nvSpPr>
        <p:spPr/>
        <p:txBody>
          <a:bodyPr/>
          <a:lstStyle/>
          <a:p>
            <a:pPr>
              <a:defRPr/>
            </a:pPr>
            <a:r>
              <a:rPr lang="en-US" altLang="en-US" smtClean="0"/>
              <a:t>Slide </a:t>
            </a:r>
            <a:fld id="{CB0D41C4-DADD-4A73-8178-CCCFAB2676E1}" type="slidenum">
              <a:rPr lang="en-US" altLang="en-US" smtClean="0"/>
              <a:pPr>
                <a:defRPr/>
              </a:pPr>
              <a:t>2</a:t>
            </a:fld>
            <a:endParaRPr lang="en-US" altLang="en-US"/>
          </a:p>
        </p:txBody>
      </p:sp>
    </p:spTree>
    <p:extLst>
      <p:ext uri="{BB962C8B-B14F-4D97-AF65-F5344CB8AC3E}">
        <p14:creationId xmlns:p14="http://schemas.microsoft.com/office/powerpoint/2010/main" val="124310257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52400" y="533400"/>
            <a:ext cx="8763000" cy="5943600"/>
          </a:xfrm>
        </p:spPr>
        <p:txBody>
          <a:bodyPr lIns="90487" tIns="44450" rIns="90487" bIns="44450"/>
          <a:lstStyle/>
          <a:p>
            <a:pPr>
              <a:lnSpc>
                <a:spcPct val="80000"/>
              </a:lnSpc>
              <a:spcAft>
                <a:spcPct val="30000"/>
              </a:spcAft>
              <a:buFont typeface="Monotype Sorts"/>
              <a:buNone/>
            </a:pPr>
            <a:r>
              <a:rPr lang="en-US" altLang="en-US" sz="1800" b="1" smtClean="0"/>
              <a:t>	The IEEE-SA strongly recommends that at each WG meeting the chair or a designee:</a:t>
            </a:r>
            <a:endParaRPr lang="en-US" altLang="en-US" sz="1800" smtClean="0"/>
          </a:p>
          <a:p>
            <a:pPr lvl="1">
              <a:lnSpc>
                <a:spcPct val="80000"/>
              </a:lnSpc>
              <a:buFont typeface="Arial" pitchFamily="34" charset="0"/>
              <a:buChar char="•"/>
            </a:pPr>
            <a:r>
              <a:rPr lang="en-US" altLang="en-US" sz="1400" b="1" smtClean="0"/>
              <a:t>Show slides #1 through #4 of this presentation</a:t>
            </a:r>
          </a:p>
          <a:p>
            <a:pPr lvl="1">
              <a:lnSpc>
                <a:spcPct val="80000"/>
              </a:lnSpc>
              <a:buFont typeface="Arial" pitchFamily="34" charset="0"/>
              <a:buChar char="•"/>
            </a:pPr>
            <a:r>
              <a:rPr lang="en-US" altLang="en-US" sz="1400" b="1" smtClean="0"/>
              <a:t>Advise the WG attendees that:</a:t>
            </a:r>
            <a:r>
              <a:rPr lang="en-US" altLang="en-US" sz="1400" smtClean="0"/>
              <a:t> </a:t>
            </a:r>
          </a:p>
          <a:p>
            <a:pPr lvl="2">
              <a:lnSpc>
                <a:spcPct val="80000"/>
              </a:lnSpc>
              <a:buFont typeface="Arial" pitchFamily="34" charset="0"/>
              <a:buChar char="•"/>
            </a:pPr>
            <a:r>
              <a:rPr lang="en-US" altLang="en-US" sz="1400" smtClean="0"/>
              <a:t>The IEEE’s patent policy is described in Clause 6 of the </a:t>
            </a:r>
            <a:r>
              <a:rPr lang="en-US" altLang="en-US" sz="1400" i="1" smtClean="0"/>
              <a:t>IEEE-SA Standards Board Bylaws</a:t>
            </a:r>
            <a:r>
              <a:rPr lang="en-US" altLang="en-US" sz="1400" smtClean="0"/>
              <a:t>;</a:t>
            </a:r>
          </a:p>
          <a:p>
            <a:pPr lvl="2">
              <a:lnSpc>
                <a:spcPct val="80000"/>
              </a:lnSpc>
              <a:buFont typeface="Arial" pitchFamily="34" charset="0"/>
              <a:buChar char="•"/>
            </a:pPr>
            <a:r>
              <a:rPr lang="en-US" altLang="en-US" sz="1400" smtClean="0"/>
              <a:t>Early identification of patent claims which may be essential for the use of standards under development is strongly encouraged; </a:t>
            </a:r>
          </a:p>
          <a:p>
            <a:pPr lvl="2">
              <a:lnSpc>
                <a:spcPct val="80000"/>
              </a:lnSpc>
              <a:buFont typeface="Arial" pitchFamily="34" charset="0"/>
              <a:buChar char="•"/>
            </a:pPr>
            <a:r>
              <a:rPr lang="en-US" altLang="en-US" sz="140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smtClean="0"/>
            </a:br>
            <a:endParaRPr lang="en-US" altLang="en-US" sz="1400" smtClean="0"/>
          </a:p>
          <a:p>
            <a:pPr lvl="1">
              <a:lnSpc>
                <a:spcPct val="20000"/>
              </a:lnSpc>
              <a:buFont typeface="Arial" pitchFamily="34" charset="0"/>
              <a:buChar char="•"/>
            </a:pPr>
            <a:r>
              <a:rPr lang="en-US" altLang="en-US" sz="1400" b="1" smtClean="0"/>
              <a:t>Instruct the WG Secretary to record in the minutes of the relevant WG meeting:</a:t>
            </a:r>
            <a:r>
              <a:rPr lang="en-US" altLang="en-US" sz="900" smtClean="0"/>
              <a:t> </a:t>
            </a:r>
          </a:p>
          <a:p>
            <a:pPr lvl="2">
              <a:lnSpc>
                <a:spcPct val="80000"/>
              </a:lnSpc>
              <a:buFont typeface="Arial" pitchFamily="34" charset="0"/>
              <a:buChar char="•"/>
            </a:pPr>
            <a:r>
              <a:rPr lang="en-US" altLang="en-US" sz="1400" smtClean="0"/>
              <a:t>That the foregoing information was provided and that slides 1 through 4 (and this slide 0, if applicable) were shown; </a:t>
            </a:r>
          </a:p>
          <a:p>
            <a:pPr lvl="2">
              <a:lnSpc>
                <a:spcPct val="80000"/>
              </a:lnSpc>
              <a:buFont typeface="Arial" pitchFamily="34" charset="0"/>
              <a:buChar char="•"/>
            </a:pPr>
            <a:r>
              <a:rPr lang="en-US" altLang="en-US" sz="140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Font typeface="Arial" pitchFamily="34" charset="0"/>
              <a:buChar char="•"/>
            </a:pPr>
            <a:r>
              <a:rPr lang="en-US" altLang="en-US" sz="1400" smtClean="0"/>
              <a:t>Any responses that were given, specifically the patent claim(s)/patent application claim(s) and/or the holder of the patent claim(s)/patent application claim(s) that were identified (if any) and by whom.</a:t>
            </a:r>
          </a:p>
          <a:p>
            <a:pPr lvl="2">
              <a:lnSpc>
                <a:spcPct val="80000"/>
              </a:lnSpc>
              <a:buFont typeface="Arial" pitchFamily="34" charset="0"/>
              <a:buChar char="•"/>
            </a:pPr>
            <a:endParaRPr lang="en-US" altLang="en-US" sz="800" smtClean="0"/>
          </a:p>
          <a:p>
            <a:pPr lvl="1">
              <a:lnSpc>
                <a:spcPct val="80000"/>
              </a:lnSpc>
              <a:spcBef>
                <a:spcPct val="5000"/>
              </a:spcBef>
              <a:buFont typeface="Arial" pitchFamily="34" charset="0"/>
              <a:buChar char="•"/>
            </a:pPr>
            <a:r>
              <a:rPr lang="en-US" altLang="en-US" sz="1400" smtClean="0"/>
              <a:t>The WG Chair shall ensure that a request is made to any identified holders of potential essential patent claim(s) to complete and submit a Letter of Assurance.</a:t>
            </a:r>
          </a:p>
          <a:p>
            <a:pPr lvl="1">
              <a:lnSpc>
                <a:spcPct val="80000"/>
              </a:lnSpc>
              <a:spcBef>
                <a:spcPct val="5000"/>
              </a:spcBef>
              <a:buFont typeface="Arial" pitchFamily="34" charset="0"/>
              <a:buChar char="•"/>
            </a:pPr>
            <a:r>
              <a:rPr lang="en-US" altLang="en-US" sz="1400" smtClean="0"/>
              <a:t>It is recommended that the WG chair review the guidance in </a:t>
            </a:r>
            <a:r>
              <a:rPr lang="en-US" altLang="en-US" sz="1400" i="1" smtClean="0"/>
              <a:t>IEEE-SA Standards Board Operations Manual</a:t>
            </a:r>
            <a:r>
              <a:rPr lang="en-US" altLang="en-US" sz="1400" smtClean="0"/>
              <a:t> 6.3.5 and in FAQs 14 and 15 on inclusion of potential Essential Patent Claims by incorporation or by reference.</a:t>
            </a:r>
            <a:r>
              <a:rPr lang="en-US" altLang="en-US" sz="1400" smtClean="0">
                <a:solidFill>
                  <a:srgbClr val="FF3300"/>
                </a:solidFill>
              </a:rPr>
              <a:t> </a:t>
            </a:r>
          </a:p>
          <a:p>
            <a:pPr lvl="1">
              <a:lnSpc>
                <a:spcPct val="80000"/>
              </a:lnSpc>
              <a:spcBef>
                <a:spcPct val="5000"/>
              </a:spcBef>
              <a:buFont typeface="Monotype Sorts"/>
              <a:buNone/>
            </a:pPr>
            <a:endParaRPr lang="en-US" altLang="en-US" sz="1200" smtClean="0"/>
          </a:p>
          <a:p>
            <a:pPr lvl="1">
              <a:lnSpc>
                <a:spcPct val="80000"/>
              </a:lnSpc>
              <a:spcBef>
                <a:spcPct val="5000"/>
              </a:spcBef>
              <a:buFont typeface="Monotype Sorts"/>
              <a:buNone/>
            </a:pPr>
            <a:r>
              <a:rPr lang="en-US" altLang="en-US" sz="1200" smtClean="0"/>
              <a:t>	Note: </a:t>
            </a:r>
            <a:r>
              <a:rPr lang="en-US" altLang="en-US" sz="1200" b="1" smtClean="0"/>
              <a:t>WG</a:t>
            </a:r>
            <a:r>
              <a:rPr lang="en-US" altLang="en-US" sz="1200" smtClean="0"/>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685800" y="0"/>
            <a:ext cx="7772400" cy="609600"/>
          </a:xfrm>
        </p:spPr>
        <p:txBody>
          <a:bodyPr lIns="90487" tIns="44450" rIns="90487" bIns="44450"/>
          <a:lstStyle/>
          <a:p>
            <a:r>
              <a:rPr lang="en-US" altLang="en-US" sz="2800" u="sng" smtClean="0"/>
              <a:t>Instructions for the WG Chair</a:t>
            </a: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gn="ctr">
              <a:spcBef>
                <a:spcPct val="0"/>
              </a:spcBef>
              <a:buClrTx/>
              <a:buSzTx/>
              <a:buFontTx/>
              <a:buNone/>
            </a:pPr>
            <a:endParaRPr lang="en-GB" altLang="en-US" b="1" u="sng">
              <a:cs typeface="Arial" pitchFamily="34"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endParaRPr lang="en-GB" altLang="en-US" sz="1800">
              <a:cs typeface="Arial" pitchFamily="34" charset="0"/>
            </a:endParaRPr>
          </a:p>
        </p:txBody>
      </p:sp>
    </p:spTree>
    <p:extLst>
      <p:ext uri="{BB962C8B-B14F-4D97-AF65-F5344CB8AC3E}">
        <p14:creationId xmlns:p14="http://schemas.microsoft.com/office/powerpoint/2010/main" val="931566660"/>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152400"/>
            <a:ext cx="8839200" cy="838200"/>
          </a:xfrm>
        </p:spPr>
        <p:txBody>
          <a:bodyPr/>
          <a:lstStyle/>
          <a:p>
            <a:r>
              <a:rPr lang="en-US" altLang="en-US" sz="3200" u="sng" smtClean="0"/>
              <a:t>Participants, Patents, and Duty to Inform</a:t>
            </a:r>
            <a:endParaRPr lang="en-US" altLang="en-US" sz="3200" smtClean="0"/>
          </a:p>
        </p:txBody>
      </p:sp>
      <p:sp>
        <p:nvSpPr>
          <p:cNvPr id="8195" name="Rectangle 1027"/>
          <p:cNvSpPr>
            <a:spLocks noGrp="1" noChangeArrowheads="1"/>
          </p:cNvSpPr>
          <p:nvPr>
            <p:ph type="body" idx="1"/>
          </p:nvPr>
        </p:nvSpPr>
        <p:spPr>
          <a:xfrm>
            <a:off x="0" y="914400"/>
            <a:ext cx="9144000" cy="4876800"/>
          </a:xfrm>
        </p:spPr>
        <p:txBody>
          <a:bodyPr/>
          <a:lstStyle/>
          <a:p>
            <a:pPr algn="ctr">
              <a:buFont typeface="Monotype Sorts"/>
              <a:buNone/>
            </a:pPr>
            <a:r>
              <a:rPr lang="en-US" altLang="en-US" sz="1600" b="1" smtClean="0"/>
              <a:t>All participants in this meeting have certain obligations under the IEEE-SA Patent Policy. </a:t>
            </a:r>
          </a:p>
          <a:p>
            <a:pPr lvl="1">
              <a:buFont typeface="Arial" pitchFamily="34" charset="0"/>
              <a:buChar char="•"/>
            </a:pPr>
            <a:r>
              <a:rPr lang="en-US" altLang="en-US" sz="1600" b="1" smtClean="0">
                <a:solidFill>
                  <a:srgbClr val="003399"/>
                </a:solidFill>
              </a:rPr>
              <a:t>Participants [Note: </a:t>
            </a:r>
            <a:r>
              <a:rPr lang="en-GB" altLang="en-US" sz="1600" b="1" smtClean="0">
                <a:solidFill>
                  <a:srgbClr val="003399"/>
                </a:solidFill>
              </a:rPr>
              <a:t>Quoted text excerpted from IEEE-SA Standards Board Bylaws subclause 6.2</a:t>
            </a:r>
            <a:r>
              <a:rPr lang="en-US" altLang="en-US" sz="1600" b="1" smtClean="0">
                <a:solidFill>
                  <a:srgbClr val="003399"/>
                </a:solidFill>
              </a:rPr>
              <a:t>]:</a:t>
            </a:r>
          </a:p>
          <a:p>
            <a:pPr lvl="2">
              <a:buFont typeface="Arial" pitchFamily="34" charset="0"/>
              <a:buChar char="•"/>
            </a:pPr>
            <a:r>
              <a:rPr lang="en-US" altLang="en-US" sz="1600" b="1"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smtClean="0"/>
          </a:p>
          <a:p>
            <a:pPr lvl="2">
              <a:buFont typeface="Arial" pitchFamily="34" charset="0"/>
              <a:buChar char="•"/>
            </a:pPr>
            <a:r>
              <a:rPr lang="en-US" altLang="en-US" sz="1600" b="1" smtClean="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600" b="1" smtClean="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600" b="1" smtClean="0">
                <a:solidFill>
                  <a:srgbClr val="003399"/>
                </a:solidFill>
              </a:rPr>
              <a:t>Early identification of holders of potential Essential Patent Claims is strongly encouraged</a:t>
            </a:r>
          </a:p>
          <a:p>
            <a:pPr lvl="1">
              <a:buFont typeface="Arial" pitchFamily="34" charset="0"/>
              <a:buChar char="•"/>
            </a:pPr>
            <a:r>
              <a:rPr lang="en-US" altLang="en-US" sz="1600" b="1" smtClean="0">
                <a:solidFill>
                  <a:srgbClr val="003399"/>
                </a:solidFill>
              </a:rPr>
              <a:t>No duty to perform a patent search</a:t>
            </a:r>
            <a:endParaRPr lang="en-US" altLang="en-US" sz="1600" smtClean="0"/>
          </a:p>
        </p:txBody>
      </p:sp>
    </p:spTree>
    <p:extLst>
      <p:ext uri="{BB962C8B-B14F-4D97-AF65-F5344CB8AC3E}">
        <p14:creationId xmlns:p14="http://schemas.microsoft.com/office/powerpoint/2010/main" val="165398435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1143000"/>
          </a:xfrm>
        </p:spPr>
        <p:txBody>
          <a:bodyPr/>
          <a:lstStyle/>
          <a:p>
            <a:r>
              <a:rPr lang="en-GB" altLang="en-US" u="sng" smtClean="0"/>
              <a:t>Patent Related Links</a:t>
            </a:r>
            <a:endParaRPr lang="en-US" altLang="en-US" u="sng" smtClean="0"/>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a:buNone/>
            </a:pPr>
            <a:r>
              <a:rPr lang="en-US" altLang="en-US" sz="240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altLang="en-US" sz="2400" smtClean="0">
                <a:cs typeface="Times New Roman" pitchFamily="18" charset="0"/>
              </a:rPr>
              <a:t>	Patent Policy is stated in these sources:</a:t>
            </a:r>
          </a:p>
          <a:p>
            <a:pPr lvl="1">
              <a:lnSpc>
                <a:spcPct val="90000"/>
              </a:lnSpc>
              <a:buFont typeface="Monotype Sorts"/>
              <a:buNone/>
            </a:pPr>
            <a:r>
              <a:rPr lang="en-GB" altLang="en-US" sz="2400" smtClean="0"/>
              <a:t>		IEEE-SA Standards Boards Bylaws</a:t>
            </a:r>
          </a:p>
          <a:p>
            <a:pPr lvl="1">
              <a:lnSpc>
                <a:spcPct val="90000"/>
              </a:lnSpc>
              <a:buFont typeface="Monotype Sorts"/>
              <a:buNone/>
            </a:pPr>
            <a:r>
              <a:rPr lang="en-US" altLang="en-US" sz="2100" smtClean="0"/>
              <a:t>		</a:t>
            </a:r>
            <a:r>
              <a:rPr lang="en-US" altLang="en-US" sz="2100" i="1" smtClean="0"/>
              <a:t>http://standards.ieee.org/develop/policies/bylaws/sect6-7.html#6</a:t>
            </a:r>
          </a:p>
          <a:p>
            <a:pPr lvl="1">
              <a:lnSpc>
                <a:spcPct val="90000"/>
              </a:lnSpc>
              <a:buFont typeface="Monotype Sorts"/>
              <a:buNone/>
            </a:pPr>
            <a:r>
              <a:rPr lang="en-GB" altLang="en-US" sz="2400" smtClean="0"/>
              <a:t>		IEEE-SA Standards Board Operations Manual</a:t>
            </a:r>
          </a:p>
          <a:p>
            <a:pPr lvl="1">
              <a:lnSpc>
                <a:spcPct val="90000"/>
              </a:lnSpc>
              <a:buFont typeface="Monotype Sorts"/>
              <a:buNone/>
            </a:pPr>
            <a:r>
              <a:rPr lang="en-US" altLang="en-US" sz="2400" smtClean="0"/>
              <a:t>		</a:t>
            </a:r>
            <a:r>
              <a:rPr lang="en-US" altLang="en-US" sz="2100" i="1" smtClean="0"/>
              <a:t>http://standards.ieee.org/develop/policies/opman/sect6.html#6.3</a:t>
            </a:r>
            <a:endParaRPr lang="en-US" altLang="en-US" sz="2400" smtClean="0"/>
          </a:p>
          <a:p>
            <a:pPr lvl="1">
              <a:lnSpc>
                <a:spcPct val="90000"/>
              </a:lnSpc>
              <a:buFont typeface="Monotype Sorts"/>
              <a:buNone/>
            </a:pPr>
            <a:r>
              <a:rPr lang="en-US" altLang="en-US" sz="2400" smtClean="0">
                <a:cs typeface="Times New Roman" pitchFamily="18" charset="0"/>
              </a:rPr>
              <a:t>	Material about the patent policy is available at</a:t>
            </a:r>
            <a:r>
              <a:rPr lang="en-US" altLang="en-US" sz="2400" smtClean="0"/>
              <a:t> </a:t>
            </a:r>
          </a:p>
          <a:p>
            <a:pPr lvl="1">
              <a:lnSpc>
                <a:spcPct val="90000"/>
              </a:lnSpc>
              <a:buFont typeface="Monotype Sorts"/>
              <a:buNone/>
            </a:pPr>
            <a:r>
              <a:rPr lang="en-US" altLang="en-US" sz="2400" smtClean="0"/>
              <a:t>		</a:t>
            </a:r>
            <a:r>
              <a:rPr lang="en-US" altLang="en-US" sz="2100" i="1" smtClean="0"/>
              <a:t>http://standards.ieee.org/about/sasb/patcom/materials.html</a:t>
            </a:r>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spcBef>
                <a:spcPct val="0"/>
              </a:spcBef>
              <a:buClrTx/>
              <a:buSzTx/>
              <a:buFontTx/>
              <a:buNone/>
            </a:pPr>
            <a:r>
              <a:rPr lang="en-US" altLang="en-US" sz="1200" b="1">
                <a:cs typeface="Arial" pitchFamily="34" charset="0"/>
              </a:rPr>
              <a:t>If you have questions, contact the IEEE-SA Standards Board Patent Committee Administrator at patcom@ieee.org or visit http://standards.ieee.org/about/sasb/patcom/index.html</a:t>
            </a:r>
          </a:p>
          <a:p>
            <a:pPr algn="ctr">
              <a:lnSpc>
                <a:spcPct val="80000"/>
              </a:lnSpc>
              <a:buFont typeface="Monotype Sorts"/>
              <a:buNone/>
            </a:pPr>
            <a:endParaRPr lang="en-US" altLang="en-US" sz="1200" b="1">
              <a:cs typeface="Arial" pitchFamily="34" charset="0"/>
            </a:endParaRPr>
          </a:p>
          <a:p>
            <a:pPr algn="ctr">
              <a:lnSpc>
                <a:spcPct val="80000"/>
              </a:lnSpc>
              <a:buFont typeface="Monotype Sorts"/>
              <a:buNone/>
            </a:pPr>
            <a:r>
              <a:rPr lang="en-US" altLang="en-US" sz="1200" b="1">
                <a:cs typeface="Arial" pitchFamily="34" charset="0"/>
              </a:rPr>
              <a:t>This slide set is available at https://development.standards.ieee.org/myproject/Public/mytools/mob/slideset.ppt</a:t>
            </a:r>
          </a:p>
        </p:txBody>
      </p:sp>
    </p:spTree>
    <p:extLst>
      <p:ext uri="{BB962C8B-B14F-4D97-AF65-F5344CB8AC3E}">
        <p14:creationId xmlns:p14="http://schemas.microsoft.com/office/powerpoint/2010/main" val="31386185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tLang="en-US" smtClean="0"/>
              <a:t>Call for Potentially Essential Patents</a:t>
            </a:r>
          </a:p>
        </p:txBody>
      </p:sp>
      <p:sp>
        <p:nvSpPr>
          <p:cNvPr id="10243" name="Rectangle 1027"/>
          <p:cNvSpPr>
            <a:spLocks noGrp="1" noChangeArrowheads="1"/>
          </p:cNvSpPr>
          <p:nvPr>
            <p:ph type="body" idx="1"/>
          </p:nvPr>
        </p:nvSpPr>
        <p:spPr/>
        <p:txBody>
          <a:bodyPr/>
          <a:lstStyle/>
          <a:p>
            <a:pPr>
              <a:buFont typeface="Arial" pitchFamily="34" charset="0"/>
              <a:buChar char="•"/>
            </a:pPr>
            <a:r>
              <a:rPr lang="en-US" alt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itchFamily="34" charset="0"/>
              <a:buChar char="•"/>
            </a:pPr>
            <a:r>
              <a:rPr lang="en-US" altLang="en-US" sz="2000" smtClean="0"/>
              <a:t>Either speak up now or</a:t>
            </a:r>
          </a:p>
          <a:p>
            <a:pPr lvl="1">
              <a:buFont typeface="Arial" pitchFamily="34" charset="0"/>
              <a:buChar char="•"/>
            </a:pPr>
            <a:r>
              <a:rPr lang="en-US" altLang="en-US" sz="2000" smtClean="0"/>
              <a:t>Provide the chair of this group with the identity of the holder(s) of any and all such claims as soon as possible or</a:t>
            </a:r>
          </a:p>
          <a:p>
            <a:pPr lvl="1">
              <a:buFont typeface="Arial" pitchFamily="34" charset="0"/>
              <a:buChar char="•"/>
            </a:pPr>
            <a:r>
              <a:rPr lang="en-US" altLang="en-US" sz="2000" smtClean="0"/>
              <a:t>Cause an LOA to be submitted</a:t>
            </a:r>
          </a:p>
        </p:txBody>
      </p:sp>
    </p:spTree>
    <p:extLst>
      <p:ext uri="{BB962C8B-B14F-4D97-AF65-F5344CB8AC3E}">
        <p14:creationId xmlns:p14="http://schemas.microsoft.com/office/powerpoint/2010/main" val="114560860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304800"/>
            <a:ext cx="8458200" cy="609600"/>
          </a:xfrm>
        </p:spPr>
        <p:txBody>
          <a:bodyPr/>
          <a:lstStyle/>
          <a:p>
            <a:r>
              <a:rPr lang="en-US" altLang="en-US" sz="3200" u="sng" smtClean="0"/>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gn="ctr">
              <a:spcBef>
                <a:spcPct val="0"/>
              </a:spcBef>
              <a:buClrTx/>
              <a:buSzTx/>
              <a:buFontTx/>
              <a:buNone/>
            </a:pPr>
            <a:endParaRPr lang="en-GB" altLang="en-US" sz="2400" b="1" u="sng">
              <a:latin typeface="Helvetica" pitchFamily="34" charset="0"/>
              <a:cs typeface="Arial" pitchFamily="34" charset="0"/>
            </a:endParaRPr>
          </a:p>
        </p:txBody>
      </p:sp>
      <p:sp>
        <p:nvSpPr>
          <p:cNvPr id="11268" name="Rectangle 4"/>
          <p:cNvSpPr>
            <a:spLocks noChangeArrowheads="1"/>
          </p:cNvSpPr>
          <p:nvPr/>
        </p:nvSpPr>
        <p:spPr bwMode="auto">
          <a:xfrm>
            <a:off x="533400" y="1066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nSpc>
                <a:spcPct val="80000"/>
              </a:lnSpc>
            </a:pPr>
            <a:endParaRPr lang="en-US" altLang="en-US" sz="700" u="sng">
              <a:solidFill>
                <a:srgbClr val="FF0000"/>
              </a:solidFill>
              <a:cs typeface="Arial" pitchFamily="34" charset="0"/>
            </a:endParaRPr>
          </a:p>
          <a:p>
            <a:pPr>
              <a:lnSpc>
                <a:spcPct val="80000"/>
              </a:lnSpc>
              <a:spcAft>
                <a:spcPct val="40000"/>
              </a:spcAft>
              <a:buFont typeface="Arial" pitchFamily="34" charset="0"/>
              <a:buChar char="•"/>
            </a:pPr>
            <a:r>
              <a:rPr lang="en-US" altLang="en-US" sz="1800" b="1">
                <a:cs typeface="Arial" pitchFamily="34" charset="0"/>
              </a:rPr>
              <a:t>All IEEE-SA standards meetings shall be conducted in compliance with all applicable laws, including antitrust and competition laws. </a:t>
            </a:r>
          </a:p>
          <a:p>
            <a:pPr lvl="1">
              <a:lnSpc>
                <a:spcPct val="80000"/>
              </a:lnSpc>
              <a:spcAft>
                <a:spcPct val="40000"/>
              </a:spcAft>
              <a:buFont typeface="Arial" pitchFamily="34" charset="0"/>
              <a:buChar char="•"/>
            </a:pPr>
            <a:r>
              <a:rPr lang="en-US" altLang="en-US" sz="1600" b="1">
                <a:cs typeface="Arial" pitchFamily="34" charset="0"/>
              </a:rPr>
              <a:t>Don’t discuss the interpretation, validity, or essentiality of patents/patent claims. </a:t>
            </a:r>
          </a:p>
          <a:p>
            <a:pPr lvl="1">
              <a:lnSpc>
                <a:spcPct val="80000"/>
              </a:lnSpc>
              <a:spcAft>
                <a:spcPct val="40000"/>
              </a:spcAft>
              <a:buFont typeface="Arial" pitchFamily="34" charset="0"/>
              <a:buChar char="•"/>
            </a:pPr>
            <a:r>
              <a:rPr lang="en-US" altLang="en-US" sz="1600" b="1">
                <a:cs typeface="Arial" pitchFamily="34" charset="0"/>
              </a:rPr>
              <a:t>Don’t discuss specific license rates, terms, or conditions.</a:t>
            </a:r>
          </a:p>
          <a:p>
            <a:pPr lvl="2">
              <a:lnSpc>
                <a:spcPct val="80000"/>
              </a:lnSpc>
              <a:spcAft>
                <a:spcPct val="40000"/>
              </a:spcAft>
              <a:buFont typeface="Arial" pitchFamily="34" charset="0"/>
              <a:buChar char="•"/>
            </a:pPr>
            <a:r>
              <a:rPr lang="en-US" altLang="en-US" sz="1400">
                <a:cs typeface="Arial" pitchFamily="34" charset="0"/>
              </a:rPr>
              <a:t>Relative costs, including licensing costs of essential patent claims, of different technical approaches may be discussed in standards development meetings. </a:t>
            </a:r>
          </a:p>
          <a:p>
            <a:pPr lvl="3">
              <a:lnSpc>
                <a:spcPct val="80000"/>
              </a:lnSpc>
              <a:spcAft>
                <a:spcPct val="40000"/>
              </a:spcAft>
              <a:buFont typeface="Arial" pitchFamily="34" charset="0"/>
              <a:buChar char="•"/>
            </a:pPr>
            <a:r>
              <a:rPr lang="en-GB" altLang="en-US" sz="1400">
                <a:cs typeface="Arial" pitchFamily="34" charset="0"/>
              </a:rPr>
              <a:t>Technical considerations remain primary focus</a:t>
            </a:r>
            <a:endParaRPr lang="en-US" altLang="en-US" sz="1400">
              <a:cs typeface="Arial" pitchFamily="34" charset="0"/>
            </a:endParaRPr>
          </a:p>
          <a:p>
            <a:pPr lvl="1">
              <a:lnSpc>
                <a:spcPct val="80000"/>
              </a:lnSpc>
              <a:spcAft>
                <a:spcPct val="40000"/>
              </a:spcAft>
              <a:buFont typeface="Arial" pitchFamily="34" charset="0"/>
              <a:buChar char="•"/>
            </a:pPr>
            <a:r>
              <a:rPr lang="en-US" altLang="en-US" sz="1600" b="1">
                <a:cs typeface="Arial" pitchFamily="34" charset="0"/>
              </a:rPr>
              <a:t>Don’t discuss or engage in the fixing of product prices, allocation of customers, or division of sales markets.</a:t>
            </a:r>
          </a:p>
          <a:p>
            <a:pPr lvl="1">
              <a:lnSpc>
                <a:spcPct val="80000"/>
              </a:lnSpc>
              <a:spcAft>
                <a:spcPct val="40000"/>
              </a:spcAft>
              <a:buFont typeface="Arial" pitchFamily="34" charset="0"/>
              <a:buChar char="•"/>
            </a:pPr>
            <a:r>
              <a:rPr lang="en-US" altLang="en-US" sz="1600" b="1">
                <a:cs typeface="Arial" pitchFamily="34" charset="0"/>
              </a:rPr>
              <a:t>Don’t discuss the status or substance of ongoing or threatened litigation.</a:t>
            </a:r>
          </a:p>
          <a:p>
            <a:pPr lvl="1">
              <a:lnSpc>
                <a:spcPct val="80000"/>
              </a:lnSpc>
              <a:spcAft>
                <a:spcPct val="40000"/>
              </a:spcAft>
              <a:buFont typeface="Arial" pitchFamily="34" charset="0"/>
              <a:buChar char="•"/>
            </a:pPr>
            <a:r>
              <a:rPr lang="en-US" altLang="en-US" sz="1600" b="1">
                <a:cs typeface="Arial" pitchFamily="34" charset="0"/>
              </a:rPr>
              <a:t>Don’t be silent if inappropriate topics are discussed … do formally object.</a:t>
            </a:r>
          </a:p>
          <a:p>
            <a:pPr algn="ctr">
              <a:lnSpc>
                <a:spcPct val="80000"/>
              </a:lnSpc>
              <a:buFont typeface="Monotype Sorts"/>
              <a:buNone/>
            </a:pPr>
            <a:r>
              <a:rPr lang="en-US" altLang="en-US" sz="1000" b="1">
                <a:cs typeface="Arial" pitchFamily="34" charset="0"/>
              </a:rPr>
              <a:t>---------------------------------------------------------------   </a:t>
            </a:r>
            <a:endParaRPr lang="en-US" altLang="en-US" sz="1200" b="1">
              <a:cs typeface="Arial" pitchFamily="34" charset="0"/>
            </a:endParaRPr>
          </a:p>
          <a:p>
            <a:pPr algn="ctr">
              <a:lnSpc>
                <a:spcPct val="80000"/>
              </a:lnSpc>
              <a:buFont typeface="Monotype Sorts"/>
              <a:buNone/>
            </a:pPr>
            <a:r>
              <a:rPr lang="en-US" altLang="en-US" sz="1200" b="1">
                <a:cs typeface="Arial" pitchFamily="34" charset="0"/>
              </a:rPr>
              <a:t>See </a:t>
            </a:r>
            <a:r>
              <a:rPr lang="en-US" altLang="en-US" sz="1200" b="1" i="1">
                <a:cs typeface="Arial" pitchFamily="34" charset="0"/>
              </a:rPr>
              <a:t>IEEE-SA Standards Board Operations Manual</a:t>
            </a:r>
            <a:r>
              <a:rPr lang="en-US" altLang="en-US" sz="1200" b="1">
                <a:cs typeface="Arial" pitchFamily="34" charset="0"/>
              </a:rPr>
              <a:t>, clause 5.3.10 and </a:t>
            </a:r>
            <a:r>
              <a:rPr lang="en-GB" altLang="en-US" sz="1200" b="1">
                <a:cs typeface="Arial" pitchFamily="34" charset="0"/>
              </a:rPr>
              <a:t>“Promoting Competition and Innovation: What You Need to Know about the IEEE Standards Association's Antitrust and Competition Policy”</a:t>
            </a:r>
            <a:r>
              <a:rPr lang="en-US" altLang="en-US" sz="1200" b="1">
                <a:cs typeface="Arial" pitchFamily="34" charset="0"/>
              </a:rPr>
              <a:t> for more details.</a:t>
            </a:r>
          </a:p>
        </p:txBody>
      </p:sp>
    </p:spTree>
    <p:extLst>
      <p:ext uri="{BB962C8B-B14F-4D97-AF65-F5344CB8AC3E}">
        <p14:creationId xmlns:p14="http://schemas.microsoft.com/office/powerpoint/2010/main" val="274922833"/>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SG LPWA Schedule for the Week</a:t>
            </a:r>
            <a:endParaRPr lang="en-US" dirty="0"/>
          </a:p>
        </p:txBody>
      </p:sp>
      <p:graphicFrame>
        <p:nvGraphicFramePr>
          <p:cNvPr id="7" name="Inhaltsplatzhalter 6"/>
          <p:cNvGraphicFramePr>
            <a:graphicFrameLocks noGrp="1"/>
          </p:cNvGraphicFramePr>
          <p:nvPr>
            <p:ph idx="1"/>
            <p:extLst>
              <p:ext uri="{D42A27DB-BD31-4B8C-83A1-F6EECF244321}">
                <p14:modId xmlns:p14="http://schemas.microsoft.com/office/powerpoint/2010/main" val="2752873163"/>
              </p:ext>
            </p:extLst>
          </p:nvPr>
        </p:nvGraphicFramePr>
        <p:xfrm>
          <a:off x="685800" y="1981200"/>
          <a:ext cx="7772400" cy="2931160"/>
        </p:xfrm>
        <a:graphic>
          <a:graphicData uri="http://schemas.openxmlformats.org/drawingml/2006/table">
            <a:tbl>
              <a:tblPr firstRow="1" firstCol="1" bandRow="1">
                <a:tableStyleId>{00A15C55-8517-42AA-B614-E9B94910E393}</a:tableStyleId>
              </a:tblPr>
              <a:tblGrid>
                <a:gridCol w="1554480"/>
                <a:gridCol w="1554480"/>
                <a:gridCol w="1554480"/>
                <a:gridCol w="1554480"/>
                <a:gridCol w="1554480"/>
              </a:tblGrid>
              <a:tr h="370840">
                <a:tc>
                  <a:txBody>
                    <a:bodyPr/>
                    <a:lstStyle/>
                    <a:p>
                      <a:endParaRPr lang="en-US" dirty="0"/>
                    </a:p>
                  </a:txBody>
                  <a:tcPr/>
                </a:tc>
                <a:tc>
                  <a:txBody>
                    <a:bodyPr/>
                    <a:lstStyle/>
                    <a:p>
                      <a:r>
                        <a:rPr lang="en-US" dirty="0" smtClean="0"/>
                        <a:t>Monday</a:t>
                      </a:r>
                      <a:endParaRPr lang="en-US" dirty="0"/>
                    </a:p>
                  </a:txBody>
                  <a:tcPr/>
                </a:tc>
                <a:tc>
                  <a:txBody>
                    <a:bodyPr/>
                    <a:lstStyle/>
                    <a:p>
                      <a:r>
                        <a:rPr lang="en-US" dirty="0" smtClean="0"/>
                        <a:t>Tuesday</a:t>
                      </a:r>
                      <a:endParaRPr lang="en-US" dirty="0"/>
                    </a:p>
                  </a:txBody>
                  <a:tcPr/>
                </a:tc>
                <a:tc>
                  <a:txBody>
                    <a:bodyPr/>
                    <a:lstStyle/>
                    <a:p>
                      <a:r>
                        <a:rPr lang="en-US" dirty="0" smtClean="0"/>
                        <a:t>Wednesday</a:t>
                      </a:r>
                      <a:endParaRPr lang="en-US" dirty="0"/>
                    </a:p>
                  </a:txBody>
                  <a:tcPr/>
                </a:tc>
                <a:tc>
                  <a:txBody>
                    <a:bodyPr/>
                    <a:lstStyle/>
                    <a:p>
                      <a:r>
                        <a:rPr lang="en-US" dirty="0" smtClean="0"/>
                        <a:t>Thursday</a:t>
                      </a:r>
                      <a:endParaRPr lang="en-US" dirty="0"/>
                    </a:p>
                  </a:txBody>
                  <a:tcPr/>
                </a:tc>
              </a:tr>
              <a:tr h="370840">
                <a:tc>
                  <a:txBody>
                    <a:bodyPr/>
                    <a:lstStyle/>
                    <a:p>
                      <a:r>
                        <a:rPr lang="en-US" dirty="0" smtClean="0"/>
                        <a:t>AM 1</a:t>
                      </a:r>
                      <a:endParaRPr lang="en-US" dirty="0"/>
                    </a:p>
                  </a:txBody>
                  <a:tcPr/>
                </a:tc>
                <a:tc>
                  <a:txBody>
                    <a:bodyPr/>
                    <a:lstStyle/>
                    <a:p>
                      <a:endParaRPr lang="en-US" dirty="0" smtClean="0"/>
                    </a:p>
                    <a:p>
                      <a:endParaRPr lang="en-US" dirty="0"/>
                    </a:p>
                  </a:txBody>
                  <a:tcPr/>
                </a:tc>
                <a:tc>
                  <a:txBody>
                    <a:bodyPr/>
                    <a:lstStyle/>
                    <a:p>
                      <a:endParaRPr lang="en-US" dirty="0" smtClean="0"/>
                    </a:p>
                    <a:p>
                      <a:endParaRPr lang="en-US" dirty="0"/>
                    </a:p>
                  </a:txBody>
                  <a:tcPr/>
                </a:tc>
                <a:tc>
                  <a:txBody>
                    <a:bodyPr/>
                    <a:lstStyle/>
                    <a:p>
                      <a:endParaRPr lang="en-US"/>
                    </a:p>
                  </a:txBody>
                  <a:tcPr/>
                </a:tc>
                <a:tc>
                  <a:txBody>
                    <a:bodyPr/>
                    <a:lstStyle/>
                    <a:p>
                      <a:endParaRPr lang="en-US"/>
                    </a:p>
                  </a:txBody>
                  <a:tcPr/>
                </a:tc>
              </a:tr>
              <a:tr h="370840">
                <a:tc>
                  <a:txBody>
                    <a:bodyPr/>
                    <a:lstStyle/>
                    <a:p>
                      <a:r>
                        <a:rPr lang="en-US" dirty="0" smtClean="0"/>
                        <a:t>AM</a:t>
                      </a:r>
                      <a:r>
                        <a:rPr lang="en-US" baseline="0" dirty="0" smtClean="0"/>
                        <a:t> 2</a:t>
                      </a:r>
                      <a:endParaRPr lang="en-US" dirty="0"/>
                    </a:p>
                  </a:txBody>
                  <a:tcPr/>
                </a:tc>
                <a:tc>
                  <a:txBody>
                    <a:bodyPr/>
                    <a:lstStyle/>
                    <a:p>
                      <a:endParaRPr lang="en-US" dirty="0" smtClean="0"/>
                    </a:p>
                    <a:p>
                      <a:endParaRPr lang="en-US" dirty="0"/>
                    </a:p>
                  </a:txBody>
                  <a:tcPr/>
                </a:tc>
                <a:tc>
                  <a:txBody>
                    <a:bodyPr/>
                    <a:lstStyle/>
                    <a:p>
                      <a:endParaRPr lang="en-US"/>
                    </a:p>
                  </a:txBody>
                  <a:tcPr/>
                </a:tc>
                <a:tc>
                  <a:txBody>
                    <a:bodyPr/>
                    <a:lstStyle/>
                    <a:p>
                      <a:endParaRPr lang="en-US"/>
                    </a:p>
                  </a:txBody>
                  <a:tcPr/>
                </a:tc>
                <a:tc>
                  <a:txBody>
                    <a:bodyPr/>
                    <a:lstStyle/>
                    <a:p>
                      <a:endParaRPr lang="en-US"/>
                    </a:p>
                  </a:txBody>
                  <a:tcPr/>
                </a:tc>
              </a:tr>
              <a:tr h="370840">
                <a:tc>
                  <a:txBody>
                    <a:bodyPr/>
                    <a:lstStyle/>
                    <a:p>
                      <a:r>
                        <a:rPr lang="en-US" dirty="0" smtClean="0"/>
                        <a:t>PM 1</a:t>
                      </a:r>
                      <a:endParaRPr lang="en-US" dirty="0"/>
                    </a:p>
                  </a:txBody>
                  <a:tcPr/>
                </a:tc>
                <a:tc>
                  <a:txBody>
                    <a:bodyPr/>
                    <a:lstStyle/>
                    <a:p>
                      <a:pPr algn="ctr"/>
                      <a:r>
                        <a:rPr lang="en-US" sz="1800" kern="1200" dirty="0" smtClean="0">
                          <a:solidFill>
                            <a:schemeClr val="dk1"/>
                          </a:solidFill>
                          <a:latin typeface="+mn-lt"/>
                          <a:ea typeface="+mn-ea"/>
                          <a:cs typeface="+mn-cs"/>
                        </a:rPr>
                        <a:t>SG LPWA</a:t>
                      </a:r>
                      <a:endParaRPr lang="en-US" sz="1800" kern="1200" dirty="0">
                        <a:solidFill>
                          <a:schemeClr val="dk1"/>
                        </a:solidFill>
                        <a:latin typeface="+mn-lt"/>
                        <a:ea typeface="+mn-ea"/>
                        <a:cs typeface="+mn-cs"/>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SG LPWA</a:t>
                      </a:r>
                    </a:p>
                    <a:p>
                      <a:pPr algn="ctr"/>
                      <a:endParaRPr lang="en-US" sz="1800" kern="1200" dirty="0">
                        <a:solidFill>
                          <a:schemeClr val="dk1"/>
                        </a:solidFill>
                        <a:latin typeface="+mn-lt"/>
                        <a:ea typeface="+mn-ea"/>
                        <a:cs typeface="+mn-cs"/>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SG LPWA</a:t>
                      </a:r>
                    </a:p>
                    <a:p>
                      <a:pPr algn="ctr"/>
                      <a:endParaRPr lang="en-US" sz="1800" kern="1200" dirty="0">
                        <a:solidFill>
                          <a:schemeClr val="dk1"/>
                        </a:solidFill>
                        <a:latin typeface="+mn-lt"/>
                        <a:ea typeface="+mn-ea"/>
                        <a:cs typeface="+mn-cs"/>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SG LPWA</a:t>
                      </a:r>
                    </a:p>
                    <a:p>
                      <a:pPr algn="ctr"/>
                      <a:endParaRPr lang="en-US" sz="1800" kern="1200" dirty="0">
                        <a:solidFill>
                          <a:schemeClr val="dk1"/>
                        </a:solidFill>
                        <a:latin typeface="+mn-lt"/>
                        <a:ea typeface="+mn-ea"/>
                        <a:cs typeface="+mn-cs"/>
                      </a:endParaRPr>
                    </a:p>
                  </a:txBody>
                  <a:tcPr/>
                </a:tc>
              </a:tr>
              <a:tr h="370840">
                <a:tc>
                  <a:txBody>
                    <a:bodyPr/>
                    <a:lstStyle/>
                    <a:p>
                      <a:r>
                        <a:rPr lang="en-US" dirty="0" smtClean="0"/>
                        <a:t>PM 2</a:t>
                      </a:r>
                      <a:endParaRPr lang="en-US" dirty="0"/>
                    </a:p>
                  </a:txBody>
                  <a:tcPr/>
                </a:tc>
                <a:tc>
                  <a:txBody>
                    <a:bodyPr/>
                    <a:lstStyle/>
                    <a:p>
                      <a:endParaRPr lang="en-US" dirty="0" smtClean="0"/>
                    </a:p>
                    <a:p>
                      <a:endParaRPr lang="en-US" dirty="0"/>
                    </a:p>
                  </a:txBody>
                  <a:tcPr/>
                </a:tc>
                <a:tc>
                  <a:txBody>
                    <a:bodyPr/>
                    <a:lstStyle/>
                    <a:p>
                      <a:endParaRPr lang="en-US"/>
                    </a:p>
                  </a:txBody>
                  <a:tcPr/>
                </a:tc>
                <a:tc>
                  <a:txBody>
                    <a:bodyPr/>
                    <a:lstStyle/>
                    <a:p>
                      <a:endParaRPr lang="en-US"/>
                    </a:p>
                  </a:txBody>
                  <a:tcPr/>
                </a:tc>
                <a:tc>
                  <a:txBody>
                    <a:bodyPr/>
                    <a:lstStyle/>
                    <a:p>
                      <a:endParaRPr lang="en-US" dirty="0"/>
                    </a:p>
                  </a:txBody>
                  <a:tcPr/>
                </a:tc>
              </a:tr>
            </a:tbl>
          </a:graphicData>
        </a:graphic>
      </p:graphicFrame>
      <p:sp>
        <p:nvSpPr>
          <p:cNvPr id="4" name="Datumsplatzhalter 3"/>
          <p:cNvSpPr>
            <a:spLocks noGrp="1"/>
          </p:cNvSpPr>
          <p:nvPr>
            <p:ph type="dt" sz="half" idx="10"/>
          </p:nvPr>
        </p:nvSpPr>
        <p:spPr>
          <a:xfrm>
            <a:off x="685800" y="378281"/>
            <a:ext cx="1600200" cy="215444"/>
          </a:xfrm>
        </p:spPr>
        <p:txBody>
          <a:bodyPr/>
          <a:lstStyle/>
          <a:p>
            <a:pPr>
              <a:defRPr/>
            </a:pPr>
            <a:r>
              <a:rPr lang="en-US" altLang="en-US" dirty="0" smtClean="0"/>
              <a:t>Mar. </a:t>
            </a:r>
            <a:r>
              <a:rPr lang="en-US" altLang="en-US" dirty="0"/>
              <a:t>2018</a:t>
            </a:r>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8</a:t>
            </a:fld>
            <a:endParaRPr lang="en-US" altLang="en-US"/>
          </a:p>
        </p:txBody>
      </p:sp>
      <p:sp>
        <p:nvSpPr>
          <p:cNvPr id="8" name="Inhaltsplatzhalter 2"/>
          <p:cNvSpPr txBox="1">
            <a:spLocks/>
          </p:cNvSpPr>
          <p:nvPr/>
        </p:nvSpPr>
        <p:spPr bwMode="auto">
          <a:xfrm>
            <a:off x="685800" y="5229200"/>
            <a:ext cx="7772400" cy="8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r>
              <a:rPr lang="en-US" sz="2400" kern="0" dirty="0" smtClean="0"/>
              <a:t>Some session may be skipped, depending on progress</a:t>
            </a:r>
          </a:p>
        </p:txBody>
      </p:sp>
    </p:spTree>
    <p:extLst>
      <p:ext uri="{BB962C8B-B14F-4D97-AF65-F5344CB8AC3E}">
        <p14:creationId xmlns:p14="http://schemas.microsoft.com/office/powerpoint/2010/main" val="103502395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Main Agenda Items for the Week</a:t>
            </a:r>
            <a:endParaRPr lang="en-US" dirty="0"/>
          </a:p>
        </p:txBody>
      </p:sp>
      <p:sp>
        <p:nvSpPr>
          <p:cNvPr id="3" name="Inhaltsplatzhalter 2"/>
          <p:cNvSpPr>
            <a:spLocks noGrp="1"/>
          </p:cNvSpPr>
          <p:nvPr>
            <p:ph idx="1"/>
          </p:nvPr>
        </p:nvSpPr>
        <p:spPr/>
        <p:txBody>
          <a:bodyPr/>
          <a:lstStyle/>
          <a:p>
            <a:r>
              <a:rPr lang="en-US" sz="2400" dirty="0"/>
              <a:t>Approval of </a:t>
            </a:r>
            <a:r>
              <a:rPr lang="en-US" sz="2400" dirty="0" smtClean="0"/>
              <a:t>Irvine Minutes</a:t>
            </a:r>
          </a:p>
          <a:p>
            <a:r>
              <a:rPr lang="en-US" sz="2400" dirty="0" smtClean="0"/>
              <a:t>Latest News from ETSI LTN</a:t>
            </a:r>
            <a:endParaRPr lang="en-US" sz="2400" dirty="0"/>
          </a:p>
          <a:p>
            <a:r>
              <a:rPr lang="en-US" sz="2400" dirty="0" smtClean="0"/>
              <a:t>802.15.4w Future Schedule</a:t>
            </a:r>
          </a:p>
          <a:p>
            <a:r>
              <a:rPr lang="en-US" sz="2400" dirty="0" smtClean="0"/>
              <a:t>Call for Proposals</a:t>
            </a:r>
            <a:endParaRPr lang="en-US" dirty="0"/>
          </a:p>
          <a:p>
            <a:r>
              <a:rPr lang="en-US" sz="2400" dirty="0" smtClean="0"/>
              <a:t>Proposal Evaluation Procedure</a:t>
            </a:r>
          </a:p>
          <a:p>
            <a:r>
              <a:rPr lang="en-US" sz="2400" dirty="0" smtClean="0"/>
              <a:t>Liaison with ETSI LTN</a:t>
            </a:r>
          </a:p>
          <a:p>
            <a:r>
              <a:rPr lang="en-US" sz="2400" dirty="0" smtClean="0"/>
              <a:t>IETF SCHC</a:t>
            </a:r>
          </a:p>
        </p:txBody>
      </p:sp>
      <p:sp>
        <p:nvSpPr>
          <p:cNvPr id="4" name="Datumsplatzhalter 3"/>
          <p:cNvSpPr>
            <a:spLocks noGrp="1"/>
          </p:cNvSpPr>
          <p:nvPr>
            <p:ph type="dt" sz="half" idx="10"/>
          </p:nvPr>
        </p:nvSpPr>
        <p:spPr>
          <a:xfrm>
            <a:off x="685800" y="378281"/>
            <a:ext cx="1600200" cy="215444"/>
          </a:xfrm>
        </p:spPr>
        <p:txBody>
          <a:bodyPr/>
          <a:lstStyle/>
          <a:p>
            <a:pPr>
              <a:defRPr/>
            </a:pPr>
            <a:r>
              <a:rPr lang="en-US" altLang="en-US" dirty="0" smtClean="0"/>
              <a:t>Mar. </a:t>
            </a:r>
            <a:r>
              <a:rPr lang="en-US" altLang="en-US" dirty="0" smtClean="0"/>
              <a:t>2018 </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9</a:t>
            </a:fld>
            <a:endParaRPr lang="en-US" altLang="en-US"/>
          </a:p>
        </p:txBody>
      </p:sp>
    </p:spTree>
    <p:extLst>
      <p:ext uri="{BB962C8B-B14F-4D97-AF65-F5344CB8AC3E}">
        <p14:creationId xmlns:p14="http://schemas.microsoft.com/office/powerpoint/2010/main" val="1746333604"/>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_Rbt">
  <a:themeElements>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tx1"/>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tx1"/>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IEEE-P802_15_Rbt</Template>
  <TotalTime>0</TotalTime>
  <Words>937</Words>
  <Application>Microsoft Office PowerPoint</Application>
  <PresentationFormat>Bildschirmpräsentation (4:3)</PresentationFormat>
  <Paragraphs>221</Paragraphs>
  <Slides>17</Slides>
  <Notes>2</Notes>
  <HiddenSlides>0</HiddenSlides>
  <MMClips>0</MMClips>
  <ScaleCrop>false</ScaleCrop>
  <HeadingPairs>
    <vt:vector size="6" baseType="variant">
      <vt:variant>
        <vt:lpstr>Verwendete Schriftarten</vt:lpstr>
      </vt:variant>
      <vt:variant>
        <vt:i4>2</vt:i4>
      </vt:variant>
      <vt:variant>
        <vt:lpstr>Design</vt:lpstr>
      </vt:variant>
      <vt:variant>
        <vt:i4>2</vt:i4>
      </vt:variant>
      <vt:variant>
        <vt:lpstr>Folientitel</vt:lpstr>
      </vt:variant>
      <vt:variant>
        <vt:i4>17</vt:i4>
      </vt:variant>
    </vt:vector>
  </HeadingPairs>
  <TitlesOfParts>
    <vt:vector size="21" baseType="lpstr">
      <vt:lpstr>Times New Roman</vt:lpstr>
      <vt:lpstr>Arial</vt:lpstr>
      <vt:lpstr>IEEE-P802_15_Rbt</vt:lpstr>
      <vt:lpstr>Default Design</vt:lpstr>
      <vt:lpstr>PowerPoint-Präsentation</vt:lpstr>
      <vt:lpstr>802.15 SG LPWA Agenda March 2018 Plenary</vt:lpstr>
      <vt:lpstr>Instructions for the WG Chair</vt:lpstr>
      <vt:lpstr>Participants, Patents, and Duty to Inform</vt:lpstr>
      <vt:lpstr>Patent Related Links</vt:lpstr>
      <vt:lpstr>Call for Potentially Essential Patents</vt:lpstr>
      <vt:lpstr>Other Guidelines for IEEE WG Meetings</vt:lpstr>
      <vt:lpstr>SG LPWA Schedule for the Week</vt:lpstr>
      <vt:lpstr>Main Agenda Items for the Week</vt:lpstr>
      <vt:lpstr>Draft Agenda</vt:lpstr>
      <vt:lpstr>Agenda</vt:lpstr>
      <vt:lpstr>Review of Irvine Minutes</vt:lpstr>
      <vt:lpstr>Latest News from ETSI-LTN</vt:lpstr>
      <vt:lpstr>Proposed TG4w Draft Schedule</vt:lpstr>
      <vt:lpstr>Call for Proposals Document</vt:lpstr>
      <vt:lpstr>Technical Guidance Document</vt:lpstr>
      <vt:lpstr>Proposed 15.4w Spec Development Process</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IEEE 802.15 &lt;subject&gt;</dc:subject>
  <dc:creator>Joerg Robert</dc:creator>
  <dc:description>&lt;doc#&gt;</dc:description>
  <cp:lastModifiedBy>Joerg Robert</cp:lastModifiedBy>
  <cp:revision>40</cp:revision>
  <cp:lastPrinted>1998-02-10T13:28:06Z</cp:lastPrinted>
  <dcterms:created xsi:type="dcterms:W3CDTF">2018-03-02T09:48:16Z</dcterms:created>
  <dcterms:modified xsi:type="dcterms:W3CDTF">2018-03-04T19:32:50Z</dcterms:modified>
</cp:coreProperties>
</file>