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60" r:id="rId3"/>
    <p:sldId id="312" r:id="rId4"/>
    <p:sldId id="313" r:id="rId5"/>
    <p:sldId id="319" r:id="rId6"/>
    <p:sldId id="314" r:id="rId7"/>
    <p:sldId id="315" r:id="rId8"/>
    <p:sldId id="317" r:id="rId9"/>
    <p:sldId id="320" r:id="rId10"/>
    <p:sldId id="321" r:id="rId11"/>
    <p:sldId id="322" r:id="rId12"/>
    <p:sldId id="323"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536" autoAdjust="0"/>
  </p:normalViewPr>
  <p:slideViewPr>
    <p:cSldViewPr>
      <p:cViewPr>
        <p:scale>
          <a:sx n="100" d="100"/>
          <a:sy n="100" d="100"/>
        </p:scale>
        <p:origin x="213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March 2018</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March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a:t>
            </a:r>
            <a:r>
              <a:rPr lang="mr-IN" altLang="en-US" sz="1400" b="1" dirty="0" smtClean="0"/>
              <a:t>IEEE 802.15-18-</a:t>
            </a:r>
            <a:r>
              <a:rPr lang="fi-FI" altLang="en-US" sz="1400" b="1" dirty="0" smtClean="0"/>
              <a:t>0087-00</a:t>
            </a:r>
            <a:r>
              <a:rPr lang="mr-IN" altLang="en-US" sz="1400" b="1" dirty="0" smtClean="0"/>
              <a:t>-</a:t>
            </a:r>
            <a:r>
              <a:rPr lang="mr-IN"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March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[5 March,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 [IEEE 802.15 4y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[4y SECN </a:t>
            </a:r>
            <a:r>
              <a:rPr lang="en-US" altLang="en-US" sz="1600" dirty="0" err="1" smtClean="0">
                <a:solidFill>
                  <a:schemeClr val="tx2"/>
                </a:solidFill>
              </a:rPr>
              <a:t>Itron</a:t>
            </a:r>
            <a:r>
              <a:rPr lang="en-US" altLang="en-US" sz="1600" dirty="0" smtClean="0">
                <a:solidFill>
                  <a:schemeClr val="tx2"/>
                </a:solidFill>
              </a:rPr>
              <a:t> proposal for enhanced security]</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[4y SECN </a:t>
            </a:r>
            <a:r>
              <a:rPr lang="en-US" altLang="en-US" sz="1600" dirty="0" err="1">
                <a:solidFill>
                  <a:schemeClr val="tx2"/>
                </a:solidFill>
              </a:rPr>
              <a:t>Itron</a:t>
            </a:r>
            <a:r>
              <a:rPr lang="en-US" altLang="en-US" sz="1600" dirty="0">
                <a:solidFill>
                  <a:schemeClr val="tx2"/>
                </a:solidFill>
              </a:rPr>
              <a:t> proposal for enhanced security]</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Header IE (continued)</a:t>
            </a:r>
          </a:p>
          <a:p>
            <a:pPr lvl="1"/>
            <a:r>
              <a:rPr lang="en-US" sz="2400" dirty="0" smtClean="0"/>
              <a:t>Key Derivation Function</a:t>
            </a:r>
            <a:endParaRPr lang="en-US" sz="2400" dirty="0" smtClean="0"/>
          </a:p>
          <a:p>
            <a:pPr lvl="2"/>
            <a:r>
              <a:rPr lang="en-US" sz="2000" dirty="0" smtClean="0"/>
              <a:t>SP800-108 CMAC (section 5.1)</a:t>
            </a:r>
            <a:endParaRPr lang="en-US" sz="2000" dirty="0" smtClean="0"/>
          </a:p>
          <a:p>
            <a:pPr lvl="2"/>
            <a:r>
              <a:rPr lang="en-US" sz="2000" dirty="0"/>
              <a:t>7</a:t>
            </a:r>
            <a:r>
              <a:rPr lang="en-US" sz="2000" dirty="0" smtClean="0"/>
              <a:t> </a:t>
            </a:r>
            <a:r>
              <a:rPr lang="en-US" sz="2000" dirty="0" smtClean="0"/>
              <a:t>reserved </a:t>
            </a:r>
            <a:r>
              <a:rPr lang="en-US" sz="2000" dirty="0" smtClean="0"/>
              <a:t>fields</a:t>
            </a:r>
            <a:endParaRPr lang="en-US" sz="2000"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10</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r>
              <a:rPr lang="en-US" b="1" dirty="0" smtClean="0"/>
              <a:t>IEEE 802.15.4 </a:t>
            </a:r>
            <a:r>
              <a:rPr lang="en-US" b="1" smtClean="0"/>
              <a:t/>
            </a:r>
            <a:br>
              <a:rPr lang="en-US" b="1" smtClean="0"/>
            </a:br>
            <a:r>
              <a:rPr lang="en-US" b="1"/>
              <a:t> Enhanced Security Capabilities IE</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0415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Header IE </a:t>
            </a:r>
          </a:p>
          <a:p>
            <a:pPr lvl="1"/>
            <a:r>
              <a:rPr lang="en-US" sz="2400" dirty="0" smtClean="0"/>
              <a:t>For a given established Key Index</a:t>
            </a:r>
            <a:endParaRPr lang="en-US" sz="2400" dirty="0" smtClean="0"/>
          </a:p>
          <a:p>
            <a:pPr lvl="2"/>
            <a:r>
              <a:rPr lang="en-US" sz="2000" dirty="0" smtClean="0"/>
              <a:t>Agreed Symmetric Key Size, Agreed Symmetric Encryption Algorithm, Agreed Encryption Mode, Agreed Integrity Mechanism, Agreed Integrity Size</a:t>
            </a:r>
            <a:endParaRPr lang="en-US" sz="2000"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11</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r>
              <a:rPr lang="en-US" b="1" dirty="0" smtClean="0"/>
              <a:t>IEEE 802.15.4 </a:t>
            </a:r>
            <a:br>
              <a:rPr lang="en-US" b="1" dirty="0" smtClean="0"/>
            </a:br>
            <a:r>
              <a:rPr lang="en-US" b="1" dirty="0"/>
              <a:t> Enhanced Security </a:t>
            </a:r>
            <a:r>
              <a:rPr lang="en-US" b="1" dirty="0" smtClean="0"/>
              <a:t>IE</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483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lnSpcReduction="10000"/>
          </a:bodyPr>
          <a:lstStyle/>
          <a:p>
            <a:r>
              <a:rPr lang="en-US" sz="2800" dirty="0" smtClean="0"/>
              <a:t>During Key Establishment (presumably using IEEE 802.15.9 or using some other symmetric key placement scheme):</a:t>
            </a:r>
            <a:endParaRPr lang="en-US" sz="2800" dirty="0" smtClean="0"/>
          </a:p>
          <a:p>
            <a:pPr lvl="1"/>
            <a:r>
              <a:rPr lang="en-US" sz="2400" dirty="0" smtClean="0"/>
              <a:t>Exchange Enhanced Security Capabilities IE between pairs of one-hop devices planning to share a Key Index with information on the Key Source (optional)/Key ID Mode/Key Index</a:t>
            </a:r>
          </a:p>
          <a:p>
            <a:r>
              <a:rPr lang="en-US" dirty="0" smtClean="0"/>
              <a:t>During exchange of beacon frames/data frames/multipurpose frames/command frames using </a:t>
            </a:r>
            <a:r>
              <a:rPr lang="en-US" smtClean="0"/>
              <a:t>an established </a:t>
            </a:r>
            <a:r>
              <a:rPr lang="en-US" dirty="0" smtClean="0"/>
              <a:t>Key Index:</a:t>
            </a:r>
          </a:p>
          <a:p>
            <a:pPr lvl="1"/>
            <a:r>
              <a:rPr lang="en-US" dirty="0" smtClean="0"/>
              <a:t>Send Enhanced Security IE with agreed security settings reflected how the frame was secured.</a:t>
            </a:r>
            <a:endParaRPr lang="en-US"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r>
              <a:rPr lang="en-US" b="1" dirty="0" smtClean="0"/>
              <a:t>IEEE 802.15.4 </a:t>
            </a:r>
            <a:br>
              <a:rPr lang="en-US" b="1" dirty="0" smtClean="0"/>
            </a:br>
            <a:r>
              <a:rPr lang="en-US" b="1" dirty="0"/>
              <a:t> Enhanced Security </a:t>
            </a:r>
            <a:r>
              <a:rPr lang="en-US" b="1" dirty="0" smtClean="0"/>
              <a:t>Processing</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570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4y SECN</a:t>
            </a:r>
            <a:br>
              <a:rPr lang="en-US" dirty="0" smtClean="0"/>
            </a:br>
            <a:r>
              <a:rPr lang="en-US" dirty="0" err="1" smtClean="0"/>
              <a:t>Itron</a:t>
            </a:r>
            <a:r>
              <a:rPr lang="en-US" dirty="0" smtClean="0"/>
              <a:t> Proposal for Enhanced Security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March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smtClean="0"/>
          </a:p>
          <a:p>
            <a:r>
              <a:rPr lang="en-US" sz="2800" dirty="0" smtClean="0"/>
              <a:t>No change proposed.  </a:t>
            </a:r>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3</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True for Enhanced Security Frames</a:t>
            </a:r>
          </a:p>
          <a:p>
            <a:pPr lvl="1"/>
            <a:r>
              <a:rPr lang="en-US" sz="2400" dirty="0" smtClean="0"/>
              <a:t>No changes proposed to existing fields</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a:p>
          <a:p>
            <a:endParaRPr lang="en-US" sz="2800" dirty="0" smtClean="0"/>
          </a:p>
          <a:p>
            <a:endParaRPr lang="en-US" sz="2800" dirty="0"/>
          </a:p>
          <a:p>
            <a:endParaRPr lang="en-US" sz="2800" dirty="0" smtClean="0"/>
          </a:p>
          <a:p>
            <a:r>
              <a:rPr lang="en-US" sz="2800" dirty="0" smtClean="0"/>
              <a:t>No changes proposed to the Security Control, Frame Counter or Key Identifier fields</a:t>
            </a:r>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spTree>
    <p:extLst>
      <p:ext uri="{BB962C8B-B14F-4D97-AF65-F5344CB8AC3E}">
        <p14:creationId xmlns:p14="http://schemas.microsoft.com/office/powerpoint/2010/main" val="2018032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endParaRPr lang="en-US" sz="2800" dirty="0"/>
          </a:p>
          <a:p>
            <a:r>
              <a:rPr lang="en-US" sz="2800" dirty="0" smtClean="0"/>
              <a:t>Security Control Field</a:t>
            </a:r>
          </a:p>
          <a:p>
            <a:endParaRPr lang="en-US" sz="2800" dirty="0"/>
          </a:p>
          <a:p>
            <a:endParaRPr lang="en-US" sz="2800" dirty="0" smtClean="0"/>
          </a:p>
          <a:p>
            <a:endParaRPr lang="en-US" sz="2800" dirty="0"/>
          </a:p>
          <a:p>
            <a:endParaRPr lang="en-US" sz="2800" dirty="0" smtClean="0"/>
          </a:p>
          <a:p>
            <a:r>
              <a:rPr lang="en-US" sz="2800" dirty="0" smtClean="0"/>
              <a:t>No changes to Security Level, Key Identifier Mode, Frame Counter Suppression, ASN in Nonce or Reserved</a:t>
            </a:r>
          </a:p>
          <a:p>
            <a:r>
              <a:rPr lang="en-US" sz="2800" dirty="0" smtClean="0"/>
              <a:t>Fix the Reserved field to cover just bit 7</a:t>
            </a:r>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655588" y="2852936"/>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156" y="1140411"/>
            <a:ext cx="8601888" cy="5335002"/>
          </a:xfrm>
        </p:spPr>
        <p:txBody>
          <a:bodyPr>
            <a:normAutofit/>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1300" dirty="0" smtClean="0"/>
          </a:p>
          <a:p>
            <a:endParaRPr lang="en-US" sz="1300" dirty="0"/>
          </a:p>
          <a:p>
            <a:endParaRPr lang="en-US" sz="1300" dirty="0"/>
          </a:p>
          <a:p>
            <a:pPr lvl="1"/>
            <a:endParaRPr lang="en-US" sz="1300" dirty="0" smtClean="0"/>
          </a:p>
          <a:p>
            <a:pPr lvl="1"/>
            <a:endParaRPr lang="en-US" sz="1300" dirty="0"/>
          </a:p>
          <a:p>
            <a:pPr lvl="1"/>
            <a:endParaRPr lang="en-US" sz="1300" dirty="0" smtClean="0"/>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
        <p:nvSpPr>
          <p:cNvPr id="2" name="TextBox 1"/>
          <p:cNvSpPr txBox="1"/>
          <p:nvPr/>
        </p:nvSpPr>
        <p:spPr>
          <a:xfrm>
            <a:off x="675991" y="5392046"/>
            <a:ext cx="8202621" cy="1015663"/>
          </a:xfrm>
          <a:prstGeom prst="rect">
            <a:avLst/>
          </a:prstGeom>
          <a:noFill/>
        </p:spPr>
        <p:txBody>
          <a:bodyPr wrap="square" rtlCol="0">
            <a:spAutoFit/>
          </a:bodyPr>
          <a:lstStyle/>
          <a:p>
            <a:r>
              <a:rPr lang="en-US" sz="2000" b="1" dirty="0" smtClean="0">
                <a:latin typeface="Arial" charset="0"/>
                <a:ea typeface="Arial" charset="0"/>
                <a:cs typeface="Arial" charset="0"/>
              </a:rPr>
              <a:t>Modify Security Level 4 as follows:</a:t>
            </a:r>
          </a:p>
          <a:p>
            <a:r>
              <a:rPr lang="en-US" sz="2000" b="1" dirty="0" smtClean="0">
                <a:latin typeface="Arial" charset="0"/>
                <a:ea typeface="Arial" charset="0"/>
                <a:cs typeface="Arial" charset="0"/>
              </a:rPr>
              <a:t>For Frame Types 0b00/0b01,    AES-256 with MIC-128.    </a:t>
            </a:r>
          </a:p>
          <a:p>
            <a:r>
              <a:rPr lang="en-US" sz="2000" b="1" dirty="0" smtClean="0">
                <a:latin typeface="Arial" charset="0"/>
                <a:ea typeface="Arial" charset="0"/>
                <a:cs typeface="Arial" charset="0"/>
              </a:rPr>
              <a:t>For Frame Type 0b10,   extend via </a:t>
            </a:r>
            <a:r>
              <a:rPr lang="en-US" sz="2000" b="1" dirty="0" smtClean="0">
                <a:latin typeface="Arial" charset="0"/>
                <a:ea typeface="Arial" charset="0"/>
                <a:cs typeface="Arial" charset="0"/>
              </a:rPr>
              <a:t>SECN IE’s </a:t>
            </a:r>
            <a:r>
              <a:rPr lang="en-US" sz="2000" b="1" dirty="0" smtClean="0">
                <a:latin typeface="Arial" charset="0"/>
                <a:ea typeface="Arial" charset="0"/>
                <a:cs typeface="Arial" charset="0"/>
              </a:rPr>
              <a:t>(defined next)</a:t>
            </a:r>
            <a:endParaRPr lang="en-US" sz="2000" b="1" dirty="0">
              <a:latin typeface="Arial" charset="0"/>
              <a:ea typeface="Arial" charset="0"/>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05988314"/>
              </p:ext>
            </p:extLst>
          </p:nvPr>
        </p:nvGraphicFramePr>
        <p:xfrm>
          <a:off x="971598" y="1673811"/>
          <a:ext cx="7939446" cy="3605635"/>
        </p:xfrm>
        <a:graphic>
          <a:graphicData uri="http://schemas.openxmlformats.org/drawingml/2006/table">
            <a:tbl>
              <a:tblPr/>
              <a:tblGrid>
                <a:gridCol w="1323241"/>
                <a:gridCol w="1323241"/>
                <a:gridCol w="1323241"/>
                <a:gridCol w="1323241"/>
                <a:gridCol w="1323241"/>
                <a:gridCol w="1323241"/>
              </a:tblGrid>
              <a:tr h="262475">
                <a:tc gridSpan="6">
                  <a:txBody>
                    <a:bodyPr/>
                    <a:lstStyle/>
                    <a:p>
                      <a:pPr algn="ctr"/>
                      <a:r>
                        <a:rPr lang="en-US" sz="1400" b="1">
                          <a:effectLst/>
                          <a:latin typeface="Helvetica" charset="0"/>
                        </a:rPr>
                        <a:t>Security levels available to the MAC sublayer </a:t>
                      </a:r>
                      <a:endParaRPr lang="en-US" sz="1400">
                        <a:effectLst/>
                        <a:latin typeface="Helvetica" charset="0"/>
                      </a:endParaRPr>
                    </a:p>
                  </a:txBody>
                  <a:tcPr marL="59348" marR="59348" marT="59348" marB="29674"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0050">
                <a:tc>
                  <a:txBody>
                    <a:bodyPr/>
                    <a:lstStyle/>
                    <a:p>
                      <a:pPr algn="ctr"/>
                      <a:r>
                        <a:rPr lang="en-US" sz="1400" b="1">
                          <a:effectLst/>
                          <a:latin typeface="Helvetica" charset="0"/>
                        </a:rPr>
                        <a:t>Security</a:t>
                      </a:r>
                      <a:br>
                        <a:rPr lang="en-US" sz="1400" b="1">
                          <a:effectLst/>
                          <a:latin typeface="Helvetica" charset="0"/>
                        </a:rPr>
                      </a:br>
                      <a:r>
                        <a:rPr lang="en-US" sz="1400" b="1">
                          <a:effectLst/>
                          <a:latin typeface="Helvetica" charset="0"/>
                        </a:rPr>
                        <a:t>level</a:t>
                      </a:r>
                      <a:endParaRPr lang="en-US" sz="1400">
                        <a:effectLst/>
                        <a:latin typeface="Helvetica" charset="0"/>
                      </a:endParaRPr>
                    </a:p>
                  </a:txBody>
                  <a:tcPr marL="79131" marR="59348" marT="59348" marB="49457" anchor="ctr">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b="1">
                          <a:effectLst/>
                          <a:latin typeface="Helvetica" charset="0"/>
                        </a:rPr>
                        <a:t>Security level field</a:t>
                      </a:r>
                      <a:br>
                        <a:rPr lang="en-US" sz="1400" b="1">
                          <a:effectLst/>
                          <a:latin typeface="Helvetica" charset="0"/>
                        </a:rPr>
                      </a:br>
                      <a:r>
                        <a:rPr lang="en-US" sz="1400" b="1">
                          <a:effectLst/>
                          <a:latin typeface="Helvetica" charset="0"/>
                        </a:rPr>
                        <a:t>b</a:t>
                      </a:r>
                      <a:r>
                        <a:rPr lang="en-US" sz="1400" b="1" baseline="-25000">
                          <a:effectLst/>
                          <a:latin typeface="Helvetica" charset="0"/>
                        </a:rPr>
                        <a:t>2</a:t>
                      </a:r>
                      <a:r>
                        <a:rPr lang="en-US" sz="1400" b="1">
                          <a:effectLst/>
                          <a:latin typeface="Helvetica" charset="0"/>
                        </a:rPr>
                        <a:t> b</a:t>
                      </a:r>
                      <a:r>
                        <a:rPr lang="en-US" sz="1400" b="1" baseline="-25000">
                          <a:effectLst/>
                          <a:latin typeface="Helvetica" charset="0"/>
                        </a:rPr>
                        <a:t>1</a:t>
                      </a:r>
                      <a:r>
                        <a:rPr lang="en-US" sz="1400" b="1">
                          <a:effectLst/>
                          <a:latin typeface="Helvetica" charset="0"/>
                        </a:rPr>
                        <a:t> b</a:t>
                      </a:r>
                      <a:r>
                        <a:rPr lang="en-US" sz="1400" b="1" baseline="-25000">
                          <a:effectLst/>
                          <a:latin typeface="Helvetica" charset="0"/>
                        </a:rPr>
                        <a:t>0</a:t>
                      </a:r>
                      <a:endParaRPr lang="en-US" sz="1400">
                        <a:effectLst/>
                        <a:latin typeface="Helvetica" charset="0"/>
                      </a:endParaRPr>
                    </a:p>
                  </a:txBody>
                  <a:tcPr marL="79131" marR="59348" marT="59348" marB="49457" anchor="ctr">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b="1">
                          <a:effectLst/>
                          <a:latin typeface="Helvetica" charset="0"/>
                        </a:rPr>
                        <a:t>Security</a:t>
                      </a:r>
                      <a:br>
                        <a:rPr lang="en-US" sz="1400" b="1">
                          <a:effectLst/>
                          <a:latin typeface="Helvetica" charset="0"/>
                        </a:rPr>
                      </a:br>
                      <a:r>
                        <a:rPr lang="en-US" sz="1400" b="1">
                          <a:effectLst/>
                          <a:latin typeface="Helvetica" charset="0"/>
                        </a:rPr>
                        <a:t>attributes</a:t>
                      </a:r>
                      <a:endParaRPr lang="en-US" sz="1400">
                        <a:effectLst/>
                        <a:latin typeface="Helvetica" charset="0"/>
                      </a:endParaRPr>
                    </a:p>
                  </a:txBody>
                  <a:tcPr marL="79131" marR="59348" marT="59348" marB="49457" anchor="ctr">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b="1">
                          <a:effectLst/>
                          <a:latin typeface="Helvetica" charset="0"/>
                        </a:rPr>
                        <a:t>Data</a:t>
                      </a:r>
                      <a:br>
                        <a:rPr lang="en-US" sz="1400" b="1">
                          <a:effectLst/>
                          <a:latin typeface="Helvetica" charset="0"/>
                        </a:rPr>
                      </a:br>
                      <a:r>
                        <a:rPr lang="en-US" sz="1400" b="1">
                          <a:effectLst/>
                          <a:latin typeface="Helvetica" charset="0"/>
                        </a:rPr>
                        <a:t>confidentiality</a:t>
                      </a:r>
                      <a:endParaRPr lang="en-US" sz="1400">
                        <a:effectLst/>
                        <a:latin typeface="Helvetica" charset="0"/>
                      </a:endParaRPr>
                    </a:p>
                  </a:txBody>
                  <a:tcPr marL="79131" marR="59348" marT="59348" marB="49457" anchor="ctr">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b="1">
                          <a:effectLst/>
                          <a:latin typeface="Helvetica" charset="0"/>
                        </a:rPr>
                        <a:t>Data</a:t>
                      </a:r>
                      <a:br>
                        <a:rPr lang="en-US" sz="1400" b="1">
                          <a:effectLst/>
                          <a:latin typeface="Helvetica" charset="0"/>
                        </a:rPr>
                      </a:br>
                      <a:r>
                        <a:rPr lang="en-US" sz="1400" b="1">
                          <a:effectLst/>
                          <a:latin typeface="Helvetica" charset="0"/>
                        </a:rPr>
                        <a:t>authenticity</a:t>
                      </a:r>
                      <a:endParaRPr lang="en-US" sz="1400">
                        <a:effectLst/>
                        <a:latin typeface="Helvetica" charset="0"/>
                      </a:endParaRPr>
                    </a:p>
                  </a:txBody>
                  <a:tcPr marL="79131" marR="59348" marT="59348" marB="49457" anchor="ctr">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b="1">
                          <a:effectLst/>
                          <a:latin typeface="Helvetica" charset="0"/>
                        </a:rPr>
                        <a:t>MIC length</a:t>
                      </a:r>
                      <a:br>
                        <a:rPr lang="en-US" sz="1400" b="1">
                          <a:effectLst/>
                          <a:latin typeface="Helvetica" charset="0"/>
                        </a:rPr>
                      </a:br>
                      <a:r>
                        <a:rPr lang="en-US" sz="1400" b="1">
                          <a:effectLst/>
                          <a:latin typeface="Helvetica" charset="0"/>
                        </a:rPr>
                        <a:t>(octets)</a:t>
                      </a:r>
                      <a:endParaRPr lang="en-US" sz="1400">
                        <a:effectLst/>
                        <a:latin typeface="Helvetica" charset="0"/>
                      </a:endParaRPr>
                    </a:p>
                  </a:txBody>
                  <a:tcPr marL="79131" marR="59348" marT="59348" marB="49457" anchor="ctr">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262475">
                <a:tc>
                  <a:txBody>
                    <a:bodyPr/>
                    <a:lstStyle/>
                    <a:p>
                      <a:pPr algn="ctr"/>
                      <a:r>
                        <a:rPr lang="en-US" sz="1400">
                          <a:effectLst/>
                          <a:latin typeface="Helvetica" charset="0"/>
                        </a:rPr>
                        <a:t>0</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is-IS" sz="1400">
                          <a:effectLst/>
                          <a:latin typeface="Helvetica" charset="0"/>
                        </a:rPr>
                        <a:t>000</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None</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OFF</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sk-SK" sz="1400">
                          <a:effectLst/>
                          <a:latin typeface="Helvetica" charset="0"/>
                        </a:rPr>
                        <a:t>NO</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0</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262475">
                <a:tc>
                  <a:txBody>
                    <a:bodyPr/>
                    <a:lstStyle/>
                    <a:p>
                      <a:pPr algn="ctr"/>
                      <a:r>
                        <a:rPr lang="en-US" sz="1400">
                          <a:effectLst/>
                          <a:latin typeface="Helvetica" charset="0"/>
                        </a:rPr>
                        <a:t>1</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is-IS" sz="1400">
                          <a:effectLst/>
                          <a:latin typeface="Helvetica" charset="0"/>
                        </a:rPr>
                        <a:t>001</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mr-IN" sz="1400">
                          <a:effectLst/>
                          <a:latin typeface="Helvetica" charset="0"/>
                        </a:rPr>
                        <a:t>MIC-32</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OFF</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4</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262475">
                <a:tc>
                  <a:txBody>
                    <a:bodyPr/>
                    <a:lstStyle/>
                    <a:p>
                      <a:pPr algn="ctr"/>
                      <a:r>
                        <a:rPr lang="is-IS" sz="1400">
                          <a:effectLst/>
                          <a:latin typeface="Helvetica" charset="0"/>
                        </a:rPr>
                        <a:t>2</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is-IS" sz="1400" dirty="0">
                          <a:effectLst/>
                          <a:latin typeface="Helvetica" charset="0"/>
                        </a:rPr>
                        <a:t>010</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mr-IN" sz="1400">
                          <a:effectLst/>
                          <a:latin typeface="Helvetica" charset="0"/>
                        </a:rPr>
                        <a:t>MIC-64</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OFF</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8</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262475">
                <a:tc>
                  <a:txBody>
                    <a:bodyPr/>
                    <a:lstStyle/>
                    <a:p>
                      <a:pPr algn="ctr"/>
                      <a:r>
                        <a:rPr lang="en-US" sz="1400">
                          <a:effectLst/>
                          <a:latin typeface="Helvetica" charset="0"/>
                        </a:rPr>
                        <a:t>3</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is-IS" sz="1400">
                          <a:effectLst/>
                          <a:latin typeface="Helvetica" charset="0"/>
                        </a:rPr>
                        <a:t>011</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mr-IN" sz="1400">
                          <a:effectLst/>
                          <a:latin typeface="Helvetica" charset="0"/>
                        </a:rPr>
                        <a:t>MIC-128</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OFF</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16</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262475">
                <a:tc>
                  <a:txBody>
                    <a:bodyPr/>
                    <a:lstStyle/>
                    <a:p>
                      <a:pPr algn="ctr"/>
                      <a:r>
                        <a:rPr lang="en-US" sz="1400">
                          <a:effectLst/>
                          <a:latin typeface="Helvetica" charset="0"/>
                        </a:rPr>
                        <a:t>4</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is-IS" sz="1400">
                          <a:effectLst/>
                          <a:latin typeface="Helvetica" charset="0"/>
                        </a:rPr>
                        <a:t>100</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gridSpan="4">
                  <a:txBody>
                    <a:bodyPr/>
                    <a:lstStyle/>
                    <a:p>
                      <a:pPr algn="ctr"/>
                      <a:r>
                        <a:rPr lang="en-US" sz="1400">
                          <a:effectLst/>
                          <a:latin typeface="Helvetica" charset="0"/>
                        </a:rPr>
                        <a:t>Reserved</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47486">
                <a:tc>
                  <a:txBody>
                    <a:bodyPr/>
                    <a:lstStyle/>
                    <a:p>
                      <a:pPr algn="ctr"/>
                      <a:r>
                        <a:rPr lang="en-US" sz="1400">
                          <a:effectLst/>
                          <a:latin typeface="Helvetica" charset="0"/>
                        </a:rPr>
                        <a:t>5</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fi-FI" sz="1400">
                          <a:effectLst/>
                          <a:latin typeface="Helvetica" charset="0"/>
                        </a:rPr>
                        <a:t>101</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mr-IN" sz="1400">
                          <a:effectLst/>
                          <a:latin typeface="Helvetica" charset="0"/>
                        </a:rPr>
                        <a:t>ENC-MIC-32</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de-DE" sz="1400">
                          <a:effectLst/>
                          <a:latin typeface="Helvetica" charset="0"/>
                        </a:rPr>
                        <a:t>ON</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4</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347486">
                <a:tc>
                  <a:txBody>
                    <a:bodyPr/>
                    <a:lstStyle/>
                    <a:p>
                      <a:pPr algn="ctr"/>
                      <a:r>
                        <a:rPr lang="en-US" sz="1400">
                          <a:effectLst/>
                          <a:latin typeface="Helvetica" charset="0"/>
                        </a:rPr>
                        <a:t>6</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cs-CZ" sz="1400">
                          <a:effectLst/>
                          <a:latin typeface="Helvetica" charset="0"/>
                        </a:rPr>
                        <a:t>110</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mr-IN" sz="1400">
                          <a:effectLst/>
                          <a:latin typeface="Helvetica" charset="0"/>
                        </a:rPr>
                        <a:t>ENC-MIC-64</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de-DE" sz="1400">
                          <a:effectLst/>
                          <a:latin typeface="Helvetica" charset="0"/>
                        </a:rPr>
                        <a:t>ON</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c>
                  <a:txBody>
                    <a:bodyPr/>
                    <a:lstStyle/>
                    <a:p>
                      <a:pPr algn="ctr"/>
                      <a:r>
                        <a:rPr lang="en-US" sz="1400">
                          <a:effectLst/>
                          <a:latin typeface="Helvetica" charset="0"/>
                        </a:rPr>
                        <a:t>8</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2700" cap="flat" cmpd="sng" algn="ctr">
                      <a:solidFill>
                        <a:srgbClr val="CBCBCB"/>
                      </a:solidFill>
                      <a:prstDash val="solid"/>
                      <a:round/>
                      <a:headEnd type="none" w="med" len="med"/>
                      <a:tailEnd type="none" w="med" len="med"/>
                    </a:lnB>
                  </a:tcPr>
                </a:tc>
              </a:tr>
              <a:tr h="347486">
                <a:tc>
                  <a:txBody>
                    <a:bodyPr/>
                    <a:lstStyle/>
                    <a:p>
                      <a:pPr algn="ctr"/>
                      <a:r>
                        <a:rPr lang="en-US" sz="1400">
                          <a:effectLst/>
                          <a:latin typeface="Helvetica" charset="0"/>
                        </a:rPr>
                        <a:t>7</a:t>
                      </a:r>
                    </a:p>
                  </a:txBody>
                  <a:tcPr marL="59348" marR="59348" marT="59348" marB="29674">
                    <a:lnL w="152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ctr"/>
                      <a:r>
                        <a:rPr lang="cs-CZ" sz="1400">
                          <a:effectLst/>
                          <a:latin typeface="Helvetica" charset="0"/>
                        </a:rPr>
                        <a:t>111</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ctr"/>
                      <a:r>
                        <a:rPr lang="mr-IN" sz="1400">
                          <a:effectLst/>
                          <a:latin typeface="Helvetica" charset="0"/>
                        </a:rPr>
                        <a:t>ENC-MIC-128</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ctr"/>
                      <a:r>
                        <a:rPr lang="de-DE" sz="1400">
                          <a:effectLst/>
                          <a:latin typeface="Helvetica" charset="0"/>
                        </a:rPr>
                        <a:t>ON</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ctr"/>
                      <a:r>
                        <a:rPr lang="en-US" sz="1400">
                          <a:effectLst/>
                          <a:latin typeface="Helvetica" charset="0"/>
                        </a:rPr>
                        <a:t>YES</a:t>
                      </a:r>
                    </a:p>
                  </a:txBody>
                  <a:tcPr marL="59348" marR="59348" marT="59348" marB="29674">
                    <a:lnL w="2540" cap="flat" cmpd="sng" algn="ctr">
                      <a:solidFill>
                        <a:srgbClr val="000000"/>
                      </a:solidFill>
                      <a:prstDash val="solid"/>
                      <a:round/>
                      <a:headEnd type="none" w="med" len="med"/>
                      <a:tailEnd type="none" w="med" len="med"/>
                    </a:lnL>
                    <a:lnR w="25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ctr"/>
                      <a:r>
                        <a:rPr lang="en-US" sz="1400" dirty="0">
                          <a:effectLst/>
                          <a:latin typeface="Helvetica" charset="0"/>
                        </a:rPr>
                        <a:t>16</a:t>
                      </a:r>
                    </a:p>
                  </a:txBody>
                  <a:tcPr marL="59348" marR="59348" marT="59348" marB="29674">
                    <a:lnL w="25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2700" cap="flat" cmpd="sng" algn="ctr">
                      <a:solidFill>
                        <a:srgbClr val="CBCBCB"/>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r>
            </a:tbl>
          </a:graphicData>
        </a:graphic>
      </p:graphicFrame>
      <p:sp>
        <p:nvSpPr>
          <p:cNvPr id="11" name="Rectangle 1"/>
          <p:cNvSpPr>
            <a:spLocks noChangeArrowheads="1"/>
          </p:cNvSpPr>
          <p:nvPr/>
        </p:nvSpPr>
        <p:spPr bwMode="auto">
          <a:xfrm>
            <a:off x="708423" y="1579245"/>
            <a:ext cx="119927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fontScale="92500" lnSpcReduction="20000"/>
          </a:bodyPr>
          <a:lstStyle/>
          <a:p>
            <a:r>
              <a:rPr lang="en-US" sz="2800" dirty="0" smtClean="0"/>
              <a:t>Header IE</a:t>
            </a:r>
          </a:p>
          <a:p>
            <a:pPr lvl="1"/>
            <a:r>
              <a:rPr lang="en-US" sz="2400" dirty="0" smtClean="0"/>
              <a:t>Symmetric </a:t>
            </a:r>
            <a:r>
              <a:rPr lang="en-US" sz="2400" dirty="0" smtClean="0"/>
              <a:t>Key </a:t>
            </a:r>
            <a:r>
              <a:rPr lang="en-US" sz="2400" dirty="0" smtClean="0"/>
              <a:t>Size</a:t>
            </a:r>
            <a:endParaRPr lang="en-US" sz="2400" dirty="0" smtClean="0"/>
          </a:p>
          <a:p>
            <a:pPr lvl="2"/>
            <a:r>
              <a:rPr lang="en-US" sz="2000" dirty="0" smtClean="0"/>
              <a:t>Specified by algorithm</a:t>
            </a:r>
          </a:p>
          <a:p>
            <a:pPr lvl="2"/>
            <a:r>
              <a:rPr lang="en-US" sz="2000" dirty="0" smtClean="0"/>
              <a:t>128 </a:t>
            </a:r>
            <a:r>
              <a:rPr lang="en-US" sz="2000" dirty="0" smtClean="0"/>
              <a:t>bit, 192 bit, 256 bit </a:t>
            </a:r>
          </a:p>
          <a:p>
            <a:pPr lvl="2"/>
            <a:r>
              <a:rPr lang="en-US" sz="2000" dirty="0"/>
              <a:t>4</a:t>
            </a:r>
            <a:r>
              <a:rPr lang="en-US" sz="2000" dirty="0" smtClean="0"/>
              <a:t> </a:t>
            </a:r>
            <a:r>
              <a:rPr lang="en-US" sz="2000" dirty="0" smtClean="0"/>
              <a:t>reserved fields</a:t>
            </a:r>
            <a:endParaRPr lang="en-US" sz="2800" dirty="0" smtClean="0"/>
          </a:p>
          <a:p>
            <a:pPr lvl="1"/>
            <a:r>
              <a:rPr lang="en-US" sz="2400" dirty="0" smtClean="0"/>
              <a:t>Symmetric Encryption Algorithm</a:t>
            </a:r>
            <a:endParaRPr lang="en-US" sz="2000" dirty="0" smtClean="0"/>
          </a:p>
          <a:p>
            <a:pPr lvl="2"/>
            <a:r>
              <a:rPr lang="en-US" sz="2000" dirty="0" smtClean="0"/>
              <a:t>AES</a:t>
            </a:r>
          </a:p>
          <a:p>
            <a:pPr lvl="2"/>
            <a:r>
              <a:rPr lang="en-US" sz="2000" dirty="0"/>
              <a:t>7</a:t>
            </a:r>
            <a:r>
              <a:rPr lang="en-US" sz="2000" dirty="0" smtClean="0"/>
              <a:t> </a:t>
            </a:r>
            <a:r>
              <a:rPr lang="en-US" sz="2000" dirty="0" smtClean="0"/>
              <a:t>reserved fields</a:t>
            </a:r>
          </a:p>
          <a:p>
            <a:pPr lvl="1"/>
            <a:r>
              <a:rPr lang="en-US" sz="2400" dirty="0" smtClean="0"/>
              <a:t>Encryption Mode</a:t>
            </a:r>
          </a:p>
          <a:p>
            <a:pPr lvl="2"/>
            <a:r>
              <a:rPr lang="en-US" sz="2000" dirty="0" smtClean="0"/>
              <a:t>None (Authentication only)</a:t>
            </a:r>
          </a:p>
          <a:p>
            <a:pPr lvl="2"/>
            <a:r>
              <a:rPr lang="en-US" sz="2000" dirty="0" smtClean="0"/>
              <a:t>CCM*</a:t>
            </a:r>
          </a:p>
          <a:p>
            <a:pPr lvl="2"/>
            <a:r>
              <a:rPr lang="en-US" sz="2000" dirty="0" smtClean="0"/>
              <a:t>CCM</a:t>
            </a:r>
          </a:p>
          <a:p>
            <a:pPr lvl="2"/>
            <a:r>
              <a:rPr lang="en-US" sz="2000" dirty="0" smtClean="0"/>
              <a:t>GCM</a:t>
            </a:r>
          </a:p>
          <a:p>
            <a:pPr lvl="2"/>
            <a:r>
              <a:rPr lang="en-US" sz="2000" dirty="0" smtClean="0"/>
              <a:t>Do we need CTR or CBC?</a:t>
            </a:r>
          </a:p>
          <a:p>
            <a:pPr lvl="2"/>
            <a:r>
              <a:rPr lang="en-US" sz="2000" dirty="0" smtClean="0"/>
              <a:t>At least 3 reserved fields</a:t>
            </a:r>
          </a:p>
          <a:p>
            <a:pPr lvl="2"/>
            <a:endParaRPr lang="en-US" dirty="0" smtClean="0"/>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t>
            </a:r>
            <a:br>
              <a:rPr lang="en-US" b="1" dirty="0" smtClean="0"/>
            </a:br>
            <a:r>
              <a:rPr lang="en-US" b="1" dirty="0" smtClean="0"/>
              <a:t>Enhanced Security Capabilities IE</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913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Header IE (continued)</a:t>
            </a:r>
          </a:p>
          <a:p>
            <a:pPr lvl="1"/>
            <a:r>
              <a:rPr lang="en-US" sz="2400" dirty="0" smtClean="0"/>
              <a:t>Integrity Mechanism</a:t>
            </a:r>
          </a:p>
          <a:p>
            <a:pPr lvl="2"/>
            <a:r>
              <a:rPr lang="en-US" sz="2000" dirty="0" smtClean="0"/>
              <a:t>CCM Authentication Only</a:t>
            </a:r>
          </a:p>
          <a:p>
            <a:pPr lvl="2"/>
            <a:r>
              <a:rPr lang="en-US" sz="2000" dirty="0" smtClean="0"/>
              <a:t>CCM* Authentication Only</a:t>
            </a:r>
          </a:p>
          <a:p>
            <a:pPr lvl="2"/>
            <a:r>
              <a:rPr lang="en-US" sz="2000" dirty="0" smtClean="0"/>
              <a:t>GCM Authentication Only</a:t>
            </a:r>
          </a:p>
          <a:p>
            <a:pPr lvl="2"/>
            <a:r>
              <a:rPr lang="en-US" sz="2000" dirty="0" smtClean="0"/>
              <a:t>HMAC SHA-256</a:t>
            </a:r>
          </a:p>
          <a:p>
            <a:pPr lvl="2"/>
            <a:r>
              <a:rPr lang="en-US" sz="2000" dirty="0" smtClean="0"/>
              <a:t>4 reserved fields</a:t>
            </a:r>
          </a:p>
          <a:p>
            <a:pPr lvl="1"/>
            <a:r>
              <a:rPr lang="en-US" sz="2400" dirty="0" smtClean="0"/>
              <a:t>Integrity Size</a:t>
            </a:r>
          </a:p>
          <a:p>
            <a:pPr lvl="2"/>
            <a:r>
              <a:rPr lang="en-US" sz="2000" dirty="0" smtClean="0"/>
              <a:t>32 bit</a:t>
            </a:r>
          </a:p>
          <a:p>
            <a:pPr lvl="2"/>
            <a:r>
              <a:rPr lang="en-US" sz="2000" dirty="0" smtClean="0"/>
              <a:t>64 bit</a:t>
            </a:r>
          </a:p>
          <a:p>
            <a:pPr lvl="2"/>
            <a:r>
              <a:rPr lang="en-US" sz="2000" dirty="0" smtClean="0"/>
              <a:t>128 bit</a:t>
            </a:r>
          </a:p>
          <a:p>
            <a:pPr lvl="2"/>
            <a:r>
              <a:rPr lang="en-US" sz="2000" dirty="0" smtClean="0"/>
              <a:t>Questionable whether we need any other options</a:t>
            </a:r>
          </a:p>
        </p:txBody>
      </p:sp>
      <p:sp>
        <p:nvSpPr>
          <p:cNvPr id="4" name="Date Placeholder 3"/>
          <p:cNvSpPr>
            <a:spLocks noGrp="1"/>
          </p:cNvSpPr>
          <p:nvPr>
            <p:ph type="dt" sz="half" idx="10"/>
          </p:nvPr>
        </p:nvSpPr>
        <p:spPr>
          <a:xfrm>
            <a:off x="685800" y="378281"/>
            <a:ext cx="1600200" cy="215444"/>
          </a:xfrm>
        </p:spPr>
        <p:txBody>
          <a:bodyPr/>
          <a:lstStyle/>
          <a:p>
            <a:r>
              <a:rPr lang="en-US" dirty="0" smtClean="0"/>
              <a:t>March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r>
              <a:rPr lang="en-US" b="1" dirty="0" smtClean="0"/>
              <a:t>IEEE 802.15.4 </a:t>
            </a:r>
            <a:r>
              <a:rPr lang="en-US" b="1" smtClean="0"/>
              <a:t/>
            </a:r>
            <a:br>
              <a:rPr lang="en-US" b="1" smtClean="0"/>
            </a:br>
            <a:r>
              <a:rPr lang="en-US" b="1"/>
              <a:t> Enhanced Security Capabilities IE</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46602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1102</TotalTime>
  <Words>539</Words>
  <Application>Microsoft Macintosh PowerPoint</Application>
  <PresentationFormat>On-screen Show (4:3)</PresentationFormat>
  <Paragraphs>200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Helvetica</vt:lpstr>
      <vt:lpstr>Times New Roman</vt:lpstr>
      <vt:lpstr>Arial</vt:lpstr>
      <vt:lpstr>IEEE-P802_15_Rbt</vt:lpstr>
      <vt:lpstr>PowerPoint Presentation</vt:lpstr>
      <vt:lpstr>802.15 4y SECN Itron Proposal for Enhanced Security</vt:lpstr>
      <vt:lpstr>IEEE 802.15.4 Auxiliary Security Header</vt:lpstr>
      <vt:lpstr>IEEE 802.15.4 Auxiliary Security Header</vt:lpstr>
      <vt:lpstr>IEEE 802.15.4 Auxiliary Security Header</vt:lpstr>
      <vt:lpstr>IEEE 802.15.4 Auxiliary Security Header</vt:lpstr>
      <vt:lpstr>IEEE 802.15.4 Auxiliary Security Header</vt:lpstr>
      <vt:lpstr>IEEE 802.15.4  Enhanced Security Capabilities IE</vt:lpstr>
      <vt:lpstr>IEEE 802.15.4   Enhanced Security Capabilities IE</vt:lpstr>
      <vt:lpstr>IEEE 802.15.4   Enhanced Security Capabilities IE</vt:lpstr>
      <vt:lpstr>IEEE 802.15.4   Enhanced Security IE</vt:lpstr>
      <vt:lpstr>IEEE 802.15.4   Enhanced Security Processing</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365</cp:revision>
  <cp:lastPrinted>1998-02-10T13:28:06Z</cp:lastPrinted>
  <dcterms:created xsi:type="dcterms:W3CDTF">2017-03-12T21:31:02Z</dcterms:created>
  <dcterms:modified xsi:type="dcterms:W3CDTF">2018-03-05T15:19:36Z</dcterms:modified>
</cp:coreProperties>
</file>