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59" r:id="rId3"/>
    <p:sldId id="258" r:id="rId4"/>
    <p:sldId id="281" r:id="rId5"/>
    <p:sldId id="264" r:id="rId6"/>
    <p:sldId id="260" r:id="rId7"/>
    <p:sldId id="286" r:id="rId8"/>
    <p:sldId id="270" r:id="rId9"/>
    <p:sldId id="288" r:id="rId10"/>
    <p:sldId id="287" r:id="rId11"/>
    <p:sldId id="290" r:id="rId12"/>
    <p:sldId id="293" r:id="rId13"/>
    <p:sldId id="292" r:id="rId14"/>
    <p:sldId id="282" r:id="rId15"/>
    <p:sldId id="26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62" d="100"/>
          <a:sy n="62" d="100"/>
        </p:scale>
        <p:origin x="1738" y="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392"/>
    </p:cViewPr>
  </p:sorterViewPr>
  <p:notesViewPr>
    <p:cSldViewPr>
      <p:cViewPr varScale="1">
        <p:scale>
          <a:sx n="49" d="100"/>
          <a:sy n="49" d="100"/>
        </p:scale>
        <p:origin x="2720" y="3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802.15-18-0060-00-0000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January 2018</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5137" cy="1428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802.15-18-0060-00-0000</a:t>
            </a:r>
            <a:endParaRPr lang="en-US" alt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January 2018</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802.15-18-0060-00-0000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January 2018</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9131A8C-1CD2-487B-BECF-EE63CFE031C7}"/>
              </a:ext>
            </a:extLst>
          </p:cNvPr>
          <p:cNvSpPr>
            <a:spLocks noGrp="1" noRot="1" noChangeAspect="1" noTextEdit="1"/>
          </p:cNvSpPr>
          <p:nvPr>
            <p:ph type="sldImg"/>
          </p:nvPr>
        </p:nvSpPr>
        <p:spPr>
          <a:xfrm>
            <a:off x="1154113" y="701675"/>
            <a:ext cx="4625975" cy="3468688"/>
          </a:xfrm>
          <a:ln/>
        </p:spPr>
      </p:sp>
      <p:sp>
        <p:nvSpPr>
          <p:cNvPr id="39939" name="Notes Placeholder 2">
            <a:extLst>
              <a:ext uri="{FF2B5EF4-FFF2-40B4-BE49-F238E27FC236}">
                <a16:creationId xmlns:a16="http://schemas.microsoft.com/office/drawing/2014/main" id="{F8833DBE-0C28-4593-BC7C-8477EFA2E3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5E76D4C9-9AD2-4C6B-A602-D1280952ECBC}"/>
              </a:ext>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16:creationId xmlns:a16="http://schemas.microsoft.com/office/drawing/2014/main" id="{B7929E45-680F-4298-AB4E-061F31B50108}"/>
              </a:ext>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16:creationId xmlns:a16="http://schemas.microsoft.com/office/drawing/2014/main" id="{2F8C9A21-948D-4026-9412-90354A664AF1}"/>
              </a:ext>
            </a:extLst>
          </p:cNvPr>
          <p:cNvSpPr>
            <a:spLocks noGrp="1"/>
          </p:cNvSpPr>
          <p:nvPr>
            <p:ph type="ftr" sz="quarter" idx="4"/>
          </p:nvPr>
        </p:nvSpPr>
        <p:spPr/>
        <p:txBody>
          <a:bodyPr/>
          <a:lstStyle/>
          <a:p>
            <a:pPr lvl="4">
              <a:defRPr/>
            </a:pPr>
            <a:r>
              <a:rPr lang="en-US"/>
              <a:t>Edward Au (Marvell Semiconductor)</a:t>
            </a:r>
          </a:p>
        </p:txBody>
      </p:sp>
      <p:sp>
        <p:nvSpPr>
          <p:cNvPr id="39943" name="Slide Number Placeholder 6">
            <a:extLst>
              <a:ext uri="{FF2B5EF4-FFF2-40B4-BE49-F238E27FC236}">
                <a16:creationId xmlns:a16="http://schemas.microsoft.com/office/drawing/2014/main" id="{FFE7D338-14EB-441F-9D7B-80E3E6E4F85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AF8B5F4D-72D5-4DD4-95AC-A0F7DFC737D2}" type="slidenum">
              <a:rPr lang="en-US" altLang="en-US" smtClean="0"/>
              <a:pPr>
                <a:spcBef>
                  <a:spcPct val="0"/>
                </a:spcBef>
              </a:pPr>
              <a:t>11</a:t>
            </a:fld>
            <a:endParaRPr lang="en-US" altLang="en-US"/>
          </a:p>
        </p:txBody>
      </p:sp>
    </p:spTree>
    <p:extLst>
      <p:ext uri="{BB962C8B-B14F-4D97-AF65-F5344CB8AC3E}">
        <p14:creationId xmlns:p14="http://schemas.microsoft.com/office/powerpoint/2010/main" val="3120924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January 2018</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13</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802.15-18-0060-00-0000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802.11-11/0648r0</a:t>
            </a:r>
          </a:p>
        </p:txBody>
      </p:sp>
      <p:sp>
        <p:nvSpPr>
          <p:cNvPr id="31746" name="Rectangle 3"/>
          <p:cNvSpPr txBox="1">
            <a:spLocks noGrp="1" noChangeArrowheads="1"/>
          </p:cNvSpPr>
          <p:nvPr/>
        </p:nvSpPr>
        <p:spPr bwMode="auto">
          <a:xfrm>
            <a:off x="419100" y="68262"/>
            <a:ext cx="144874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November 2017</a:t>
            </a:r>
          </a:p>
        </p:txBody>
      </p:sp>
      <p:sp>
        <p:nvSpPr>
          <p:cNvPr id="31747" name="Rectangle 6"/>
          <p:cNvSpPr txBox="1">
            <a:spLocks noGrp="1" noChangeArrowheads="1"/>
          </p:cNvSpPr>
          <p:nvPr/>
        </p:nvSpPr>
        <p:spPr bwMode="auto">
          <a:xfrm>
            <a:off x="3319827" y="8857085"/>
            <a:ext cx="28929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Al Petrick Jones-Petrick </a:t>
            </a:r>
            <a:r>
              <a:rPr lang="en-US" sz="1200" dirty="0" err="1"/>
              <a:t>ans</a:t>
            </a:r>
            <a:r>
              <a:rPr lang="en-US" sz="1200" dirty="0"/>
              <a:t> Associates</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046163" y="754063"/>
            <a:ext cx="4568825" cy="3427412"/>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12371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802.15-18-0060-00-0000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802.15-18-0060-00-0000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dirty="0"/>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802.15-18-0060-00-0000</a:t>
            </a:r>
          </a:p>
        </p:txBody>
      </p:sp>
      <p:sp>
        <p:nvSpPr>
          <p:cNvPr id="5" name="Date Placeholder 4"/>
          <p:cNvSpPr>
            <a:spLocks noGrp="1"/>
          </p:cNvSpPr>
          <p:nvPr>
            <p:ph type="dt" idx="11"/>
          </p:nvPr>
        </p:nvSpPr>
        <p:spPr/>
        <p:txBody>
          <a:bodyPr/>
          <a:lstStyle/>
          <a:p>
            <a:pPr>
              <a:defRPr/>
            </a:pPr>
            <a:r>
              <a:rPr lang="en-US"/>
              <a:t>January 2018</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6</a:t>
            </a:fld>
            <a:endParaRPr lang="en-US"/>
          </a:p>
        </p:txBody>
      </p:sp>
      <p:sp>
        <p:nvSpPr>
          <p:cNvPr id="8" name="Footer Placeholder 5">
            <a:extLst>
              <a:ext uri="{FF2B5EF4-FFF2-40B4-BE49-F238E27FC236}">
                <a16:creationId xmlns:a16="http://schemas.microsoft.com/office/drawing/2014/main" id="{C646857D-9872-494F-B9EA-2DDC969F3704}"/>
              </a:ext>
            </a:extLst>
          </p:cNvPr>
          <p:cNvSpPr txBox="1">
            <a:spLocks/>
          </p:cNvSpPr>
          <p:nvPr/>
        </p:nvSpPr>
        <p:spPr bwMode="auto">
          <a:xfrm>
            <a:off x="3924300" y="91376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457200" lvl="4" algn="r" defTabSz="933450" rtl="0" eaLnBrk="0" fontAlgn="base" hangingPunct="0">
              <a:spcBef>
                <a:spcPct val="0"/>
              </a:spcBef>
              <a:spcAft>
                <a:spcPct val="0"/>
              </a:spcAft>
              <a:defRPr sz="900" kern="1200" baseline="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4"/>
            <a:r>
              <a:rPr lang="en-US" altLang="en-US"/>
              <a:t>Al Petrick, Jones-Petrick and Associates</a:t>
            </a:r>
            <a:endParaRPr lang="en-US" altLang="en-US" dirty="0"/>
          </a:p>
        </p:txBody>
      </p:sp>
    </p:spTree>
    <p:extLst>
      <p:ext uri="{BB962C8B-B14F-4D97-AF65-F5344CB8AC3E}">
        <p14:creationId xmlns:p14="http://schemas.microsoft.com/office/powerpoint/2010/main" val="3600753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802.15-18-0060-00-0000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2046211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802.15-18-0060-00-0000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1886492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802.15-18-0060-00-0000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a:t>January 2018</a:t>
            </a:r>
            <a:endParaRPr lang="en-US" altLang="en-US" dirty="0"/>
          </a:p>
        </p:txBody>
      </p:sp>
      <p:sp>
        <p:nvSpPr>
          <p:cNvPr id="8" name="Footer Placeholder 7"/>
          <p:cNvSpPr>
            <a:spLocks noGrp="1"/>
          </p:cNvSpPr>
          <p:nvPr>
            <p:ph type="ftr" sz="quarter" idx="11"/>
          </p:nvPr>
        </p:nvSpPr>
        <p:spPr/>
        <p:txBody>
          <a:bodyPr/>
          <a:lstStyle/>
          <a:p>
            <a:r>
              <a:rPr lang="en-US" altLang="en-US"/>
              <a:t>Al Petrick, Jones-Petrick and Associates</a:t>
            </a:r>
          </a:p>
        </p:txBody>
      </p:sp>
      <p:sp>
        <p:nvSpPr>
          <p:cNvPr id="9" name="Slide Number Placeholder 8"/>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January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January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January 2018</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January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January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January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January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January 2018</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January 2018</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January 2018</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January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January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January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January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January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January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January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January 2018</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January 2018</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a:t>January 2018</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January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January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January 2018</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15-18-0060-00-0000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533400" y="388600"/>
            <a:ext cx="1600200" cy="215444"/>
          </a:xfrm>
        </p:spPr>
        <p:txBody>
          <a:bodyPr/>
          <a:lstStyle/>
          <a:p>
            <a:r>
              <a:rPr lang="en-US" altLang="en-US"/>
              <a:t>January 2018</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January 2018</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18 January 2018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January, 2018</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November, 2018</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560-D56E-4402-B8E2-09415D8AC6E8}"/>
              </a:ext>
            </a:extLst>
          </p:cNvPr>
          <p:cNvSpPr>
            <a:spLocks noGrp="1"/>
          </p:cNvSpPr>
          <p:nvPr>
            <p:ph type="title"/>
          </p:nvPr>
        </p:nvSpPr>
        <p:spPr/>
        <p:txBody>
          <a:bodyPr/>
          <a:lstStyle/>
          <a:p>
            <a:r>
              <a:rPr lang="en-US" b="1" dirty="0" err="1"/>
              <a:t>TGmd</a:t>
            </a:r>
            <a:r>
              <a:rPr lang="en-US" b="1" dirty="0"/>
              <a:t> – Maintenance </a:t>
            </a:r>
          </a:p>
        </p:txBody>
      </p:sp>
      <p:sp>
        <p:nvSpPr>
          <p:cNvPr id="3" name="Content Placeholder 2">
            <a:extLst>
              <a:ext uri="{FF2B5EF4-FFF2-40B4-BE49-F238E27FC236}">
                <a16:creationId xmlns:a16="http://schemas.microsoft.com/office/drawing/2014/main" id="{FAECB3FC-44AB-4F17-AD8C-23E977F0A1A3}"/>
              </a:ext>
            </a:extLst>
          </p:cNvPr>
          <p:cNvSpPr>
            <a:spLocks noGrp="1"/>
          </p:cNvSpPr>
          <p:nvPr>
            <p:ph idx="1"/>
          </p:nvPr>
        </p:nvSpPr>
        <p:spPr>
          <a:xfrm>
            <a:off x="914400" y="2362200"/>
            <a:ext cx="7543800" cy="2743200"/>
          </a:xfrm>
        </p:spPr>
        <p:txBody>
          <a:bodyPr/>
          <a:lstStyle/>
          <a:p>
            <a:pPr>
              <a:defRPr/>
            </a:pPr>
            <a:r>
              <a:rPr lang="en-US" altLang="ja-JP" sz="2000" dirty="0"/>
              <a:t>IEEE 802.11-2016 </a:t>
            </a:r>
            <a:br>
              <a:rPr lang="en-US" altLang="ja-JP" sz="2000" dirty="0"/>
            </a:br>
            <a:endParaRPr lang="en-US" altLang="ja-JP" sz="2000" dirty="0"/>
          </a:p>
          <a:p>
            <a:pPr>
              <a:defRPr/>
            </a:pPr>
            <a:r>
              <a:rPr lang="en-US" altLang="ja-JP" sz="2000" dirty="0"/>
              <a:t>Completed 368 CIDS</a:t>
            </a:r>
            <a:br>
              <a:rPr lang="en-US" altLang="ja-JP" sz="2000" dirty="0"/>
            </a:br>
            <a:endParaRPr lang="en-US" altLang="ja-JP" sz="2000" dirty="0"/>
          </a:p>
          <a:p>
            <a:pPr>
              <a:defRPr/>
            </a:pPr>
            <a:r>
              <a:rPr lang="en-US" altLang="ja-JP" sz="2000" dirty="0"/>
              <a:t>Approved 40-day working letter ballot on 802.11REVmd D1.0</a:t>
            </a:r>
            <a:br>
              <a:rPr lang="en-US" altLang="ja-JP" sz="2000" dirty="0"/>
            </a:br>
            <a:endParaRPr lang="en-US" altLang="ja-JP" sz="1800" dirty="0"/>
          </a:p>
          <a:p>
            <a:pPr>
              <a:defRPr/>
            </a:pPr>
            <a:r>
              <a:rPr lang="en-US" altLang="ja-JP" sz="2200" dirty="0"/>
              <a:t>Closing report 18/0267r0</a:t>
            </a:r>
          </a:p>
          <a:p>
            <a:pPr>
              <a:defRPr/>
            </a:pPr>
            <a:endParaRPr lang="en-US" altLang="ja-JP" sz="2200" dirty="0"/>
          </a:p>
          <a:p>
            <a:endParaRPr lang="en-US" dirty="0"/>
          </a:p>
        </p:txBody>
      </p:sp>
      <p:sp>
        <p:nvSpPr>
          <p:cNvPr id="4" name="Date Placeholder 3">
            <a:extLst>
              <a:ext uri="{FF2B5EF4-FFF2-40B4-BE49-F238E27FC236}">
                <a16:creationId xmlns:a16="http://schemas.microsoft.com/office/drawing/2014/main" id="{CEBD10B5-EC8B-4BC3-9EB1-DFA1F0705D80}"/>
              </a:ext>
            </a:extLst>
          </p:cNvPr>
          <p:cNvSpPr>
            <a:spLocks noGrp="1"/>
          </p:cNvSpPr>
          <p:nvPr>
            <p:ph type="dt" sz="half" idx="10"/>
          </p:nvPr>
        </p:nvSpPr>
        <p:spPr/>
        <p:txBody>
          <a:bodyPr/>
          <a:lstStyle/>
          <a:p>
            <a:r>
              <a:rPr lang="en-US" altLang="en-US"/>
              <a:t>January 2018</a:t>
            </a:r>
            <a:endParaRPr lang="en-US" altLang="en-US" dirty="0"/>
          </a:p>
        </p:txBody>
      </p:sp>
      <p:sp>
        <p:nvSpPr>
          <p:cNvPr id="5" name="Footer Placeholder 4">
            <a:extLst>
              <a:ext uri="{FF2B5EF4-FFF2-40B4-BE49-F238E27FC236}">
                <a16:creationId xmlns:a16="http://schemas.microsoft.com/office/drawing/2014/main" id="{3437293C-DAC0-47B8-B725-B9ABB54C9014}"/>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A3BE9B77-DB69-4FEF-A1B3-747FD521C86E}"/>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
        <p:nvSpPr>
          <p:cNvPr id="7" name="Right Arrow 7">
            <a:extLst>
              <a:ext uri="{FF2B5EF4-FFF2-40B4-BE49-F238E27FC236}">
                <a16:creationId xmlns:a16="http://schemas.microsoft.com/office/drawing/2014/main" id="{22348105-710C-4806-B73C-D8B35625FF13}"/>
              </a:ext>
            </a:extLst>
          </p:cNvPr>
          <p:cNvSpPr/>
          <p:nvPr/>
        </p:nvSpPr>
        <p:spPr bwMode="auto">
          <a:xfrm>
            <a:off x="312934" y="3733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272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a:extLst>
              <a:ext uri="{FF2B5EF4-FFF2-40B4-BE49-F238E27FC236}">
                <a16:creationId xmlns:a16="http://schemas.microsoft.com/office/drawing/2014/main" id="{40FFF1E9-E708-483C-9DD0-1CC35FC5FE9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C1CDBA73-3A96-41D1-AA29-2FCBC889286F}" type="slidenum">
              <a:rPr lang="en-US" altLang="en-US" sz="1200" b="0" smtClean="0"/>
              <a:pPr>
                <a:spcBef>
                  <a:spcPct val="0"/>
                </a:spcBef>
                <a:buFontTx/>
                <a:buNone/>
              </a:pPr>
              <a:t>11</a:t>
            </a:fld>
            <a:endParaRPr lang="en-US" altLang="en-US" sz="1200" b="0"/>
          </a:p>
        </p:txBody>
      </p:sp>
      <p:sp>
        <p:nvSpPr>
          <p:cNvPr id="38915" name="Rectangle 2">
            <a:extLst>
              <a:ext uri="{FF2B5EF4-FFF2-40B4-BE49-F238E27FC236}">
                <a16:creationId xmlns:a16="http://schemas.microsoft.com/office/drawing/2014/main" id="{56B12BF4-C5F7-4D54-ACEB-1351B89E867D}"/>
              </a:ext>
            </a:extLst>
          </p:cNvPr>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err="1">
                <a:solidFill>
                  <a:schemeClr val="tx2"/>
                </a:solidFill>
              </a:rPr>
              <a:t>TGay</a:t>
            </a:r>
            <a:r>
              <a:rPr lang="en-US" altLang="en-US" sz="3200" dirty="0">
                <a:solidFill>
                  <a:schemeClr val="tx2"/>
                </a:solidFill>
              </a:rPr>
              <a:t> </a:t>
            </a:r>
          </a:p>
          <a:p>
            <a:pPr algn="ctr">
              <a:spcBef>
                <a:spcPct val="0"/>
              </a:spcBef>
              <a:buFontTx/>
              <a:buNone/>
            </a:pPr>
            <a:r>
              <a:rPr lang="en-US" altLang="en-US" sz="3200" dirty="0">
                <a:solidFill>
                  <a:schemeClr val="tx2"/>
                </a:solidFill>
              </a:rPr>
              <a:t>(60 GHz)</a:t>
            </a:r>
            <a:endParaRPr lang="en-US" altLang="en-US" dirty="0">
              <a:solidFill>
                <a:schemeClr val="tx2"/>
              </a:solidFill>
            </a:endParaRPr>
          </a:p>
        </p:txBody>
      </p:sp>
      <p:sp>
        <p:nvSpPr>
          <p:cNvPr id="38916" name="Rectangle 3">
            <a:extLst>
              <a:ext uri="{FF2B5EF4-FFF2-40B4-BE49-F238E27FC236}">
                <a16:creationId xmlns:a16="http://schemas.microsoft.com/office/drawing/2014/main" id="{B700109D-7E72-4B30-8E86-9BADC3084BC9}"/>
              </a:ext>
            </a:extLst>
          </p:cNvPr>
          <p:cNvSpPr txBox="1">
            <a:spLocks noChangeArrowheads="1"/>
          </p:cNvSpPr>
          <p:nvPr/>
        </p:nvSpPr>
        <p:spPr bwMode="auto">
          <a:xfrm>
            <a:off x="609600" y="2438400"/>
            <a:ext cx="77724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800100" indent="-34290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00"/>
              </a:spcBef>
            </a:pPr>
            <a:r>
              <a:rPr lang="en-US" altLang="en-US" dirty="0"/>
              <a:t>LB 231 D1.0 failed with 74.24% approval</a:t>
            </a:r>
          </a:p>
          <a:p>
            <a:pPr lvl="1" algn="just">
              <a:spcBef>
                <a:spcPts val="575"/>
              </a:spcBef>
            </a:pPr>
            <a:r>
              <a:rPr lang="en-US" altLang="en-US" dirty="0"/>
              <a:t>1346 comments (updated):  817 technical (updated), 450 editorial, 79 general</a:t>
            </a:r>
          </a:p>
          <a:p>
            <a:pPr lvl="1" algn="just">
              <a:spcBef>
                <a:spcPts val="575"/>
              </a:spcBef>
            </a:pPr>
            <a:r>
              <a:rPr lang="en-US" altLang="en-US" dirty="0"/>
              <a:t>Comment database (updated on January 17):</a:t>
            </a:r>
          </a:p>
          <a:p>
            <a:pPr lvl="2" algn="just">
              <a:spcBef>
                <a:spcPts val="575"/>
              </a:spcBef>
            </a:pPr>
            <a:r>
              <a:rPr lang="en-US" altLang="en-US" sz="1600" dirty="0"/>
              <a:t>https://mentor.ieee.org/802.11/dcn/18/11-18-0067-03-00ay-11ay-d1-0-comment-database.xlsx</a:t>
            </a:r>
          </a:p>
          <a:p>
            <a:pPr algn="just">
              <a:spcBef>
                <a:spcPts val="575"/>
              </a:spcBef>
            </a:pPr>
            <a:r>
              <a:rPr lang="en-US" altLang="en-US" sz="2800" dirty="0"/>
              <a:t>Comment resolution  </a:t>
            </a:r>
          </a:p>
          <a:p>
            <a:pPr algn="just">
              <a:spcBef>
                <a:spcPts val="575"/>
              </a:spcBef>
            </a:pPr>
            <a:endParaRPr lang="en-US" altLang="en-US" sz="2800" dirty="0"/>
          </a:p>
          <a:p>
            <a:pPr lvl="1" algn="just">
              <a:spcBef>
                <a:spcPts val="300"/>
              </a:spcBef>
              <a:buFont typeface="Lucida Grande" charset="0"/>
              <a:buChar char="−"/>
            </a:pPr>
            <a:endParaRPr lang="en-US" altLang="en-US" dirty="0"/>
          </a:p>
          <a:p>
            <a:pPr lvl="1" algn="just">
              <a:spcBef>
                <a:spcPts val="1200"/>
              </a:spcBef>
              <a:buFontTx/>
              <a:buChar char="•"/>
            </a:pPr>
            <a:endParaRPr lang="en-US" altLang="en-US" sz="2400" b="1" dirty="0"/>
          </a:p>
          <a:p>
            <a:pPr algn="just">
              <a:spcBef>
                <a:spcPts val="1200"/>
              </a:spcBef>
            </a:pPr>
            <a:endParaRPr lang="en-US" altLang="en-US" dirty="0"/>
          </a:p>
          <a:p>
            <a:pPr lvl="1" algn="just">
              <a:lnSpc>
                <a:spcPct val="90000"/>
              </a:lnSpc>
            </a:pPr>
            <a:endParaRPr lang="en-US" altLang="en-US" dirty="0"/>
          </a:p>
          <a:p>
            <a:pPr lvl="1">
              <a:buFontTx/>
              <a:buNone/>
            </a:pPr>
            <a:endParaRPr lang="en-US" altLang="en-US" dirty="0"/>
          </a:p>
          <a:p>
            <a:pPr lvl="1"/>
            <a:endParaRPr lang="en-US" altLang="en-US" dirty="0"/>
          </a:p>
        </p:txBody>
      </p:sp>
      <p:sp>
        <p:nvSpPr>
          <p:cNvPr id="38917" name="Date Placeholder 3">
            <a:extLst>
              <a:ext uri="{FF2B5EF4-FFF2-40B4-BE49-F238E27FC236}">
                <a16:creationId xmlns:a16="http://schemas.microsoft.com/office/drawing/2014/main" id="{18979F96-636C-4B61-A08F-0540EBD87F8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January 2018</a:t>
            </a:r>
          </a:p>
        </p:txBody>
      </p:sp>
      <p:sp>
        <p:nvSpPr>
          <p:cNvPr id="38918" name="Footer Placeholder 4">
            <a:extLst>
              <a:ext uri="{FF2B5EF4-FFF2-40B4-BE49-F238E27FC236}">
                <a16:creationId xmlns:a16="http://schemas.microsoft.com/office/drawing/2014/main" id="{B312F7C7-A1D1-495B-BE6B-F9B5FA74B0FA}"/>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Tree>
    <p:extLst>
      <p:ext uri="{BB962C8B-B14F-4D97-AF65-F5344CB8AC3E}">
        <p14:creationId xmlns:p14="http://schemas.microsoft.com/office/powerpoint/2010/main" val="374863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560-D56E-4402-B8E2-09415D8AC6E8}"/>
              </a:ext>
            </a:extLst>
          </p:cNvPr>
          <p:cNvSpPr>
            <a:spLocks noGrp="1"/>
          </p:cNvSpPr>
          <p:nvPr>
            <p:ph type="title"/>
          </p:nvPr>
        </p:nvSpPr>
        <p:spPr/>
        <p:txBody>
          <a:bodyPr/>
          <a:lstStyle/>
          <a:p>
            <a:r>
              <a:rPr lang="en-US" b="1" dirty="0" err="1"/>
              <a:t>TGaz</a:t>
            </a:r>
            <a:br>
              <a:rPr lang="en-US" b="1" dirty="0"/>
            </a:br>
            <a:r>
              <a:rPr lang="en-US" b="1" dirty="0"/>
              <a:t>(Next Generation Positioning) </a:t>
            </a:r>
          </a:p>
        </p:txBody>
      </p:sp>
      <p:sp>
        <p:nvSpPr>
          <p:cNvPr id="3" name="Content Placeholder 2">
            <a:extLst>
              <a:ext uri="{FF2B5EF4-FFF2-40B4-BE49-F238E27FC236}">
                <a16:creationId xmlns:a16="http://schemas.microsoft.com/office/drawing/2014/main" id="{FAECB3FC-44AB-4F17-AD8C-23E977F0A1A3}"/>
              </a:ext>
            </a:extLst>
          </p:cNvPr>
          <p:cNvSpPr>
            <a:spLocks noGrp="1"/>
          </p:cNvSpPr>
          <p:nvPr>
            <p:ph idx="1"/>
          </p:nvPr>
        </p:nvSpPr>
        <p:spPr>
          <a:xfrm>
            <a:off x="1600200" y="2324348"/>
            <a:ext cx="6705600" cy="2743200"/>
          </a:xfrm>
        </p:spPr>
        <p:txBody>
          <a:bodyPr/>
          <a:lstStyle/>
          <a:p>
            <a:pPr>
              <a:defRPr/>
            </a:pPr>
            <a:r>
              <a:rPr lang="en-US" altLang="ja-JP" sz="2200" dirty="0"/>
              <a:t>Continued work on SFD  </a:t>
            </a:r>
          </a:p>
          <a:p>
            <a:pPr lvl="1">
              <a:defRPr/>
            </a:pPr>
            <a:r>
              <a:rPr lang="en-US" altLang="ja-JP" sz="1800" dirty="0"/>
              <a:t>61 New requirements approved</a:t>
            </a:r>
            <a:br>
              <a:rPr lang="en-US" altLang="ja-JP" sz="1600" dirty="0"/>
            </a:br>
            <a:endParaRPr lang="en-US" altLang="ja-JP" sz="1600" dirty="0"/>
          </a:p>
          <a:p>
            <a:pPr>
              <a:defRPr/>
            </a:pPr>
            <a:r>
              <a:rPr lang="en-US" altLang="ja-JP" sz="2200" dirty="0"/>
              <a:t>17 Presentations reviewed</a:t>
            </a:r>
            <a:br>
              <a:rPr lang="en-US" altLang="ja-JP" sz="2000" dirty="0"/>
            </a:br>
            <a:endParaRPr lang="en-US" altLang="ja-JP" sz="2000" dirty="0"/>
          </a:p>
          <a:p>
            <a:pPr>
              <a:defRPr/>
            </a:pPr>
            <a:r>
              <a:rPr lang="en-US" altLang="ja-JP" sz="2200" dirty="0"/>
              <a:t>Technical Draft D0.1 released late Jan 2018</a:t>
            </a:r>
          </a:p>
          <a:p>
            <a:pPr lvl="1">
              <a:defRPr/>
            </a:pPr>
            <a:endParaRPr lang="en-US" altLang="ja-JP" sz="1800" dirty="0"/>
          </a:p>
          <a:p>
            <a:pPr>
              <a:defRPr/>
            </a:pPr>
            <a:r>
              <a:rPr lang="en-US" altLang="ja-JP" sz="2200" dirty="0"/>
              <a:t>Closing report 18/0260r0</a:t>
            </a:r>
          </a:p>
          <a:p>
            <a:pPr>
              <a:defRPr/>
            </a:pPr>
            <a:endParaRPr lang="en-US" altLang="ja-JP" sz="2200" dirty="0"/>
          </a:p>
          <a:p>
            <a:endParaRPr lang="en-US" dirty="0"/>
          </a:p>
        </p:txBody>
      </p:sp>
      <p:sp>
        <p:nvSpPr>
          <p:cNvPr id="4" name="Date Placeholder 3">
            <a:extLst>
              <a:ext uri="{FF2B5EF4-FFF2-40B4-BE49-F238E27FC236}">
                <a16:creationId xmlns:a16="http://schemas.microsoft.com/office/drawing/2014/main" id="{CEBD10B5-EC8B-4BC3-9EB1-DFA1F0705D80}"/>
              </a:ext>
            </a:extLst>
          </p:cNvPr>
          <p:cNvSpPr>
            <a:spLocks noGrp="1"/>
          </p:cNvSpPr>
          <p:nvPr>
            <p:ph type="dt" sz="half" idx="10"/>
          </p:nvPr>
        </p:nvSpPr>
        <p:spPr/>
        <p:txBody>
          <a:bodyPr/>
          <a:lstStyle/>
          <a:p>
            <a:r>
              <a:rPr lang="en-US" altLang="en-US"/>
              <a:t>January 2018</a:t>
            </a:r>
            <a:endParaRPr lang="en-US" altLang="en-US" dirty="0"/>
          </a:p>
        </p:txBody>
      </p:sp>
      <p:sp>
        <p:nvSpPr>
          <p:cNvPr id="5" name="Footer Placeholder 4">
            <a:extLst>
              <a:ext uri="{FF2B5EF4-FFF2-40B4-BE49-F238E27FC236}">
                <a16:creationId xmlns:a16="http://schemas.microsoft.com/office/drawing/2014/main" id="{3437293C-DAC0-47B8-B725-B9ABB54C9014}"/>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A3BE9B77-DB69-4FEF-A1B3-747FD521C86E}"/>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12</a:t>
            </a:fld>
            <a:endParaRPr lang="en-US" altLang="en-US"/>
          </a:p>
        </p:txBody>
      </p:sp>
      <p:sp>
        <p:nvSpPr>
          <p:cNvPr id="7" name="Right Arrow 7">
            <a:extLst>
              <a:ext uri="{FF2B5EF4-FFF2-40B4-BE49-F238E27FC236}">
                <a16:creationId xmlns:a16="http://schemas.microsoft.com/office/drawing/2014/main" id="{230011E1-D5AC-47A3-B51F-DEEF2A8AF750}"/>
              </a:ext>
            </a:extLst>
          </p:cNvPr>
          <p:cNvSpPr/>
          <p:nvPr/>
        </p:nvSpPr>
        <p:spPr bwMode="auto">
          <a:xfrm>
            <a:off x="762000" y="4114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6131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13</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January 2018</a:t>
            </a:r>
          </a:p>
        </p:txBody>
      </p:sp>
      <p:sp>
        <p:nvSpPr>
          <p:cNvPr id="9" name="Right Arrow 7"/>
          <p:cNvSpPr/>
          <p:nvPr/>
        </p:nvSpPr>
        <p:spPr bwMode="auto">
          <a:xfrm>
            <a:off x="242318" y="4495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Rectangle 1">
            <a:extLst>
              <a:ext uri="{FF2B5EF4-FFF2-40B4-BE49-F238E27FC236}">
                <a16:creationId xmlns:a16="http://schemas.microsoft.com/office/drawing/2014/main" id="{DBCE2A97-AE70-415C-BC2E-5838A4FBEC76}"/>
              </a:ext>
            </a:extLst>
          </p:cNvPr>
          <p:cNvSpPr/>
          <p:nvPr/>
        </p:nvSpPr>
        <p:spPr bwMode="auto">
          <a:xfrm>
            <a:off x="3810000" y="5905500"/>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087157" cy="276999"/>
          </a:xfrm>
          <a:prstGeom prst="rect">
            <a:avLst/>
          </a:prstGeom>
          <a:noFill/>
        </p:spPr>
        <p:txBody>
          <a:bodyPr wrap="none" rtlCol="0">
            <a:spAutoFit/>
          </a:bodyPr>
          <a:lstStyle/>
          <a:p>
            <a:r>
              <a:rPr lang="en-US" dirty="0"/>
              <a:t>Page Numbers</a:t>
            </a:r>
          </a:p>
        </p:txBody>
      </p:sp>
      <p:sp>
        <p:nvSpPr>
          <p:cNvPr id="10" name="Rectangle 9">
            <a:extLst>
              <a:ext uri="{FF2B5EF4-FFF2-40B4-BE49-F238E27FC236}">
                <a16:creationId xmlns:a16="http://schemas.microsoft.com/office/drawing/2014/main" id="{1EEF62D9-055F-440D-AA69-8AA3978E9828}"/>
              </a:ext>
            </a:extLst>
          </p:cNvPr>
          <p:cNvSpPr/>
          <p:nvPr/>
        </p:nvSpPr>
        <p:spPr bwMode="auto">
          <a:xfrm>
            <a:off x="6096000" y="5867400"/>
            <a:ext cx="228600" cy="228600"/>
          </a:xfrm>
          <a:prstGeom prst="rect">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071127" cy="276999"/>
          </a:xfrm>
          <a:prstGeom prst="rect">
            <a:avLst/>
          </a:prstGeom>
          <a:noFill/>
        </p:spPr>
        <p:txBody>
          <a:bodyPr wrap="none" rtlCol="0">
            <a:spAutoFit/>
          </a:bodyPr>
          <a:lstStyle/>
          <a:p>
            <a:r>
              <a:rPr lang="en-US" dirty="0"/>
              <a:t>Revised Dates</a:t>
            </a:r>
          </a:p>
        </p:txBody>
      </p:sp>
      <p:pic>
        <p:nvPicPr>
          <p:cNvPr id="6" name="Picture 5">
            <a:extLst>
              <a:ext uri="{FF2B5EF4-FFF2-40B4-BE49-F238E27FC236}">
                <a16:creationId xmlns:a16="http://schemas.microsoft.com/office/drawing/2014/main" id="{02304300-57F8-4992-AE65-F6DACBF99AB8}"/>
              </a:ext>
            </a:extLst>
          </p:cNvPr>
          <p:cNvPicPr>
            <a:picLocks noChangeAspect="1"/>
          </p:cNvPicPr>
          <p:nvPr/>
        </p:nvPicPr>
        <p:blipFill>
          <a:blip r:embed="rId3"/>
          <a:stretch>
            <a:fillRect/>
          </a:stretch>
        </p:blipFill>
        <p:spPr>
          <a:xfrm>
            <a:off x="623318" y="2057400"/>
            <a:ext cx="8127369" cy="3696493"/>
          </a:xfrm>
          <a:prstGeom prst="rect">
            <a:avLst/>
          </a:prstGeom>
        </p:spPr>
      </p:pic>
      <p:sp>
        <p:nvSpPr>
          <p:cNvPr id="7" name="Rectangle 6">
            <a:extLst>
              <a:ext uri="{FF2B5EF4-FFF2-40B4-BE49-F238E27FC236}">
                <a16:creationId xmlns:a16="http://schemas.microsoft.com/office/drawing/2014/main" id="{4888C501-AD15-4411-ABEE-A39C3455367E}"/>
              </a:ext>
            </a:extLst>
          </p:cNvPr>
          <p:cNvSpPr/>
          <p:nvPr/>
        </p:nvSpPr>
        <p:spPr bwMode="auto">
          <a:xfrm>
            <a:off x="685801" y="2057400"/>
            <a:ext cx="7924800" cy="3696493"/>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24552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January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14</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January 2018</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p>
          <a:p>
            <a:r>
              <a:rPr lang="en-US" altLang="en-US" sz="2800" b="1" dirty="0"/>
              <a:t>Doc:15-18-0060</a:t>
            </a:r>
            <a:br>
              <a:rPr lang="en-US" altLang="en-US" sz="3600" b="1" dirty="0"/>
            </a:br>
            <a:endParaRPr lang="en-US" altLang="en-US" sz="3600" b="1" dirty="0"/>
          </a:p>
          <a:p>
            <a:r>
              <a:rPr lang="en-GB" sz="2800" dirty="0"/>
              <a:t>Hotel Irvine</a:t>
            </a:r>
          </a:p>
          <a:p>
            <a:r>
              <a:rPr lang="en-GB" sz="2800" dirty="0"/>
              <a:t>Irvine, California</a:t>
            </a:r>
            <a:br>
              <a:rPr lang="en-GB" sz="2800" dirty="0"/>
            </a:br>
            <a:r>
              <a:rPr lang="en-US" sz="2800" dirty="0"/>
              <a:t>January 15-19, </a:t>
            </a:r>
            <a:r>
              <a:rPr lang="en-US" altLang="en-US" sz="2800" dirty="0"/>
              <a:t>2018</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a:t>IEEE 802.11 Standards Pipeline</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a:t>Al Petrick, Jones-Petrick and Associates</a:t>
            </a:r>
          </a:p>
        </p:txBody>
      </p:sp>
      <p:sp>
        <p:nvSpPr>
          <p:cNvPr id="5" name="Date Placeholder 4"/>
          <p:cNvSpPr>
            <a:spLocks noGrp="1"/>
          </p:cNvSpPr>
          <p:nvPr>
            <p:ph type="dt" sz="half" idx="10"/>
          </p:nvPr>
        </p:nvSpPr>
        <p:spPr/>
        <p:txBody>
          <a:bodyPr/>
          <a:lstStyle/>
          <a:p>
            <a:pPr>
              <a:defRPr/>
            </a:pPr>
            <a:r>
              <a:rPr lang="en-US"/>
              <a:t>January 2018</a:t>
            </a:r>
            <a:endParaRPr lang="en-US" dirty="0"/>
          </a:p>
        </p:txBody>
      </p:sp>
      <p:sp>
        <p:nvSpPr>
          <p:cNvPr id="11" name="Slide Number Placeholder 10"/>
          <p:cNvSpPr>
            <a:spLocks noGrp="1"/>
          </p:cNvSpPr>
          <p:nvPr>
            <p:ph type="sldNum" sz="quarter" idx="12"/>
          </p:nvPr>
        </p:nvSpPr>
        <p:spPr/>
        <p:txBody>
          <a:bodyPr/>
          <a:lstStyle/>
          <a:p>
            <a:pPr>
              <a:defRPr/>
            </a:pPr>
            <a:r>
              <a:rPr lang="en-US"/>
              <a:t>Slide </a:t>
            </a:r>
            <a:fld id="{3FBD1F51-5136-477F-A21E-BB3B46CB0CD8}" type="slidenum">
              <a:rPr lang="en-US" smtClean="0"/>
              <a:pPr>
                <a:defRPr/>
              </a:pPr>
              <a:t>3</a:t>
            </a:fld>
            <a:endParaRPr lang="en-US"/>
          </a:p>
        </p:txBody>
      </p:sp>
      <p:grpSp>
        <p:nvGrpSpPr>
          <p:cNvPr id="96" name="Group 95">
            <a:extLst>
              <a:ext uri="{FF2B5EF4-FFF2-40B4-BE49-F238E27FC236}">
                <a16:creationId xmlns:a16="http://schemas.microsoft.com/office/drawing/2014/main" id="{6E3A9866-DBA5-44AC-B086-6DDC57454F89}"/>
              </a:ext>
            </a:extLst>
          </p:cNvPr>
          <p:cNvGrpSpPr/>
          <p:nvPr/>
        </p:nvGrpSpPr>
        <p:grpSpPr>
          <a:xfrm>
            <a:off x="655253" y="1755006"/>
            <a:ext cx="8077200" cy="4269606"/>
            <a:chOff x="1536700" y="1436915"/>
            <a:chExt cx="9131301" cy="4990332"/>
          </a:xfrm>
        </p:grpSpPr>
        <p:sp>
          <p:nvSpPr>
            <p:cNvPr id="97" name="Text Box 4">
              <a:extLst>
                <a:ext uri="{FF2B5EF4-FFF2-40B4-BE49-F238E27FC236}">
                  <a16:creationId xmlns:a16="http://schemas.microsoft.com/office/drawing/2014/main" id="{D8C4131F-B75D-434D-B187-D89C87561B74}"/>
                </a:ext>
              </a:extLst>
            </p:cNvPr>
            <p:cNvSpPr txBox="1">
              <a:spLocks noChangeArrowheads="1"/>
            </p:cNvSpPr>
            <p:nvPr/>
          </p:nvSpPr>
          <p:spPr bwMode="auto">
            <a:xfrm>
              <a:off x="6669491" y="5965582"/>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98" name="Text Box 26">
              <a:extLst>
                <a:ext uri="{FF2B5EF4-FFF2-40B4-BE49-F238E27FC236}">
                  <a16:creationId xmlns:a16="http://schemas.microsoft.com/office/drawing/2014/main" id="{F0B20879-0C01-4C28-973D-5EBE5D304AE1}"/>
                </a:ext>
              </a:extLst>
            </p:cNvPr>
            <p:cNvSpPr txBox="1">
              <a:spLocks noChangeArrowheads="1"/>
            </p:cNvSpPr>
            <p:nvPr/>
          </p:nvSpPr>
          <p:spPr bwMode="auto">
            <a:xfrm>
              <a:off x="5332136"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99" name="Text Box 38">
              <a:extLst>
                <a:ext uri="{FF2B5EF4-FFF2-40B4-BE49-F238E27FC236}">
                  <a16:creationId xmlns:a16="http://schemas.microsoft.com/office/drawing/2014/main" id="{BC3423F1-66A6-47F0-A738-250FC62F99D7}"/>
                </a:ext>
              </a:extLst>
            </p:cNvPr>
            <p:cNvSpPr txBox="1">
              <a:spLocks noChangeArrowheads="1"/>
            </p:cNvSpPr>
            <p:nvPr/>
          </p:nvSpPr>
          <p:spPr bwMode="auto">
            <a:xfrm>
              <a:off x="7759303" y="5957523"/>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grpSp>
          <p:nvGrpSpPr>
            <p:cNvPr id="100" name="Group 99">
              <a:extLst>
                <a:ext uri="{FF2B5EF4-FFF2-40B4-BE49-F238E27FC236}">
                  <a16:creationId xmlns:a16="http://schemas.microsoft.com/office/drawing/2014/main" id="{F627E503-5388-466C-8B5D-33B7DF777445}"/>
                </a:ext>
              </a:extLst>
            </p:cNvPr>
            <p:cNvGrpSpPr/>
            <p:nvPr/>
          </p:nvGrpSpPr>
          <p:grpSpPr>
            <a:xfrm>
              <a:off x="1536700" y="1436915"/>
              <a:ext cx="9131301" cy="4970683"/>
              <a:chOff x="1536700" y="1436915"/>
              <a:chExt cx="9131301" cy="4970683"/>
            </a:xfrm>
          </p:grpSpPr>
          <p:sp>
            <p:nvSpPr>
              <p:cNvPr id="101" name="Text Box 3">
                <a:extLst>
                  <a:ext uri="{FF2B5EF4-FFF2-40B4-BE49-F238E27FC236}">
                    <a16:creationId xmlns:a16="http://schemas.microsoft.com/office/drawing/2014/main" id="{9CF2B29D-2A28-458F-8C42-C9DAEEBC785F}"/>
                  </a:ext>
                </a:extLst>
              </p:cNvPr>
              <p:cNvSpPr txBox="1">
                <a:spLocks noChangeArrowheads="1"/>
              </p:cNvSpPr>
              <p:nvPr/>
            </p:nvSpPr>
            <p:spPr bwMode="auto">
              <a:xfrm>
                <a:off x="1625261" y="5182746"/>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102" name="AutoShape 5">
                <a:extLst>
                  <a:ext uri="{FF2B5EF4-FFF2-40B4-BE49-F238E27FC236}">
                    <a16:creationId xmlns:a16="http://schemas.microsoft.com/office/drawing/2014/main" id="{54C648DB-BB3F-4BB2-9DA2-56B8C5C4B1EB}"/>
                  </a:ext>
                </a:extLst>
              </p:cNvPr>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3" name="Text Box 6">
                <a:extLst>
                  <a:ext uri="{FF2B5EF4-FFF2-40B4-BE49-F238E27FC236}">
                    <a16:creationId xmlns:a16="http://schemas.microsoft.com/office/drawing/2014/main" id="{C59CD74A-C956-4145-AE23-5497E373F9DE}"/>
                  </a:ext>
                </a:extLst>
              </p:cNvPr>
              <p:cNvSpPr txBox="1">
                <a:spLocks noChangeArrowheads="1"/>
              </p:cNvSpPr>
              <p:nvPr/>
            </p:nvSpPr>
            <p:spPr bwMode="auto">
              <a:xfrm>
                <a:off x="1990725" y="1526031"/>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104" name="Text Box 7">
                <a:extLst>
                  <a:ext uri="{FF2B5EF4-FFF2-40B4-BE49-F238E27FC236}">
                    <a16:creationId xmlns:a16="http://schemas.microsoft.com/office/drawing/2014/main" id="{92B143EF-2613-4E07-B606-67035A71D186}"/>
                  </a:ext>
                </a:extLst>
              </p:cNvPr>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05" name="AutoShape 8">
                <a:extLst>
                  <a:ext uri="{FF2B5EF4-FFF2-40B4-BE49-F238E27FC236}">
                    <a16:creationId xmlns:a16="http://schemas.microsoft.com/office/drawing/2014/main" id="{1DE1F7FB-309F-46F6-817F-F1B862B3FDCB}"/>
                  </a:ext>
                </a:extLst>
              </p:cNvPr>
              <p:cNvSpPr>
                <a:spLocks/>
              </p:cNvSpPr>
              <p:nvPr/>
            </p:nvSpPr>
            <p:spPr bwMode="auto">
              <a:xfrm rot="-5400000">
                <a:off x="3411538"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6" name="Text Box 13">
                <a:extLst>
                  <a:ext uri="{FF2B5EF4-FFF2-40B4-BE49-F238E27FC236}">
                    <a16:creationId xmlns:a16="http://schemas.microsoft.com/office/drawing/2014/main" id="{9C4A65CB-ECCB-4CFE-8E93-C99D13BDDBF9}"/>
                  </a:ext>
                </a:extLst>
              </p:cNvPr>
              <p:cNvSpPr txBox="1">
                <a:spLocks noChangeArrowheads="1"/>
              </p:cNvSpPr>
              <p:nvPr/>
            </p:nvSpPr>
            <p:spPr bwMode="auto">
              <a:xfrm>
                <a:off x="9294617" y="5939136"/>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107" name="AutoShape 27">
                <a:extLst>
                  <a:ext uri="{FF2B5EF4-FFF2-40B4-BE49-F238E27FC236}">
                    <a16:creationId xmlns:a16="http://schemas.microsoft.com/office/drawing/2014/main" id="{F9873622-2510-40CA-B2D2-530E7F334526}"/>
                  </a:ext>
                </a:extLst>
              </p:cNvPr>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08" name="Line 29">
                <a:extLst>
                  <a:ext uri="{FF2B5EF4-FFF2-40B4-BE49-F238E27FC236}">
                    <a16:creationId xmlns:a16="http://schemas.microsoft.com/office/drawing/2014/main" id="{9D2DBA14-81DE-4E4B-827F-60AC0B78301A}"/>
                  </a:ext>
                </a:extLst>
              </p:cNvPr>
              <p:cNvSpPr>
                <a:spLocks noChangeShapeType="1"/>
              </p:cNvSpPr>
              <p:nvPr/>
            </p:nvSpPr>
            <p:spPr bwMode="auto">
              <a:xfrm>
                <a:off x="2798764"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9" name="AutoShape 34">
                <a:extLst>
                  <a:ext uri="{FF2B5EF4-FFF2-40B4-BE49-F238E27FC236}">
                    <a16:creationId xmlns:a16="http://schemas.microsoft.com/office/drawing/2014/main" id="{D57997B4-846F-4BAF-B7C9-0B430272E2E2}"/>
                  </a:ext>
                </a:extLst>
              </p:cNvPr>
              <p:cNvSpPr>
                <a:spLocks/>
              </p:cNvSpPr>
              <p:nvPr/>
            </p:nvSpPr>
            <p:spPr bwMode="auto">
              <a:xfrm rot="-5400000">
                <a:off x="4541839"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10" name="Text Box 35">
                <a:extLst>
                  <a:ext uri="{FF2B5EF4-FFF2-40B4-BE49-F238E27FC236}">
                    <a16:creationId xmlns:a16="http://schemas.microsoft.com/office/drawing/2014/main" id="{57BF811F-8D3B-48FF-83A4-47154BD6930D}"/>
                  </a:ext>
                </a:extLst>
              </p:cNvPr>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11" name="Text Box 36">
                <a:extLst>
                  <a:ext uri="{FF2B5EF4-FFF2-40B4-BE49-F238E27FC236}">
                    <a16:creationId xmlns:a16="http://schemas.microsoft.com/office/drawing/2014/main" id="{F074C52A-F21C-43C2-9825-E6716F9A6380}"/>
                  </a:ext>
                </a:extLst>
              </p:cNvPr>
              <p:cNvSpPr txBox="1">
                <a:spLocks noChangeArrowheads="1"/>
              </p:cNvSpPr>
              <p:nvPr/>
            </p:nvSpPr>
            <p:spPr bwMode="auto">
              <a:xfrm>
                <a:off x="1708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12" name="AutoShape 37">
                <a:extLst>
                  <a:ext uri="{FF2B5EF4-FFF2-40B4-BE49-F238E27FC236}">
                    <a16:creationId xmlns:a16="http://schemas.microsoft.com/office/drawing/2014/main" id="{797548F4-D466-4AB6-98A3-E5297DBBDFD1}"/>
                  </a:ext>
                </a:extLst>
              </p:cNvPr>
              <p:cNvSpPr>
                <a:spLocks/>
              </p:cNvSpPr>
              <p:nvPr/>
            </p:nvSpPr>
            <p:spPr bwMode="auto">
              <a:xfrm rot="-5400000">
                <a:off x="2169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13" name="AutoShape 47">
                <a:extLst>
                  <a:ext uri="{FF2B5EF4-FFF2-40B4-BE49-F238E27FC236}">
                    <a16:creationId xmlns:a16="http://schemas.microsoft.com/office/drawing/2014/main" id="{549B95E3-75E9-4554-958B-4817E1F53F07}"/>
                  </a:ext>
                </a:extLst>
              </p:cNvPr>
              <p:cNvSpPr>
                <a:spLocks noChangeArrowheads="1"/>
              </p:cNvSpPr>
              <p:nvPr/>
            </p:nvSpPr>
            <p:spPr bwMode="auto">
              <a:xfrm>
                <a:off x="7832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802.11ai</a:t>
                </a:r>
              </a:p>
              <a:p>
                <a:pPr algn="ctr">
                  <a:defRPr/>
                </a:pPr>
                <a:r>
                  <a:rPr lang="en-US" sz="1200" dirty="0">
                    <a:latin typeface="Tahoma" pitchFamily="34" charset="0"/>
                    <a:ea typeface="ＭＳ Ｐゴシック" charset="-128"/>
                    <a:cs typeface="Arial" charset="0"/>
                  </a:rPr>
                  <a:t>FILS</a:t>
                </a:r>
              </a:p>
            </p:txBody>
          </p:sp>
          <p:sp>
            <p:nvSpPr>
              <p:cNvPr id="114" name="Cloud">
                <a:extLst>
                  <a:ext uri="{FF2B5EF4-FFF2-40B4-BE49-F238E27FC236}">
                    <a16:creationId xmlns:a16="http://schemas.microsoft.com/office/drawing/2014/main" id="{04B1BA0E-C1ED-487E-98D6-CB757AAEB118}"/>
                  </a:ext>
                </a:extLst>
              </p:cNvPr>
              <p:cNvSpPr>
                <a:spLocks noChangeAspect="1" noEditPoints="1" noChangeArrowheads="1"/>
              </p:cNvSpPr>
              <p:nvPr/>
            </p:nvSpPr>
            <p:spPr bwMode="auto">
              <a:xfrm>
                <a:off x="1536700" y="2184401"/>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115" name="AutoShape 46">
                <a:extLst>
                  <a:ext uri="{FF2B5EF4-FFF2-40B4-BE49-F238E27FC236}">
                    <a16:creationId xmlns:a16="http://schemas.microsoft.com/office/drawing/2014/main" id="{DB085FF6-04A6-43CC-A42A-CE99E806DDAD}"/>
                  </a:ext>
                </a:extLst>
              </p:cNvPr>
              <p:cNvSpPr>
                <a:spLocks noChangeArrowheads="1"/>
              </p:cNvSpPr>
              <p:nvPr/>
            </p:nvSpPr>
            <p:spPr bwMode="auto">
              <a:xfrm>
                <a:off x="1802606" y="3332162"/>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a:latin typeface="Tahoma" pitchFamily="34" charset="0"/>
                    <a:ea typeface="ＭＳ Ｐゴシック" charset="-128"/>
                    <a:cs typeface="Arial" pitchFamily="34" charset="0"/>
                  </a:rPr>
                  <a:t>WNG</a:t>
                </a:r>
              </a:p>
            </p:txBody>
          </p:sp>
          <p:sp>
            <p:nvSpPr>
              <p:cNvPr id="116" name="AutoShape 46">
                <a:extLst>
                  <a:ext uri="{FF2B5EF4-FFF2-40B4-BE49-F238E27FC236}">
                    <a16:creationId xmlns:a16="http://schemas.microsoft.com/office/drawing/2014/main" id="{EC5A76D1-D3F8-425E-B9B5-845A80844BE0}"/>
                  </a:ext>
                </a:extLst>
              </p:cNvPr>
              <p:cNvSpPr>
                <a:spLocks noChangeArrowheads="1"/>
              </p:cNvSpPr>
              <p:nvPr/>
            </p:nvSpPr>
            <p:spPr bwMode="auto">
              <a:xfrm>
                <a:off x="6479271"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802.11aq</a:t>
                </a:r>
              </a:p>
              <a:p>
                <a:pPr algn="ctr"/>
                <a:r>
                  <a:rPr lang="en-US" sz="1200" b="1" dirty="0">
                    <a:latin typeface="Tahoma" pitchFamily="34" charset="0"/>
                    <a:ea typeface="ＭＳ Ｐゴシック" charset="-128"/>
                    <a:cs typeface="Arial" pitchFamily="34" charset="0"/>
                  </a:rPr>
                  <a:t>PAD</a:t>
                </a:r>
              </a:p>
            </p:txBody>
          </p:sp>
          <p:sp>
            <p:nvSpPr>
              <p:cNvPr id="117" name="AutoShape 46">
                <a:extLst>
                  <a:ext uri="{FF2B5EF4-FFF2-40B4-BE49-F238E27FC236}">
                    <a16:creationId xmlns:a16="http://schemas.microsoft.com/office/drawing/2014/main" id="{FA7882F9-B821-4139-8AFA-8AF0C4C1E49A}"/>
                  </a:ext>
                </a:extLst>
              </p:cNvPr>
              <p:cNvSpPr>
                <a:spLocks noChangeArrowheads="1"/>
              </p:cNvSpPr>
              <p:nvPr/>
            </p:nvSpPr>
            <p:spPr bwMode="auto">
              <a:xfrm>
                <a:off x="6529407"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dirty="0">
                  <a:latin typeface="Tahoma" pitchFamily="34" charset="0"/>
                  <a:ea typeface="ＭＳ Ｐゴシック" charset="-128"/>
                  <a:cs typeface="Arial" pitchFamily="34" charset="0"/>
                </a:endParaRPr>
              </a:p>
              <a:p>
                <a:pPr algn="ctr"/>
                <a:r>
                  <a:rPr lang="en-US" sz="1200" b="1" dirty="0">
                    <a:solidFill>
                      <a:srgbClr val="FF0000"/>
                    </a:solidFill>
                    <a:latin typeface="Tahoma" pitchFamily="34" charset="0"/>
                    <a:ea typeface="ＭＳ Ｐゴシック" charset="-128"/>
                    <a:cs typeface="Arial" pitchFamily="34" charset="0"/>
                  </a:rPr>
                  <a:t>802.11aj</a:t>
                </a:r>
              </a:p>
              <a:p>
                <a:pPr algn="ctr"/>
                <a:r>
                  <a:rPr lang="en-US" sz="1200" b="1" dirty="0">
                    <a:solidFill>
                      <a:srgbClr val="FF0000"/>
                    </a:solidFill>
                    <a:latin typeface="Tahoma" pitchFamily="34" charset="0"/>
                    <a:ea typeface="ＭＳ Ｐゴシック" charset="-128"/>
                    <a:cs typeface="Arial" pitchFamily="34" charset="0"/>
                  </a:rPr>
                  <a:t>CMMW</a:t>
                </a:r>
              </a:p>
              <a:p>
                <a:pPr algn="ctr"/>
                <a:endParaRPr lang="en-US" sz="1200" dirty="0">
                  <a:latin typeface="Tahoma" pitchFamily="34" charset="0"/>
                  <a:ea typeface="ＭＳ Ｐゴシック" charset="-128"/>
                  <a:cs typeface="Arial" pitchFamily="34" charset="0"/>
                </a:endParaRPr>
              </a:p>
            </p:txBody>
          </p:sp>
          <p:sp>
            <p:nvSpPr>
              <p:cNvPr id="118" name="AutoShape 46">
                <a:extLst>
                  <a:ext uri="{FF2B5EF4-FFF2-40B4-BE49-F238E27FC236}">
                    <a16:creationId xmlns:a16="http://schemas.microsoft.com/office/drawing/2014/main" id="{18D9BF64-6807-4344-A33B-6BDA4D5AEFB3}"/>
                  </a:ext>
                </a:extLst>
              </p:cNvPr>
              <p:cNvSpPr>
                <a:spLocks noChangeArrowheads="1"/>
              </p:cNvSpPr>
              <p:nvPr/>
            </p:nvSpPr>
            <p:spPr bwMode="auto">
              <a:xfrm>
                <a:off x="6470575" y="2914423"/>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a:solidFill>
                      <a:srgbClr val="FF0000"/>
                    </a:solidFill>
                    <a:latin typeface="Tahoma" pitchFamily="34" charset="0"/>
                    <a:ea typeface="ＭＳ Ｐゴシック" charset="-128"/>
                    <a:cs typeface="Arial" pitchFamily="34" charset="0"/>
                  </a:rPr>
                  <a:t>802.11ak</a:t>
                </a:r>
              </a:p>
              <a:p>
                <a:pPr algn="ctr"/>
                <a:r>
                  <a:rPr lang="en-US" sz="1200" b="1" dirty="0">
                    <a:solidFill>
                      <a:srgbClr val="FF0000"/>
                    </a:solidFill>
                    <a:latin typeface="Tahoma" pitchFamily="34" charset="0"/>
                    <a:ea typeface="ＭＳ Ｐゴシック" charset="-128"/>
                    <a:cs typeface="Arial" pitchFamily="34" charset="0"/>
                  </a:rPr>
                  <a:t>GLK</a:t>
                </a:r>
              </a:p>
            </p:txBody>
          </p:sp>
          <p:sp>
            <p:nvSpPr>
              <p:cNvPr id="119" name="AutoShape 46">
                <a:extLst>
                  <a:ext uri="{FF2B5EF4-FFF2-40B4-BE49-F238E27FC236}">
                    <a16:creationId xmlns:a16="http://schemas.microsoft.com/office/drawing/2014/main" id="{87BB16E0-0016-4158-AB7C-208EF1DB75E5}"/>
                  </a:ext>
                </a:extLst>
              </p:cNvPr>
              <p:cNvSpPr>
                <a:spLocks noChangeArrowheads="1"/>
              </p:cNvSpPr>
              <p:nvPr/>
            </p:nvSpPr>
            <p:spPr bwMode="auto">
              <a:xfrm>
                <a:off x="4204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120" name="AutoShape 46">
                <a:extLst>
                  <a:ext uri="{FF2B5EF4-FFF2-40B4-BE49-F238E27FC236}">
                    <a16:creationId xmlns:a16="http://schemas.microsoft.com/office/drawing/2014/main" id="{9DEAD3CD-326B-4579-A62F-A17F992BE47D}"/>
                  </a:ext>
                </a:extLst>
              </p:cNvPr>
              <p:cNvSpPr>
                <a:spLocks noChangeArrowheads="1"/>
              </p:cNvSpPr>
              <p:nvPr/>
            </p:nvSpPr>
            <p:spPr bwMode="auto">
              <a:xfrm>
                <a:off x="4204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121" name="AutoShape 11">
                <a:extLst>
                  <a:ext uri="{FF2B5EF4-FFF2-40B4-BE49-F238E27FC236}">
                    <a16:creationId xmlns:a16="http://schemas.microsoft.com/office/drawing/2014/main" id="{ECD7ED98-BA8C-499E-A59F-462B230F6B57}"/>
                  </a:ext>
                </a:extLst>
              </p:cNvPr>
              <p:cNvSpPr>
                <a:spLocks noChangeArrowheads="1"/>
              </p:cNvSpPr>
              <p:nvPr/>
            </p:nvSpPr>
            <p:spPr bwMode="auto">
              <a:xfrm>
                <a:off x="9294616" y="1436915"/>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-2016</a:t>
                </a:r>
              </a:p>
            </p:txBody>
          </p:sp>
          <p:sp>
            <p:nvSpPr>
              <p:cNvPr id="122" name="AutoShape 46">
                <a:extLst>
                  <a:ext uri="{FF2B5EF4-FFF2-40B4-BE49-F238E27FC236}">
                    <a16:creationId xmlns:a16="http://schemas.microsoft.com/office/drawing/2014/main" id="{45AE3657-5318-40D6-9F27-1A30D58C552C}"/>
                  </a:ext>
                </a:extLst>
              </p:cNvPr>
              <p:cNvSpPr>
                <a:spLocks noChangeArrowheads="1"/>
              </p:cNvSpPr>
              <p:nvPr/>
            </p:nvSpPr>
            <p:spPr bwMode="auto">
              <a:xfrm>
                <a:off x="4195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123" name="AutoShape 46">
                <a:extLst>
                  <a:ext uri="{FF2B5EF4-FFF2-40B4-BE49-F238E27FC236}">
                    <a16:creationId xmlns:a16="http://schemas.microsoft.com/office/drawing/2014/main" id="{1E0329A8-0BD1-4568-A946-7ACC01876600}"/>
                  </a:ext>
                </a:extLst>
              </p:cNvPr>
              <p:cNvSpPr>
                <a:spLocks noChangeArrowheads="1"/>
              </p:cNvSpPr>
              <p:nvPr/>
            </p:nvSpPr>
            <p:spPr bwMode="auto">
              <a:xfrm>
                <a:off x="4181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802.11ba</a:t>
                </a:r>
              </a:p>
              <a:p>
                <a:pPr algn="ctr"/>
                <a:r>
                  <a:rPr lang="en-US" sz="1100" dirty="0">
                    <a:latin typeface="Tahoma" pitchFamily="34" charset="0"/>
                    <a:ea typeface="ＭＳ Ｐゴシック" charset="-128"/>
                    <a:cs typeface="Arial" pitchFamily="34" charset="0"/>
                  </a:rPr>
                  <a:t>WUR</a:t>
                </a:r>
              </a:p>
            </p:txBody>
          </p:sp>
          <p:sp>
            <p:nvSpPr>
              <p:cNvPr id="124" name="AutoShape 49">
                <a:extLst>
                  <a:ext uri="{FF2B5EF4-FFF2-40B4-BE49-F238E27FC236}">
                    <a16:creationId xmlns:a16="http://schemas.microsoft.com/office/drawing/2014/main" id="{2D08AE4E-EC86-4444-AF1D-CBC0E1557E2B}"/>
                  </a:ext>
                </a:extLst>
              </p:cNvPr>
              <p:cNvSpPr>
                <a:spLocks noChangeArrowheads="1"/>
              </p:cNvSpPr>
              <p:nvPr/>
            </p:nvSpPr>
            <p:spPr bwMode="auto">
              <a:xfrm>
                <a:off x="7823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802.11ah</a:t>
                </a:r>
              </a:p>
              <a:p>
                <a:pPr algn="ctr">
                  <a:defRPr/>
                </a:pPr>
                <a:r>
                  <a:rPr lang="en-US" sz="1200" dirty="0">
                    <a:latin typeface="Tahoma" pitchFamily="34" charset="0"/>
                    <a:ea typeface="ＭＳ Ｐゴシック" charset="-128"/>
                    <a:cs typeface="Arial" charset="0"/>
                  </a:rPr>
                  <a:t>&lt; 1Ghz</a:t>
                </a:r>
              </a:p>
            </p:txBody>
          </p:sp>
          <p:sp>
            <p:nvSpPr>
              <p:cNvPr id="125" name="AutoShape 46">
                <a:extLst>
                  <a:ext uri="{FF2B5EF4-FFF2-40B4-BE49-F238E27FC236}">
                    <a16:creationId xmlns:a16="http://schemas.microsoft.com/office/drawing/2014/main" id="{23F59CEE-86D3-4283-BD1A-2E33B1A8C94F}"/>
                  </a:ext>
                </a:extLst>
              </p:cNvPr>
              <p:cNvSpPr>
                <a:spLocks noChangeArrowheads="1"/>
              </p:cNvSpPr>
              <p:nvPr/>
            </p:nvSpPr>
            <p:spPr bwMode="auto">
              <a:xfrm>
                <a:off x="3078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Light </a:t>
                </a:r>
                <a:r>
                  <a:rPr lang="en-US" sz="1100" dirty="0" err="1">
                    <a:latin typeface="Tahoma" pitchFamily="34" charset="0"/>
                    <a:ea typeface="ＭＳ Ｐゴシック" charset="-128"/>
                    <a:cs typeface="Arial" pitchFamily="34" charset="0"/>
                  </a:rPr>
                  <a:t>Comms</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 (LC</a:t>
                </a:r>
                <a:r>
                  <a:rPr lang="en-US" sz="1100">
                    <a:latin typeface="Tahoma" pitchFamily="34" charset="0"/>
                    <a:ea typeface="ＭＳ Ｐゴシック" charset="-128"/>
                    <a:cs typeface="Arial" pitchFamily="34" charset="0"/>
                  </a:rPr>
                  <a:t>) SG</a:t>
                </a:r>
                <a:endParaRPr lang="en-US" sz="1100" dirty="0">
                  <a:latin typeface="Tahoma" pitchFamily="34" charset="0"/>
                  <a:ea typeface="ＭＳ Ｐゴシック" charset="-128"/>
                  <a:cs typeface="Arial" pitchFamily="34" charset="0"/>
                </a:endParaRPr>
              </a:p>
            </p:txBody>
          </p:sp>
          <p:sp>
            <p:nvSpPr>
              <p:cNvPr id="126" name="AutoShape 27">
                <a:extLst>
                  <a:ext uri="{FF2B5EF4-FFF2-40B4-BE49-F238E27FC236}">
                    <a16:creationId xmlns:a16="http://schemas.microsoft.com/office/drawing/2014/main" id="{15E735E5-DCE9-41CD-8292-B186D5F05EDA}"/>
                  </a:ext>
                </a:extLst>
              </p:cNvPr>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27" name="AutoShape 46">
                <a:extLst>
                  <a:ext uri="{FF2B5EF4-FFF2-40B4-BE49-F238E27FC236}">
                    <a16:creationId xmlns:a16="http://schemas.microsoft.com/office/drawing/2014/main" id="{2EDF5568-D210-416C-84CE-D6C921345BBD}"/>
                  </a:ext>
                </a:extLst>
              </p:cNvPr>
              <p:cNvSpPr>
                <a:spLocks noChangeArrowheads="1"/>
              </p:cNvSpPr>
              <p:nvPr/>
            </p:nvSpPr>
            <p:spPr bwMode="auto">
              <a:xfrm>
                <a:off x="4204912" y="1708168"/>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REVmd</a:t>
                </a:r>
                <a:endParaRPr lang="en-US" sz="1400" dirty="0">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939" y="829834"/>
            <a:ext cx="8077200" cy="1066800"/>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a:t>January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86882654"/>
              </p:ext>
            </p:extLst>
          </p:nvPr>
        </p:nvGraphicFramePr>
        <p:xfrm>
          <a:off x="838201" y="2057400"/>
          <a:ext cx="8077199" cy="2870200"/>
        </p:xfrm>
        <a:graphic>
          <a:graphicData uri="http://schemas.openxmlformats.org/drawingml/2006/table">
            <a:tbl>
              <a:tblPr firstRow="1" bandRow="1">
                <a:tableStyleId>{5C22544A-7EE6-4342-B048-85BDC9FD1C3A}</a:tableStyleId>
              </a:tblPr>
              <a:tblGrid>
                <a:gridCol w="717973">
                  <a:extLst>
                    <a:ext uri="{9D8B030D-6E8A-4147-A177-3AD203B41FA5}">
                      <a16:colId xmlns:a16="http://schemas.microsoft.com/office/drawing/2014/main" val="20000"/>
                    </a:ext>
                  </a:extLst>
                </a:gridCol>
                <a:gridCol w="837636">
                  <a:extLst>
                    <a:ext uri="{9D8B030D-6E8A-4147-A177-3AD203B41FA5}">
                      <a16:colId xmlns:a16="http://schemas.microsoft.com/office/drawing/2014/main" val="20001"/>
                    </a:ext>
                  </a:extLst>
                </a:gridCol>
                <a:gridCol w="658142">
                  <a:extLst>
                    <a:ext uri="{9D8B030D-6E8A-4147-A177-3AD203B41FA5}">
                      <a16:colId xmlns:a16="http://schemas.microsoft.com/office/drawing/2014/main" val="20002"/>
                    </a:ext>
                  </a:extLst>
                </a:gridCol>
                <a:gridCol w="1139048">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4384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462280">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p>
                  </a:txBody>
                  <a:tcPr/>
                </a:tc>
                <a:tc>
                  <a:txBody>
                    <a:bodyPr/>
                    <a:lstStyle/>
                    <a:p>
                      <a:pPr algn="ctr"/>
                      <a:r>
                        <a:rPr lang="en-US" sz="1400" dirty="0"/>
                        <a:t>Plans</a:t>
                      </a:r>
                    </a:p>
                    <a:p>
                      <a:pPr algn="ctr"/>
                      <a:r>
                        <a:rPr lang="en-US" sz="1400" baseline="0" dirty="0"/>
                        <a:t> March 2018</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370840">
                <a:tc>
                  <a:txBody>
                    <a:bodyPr/>
                    <a:lstStyle/>
                    <a:p>
                      <a:r>
                        <a:rPr lang="en-US" sz="1400" dirty="0" err="1"/>
                        <a:t>TGax</a:t>
                      </a:r>
                      <a:endParaRPr lang="en-US" sz="1400" dirty="0"/>
                    </a:p>
                  </a:txBody>
                  <a:tcPr/>
                </a:tc>
                <a:tc>
                  <a:txBody>
                    <a:bodyPr/>
                    <a:lstStyle/>
                    <a:p>
                      <a:r>
                        <a:rPr lang="en-US" sz="1400" dirty="0"/>
                        <a:t>LB238</a:t>
                      </a:r>
                    </a:p>
                  </a:txBody>
                  <a:tcPr/>
                </a:tc>
                <a:tc>
                  <a:txBody>
                    <a:bodyPr/>
                    <a:lstStyle/>
                    <a:p>
                      <a:r>
                        <a:rPr lang="en-US" sz="1400" dirty="0"/>
                        <a:t>D2.0</a:t>
                      </a:r>
                    </a:p>
                  </a:txBody>
                  <a:tcPr/>
                </a:tc>
                <a:tc>
                  <a:txBody>
                    <a:bodyPr/>
                    <a:lstStyle/>
                    <a:p>
                      <a:pPr algn="ctr"/>
                      <a:r>
                        <a:rPr lang="en-US" sz="1400" dirty="0"/>
                        <a:t>~3400 </a:t>
                      </a:r>
                    </a:p>
                  </a:txBody>
                  <a:tcPr/>
                </a:tc>
                <a:tc>
                  <a:txBody>
                    <a:bodyPr/>
                    <a:lstStyle/>
                    <a:p>
                      <a:pPr algn="ctr"/>
                      <a:r>
                        <a:rPr lang="en-US" sz="1400" baseline="0" dirty="0"/>
                        <a:t>700</a:t>
                      </a:r>
                      <a:endParaRPr lang="en-US" sz="1400" dirty="0"/>
                    </a:p>
                  </a:txBody>
                  <a:tcPr/>
                </a:tc>
                <a:tc>
                  <a:txBody>
                    <a:bodyPr/>
                    <a:lstStyle/>
                    <a:p>
                      <a:pPr marL="285750" indent="-285750">
                        <a:buFontTx/>
                        <a:buChar char="-"/>
                      </a:pPr>
                      <a:r>
                        <a:rPr lang="en-US" sz="1400" baseline="0" dirty="0"/>
                        <a:t>Continue resolving comments </a:t>
                      </a:r>
                    </a:p>
                    <a:p>
                      <a:pPr marL="285750" indent="-285750">
                        <a:buFontTx/>
                        <a:buChar char="-"/>
                      </a:pPr>
                      <a:r>
                        <a:rPr lang="en-US" sz="1400" baseline="0" dirty="0"/>
                        <a:t>D3.0 in May 2018</a:t>
                      </a:r>
                      <a:endParaRPr lang="en-US" sz="1400" dirty="0"/>
                    </a:p>
                  </a:txBody>
                  <a:tcPr/>
                </a:tc>
                <a:tc>
                  <a:txBody>
                    <a:bodyPr/>
                    <a:lstStyle/>
                    <a:p>
                      <a:pPr algn="ctr"/>
                      <a:r>
                        <a:rPr lang="en-US" sz="1400" dirty="0"/>
                        <a:t>-----------</a:t>
                      </a:r>
                    </a:p>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err="1"/>
                        <a:t>TGaq</a:t>
                      </a:r>
                      <a:endParaRPr lang="en-US" sz="1400" dirty="0"/>
                    </a:p>
                  </a:txBody>
                  <a:tcPr/>
                </a:tc>
                <a:tc>
                  <a:txBody>
                    <a:bodyPr/>
                    <a:lstStyle/>
                    <a:p>
                      <a:r>
                        <a:rPr lang="en-US" sz="1400" dirty="0"/>
                        <a:t>SB</a:t>
                      </a:r>
                      <a:r>
                        <a:rPr lang="en-US" sz="1400" baseline="0" dirty="0"/>
                        <a:t> #7</a:t>
                      </a:r>
                      <a:br>
                        <a:rPr lang="en-US" sz="1400" baseline="0" dirty="0"/>
                      </a:br>
                      <a:r>
                        <a:rPr lang="en-US" sz="1400" baseline="0" dirty="0"/>
                        <a:t>Re-</a:t>
                      </a:r>
                      <a:r>
                        <a:rPr lang="en-US" sz="1400" baseline="0" dirty="0" err="1"/>
                        <a:t>circ</a:t>
                      </a:r>
                      <a:endParaRPr lang="en-US" sz="1400" dirty="0"/>
                    </a:p>
                  </a:txBody>
                  <a:tcPr/>
                </a:tc>
                <a:tc>
                  <a:txBody>
                    <a:bodyPr/>
                    <a:lstStyle/>
                    <a:p>
                      <a:r>
                        <a:rPr lang="en-US" sz="1400" dirty="0"/>
                        <a:t>D13.0</a:t>
                      </a:r>
                    </a:p>
                  </a:txBody>
                  <a:tcPr/>
                </a:tc>
                <a:tc>
                  <a:txBody>
                    <a:bodyPr/>
                    <a:lstStyle/>
                    <a:p>
                      <a:pPr algn="ctr"/>
                      <a:r>
                        <a:rPr lang="en-US" sz="1400" dirty="0"/>
                        <a:t>14</a:t>
                      </a:r>
                    </a:p>
                  </a:txBody>
                  <a:tcPr/>
                </a:tc>
                <a:tc>
                  <a:txBody>
                    <a:bodyPr/>
                    <a:lstStyle/>
                    <a:p>
                      <a:pPr algn="ctr"/>
                      <a:r>
                        <a:rPr lang="en-US" sz="1400" dirty="0"/>
                        <a:t>All</a:t>
                      </a:r>
                    </a:p>
                    <a:p>
                      <a:pPr algn="ctr"/>
                      <a:endParaRPr lang="en-US" sz="1400" dirty="0"/>
                    </a:p>
                  </a:txBody>
                  <a:tcPr/>
                </a:tc>
                <a:tc>
                  <a:txBody>
                    <a:bodyPr/>
                    <a:lstStyle/>
                    <a:p>
                      <a:r>
                        <a:rPr lang="en-US" sz="1400" dirty="0"/>
                        <a:t>- Planning to issue 8th  </a:t>
                      </a:r>
                      <a:br>
                        <a:rPr lang="en-US" sz="1400" dirty="0"/>
                      </a:br>
                      <a:r>
                        <a:rPr lang="en-US" sz="1400" dirty="0"/>
                        <a:t>SB </a:t>
                      </a:r>
                      <a:r>
                        <a:rPr lang="en-US" sz="1400" dirty="0" err="1"/>
                        <a:t>recir</a:t>
                      </a:r>
                      <a:r>
                        <a:rPr lang="en-US" sz="1400" dirty="0"/>
                        <a:t> – D14.0</a:t>
                      </a:r>
                    </a:p>
                  </a:txBody>
                  <a:tcPr/>
                </a:tc>
                <a:tc>
                  <a:txBody>
                    <a:bodyPr/>
                    <a:lstStyle/>
                    <a:p>
                      <a:pPr algn="ctr"/>
                      <a:r>
                        <a:rPr lang="en-US" sz="1400" dirty="0"/>
                        <a:t>18/0238r0</a:t>
                      </a:r>
                    </a:p>
                  </a:txBody>
                  <a:tcPr/>
                </a:tc>
                <a:extLst>
                  <a:ext uri="{0D108BD9-81ED-4DB2-BD59-A6C34878D82A}">
                    <a16:rowId xmlns:a16="http://schemas.microsoft.com/office/drawing/2014/main" val="10002"/>
                  </a:ext>
                </a:extLst>
              </a:tr>
              <a:tr h="370840">
                <a:tc>
                  <a:txBody>
                    <a:bodyPr/>
                    <a:lstStyle/>
                    <a:p>
                      <a:r>
                        <a:rPr lang="en-US" sz="1400" dirty="0" err="1"/>
                        <a:t>TGay</a:t>
                      </a:r>
                      <a:endParaRPr lang="en-US" sz="1400" dirty="0"/>
                    </a:p>
                  </a:txBody>
                  <a:tcPr/>
                </a:tc>
                <a:tc>
                  <a:txBody>
                    <a:bodyPr/>
                    <a:lstStyle/>
                    <a:p>
                      <a:r>
                        <a:rPr lang="en-US" sz="1400" dirty="0"/>
                        <a:t>LB 231</a:t>
                      </a:r>
                    </a:p>
                  </a:txBody>
                  <a:tcPr/>
                </a:tc>
                <a:tc>
                  <a:txBody>
                    <a:bodyPr/>
                    <a:lstStyle/>
                    <a:p>
                      <a:r>
                        <a:rPr lang="en-US" sz="1400" dirty="0"/>
                        <a:t>D1.0</a:t>
                      </a:r>
                    </a:p>
                  </a:txBody>
                  <a:tcPr/>
                </a:tc>
                <a:tc>
                  <a:txBody>
                    <a:bodyPr/>
                    <a:lstStyle/>
                    <a:p>
                      <a:pPr algn="ctr"/>
                      <a:r>
                        <a:rPr lang="en-US" sz="1400" dirty="0"/>
                        <a:t>~2500</a:t>
                      </a:r>
                    </a:p>
                  </a:txBody>
                  <a:tcPr/>
                </a:tc>
                <a:tc>
                  <a:txBody>
                    <a:bodyPr/>
                    <a:lstStyle/>
                    <a:p>
                      <a:pPr algn="ctr"/>
                      <a:endParaRPr lang="en-US" sz="1400" dirty="0"/>
                    </a:p>
                  </a:txBody>
                  <a:tcPr/>
                </a:tc>
                <a:tc>
                  <a:txBody>
                    <a:bodyPr/>
                    <a:lstStyle/>
                    <a:p>
                      <a:pPr marL="285750" indent="-285750">
                        <a:buFontTx/>
                        <a:buChar char="-"/>
                      </a:pPr>
                      <a:r>
                        <a:rPr lang="en-US" sz="1400" dirty="0"/>
                        <a:t>D1.0 Failed</a:t>
                      </a:r>
                    </a:p>
                    <a:p>
                      <a:pPr marL="285750" indent="-285750">
                        <a:buFontTx/>
                        <a:buChar char="-"/>
                      </a:pPr>
                      <a:r>
                        <a:rPr lang="en-US" sz="1400" dirty="0"/>
                        <a:t>Continue comment resolution </a:t>
                      </a:r>
                    </a:p>
                  </a:txBody>
                  <a:tcPr/>
                </a:tc>
                <a:tc>
                  <a:txBody>
                    <a:bodyPr/>
                    <a:lstStyle/>
                    <a:p>
                      <a:pPr algn="ctr"/>
                      <a:r>
                        <a:rPr lang="en-US" sz="1400" dirty="0"/>
                        <a:t>--------</a:t>
                      </a:r>
                    </a:p>
                  </a:txBody>
                  <a:tcPr/>
                </a:tc>
                <a:extLst>
                  <a:ext uri="{0D108BD9-81ED-4DB2-BD59-A6C34878D82A}">
                    <a16:rowId xmlns:a16="http://schemas.microsoft.com/office/drawing/2014/main" val="10003"/>
                  </a:ext>
                </a:extLst>
              </a:tr>
              <a:tr h="370840">
                <a:tc>
                  <a:txBody>
                    <a:bodyPr/>
                    <a:lstStyle/>
                    <a:p>
                      <a:r>
                        <a:rPr lang="en-US" sz="1400" dirty="0" err="1"/>
                        <a:t>TGak</a:t>
                      </a:r>
                      <a:endParaRPr lang="en-US" sz="1400" dirty="0"/>
                    </a:p>
                  </a:txBody>
                  <a:tcPr/>
                </a:tc>
                <a:tc>
                  <a:txBody>
                    <a:bodyPr/>
                    <a:lstStyle/>
                    <a:p>
                      <a:r>
                        <a:rPr lang="en-US" sz="1400" dirty="0"/>
                        <a:t> ----------</a:t>
                      </a:r>
                    </a:p>
                  </a:txBody>
                  <a:tcPr/>
                </a:tc>
                <a:tc>
                  <a:txBody>
                    <a:bodyPr/>
                    <a:lstStyle/>
                    <a:p>
                      <a:r>
                        <a:rPr lang="en-US" sz="1400" dirty="0"/>
                        <a:t>D6.0</a:t>
                      </a:r>
                    </a:p>
                  </a:txBody>
                  <a:tcPr/>
                </a:tc>
                <a:tc>
                  <a:txBody>
                    <a:bodyPr/>
                    <a:lstStyle/>
                    <a:p>
                      <a:pPr algn="ctr"/>
                      <a:r>
                        <a:rPr lang="en-US" sz="1400" dirty="0"/>
                        <a:t> 0</a:t>
                      </a:r>
                    </a:p>
                  </a:txBody>
                  <a:tcPr/>
                </a:tc>
                <a:tc>
                  <a:txBody>
                    <a:bodyPr/>
                    <a:lstStyle/>
                    <a:p>
                      <a:pPr algn="ctr"/>
                      <a:r>
                        <a:rPr lang="en-US" sz="1400" dirty="0"/>
                        <a:t>Complete</a:t>
                      </a:r>
                    </a:p>
                  </a:txBody>
                  <a:tcPr/>
                </a:tc>
                <a:tc>
                  <a:txBody>
                    <a:bodyPr/>
                    <a:lstStyle/>
                    <a:p>
                      <a:pPr marL="285750" indent="-285750">
                        <a:buFontTx/>
                        <a:buChar char="-"/>
                      </a:pPr>
                      <a:r>
                        <a:rPr lang="en-US" sz="1400" dirty="0"/>
                        <a:t>Forward to </a:t>
                      </a:r>
                      <a:r>
                        <a:rPr lang="en-US" sz="1400" dirty="0" err="1"/>
                        <a:t>RevCom</a:t>
                      </a:r>
                      <a:endParaRPr lang="en-US" sz="1400" dirty="0"/>
                    </a:p>
                  </a:txBody>
                  <a:tcPr/>
                </a:tc>
                <a:tc>
                  <a:txBody>
                    <a:bodyPr/>
                    <a:lstStyle/>
                    <a:p>
                      <a:pPr algn="ctr"/>
                      <a:r>
                        <a:rPr lang="en-US" sz="1400" dirty="0"/>
                        <a:t>17/1846r2</a:t>
                      </a:r>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233737" y="4267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71" y="522928"/>
            <a:ext cx="7772400" cy="762000"/>
          </a:xfrm>
        </p:spPr>
        <p:txBody>
          <a:bodyPr/>
          <a:lstStyle/>
          <a:p>
            <a:r>
              <a:rPr lang="en-US" sz="2800" b="1" dirty="0"/>
              <a:t>802.11WNG  (Wireless Next Generation)</a:t>
            </a:r>
          </a:p>
        </p:txBody>
      </p:sp>
      <p:sp>
        <p:nvSpPr>
          <p:cNvPr id="3" name="Content Placeholder 2"/>
          <p:cNvSpPr>
            <a:spLocks noGrp="1"/>
          </p:cNvSpPr>
          <p:nvPr>
            <p:ph idx="1"/>
          </p:nvPr>
        </p:nvSpPr>
        <p:spPr>
          <a:xfrm>
            <a:off x="228600" y="1066800"/>
            <a:ext cx="8610600" cy="3048000"/>
          </a:xfrm>
        </p:spPr>
        <p:txBody>
          <a:bodyPr/>
          <a:lstStyle/>
          <a:p>
            <a:pPr marL="0" indent="0">
              <a:spcBef>
                <a:spcPts val="0"/>
              </a:spcBef>
              <a:buNone/>
            </a:pPr>
            <a:br>
              <a:rPr lang="en-US" altLang="en-US" sz="1100" b="1" dirty="0"/>
            </a:br>
            <a:endParaRPr lang="en-US" altLang="en-US" sz="1100" b="1" dirty="0"/>
          </a:p>
          <a:p>
            <a:pPr marL="0" indent="0">
              <a:spcBef>
                <a:spcPts val="0"/>
              </a:spcBef>
              <a:buNone/>
            </a:pPr>
            <a:r>
              <a:rPr lang="en-US" altLang="en-US" sz="2000" b="1" dirty="0"/>
              <a:t>Presentations</a:t>
            </a:r>
          </a:p>
          <a:p>
            <a:pPr marL="857250" lvl="1" indent="-457200">
              <a:spcBef>
                <a:spcPct val="0"/>
              </a:spcBef>
              <a:defRPr/>
            </a:pPr>
            <a:r>
              <a:rPr lang="en-US" dirty="0"/>
              <a:t>“</a:t>
            </a:r>
            <a:r>
              <a:rPr lang="en-US" sz="2000" dirty="0"/>
              <a:t>Broadcast Service on WLAN” - Hitoshi Morioka (SRC Software)</a:t>
            </a:r>
          </a:p>
          <a:p>
            <a:pPr marL="1200150" lvl="2" indent="-457200">
              <a:spcBef>
                <a:spcPct val="0"/>
              </a:spcBef>
              <a:defRPr/>
            </a:pPr>
            <a:r>
              <a:rPr lang="en-GB" sz="1400" u="sng" dirty="0"/>
              <a:t>https://mentor.ieee.org/802.11/dcn/17/11-17-1736-03-0wng-broadcast-service-on-wlan.pptx</a:t>
            </a:r>
          </a:p>
          <a:p>
            <a:pPr marL="1200150" lvl="2" indent="-457200">
              <a:spcBef>
                <a:spcPct val="0"/>
              </a:spcBef>
              <a:defRPr/>
            </a:pPr>
            <a:r>
              <a:rPr lang="en-GB" sz="1400" dirty="0"/>
              <a:t>1 Straw poll, no motions</a:t>
            </a:r>
            <a:br>
              <a:rPr lang="en-GB" sz="1400" u="sng" dirty="0"/>
            </a:br>
            <a:endParaRPr lang="en-US" sz="1400" dirty="0"/>
          </a:p>
          <a:p>
            <a:pPr marL="857250" lvl="1" indent="-457200">
              <a:spcBef>
                <a:spcPct val="0"/>
              </a:spcBef>
              <a:defRPr/>
            </a:pPr>
            <a:r>
              <a:rPr lang="en-US" sz="2000" dirty="0"/>
              <a:t>“Introducing multiple primary channels to exploit unused resources</a:t>
            </a:r>
            <a:br>
              <a:rPr lang="en-US" sz="2000" dirty="0"/>
            </a:br>
            <a:r>
              <a:rPr lang="en-US" sz="2000" dirty="0"/>
              <a:t> scattered in multiple channels/bands” - Kazuto Yano (Advanced Telecommunications Research Institute International)</a:t>
            </a:r>
          </a:p>
          <a:p>
            <a:pPr marL="1200150" lvl="2" indent="-457200">
              <a:spcBef>
                <a:spcPct val="0"/>
              </a:spcBef>
              <a:defRPr/>
            </a:pPr>
            <a:r>
              <a:rPr lang="en-GB" sz="1400" u="sng" dirty="0"/>
              <a:t>https://mentor.ieee.org/802.11/dcn/18/11-18-0191-00-0wng-full-duplex-for-802-11.pptx</a:t>
            </a:r>
          </a:p>
          <a:p>
            <a:pPr marL="1200150" lvl="2" indent="-457200">
              <a:spcBef>
                <a:spcPct val="0"/>
              </a:spcBef>
              <a:defRPr/>
            </a:pPr>
            <a:r>
              <a:rPr lang="en-GB" sz="1400" dirty="0"/>
              <a:t>1 Straw poll, no motions</a:t>
            </a:r>
            <a:br>
              <a:rPr lang="en-GB" sz="1400" dirty="0"/>
            </a:br>
            <a:endParaRPr lang="en-US" sz="1400" dirty="0"/>
          </a:p>
          <a:p>
            <a:pPr marL="857250" lvl="1" indent="-457200">
              <a:spcBef>
                <a:spcPct val="0"/>
              </a:spcBef>
              <a:defRPr/>
            </a:pPr>
            <a:r>
              <a:rPr lang="en-US" sz="2000" dirty="0"/>
              <a:t>“Wi-Fi Full Duplex” - James </a:t>
            </a:r>
            <a:r>
              <a:rPr lang="en-US" sz="2000" dirty="0" err="1"/>
              <a:t>Gilb</a:t>
            </a:r>
            <a:r>
              <a:rPr lang="en-US" sz="2000" dirty="0"/>
              <a:t> (</a:t>
            </a:r>
            <a:r>
              <a:rPr lang="en-US" sz="2000" dirty="0" err="1"/>
              <a:t>Gilb</a:t>
            </a:r>
            <a:r>
              <a:rPr lang="en-US" sz="2000" dirty="0"/>
              <a:t> Consulting)</a:t>
            </a:r>
            <a:endParaRPr lang="en-US" altLang="en-US" sz="2000" dirty="0"/>
          </a:p>
          <a:p>
            <a:pPr marL="1200150" lvl="2" indent="-457200">
              <a:spcBef>
                <a:spcPct val="0"/>
              </a:spcBef>
              <a:defRPr/>
            </a:pPr>
            <a:r>
              <a:rPr lang="en-GB" sz="1400" u="sng" dirty="0"/>
              <a:t>https://mentor.ieee.org/802.11/dcn/18/11-18-0191-00-0wng-full-duplex-for-802-11.pptx</a:t>
            </a:r>
          </a:p>
          <a:p>
            <a:pPr marL="1200150" lvl="2" indent="-457200">
              <a:spcBef>
                <a:spcPct val="0"/>
              </a:spcBef>
              <a:defRPr/>
            </a:pPr>
            <a:r>
              <a:rPr lang="en-US" altLang="en-US" sz="1400" dirty="0"/>
              <a:t>2 Straw polls, no motions</a:t>
            </a:r>
          </a:p>
          <a:p>
            <a:pPr marL="1200150" lvl="2" indent="-457200">
              <a:spcBef>
                <a:spcPct val="0"/>
              </a:spcBef>
              <a:defRPr/>
            </a:pPr>
            <a:r>
              <a:rPr lang="en-US" altLang="en-US" sz="1400" dirty="0"/>
              <a:t>Recommended to generate Topic Interest Group (TIG)</a:t>
            </a:r>
            <a:endParaRPr lang="en-GB" altLang="en-US" sz="1400" dirty="0"/>
          </a:p>
          <a:p>
            <a:pPr marL="457200" indent="-457200">
              <a:spcBef>
                <a:spcPts val="0"/>
              </a:spcBef>
            </a:pPr>
            <a:r>
              <a:rPr lang="en-GB" altLang="en-US" sz="2000" dirty="0"/>
              <a:t>Minutes</a:t>
            </a:r>
          </a:p>
          <a:p>
            <a:pPr lvl="1">
              <a:spcBef>
                <a:spcPts val="0"/>
              </a:spcBef>
            </a:pPr>
            <a:r>
              <a:rPr lang="en-GB" altLang="en-US" sz="1200" dirty="0"/>
              <a:t>  </a:t>
            </a:r>
            <a:r>
              <a:rPr lang="en-GB" altLang="en-US" sz="1600" dirty="0"/>
              <a:t>doc: 11-18-0253r0 </a:t>
            </a:r>
          </a:p>
          <a:p>
            <a:pPr marL="457200" lvl="1" indent="0">
              <a:spcBef>
                <a:spcPts val="0"/>
              </a:spcBef>
              <a:buNone/>
            </a:pPr>
            <a:endParaRPr lang="en-GB" altLang="en-US" sz="1600" dirty="0"/>
          </a:p>
          <a:p>
            <a:pPr>
              <a:spcBef>
                <a:spcPts val="0"/>
              </a:spcBef>
            </a:pPr>
            <a:r>
              <a:rPr lang="en-US" altLang="en-US" sz="2000" dirty="0"/>
              <a:t>Closing report: ------ </a:t>
            </a:r>
          </a:p>
          <a:p>
            <a:pPr>
              <a:spcBef>
                <a:spcPts val="0"/>
              </a:spcBef>
            </a:pPr>
            <a:endParaRPr lang="en-US" altLang="en-US" sz="1100" dirty="0"/>
          </a:p>
        </p:txBody>
      </p:sp>
      <p:sp>
        <p:nvSpPr>
          <p:cNvPr id="4" name="Date Placeholder 3"/>
          <p:cNvSpPr>
            <a:spLocks noGrp="1"/>
          </p:cNvSpPr>
          <p:nvPr>
            <p:ph type="dt" sz="half" idx="10"/>
          </p:nvPr>
        </p:nvSpPr>
        <p:spPr/>
        <p:txBody>
          <a:bodyPr/>
          <a:lstStyle/>
          <a:p>
            <a:r>
              <a:rPr lang="en-US" altLang="en-US"/>
              <a:t>January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5</a:t>
            </a:fld>
            <a:endParaRPr lang="en-US" altLang="en-US"/>
          </a:p>
        </p:txBody>
      </p:sp>
      <p:sp>
        <p:nvSpPr>
          <p:cNvPr id="7" name="Right Arrow 7">
            <a:extLst>
              <a:ext uri="{FF2B5EF4-FFF2-40B4-BE49-F238E27FC236}">
                <a16:creationId xmlns:a16="http://schemas.microsoft.com/office/drawing/2014/main" id="{7BC6D7F6-9739-4E0D-A55A-28EA30A91262}"/>
              </a:ext>
            </a:extLst>
          </p:cNvPr>
          <p:cNvSpPr/>
          <p:nvPr/>
        </p:nvSpPr>
        <p:spPr bwMode="auto">
          <a:xfrm>
            <a:off x="228600" y="4800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802.11ax  (HEW) </a:t>
            </a:r>
            <a:endParaRPr lang="en-CA" dirty="0"/>
          </a:p>
        </p:txBody>
      </p:sp>
      <p:sp>
        <p:nvSpPr>
          <p:cNvPr id="3" name="Content Placeholder 2"/>
          <p:cNvSpPr>
            <a:spLocks noGrp="1"/>
          </p:cNvSpPr>
          <p:nvPr>
            <p:ph idx="1"/>
          </p:nvPr>
        </p:nvSpPr>
        <p:spPr>
          <a:xfrm>
            <a:off x="838200" y="1752600"/>
            <a:ext cx="7848600" cy="3515811"/>
          </a:xfrm>
        </p:spPr>
        <p:txBody>
          <a:bodyPr/>
          <a:lstStyle/>
          <a:p>
            <a:r>
              <a:rPr lang="en-CA" sz="2400" dirty="0"/>
              <a:t>LB 230 D2.0 failed ~3400 comments Nov 4, 2017</a:t>
            </a:r>
          </a:p>
          <a:p>
            <a:r>
              <a:rPr lang="en-CA" sz="2400" dirty="0"/>
              <a:t>Continued comment resolution on draft D2.0.</a:t>
            </a:r>
          </a:p>
          <a:p>
            <a:pPr lvl="1"/>
            <a:r>
              <a:rPr lang="en-CA" sz="2000" i="1" dirty="0">
                <a:ea typeface="+mn-ea"/>
                <a:cs typeface="+mn-cs"/>
              </a:rPr>
              <a:t>Resolved and approved  ~700 CIDs (PHY, MAC, MU) </a:t>
            </a:r>
          </a:p>
          <a:p>
            <a:pPr lvl="1"/>
            <a:r>
              <a:rPr lang="en-CA" sz="2000" i="1" dirty="0">
                <a:ea typeface="+mn-ea"/>
                <a:cs typeface="+mn-cs"/>
              </a:rPr>
              <a:t>Held Ad-Hoc before Irvine interim</a:t>
            </a:r>
          </a:p>
          <a:p>
            <a:pPr lvl="1"/>
            <a:r>
              <a:rPr lang="en-CA" sz="2000" i="1" dirty="0">
                <a:ea typeface="+mn-ea"/>
                <a:cs typeface="+mn-cs"/>
              </a:rPr>
              <a:t>LB on D3.0 planned for May - JULY 2018</a:t>
            </a:r>
            <a:endParaRPr lang="en-CA" sz="2000" dirty="0">
              <a:ea typeface="+mn-ea"/>
              <a:cs typeface="+mn-cs"/>
            </a:endParaRPr>
          </a:p>
          <a:p>
            <a:r>
              <a:rPr lang="en-CA" sz="2400" dirty="0"/>
              <a:t>Plans for March 2018</a:t>
            </a:r>
          </a:p>
          <a:p>
            <a:pPr lvl="1"/>
            <a:r>
              <a:rPr lang="en-CA" sz="1800" dirty="0"/>
              <a:t>Hold several teleconference calls for comment resolution in </a:t>
            </a:r>
            <a:br>
              <a:rPr lang="en-CA" sz="1800" dirty="0"/>
            </a:br>
            <a:r>
              <a:rPr lang="en-CA" sz="1800" dirty="0"/>
              <a:t>January, February</a:t>
            </a:r>
          </a:p>
          <a:p>
            <a:pPr lvl="1"/>
            <a:r>
              <a:rPr lang="en-CA" sz="1800" dirty="0"/>
              <a:t>Hold Ad-Hoc comment resolution meeting in Santa Clara, CA. </a:t>
            </a:r>
          </a:p>
          <a:p>
            <a:r>
              <a:rPr lang="en-AU" sz="2400" dirty="0"/>
              <a:t>Closing report: </a:t>
            </a:r>
          </a:p>
          <a:p>
            <a:endParaRPr lang="en-CA" sz="2400" dirty="0"/>
          </a:p>
        </p:txBody>
      </p:sp>
      <p:sp>
        <p:nvSpPr>
          <p:cNvPr id="4" name="Date Placeholder 3"/>
          <p:cNvSpPr>
            <a:spLocks noGrp="1"/>
          </p:cNvSpPr>
          <p:nvPr>
            <p:ph type="dt" sz="half" idx="10"/>
          </p:nvPr>
        </p:nvSpPr>
        <p:spPr/>
        <p:txBody>
          <a:bodyPr/>
          <a:lstStyle/>
          <a:p>
            <a:pPr>
              <a:defRPr/>
            </a:pPr>
            <a:r>
              <a:rPr lang="en-US" altLang="zh-CN"/>
              <a:t>January 2018</a:t>
            </a:r>
            <a:endParaRPr lang="en-US" dirty="0"/>
          </a:p>
        </p:txBody>
      </p:sp>
      <p:sp>
        <p:nvSpPr>
          <p:cNvPr id="5" name="Footer Placeholder 4"/>
          <p:cNvSpPr>
            <a:spLocks noGrp="1"/>
          </p:cNvSpPr>
          <p:nvPr>
            <p:ph type="ftr" sz="quarter" idx="11"/>
          </p:nvPr>
        </p:nvSpPr>
        <p:spPr/>
        <p:txBody>
          <a:bodyPr/>
          <a:lstStyle/>
          <a:p>
            <a:pPr>
              <a:defRPr/>
            </a:pPr>
            <a:r>
              <a:rPr lang="en-US"/>
              <a:t>Al Petrick, Jones-Petrick and Associates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6</a:t>
            </a:fld>
            <a:endParaRPr lang="en-US"/>
          </a:p>
        </p:txBody>
      </p:sp>
      <p:sp>
        <p:nvSpPr>
          <p:cNvPr id="7" name="Right Arrow 7">
            <a:extLst>
              <a:ext uri="{FF2B5EF4-FFF2-40B4-BE49-F238E27FC236}">
                <a16:creationId xmlns:a16="http://schemas.microsoft.com/office/drawing/2014/main" id="{42A775E8-4409-49B9-BE02-B26F39BF239C}"/>
              </a:ext>
            </a:extLst>
          </p:cNvPr>
          <p:cNvSpPr/>
          <p:nvPr/>
        </p:nvSpPr>
        <p:spPr bwMode="auto">
          <a:xfrm>
            <a:off x="495300" y="2667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43872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802.11ba [WUR –(Wake-Up Radio)]</a:t>
            </a:r>
          </a:p>
        </p:txBody>
      </p:sp>
      <p:sp>
        <p:nvSpPr>
          <p:cNvPr id="3" name="Content Placeholder 2"/>
          <p:cNvSpPr>
            <a:spLocks noGrp="1"/>
          </p:cNvSpPr>
          <p:nvPr>
            <p:ph idx="1"/>
          </p:nvPr>
        </p:nvSpPr>
        <p:spPr>
          <a:xfrm>
            <a:off x="914400" y="2170908"/>
            <a:ext cx="7848600" cy="3124200"/>
          </a:xfrm>
        </p:spPr>
        <p:txBody>
          <a:bodyPr/>
          <a:lstStyle/>
          <a:p>
            <a:r>
              <a:rPr lang="en-US" altLang="en-US" sz="2000" dirty="0"/>
              <a:t>Updated and approved </a:t>
            </a:r>
            <a:r>
              <a:rPr lang="en-US" altLang="en-US" sz="2000" dirty="0" err="1"/>
              <a:t>TGba</a:t>
            </a:r>
            <a:r>
              <a:rPr lang="en-US" altLang="en-US" sz="2000" dirty="0"/>
              <a:t> Spec Framework Document (SFD) </a:t>
            </a:r>
          </a:p>
          <a:p>
            <a:pPr lvl="1"/>
            <a:r>
              <a:rPr lang="en-US" altLang="en-US" sz="2000" dirty="0"/>
              <a:t>IEEE 802.11-17/575r</a:t>
            </a:r>
            <a:r>
              <a:rPr lang="en-US" altLang="en-US" sz="2000" b="1" dirty="0"/>
              <a:t>8</a:t>
            </a:r>
          </a:p>
          <a:p>
            <a:r>
              <a:rPr lang="en-US" altLang="en-US" sz="2000" dirty="0"/>
              <a:t>Reviewed presentations</a:t>
            </a:r>
          </a:p>
          <a:p>
            <a:pPr lvl="1"/>
            <a:r>
              <a:rPr lang="en-US" altLang="en-US" sz="1600" dirty="0"/>
              <a:t>information elements, control frames</a:t>
            </a:r>
          </a:p>
          <a:p>
            <a:r>
              <a:rPr lang="en-US" altLang="en-US" sz="2000" dirty="0"/>
              <a:t>Approved PHY/MAC spec text documents to create </a:t>
            </a:r>
            <a:r>
              <a:rPr lang="en-US" altLang="en-US" sz="2000" dirty="0" err="1"/>
              <a:t>TGba</a:t>
            </a:r>
            <a:r>
              <a:rPr lang="en-US" altLang="en-US" sz="2000" dirty="0"/>
              <a:t> D0.1</a:t>
            </a:r>
          </a:p>
          <a:p>
            <a:r>
              <a:rPr lang="en-US" altLang="en-US" sz="2000" dirty="0"/>
              <a:t>Plans for March 2018</a:t>
            </a:r>
          </a:p>
          <a:p>
            <a:pPr lvl="1"/>
            <a:r>
              <a:rPr lang="en-US" altLang="en-US" sz="1800" dirty="0"/>
              <a:t>Continue work on technical draft</a:t>
            </a:r>
          </a:p>
          <a:p>
            <a:r>
              <a:rPr lang="en-AU" sz="2000" dirty="0"/>
              <a:t>Closing Report: 18/259r0</a:t>
            </a:r>
          </a:p>
          <a:p>
            <a:pPr lvl="1"/>
            <a:endParaRPr lang="en-AU" sz="2000" dirty="0"/>
          </a:p>
          <a:p>
            <a:endParaRPr lang="en-AU" sz="2400" dirty="0"/>
          </a:p>
          <a:p>
            <a:pPr marL="0" indent="0">
              <a:buNone/>
            </a:pPr>
            <a:endParaRPr lang="en-AU" sz="2400" b="1" dirty="0"/>
          </a:p>
        </p:txBody>
      </p:sp>
      <p:sp>
        <p:nvSpPr>
          <p:cNvPr id="4" name="Date Placeholder 3"/>
          <p:cNvSpPr>
            <a:spLocks noGrp="1"/>
          </p:cNvSpPr>
          <p:nvPr>
            <p:ph type="dt" sz="half" idx="10"/>
          </p:nvPr>
        </p:nvSpPr>
        <p:spPr/>
        <p:txBody>
          <a:bodyPr/>
          <a:lstStyle/>
          <a:p>
            <a:r>
              <a:rPr lang="en-US" altLang="en-US"/>
              <a:t>January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495300" y="3414445"/>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802.11aq</a:t>
            </a:r>
            <a:br>
              <a:rPr lang="en-US" b="1" dirty="0"/>
            </a:br>
            <a:r>
              <a:rPr lang="en-US" b="1" dirty="0"/>
              <a:t>(Pre- Association Discovery ) </a:t>
            </a:r>
          </a:p>
        </p:txBody>
      </p:sp>
      <p:sp>
        <p:nvSpPr>
          <p:cNvPr id="3" name="Content Placeholder 2"/>
          <p:cNvSpPr>
            <a:spLocks noGrp="1"/>
          </p:cNvSpPr>
          <p:nvPr>
            <p:ph idx="1"/>
          </p:nvPr>
        </p:nvSpPr>
        <p:spPr>
          <a:xfrm>
            <a:off x="1143000" y="2039974"/>
            <a:ext cx="7467600" cy="3733800"/>
          </a:xfrm>
        </p:spPr>
        <p:txBody>
          <a:bodyPr/>
          <a:lstStyle/>
          <a:p>
            <a:r>
              <a:rPr lang="en-US" altLang="en-US" sz="2400" dirty="0"/>
              <a:t>Complete SP#7 </a:t>
            </a:r>
            <a:r>
              <a:rPr lang="en-US" altLang="en-US" sz="2400" dirty="0" err="1"/>
              <a:t>recirc</a:t>
            </a:r>
            <a:r>
              <a:rPr lang="en-US" altLang="en-US" sz="2400" dirty="0"/>
              <a:t> comment resolution</a:t>
            </a:r>
          </a:p>
          <a:p>
            <a:r>
              <a:rPr lang="en-US" altLang="en-US" sz="2400" dirty="0"/>
              <a:t>Resolved 14 comments resolved </a:t>
            </a:r>
          </a:p>
          <a:p>
            <a:r>
              <a:rPr lang="en-US" altLang="en-US" sz="2400" dirty="0"/>
              <a:t>Planning to </a:t>
            </a:r>
            <a:r>
              <a:rPr lang="en-US" altLang="en-US" sz="2400" dirty="0" err="1"/>
              <a:t>to</a:t>
            </a:r>
            <a:r>
              <a:rPr lang="en-US" altLang="en-US" sz="2400" dirty="0"/>
              <a:t> issue SB#8 on D14.0</a:t>
            </a:r>
          </a:p>
          <a:p>
            <a:r>
              <a:rPr lang="en-US" altLang="en-US" sz="2400" dirty="0"/>
              <a:t>Waiver Request</a:t>
            </a:r>
          </a:p>
          <a:p>
            <a:pPr lvl="1"/>
            <a:r>
              <a:rPr lang="en-US" altLang="en-US" sz="1600" dirty="0"/>
              <a:t>Received </a:t>
            </a:r>
            <a:r>
              <a:rPr lang="en-GB" altLang="en-US" sz="1600" dirty="0"/>
              <a:t>9 mandatory coordination comments </a:t>
            </a:r>
            <a:br>
              <a:rPr lang="en-GB" altLang="en-US" sz="1600" dirty="0"/>
            </a:br>
            <a:r>
              <a:rPr lang="en-GB" altLang="en-US" sz="1600" dirty="0"/>
              <a:t>from IEEE RAC </a:t>
            </a:r>
          </a:p>
          <a:p>
            <a:pPr lvl="1"/>
            <a:r>
              <a:rPr lang="en-GB" altLang="en-US" sz="1600" dirty="0"/>
              <a:t>Open comments from RAC</a:t>
            </a:r>
          </a:p>
          <a:p>
            <a:pPr lvl="1"/>
            <a:r>
              <a:rPr lang="en-GB" altLang="en-US" sz="1600" i="1" dirty="0"/>
              <a:t>Waiver needs updating to move forward with </a:t>
            </a:r>
            <a:r>
              <a:rPr lang="en-GB" altLang="en-US" sz="1600" i="1" dirty="0" err="1"/>
              <a:t>RevCom</a:t>
            </a:r>
            <a:endParaRPr lang="en-GB" altLang="en-US" sz="1600" i="1" dirty="0"/>
          </a:p>
          <a:p>
            <a:r>
              <a:rPr lang="en-AU" sz="2400" dirty="0"/>
              <a:t>Closing report: 18/0238r0</a:t>
            </a:r>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January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2409123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Light Communications - SG</a:t>
            </a:r>
          </a:p>
        </p:txBody>
      </p:sp>
      <p:sp>
        <p:nvSpPr>
          <p:cNvPr id="3" name="Content Placeholder 2"/>
          <p:cNvSpPr>
            <a:spLocks noGrp="1"/>
          </p:cNvSpPr>
          <p:nvPr>
            <p:ph idx="1"/>
          </p:nvPr>
        </p:nvSpPr>
        <p:spPr>
          <a:xfrm>
            <a:off x="1008390" y="1524000"/>
            <a:ext cx="7830809" cy="4495800"/>
          </a:xfrm>
        </p:spPr>
        <p:txBody>
          <a:bodyPr/>
          <a:lstStyle/>
          <a:p>
            <a:r>
              <a:rPr lang="en-AU" sz="2400" dirty="0"/>
              <a:t>Develop PAR and CSD for TG</a:t>
            </a:r>
          </a:p>
          <a:p>
            <a:pPr lvl="1">
              <a:defRPr/>
            </a:pPr>
            <a:r>
              <a:rPr lang="en-GB" altLang="en-US" sz="1600" dirty="0"/>
              <a:t>Discussed the submitted comments (doc. 11-17/1831r3) and agreed resolution in the text</a:t>
            </a:r>
          </a:p>
          <a:p>
            <a:pPr lvl="1">
              <a:defRPr/>
            </a:pPr>
            <a:r>
              <a:rPr lang="en-GB" altLang="en-US" sz="1600" dirty="0"/>
              <a:t>Completed the draft PAR (doc. 11-17/1604r8) and CSD (doc. 11-17/1603r7) for submission to the 802.11 WG</a:t>
            </a:r>
          </a:p>
          <a:p>
            <a:pPr lvl="1">
              <a:defRPr/>
            </a:pPr>
            <a:r>
              <a:rPr lang="en-GB" altLang="en-US" sz="1600" dirty="0"/>
              <a:t>Discussed the updated usage models for LC (doc. 11-17/1743)</a:t>
            </a:r>
          </a:p>
          <a:p>
            <a:pPr marL="457200" lvl="1" indent="0">
              <a:buNone/>
              <a:defRPr/>
            </a:pPr>
            <a:endParaRPr lang="en-GB" altLang="en-US" sz="1600" dirty="0"/>
          </a:p>
          <a:p>
            <a:pPr>
              <a:defRPr/>
            </a:pPr>
            <a:r>
              <a:rPr lang="en-GB" altLang="en-US" sz="2000" dirty="0"/>
              <a:t>Approved</a:t>
            </a:r>
            <a:r>
              <a:rPr lang="en-US" altLang="en-US" sz="2000" dirty="0"/>
              <a:t> PAR (doc. 11-17/1604r8) </a:t>
            </a:r>
          </a:p>
          <a:p>
            <a:pPr>
              <a:defRPr/>
            </a:pPr>
            <a:r>
              <a:rPr lang="en-US" altLang="en-US" sz="2000" dirty="0"/>
              <a:t>Approved CSD (doc. 11-17/1603r7</a:t>
            </a:r>
            <a:endParaRPr lang="en-GB" altLang="en-US" sz="2000" dirty="0"/>
          </a:p>
          <a:p>
            <a:pPr>
              <a:defRPr/>
            </a:pPr>
            <a:r>
              <a:rPr lang="en-GB" altLang="en-US" sz="2000" dirty="0"/>
              <a:t>Closing report: 18/0260r0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January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51962826-D4C5-4057-B7A1-B2967EFE9CDE}"/>
              </a:ext>
            </a:extLst>
          </p:cNvPr>
          <p:cNvSpPr/>
          <p:nvPr/>
        </p:nvSpPr>
        <p:spPr bwMode="auto">
          <a:xfrm>
            <a:off x="466095" y="4038600"/>
            <a:ext cx="381000" cy="381000"/>
          </a:xfrm>
          <a:prstGeom prst="rightArrow">
            <a:avLst>
              <a:gd name="adj1" fmla="val 50000"/>
              <a:gd name="adj2" fmla="val 59438"/>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9431186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2176</TotalTime>
  <Words>792</Words>
  <Application>Microsoft Office PowerPoint</Application>
  <PresentationFormat>On-screen Show (4:3)</PresentationFormat>
  <Paragraphs>271</Paragraphs>
  <Slides>14</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MS PGothic</vt:lpstr>
      <vt:lpstr>MS PGothic</vt:lpstr>
      <vt:lpstr>Arial</vt:lpstr>
      <vt:lpstr>Calibri</vt:lpstr>
      <vt:lpstr>Lucida Grande</vt:lpstr>
      <vt:lpstr>Tahoma</vt:lpstr>
      <vt:lpstr>Times New Roman</vt:lpstr>
      <vt:lpstr>IEEE-P802_15</vt:lpstr>
      <vt:lpstr>Custom Design</vt:lpstr>
      <vt:lpstr>PowerPoint Presentation</vt:lpstr>
      <vt:lpstr>PowerPoint Presentation</vt:lpstr>
      <vt:lpstr>IEEE 802.11 Standards Pipeline</vt:lpstr>
      <vt:lpstr>802.11 Task Groups in Comment Resolution</vt:lpstr>
      <vt:lpstr>802.11WNG  (Wireless Next Generation)</vt:lpstr>
      <vt:lpstr>802.11ax  (HEW) </vt:lpstr>
      <vt:lpstr>802.11ba [WUR –(Wake-Up Radio)]</vt:lpstr>
      <vt:lpstr>802.11aq (Pre- Association Discovery ) </vt:lpstr>
      <vt:lpstr>Light Communications - SG</vt:lpstr>
      <vt:lpstr>TGmd – Maintenance </vt:lpstr>
      <vt:lpstr>PowerPoint Presentation</vt:lpstr>
      <vt:lpstr>TGaz (Next Generation Positioning) </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306</cp:revision>
  <cp:lastPrinted>1998-02-10T13:28:06Z</cp:lastPrinted>
  <dcterms:created xsi:type="dcterms:W3CDTF">2016-01-21T14:33:00Z</dcterms:created>
  <dcterms:modified xsi:type="dcterms:W3CDTF">2018-01-19T02:46:03Z</dcterms:modified>
</cp:coreProperties>
</file>