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18" r:id="rId2"/>
    <p:sldId id="319" r:id="rId3"/>
    <p:sldId id="320" r:id="rId4"/>
    <p:sldId id="321" r:id="rId5"/>
    <p:sldId id="322" r:id="rId6"/>
    <p:sldId id="323" r:id="rId7"/>
    <p:sldId id="324" r:id="rId8"/>
    <p:sldId id="325" r:id="rId9"/>
    <p:sldId id="32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85" autoAdjust="0"/>
    <p:restoredTop sz="95179" autoAdjust="0"/>
  </p:normalViewPr>
  <p:slideViewPr>
    <p:cSldViewPr>
      <p:cViewPr varScale="1">
        <p:scale>
          <a:sx n="83" d="100"/>
          <a:sy n="83" d="100"/>
        </p:scale>
        <p:origin x="90" y="6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2</a:t>
            </a:fld>
            <a:endParaRPr lang="en-US"/>
          </a:p>
        </p:txBody>
      </p:sp>
    </p:spTree>
    <p:extLst>
      <p:ext uri="{BB962C8B-B14F-4D97-AF65-F5344CB8AC3E}">
        <p14:creationId xmlns:p14="http://schemas.microsoft.com/office/powerpoint/2010/main" val="16396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3</a:t>
            </a:fld>
            <a:endParaRPr lang="en-US"/>
          </a:p>
        </p:txBody>
      </p:sp>
    </p:spTree>
    <p:extLst>
      <p:ext uri="{BB962C8B-B14F-4D97-AF65-F5344CB8AC3E}">
        <p14:creationId xmlns:p14="http://schemas.microsoft.com/office/powerpoint/2010/main" val="1595801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4</a:t>
            </a:fld>
            <a:endParaRPr lang="en-US"/>
          </a:p>
        </p:txBody>
      </p:sp>
    </p:spTree>
    <p:extLst>
      <p:ext uri="{BB962C8B-B14F-4D97-AF65-F5344CB8AC3E}">
        <p14:creationId xmlns:p14="http://schemas.microsoft.com/office/powerpoint/2010/main" val="4080857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5</a:t>
            </a:fld>
            <a:endParaRPr lang="en-US"/>
          </a:p>
        </p:txBody>
      </p:sp>
    </p:spTree>
    <p:extLst>
      <p:ext uri="{BB962C8B-B14F-4D97-AF65-F5344CB8AC3E}">
        <p14:creationId xmlns:p14="http://schemas.microsoft.com/office/powerpoint/2010/main" val="1292499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6</a:t>
            </a:fld>
            <a:endParaRPr lang="en-US"/>
          </a:p>
        </p:txBody>
      </p:sp>
    </p:spTree>
    <p:extLst>
      <p:ext uri="{BB962C8B-B14F-4D97-AF65-F5344CB8AC3E}">
        <p14:creationId xmlns:p14="http://schemas.microsoft.com/office/powerpoint/2010/main" val="101237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16918" cy="276999"/>
          </a:xfrm>
        </p:spPr>
        <p:txBody>
          <a:bodyPr/>
          <a:lstStyle>
            <a:lvl1pPr>
              <a:defRPr/>
            </a:lvl1pPr>
          </a:lstStyle>
          <a:p>
            <a:r>
              <a:rPr lang="en-US"/>
              <a:t>January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lvl1pPr>
              <a:defRPr/>
            </a:lvl1pPr>
          </a:lstStyle>
          <a:p>
            <a:r>
              <a:rPr lang="en-US" dirty="0"/>
              <a:t>Jay Holcomb (Itron)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January 2018</a:t>
            </a:r>
            <a:endParaRPr lang="en-US" dirty="0"/>
          </a:p>
        </p:txBody>
      </p:sp>
      <p:sp>
        <p:nvSpPr>
          <p:cNvPr id="1029" name="Rectangle 5"/>
          <p:cNvSpPr>
            <a:spLocks noGrp="1" noChangeArrowheads="1"/>
          </p:cNvSpPr>
          <p:nvPr>
            <p:ph type="ftr" sz="quarter" idx="3"/>
          </p:nvPr>
        </p:nvSpPr>
        <p:spPr bwMode="auto">
          <a:xfrm>
            <a:off x="7285567" y="6475413"/>
            <a:ext cx="1258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4875213" y="332601"/>
            <a:ext cx="3582987"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IEEE 802.15-18/0056r00</a:t>
            </a:r>
          </a:p>
        </p:txBody>
      </p:sp>
      <p:sp>
        <p:nvSpPr>
          <p:cNvPr id="1032" name="Line 8"/>
          <p:cNvSpPr>
            <a:spLocks noChangeShapeType="1"/>
          </p:cNvSpPr>
          <p:nvPr/>
        </p:nvSpPr>
        <p:spPr bwMode="auto">
          <a:xfrm>
            <a:off x="458788"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8/18-18-0012-01-0000-ofcom-update-for-ieee-802.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8/18-18-0008-02-0000-rr-tag-irvine-interim-meeting-agenda-january-2018.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10-01-0000-sa-use-of-spectrum-draft-position-06dec17.docx" TargetMode="External"/><Relationship Id="rId5" Type="http://schemas.openxmlformats.org/officeDocument/2006/relationships/hyperlink" Target="https://mentor.ieee.org/802.18/dcn/18/18-18-0009-02-0000-ofcom-questions-and-answers-fixed-wireless-spectrum-strategy.ppt" TargetMode="External"/><Relationship Id="rId4" Type="http://schemas.openxmlformats.org/officeDocument/2006/relationships/hyperlink" Target="https://mentor.ieee.org/802.18/dcn/17/18-17-0140-01-0000-meeting-minutes-nov-2017-orland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61349"/>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47096" y="6475413"/>
            <a:ext cx="1296829"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Specialized Networks (WSNs)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Jan 2018</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18 January 2018</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+1-509-891-3281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Jan, 2018</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Jan, 2018</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sz="2800" dirty="0"/>
              <a:t>Items Reviewed/Discussed in the RR-TAG</a:t>
            </a:r>
            <a:endParaRPr lang="en-US" sz="2800" dirty="0"/>
          </a:p>
        </p:txBody>
      </p:sp>
      <p:sp>
        <p:nvSpPr>
          <p:cNvPr id="8" name="Content Placeholder 2"/>
          <p:cNvSpPr>
            <a:spLocks noGrp="1"/>
          </p:cNvSpPr>
          <p:nvPr>
            <p:ph idx="1"/>
          </p:nvPr>
        </p:nvSpPr>
        <p:spPr>
          <a:xfrm>
            <a:off x="692272" y="914399"/>
            <a:ext cx="8077200" cy="5029201"/>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dirty="0"/>
              <a:t>Americas updates</a:t>
            </a:r>
          </a:p>
          <a:p>
            <a:pPr lvl="2">
              <a:buFont typeface="Arial" panose="020B0604020202020204" pitchFamily="34" charset="0"/>
              <a:buChar char="•"/>
            </a:pPr>
            <a:r>
              <a:rPr lang="en-US" altLang="en-US" sz="2000" dirty="0"/>
              <a:t>New spectrum bill proposed (S.1682)</a:t>
            </a:r>
          </a:p>
          <a:p>
            <a:pPr lvl="3">
              <a:buFont typeface="Arial" panose="020B0604020202020204" pitchFamily="34" charset="0"/>
              <a:buChar char="•"/>
            </a:pPr>
            <a:r>
              <a:rPr lang="en-US" altLang="en-US" sz="2000" dirty="0"/>
              <a:t>Includes a section on rule making on the unlicensed use of 5925 to 7125 </a:t>
            </a:r>
            <a:r>
              <a:rPr lang="en-US" altLang="en-US" sz="2000" dirty="0" err="1"/>
              <a:t>MHz.</a:t>
            </a:r>
            <a:r>
              <a:rPr lang="en-US" altLang="en-US" sz="2000" dirty="0"/>
              <a:t> </a:t>
            </a:r>
          </a:p>
          <a:p>
            <a:pPr lvl="3">
              <a:buFont typeface="Arial" panose="020B0604020202020204" pitchFamily="34" charset="0"/>
              <a:buChar char="•"/>
            </a:pPr>
            <a:r>
              <a:rPr lang="en-US" altLang="en-US" sz="2000" dirty="0"/>
              <a:t>Has gone no where.   </a:t>
            </a:r>
          </a:p>
          <a:p>
            <a:pPr lvl="2">
              <a:buFont typeface="Arial" panose="020B0604020202020204" pitchFamily="34" charset="0"/>
              <a:buChar char="•"/>
            </a:pPr>
            <a:endParaRPr lang="en-US" altLang="en-US" sz="2000" dirty="0"/>
          </a:p>
          <a:p>
            <a:pPr lvl="2">
              <a:buFont typeface="Arial" panose="020B0604020202020204" pitchFamily="34" charset="0"/>
              <a:buChar char="•"/>
            </a:pPr>
            <a:r>
              <a:rPr lang="en-US" altLang="en-US" sz="2000" b="1" dirty="0"/>
              <a:t>ISED consultation on harmonizing TVWS</a:t>
            </a:r>
            <a:r>
              <a:rPr lang="en-US" altLang="en-US" sz="2000" dirty="0"/>
              <a:t> with the US</a:t>
            </a:r>
          </a:p>
          <a:p>
            <a:pPr lvl="3">
              <a:buFont typeface="Arial" panose="020B0604020202020204" pitchFamily="34" charset="0"/>
              <a:buChar char="•"/>
            </a:pPr>
            <a:r>
              <a:rPr lang="en-US" altLang="en-US" sz="2000" dirty="0"/>
              <a:t>Nothing of note to comment on. </a:t>
            </a:r>
          </a:p>
          <a:p>
            <a:pPr lvl="2">
              <a:buFont typeface="Arial" panose="020B0604020202020204" pitchFamily="34" charset="0"/>
              <a:buChar char="•"/>
            </a:pPr>
            <a:endParaRPr lang="en-US" altLang="en-US" sz="2000" dirty="0"/>
          </a:p>
          <a:p>
            <a:pPr lvl="2">
              <a:buFont typeface="Arial" panose="020B0604020202020204" pitchFamily="34" charset="0"/>
              <a:buChar char="•"/>
            </a:pPr>
            <a:r>
              <a:rPr lang="en-US" altLang="en-US" sz="2000" b="1" dirty="0"/>
              <a:t>ISED consultation on Spectrum Outlook </a:t>
            </a:r>
            <a:r>
              <a:rPr lang="en-US" altLang="en-US" sz="2000" dirty="0"/>
              <a:t>2018 - 2022</a:t>
            </a:r>
          </a:p>
          <a:p>
            <a:pPr lvl="3">
              <a:buFont typeface="Arial" panose="020B0604020202020204" pitchFamily="34" charset="0"/>
              <a:buChar char="•"/>
            </a:pPr>
            <a:r>
              <a:rPr lang="en-US" altLang="en-US" sz="2000" dirty="0"/>
              <a:t>Walked though the 23 questions and ID'd ones we may want to comment on . </a:t>
            </a:r>
          </a:p>
          <a:p>
            <a:pPr lvl="3">
              <a:buFont typeface="Arial" panose="020B0604020202020204" pitchFamily="34" charset="0"/>
              <a:buChar char="•"/>
            </a:pPr>
            <a:r>
              <a:rPr lang="en-US" altLang="en-US" sz="2000" dirty="0"/>
              <a:t>No mention of the 6 GHz band</a:t>
            </a:r>
          </a:p>
          <a:p>
            <a:pPr lvl="3">
              <a:buFont typeface="Arial" panose="020B0604020202020204" pitchFamily="34" charset="0"/>
              <a:buChar char="•"/>
            </a:pPr>
            <a:r>
              <a:rPr lang="en-US" altLang="en-US" sz="2000" dirty="0"/>
              <a:t>Comments due 16 February 2018 </a:t>
            </a:r>
          </a:p>
          <a:p>
            <a:pPr lvl="3">
              <a:buFont typeface="Arial" panose="020B0604020202020204" pitchFamily="34" charset="0"/>
              <a:buChar char="•"/>
            </a:pPr>
            <a:endParaRPr lang="en-US" altLang="en-US" sz="2000" dirty="0"/>
          </a:p>
          <a:p>
            <a:pPr lvl="2">
              <a:buFont typeface="Arial" panose="020B0604020202020204" pitchFamily="34" charset="0"/>
              <a:buChar char="•"/>
            </a:pPr>
            <a:endParaRPr lang="en-US" altLang="en-US" sz="2000" dirty="0"/>
          </a:p>
          <a:p>
            <a:endParaRPr lang="en-US" altLang="en-US" sz="1400" dirty="0"/>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8" name="Content Placeholder 2"/>
          <p:cNvSpPr>
            <a:spLocks noGrp="1"/>
          </p:cNvSpPr>
          <p:nvPr>
            <p:ph idx="1"/>
          </p:nvPr>
        </p:nvSpPr>
        <p:spPr>
          <a:xfrm>
            <a:off x="696912" y="1378550"/>
            <a:ext cx="8294688" cy="5256213"/>
          </a:xfrm>
        </p:spPr>
        <p:txBody>
          <a:bodyPr/>
          <a:lstStyle/>
          <a:p>
            <a:pPr>
              <a:buFont typeface="Arial" panose="020B0604020202020204" pitchFamily="34" charset="0"/>
              <a:buChar char="•"/>
            </a:pPr>
            <a:r>
              <a:rPr lang="en-US" altLang="en-US" sz="2000" dirty="0"/>
              <a:t>EMEA updates</a:t>
            </a:r>
          </a:p>
          <a:p>
            <a:pPr>
              <a:buFont typeface="Arial" panose="020B0604020202020204" pitchFamily="34" charset="0"/>
              <a:buChar char="•"/>
            </a:pPr>
            <a:r>
              <a:rPr lang="en-US" sz="2000" dirty="0"/>
              <a:t>6 GHz activity</a:t>
            </a:r>
            <a:endParaRPr lang="en-US" sz="1600" dirty="0"/>
          </a:p>
          <a:p>
            <a:pPr lvl="1">
              <a:buFont typeface="Arial" panose="020B0604020202020204" pitchFamily="34" charset="0"/>
              <a:buChar char="•"/>
            </a:pPr>
            <a:r>
              <a:rPr lang="en-US" sz="1800" b="1" dirty="0"/>
              <a:t>EC mandate, RSCOM17-53rev1</a:t>
            </a:r>
            <a:r>
              <a:rPr lang="en-US" sz="1800" dirty="0"/>
              <a:t>, now final and is limited to 5925-6425 </a:t>
            </a:r>
            <a:r>
              <a:rPr lang="en-US" sz="1800" dirty="0" err="1"/>
              <a:t>MHz.</a:t>
            </a: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ERM SR Doc, TR 103 524 </a:t>
            </a:r>
            <a:r>
              <a:rPr lang="en-US" sz="1800" dirty="0"/>
              <a:t>has some opposition, still expecting to get published end of January.</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3GPPP RAN#78 </a:t>
            </a:r>
            <a:r>
              <a:rPr lang="en-US" sz="1800" dirty="0"/>
              <a:t>(RP-172804)  study item, looking at 5925 – 7125 GHz also.</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CEPT ECC SE45 and FM57 </a:t>
            </a:r>
            <a:r>
              <a:rPr lang="en-US" sz="1800" dirty="0"/>
              <a:t>had their first meetings.</a:t>
            </a:r>
          </a:p>
          <a:p>
            <a:pPr lvl="2">
              <a:buFont typeface="Arial" panose="020B0604020202020204" pitchFamily="34" charset="0"/>
              <a:buChar char="•"/>
            </a:pPr>
            <a:r>
              <a:rPr lang="en-US" dirty="0"/>
              <a:t>SE45 Introduced RLAN parameters as contained in the </a:t>
            </a:r>
            <a:r>
              <a:rPr lang="en-US" dirty="0" err="1"/>
              <a:t>SRDoc</a:t>
            </a:r>
            <a:r>
              <a:rPr lang="en-US" dirty="0"/>
              <a:t> ETSI TR 103 524.</a:t>
            </a:r>
          </a:p>
          <a:p>
            <a:pPr lvl="2">
              <a:buFont typeface="Arial" panose="020B0604020202020204" pitchFamily="34" charset="0"/>
              <a:buChar char="•"/>
            </a:pPr>
            <a:r>
              <a:rPr lang="en-US" dirty="0"/>
              <a:t>FM57 discussed the opportunity to prepare a questionnaire and obtain information on the actual deployment and technical and operational parameters of FS in the 6 GHz range.</a:t>
            </a:r>
            <a:endParaRPr lang="en-US" altLang="en-US" dirty="0"/>
          </a:p>
          <a:p>
            <a:pPr marL="457200" lvl="1" indent="0">
              <a:buNone/>
            </a:pPr>
            <a:endParaRPr lang="en-US" sz="1600" dirty="0"/>
          </a:p>
        </p:txBody>
      </p:sp>
      <p:sp>
        <p:nvSpPr>
          <p:cNvPr id="9" name="Title 1">
            <a:extLst>
              <a:ext uri="{FF2B5EF4-FFF2-40B4-BE49-F238E27FC236}">
                <a16:creationId xmlns:a16="http://schemas.microsoft.com/office/drawing/2014/main" id="{0F160B4B-C9B3-4329-AEC7-D9BF8CF53900}"/>
              </a:ext>
            </a:extLst>
          </p:cNvPr>
          <p:cNvSpPr>
            <a:spLocks noGrp="1"/>
          </p:cNvSpPr>
          <p:nvPr>
            <p:ph type="title"/>
          </p:nvPr>
        </p:nvSpPr>
        <p:spPr>
          <a:xfrm>
            <a:off x="696913" y="471100"/>
            <a:ext cx="7772400" cy="1066800"/>
          </a:xfrm>
        </p:spPr>
        <p:txBody>
          <a:bodyPr/>
          <a:lstStyle/>
          <a:p>
            <a:r>
              <a:rPr lang="en-GB" sz="2800" dirty="0"/>
              <a:t>Items Reviewed/Discussed in the RR-TAG-2</a:t>
            </a:r>
            <a:endParaRPr lang="en-US" sz="2800" dirty="0"/>
          </a:p>
        </p:txBody>
      </p:sp>
    </p:spTree>
    <p:extLst>
      <p:ext uri="{BB962C8B-B14F-4D97-AF65-F5344CB8AC3E}">
        <p14:creationId xmlns:p14="http://schemas.microsoft.com/office/powerpoint/2010/main" val="3480739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8" name="Content Placeholder 2"/>
          <p:cNvSpPr>
            <a:spLocks noGrp="1"/>
          </p:cNvSpPr>
          <p:nvPr>
            <p:ph idx="1"/>
          </p:nvPr>
        </p:nvSpPr>
        <p:spPr>
          <a:xfrm>
            <a:off x="696913" y="971843"/>
            <a:ext cx="8077200" cy="5256213"/>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sz="2000" dirty="0"/>
              <a:t>EMEA updates cont.: </a:t>
            </a:r>
          </a:p>
          <a:p>
            <a:pPr>
              <a:buFont typeface="Arial" panose="020B0604020202020204" pitchFamily="34" charset="0"/>
              <a:buChar char="•"/>
            </a:pPr>
            <a:r>
              <a:rPr lang="en-US" sz="2000" dirty="0"/>
              <a:t>60 GHz activity</a:t>
            </a:r>
          </a:p>
          <a:p>
            <a:pPr lvl="1">
              <a:buFont typeface="Arial" panose="020B0604020202020204" pitchFamily="34" charset="0"/>
              <a:buChar char="•"/>
            </a:pPr>
            <a:r>
              <a:rPr lang="en-US" b="1" dirty="0"/>
              <a:t>ETSI SR doc, TR 103 583  </a:t>
            </a:r>
            <a:r>
              <a:rPr lang="en-US" dirty="0"/>
              <a:t>being worked on with some points on ITS channelization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err="1"/>
              <a:t>Ofcom</a:t>
            </a:r>
            <a:r>
              <a:rPr lang="en-US" sz="2000" dirty="0"/>
              <a:t> fixed wireless consultation looking at 6 and 60 GHz</a:t>
            </a:r>
          </a:p>
          <a:p>
            <a:pPr lvl="1">
              <a:buFont typeface="Arial" panose="020B0604020202020204" pitchFamily="34" charset="0"/>
              <a:buChar char="•"/>
            </a:pPr>
            <a:r>
              <a:rPr lang="en-US" altLang="en-US" dirty="0"/>
              <a:t>Fixed wireless links could change over the next 5-10 years. </a:t>
            </a:r>
          </a:p>
          <a:p>
            <a:pPr lvl="1">
              <a:buFont typeface="Arial" panose="020B0604020202020204" pitchFamily="34" charset="0"/>
              <a:buChar char="•"/>
            </a:pPr>
            <a:r>
              <a:rPr lang="en-US" altLang="en-US" dirty="0"/>
              <a:t>Asking different things for 57-66, 64-66 and 66-81GHz bands. </a:t>
            </a:r>
          </a:p>
          <a:p>
            <a:pPr lvl="1">
              <a:buFont typeface="Arial" panose="020B0604020202020204" pitchFamily="34" charset="0"/>
              <a:buChar char="•"/>
            </a:pPr>
            <a:r>
              <a:rPr lang="en-US" altLang="en-US" dirty="0"/>
              <a:t>And looking to move 1.4 GHz users to the 6 GHz band.</a:t>
            </a:r>
          </a:p>
          <a:p>
            <a:pPr lvl="1">
              <a:buFont typeface="Arial" panose="020B0604020202020204" pitchFamily="34" charset="0"/>
              <a:buChar char="•"/>
            </a:pPr>
            <a:r>
              <a:rPr lang="en-US" altLang="en-US" dirty="0"/>
              <a:t>Walked though the 11 questions and ID'd ones we may want to comment on.  Refined at Ad Hoc on Wednesday.</a:t>
            </a:r>
          </a:p>
          <a:p>
            <a:pPr lvl="1">
              <a:buFont typeface="Arial" panose="020B0604020202020204" pitchFamily="34" charset="0"/>
              <a:buChar char="•"/>
            </a:pPr>
            <a:r>
              <a:rPr lang="en-US" altLang="en-US" dirty="0"/>
              <a:t>Approved on Thursday.</a:t>
            </a:r>
          </a:p>
        </p:txBody>
      </p:sp>
      <p:sp>
        <p:nvSpPr>
          <p:cNvPr id="9" name="Title 1">
            <a:extLst>
              <a:ext uri="{FF2B5EF4-FFF2-40B4-BE49-F238E27FC236}">
                <a16:creationId xmlns:a16="http://schemas.microsoft.com/office/drawing/2014/main" id="{56607DC2-34B0-44AD-BE97-7D162EAD5AF0}"/>
              </a:ext>
            </a:extLst>
          </p:cNvPr>
          <p:cNvSpPr>
            <a:spLocks noGrp="1"/>
          </p:cNvSpPr>
          <p:nvPr>
            <p:ph type="title"/>
          </p:nvPr>
        </p:nvSpPr>
        <p:spPr>
          <a:xfrm>
            <a:off x="696913" y="471100"/>
            <a:ext cx="7772400" cy="1066800"/>
          </a:xfrm>
        </p:spPr>
        <p:txBody>
          <a:bodyPr/>
          <a:lstStyle/>
          <a:p>
            <a:r>
              <a:rPr lang="en-GB" sz="2800" dirty="0"/>
              <a:t>Items Reviewed/Discussed in the RR-TAG-3</a:t>
            </a:r>
            <a:endParaRPr lang="en-US" sz="2800" dirty="0"/>
          </a:p>
        </p:txBody>
      </p:sp>
    </p:spTree>
    <p:extLst>
      <p:ext uri="{BB962C8B-B14F-4D97-AF65-F5344CB8AC3E}">
        <p14:creationId xmlns:p14="http://schemas.microsoft.com/office/powerpoint/2010/main" val="70166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8" name="Content Placeholder 2"/>
          <p:cNvSpPr>
            <a:spLocks noGrp="1"/>
          </p:cNvSpPr>
          <p:nvPr>
            <p:ph idx="1"/>
          </p:nvPr>
        </p:nvSpPr>
        <p:spPr>
          <a:xfrm>
            <a:off x="696913" y="914400"/>
            <a:ext cx="8077200" cy="5256213"/>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sz="2000" dirty="0"/>
              <a:t>ETSI standards</a:t>
            </a:r>
          </a:p>
          <a:p>
            <a:pPr lvl="1">
              <a:buFont typeface="Arial" panose="020B0604020202020204" pitchFamily="34" charset="0"/>
              <a:buChar char="•"/>
            </a:pPr>
            <a:r>
              <a:rPr lang="en-US" b="1" dirty="0"/>
              <a:t>EN 301 893 has a new work item looking at several things.</a:t>
            </a:r>
          </a:p>
          <a:p>
            <a:pPr lvl="2">
              <a:buFont typeface="Arial" panose="020B0604020202020204" pitchFamily="34" charset="0"/>
              <a:buChar char="•"/>
            </a:pPr>
            <a:r>
              <a:rPr lang="en-US" altLang="en-US" dirty="0"/>
              <a:t>Including, Energy Detection Threshold, Receiver requirements with the blocking, and general text clarity</a:t>
            </a:r>
          </a:p>
          <a:p>
            <a:pPr lvl="1">
              <a:buFont typeface="Arial" panose="020B0604020202020204" pitchFamily="34" charset="0"/>
              <a:buChar char="•"/>
            </a:pPr>
            <a:endParaRPr lang="en-US" altLang="en-US" sz="1800" dirty="0"/>
          </a:p>
          <a:p>
            <a:pPr lvl="1">
              <a:buFont typeface="Arial" panose="020B0604020202020204" pitchFamily="34" charset="0"/>
              <a:buChar char="•"/>
            </a:pPr>
            <a:r>
              <a:rPr lang="en-US" b="1" dirty="0"/>
              <a:t>EN 302 567, 60GHz, not in OJEU yet, possibly by end of February</a:t>
            </a:r>
          </a:p>
          <a:p>
            <a:pPr lvl="2">
              <a:buFont typeface="Arial" panose="020B0604020202020204" pitchFamily="34" charset="0"/>
              <a:buChar char="•"/>
            </a:pPr>
            <a:r>
              <a:rPr lang="en-US" dirty="0"/>
              <a:t>Including OOB/Mask, Rx performance and test methods. </a:t>
            </a:r>
          </a:p>
          <a:p>
            <a:pPr lvl="1">
              <a:buFont typeface="Arial" panose="020B0604020202020204" pitchFamily="34" charset="0"/>
              <a:buChar char="•"/>
            </a:pPr>
            <a:endParaRPr lang="en-US" altLang="en-US" sz="1100" dirty="0"/>
          </a:p>
          <a:p>
            <a:pPr lvl="1">
              <a:buFont typeface="Arial" panose="020B0604020202020204" pitchFamily="34" charset="0"/>
              <a:buChar char="•"/>
            </a:pPr>
            <a:endParaRPr lang="en-US" altLang="en-US" sz="1100" dirty="0"/>
          </a:p>
          <a:p>
            <a:pPr>
              <a:buFont typeface="Arial" panose="020B0604020202020204" pitchFamily="34" charset="0"/>
              <a:buChar char="•"/>
            </a:pPr>
            <a:r>
              <a:rPr lang="en-US" altLang="en-US" sz="2000" dirty="0"/>
              <a:t>APAC updates</a:t>
            </a:r>
          </a:p>
          <a:p>
            <a:pPr lvl="1">
              <a:buFont typeface="Arial" panose="020B0604020202020204" pitchFamily="34" charset="0"/>
              <a:buChar char="•"/>
            </a:pPr>
            <a:r>
              <a:rPr lang="en-US" dirty="0"/>
              <a:t>ACMA LIPD class licensing consultation</a:t>
            </a:r>
            <a:r>
              <a:rPr lang="en-US" altLang="en-US" dirty="0"/>
              <a:t> </a:t>
            </a:r>
          </a:p>
          <a:p>
            <a:pPr lvl="2">
              <a:buFont typeface="Arial" panose="020B0604020202020204" pitchFamily="34" charset="0"/>
              <a:buChar char="•"/>
            </a:pPr>
            <a:r>
              <a:rPr lang="en-US" altLang="en-US" dirty="0"/>
              <a:t>One of note is alignment with FCC in 57-66 GHz</a:t>
            </a:r>
          </a:p>
          <a:p>
            <a:pPr lvl="1">
              <a:buFont typeface="Arial" panose="020B0604020202020204" pitchFamily="34" charset="0"/>
              <a:buChar char="•"/>
            </a:pPr>
            <a:endParaRPr lang="en-US" altLang="en-US" sz="1800" dirty="0"/>
          </a:p>
          <a:p>
            <a:pPr lvl="1">
              <a:buFont typeface="Arial" panose="020B0604020202020204" pitchFamily="34" charset="0"/>
              <a:buChar char="•"/>
            </a:pPr>
            <a:r>
              <a:rPr lang="en-US" dirty="0"/>
              <a:t>HKCA: Performance specification for radio equipment operating in the 920-925 MHz band for the provision of public tele services</a:t>
            </a:r>
            <a:endParaRPr lang="en-US" altLang="en-US" dirty="0"/>
          </a:p>
          <a:p>
            <a:pPr lvl="2">
              <a:buFont typeface="Arial" panose="020B0604020202020204" pitchFamily="34" charset="0"/>
              <a:buChar char="•"/>
            </a:pPr>
            <a:endParaRPr lang="en-US" altLang="en-US" sz="1600" dirty="0"/>
          </a:p>
        </p:txBody>
      </p:sp>
      <p:sp>
        <p:nvSpPr>
          <p:cNvPr id="13" name="Title 1">
            <a:extLst>
              <a:ext uri="{FF2B5EF4-FFF2-40B4-BE49-F238E27FC236}">
                <a16:creationId xmlns:a16="http://schemas.microsoft.com/office/drawing/2014/main" id="{13BF8130-FCF1-4CA2-93CB-644391EFC999}"/>
              </a:ext>
            </a:extLst>
          </p:cNvPr>
          <p:cNvSpPr>
            <a:spLocks noGrp="1"/>
          </p:cNvSpPr>
          <p:nvPr>
            <p:ph type="title"/>
          </p:nvPr>
        </p:nvSpPr>
        <p:spPr>
          <a:xfrm>
            <a:off x="696913" y="471100"/>
            <a:ext cx="7772400" cy="1066800"/>
          </a:xfrm>
        </p:spPr>
        <p:txBody>
          <a:bodyPr/>
          <a:lstStyle/>
          <a:p>
            <a:r>
              <a:rPr lang="en-GB" sz="2800" dirty="0"/>
              <a:t>Items Reviewed/Discussed in the RR-TAG-4</a:t>
            </a:r>
            <a:endParaRPr lang="en-US" sz="2800" dirty="0"/>
          </a:p>
        </p:txBody>
      </p:sp>
    </p:spTree>
    <p:extLst>
      <p:ext uri="{BB962C8B-B14F-4D97-AF65-F5344CB8AC3E}">
        <p14:creationId xmlns:p14="http://schemas.microsoft.com/office/powerpoint/2010/main" val="2610318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8" name="Content Placeholder 2"/>
          <p:cNvSpPr>
            <a:spLocks noGrp="1"/>
          </p:cNvSpPr>
          <p:nvPr>
            <p:ph idx="1"/>
          </p:nvPr>
        </p:nvSpPr>
        <p:spPr>
          <a:xfrm>
            <a:off x="696913" y="971843"/>
            <a:ext cx="8077200" cy="5256213"/>
          </a:xfrm>
        </p:spPr>
        <p:txBody>
          <a:bodyPr/>
          <a:lstStyle/>
          <a:p>
            <a:pPr>
              <a:buFont typeface="Arial" panose="020B0604020202020204" pitchFamily="34" charset="0"/>
              <a:buChar char="•"/>
            </a:pPr>
            <a:endParaRPr lang="en-US" altLang="en-US" dirty="0"/>
          </a:p>
          <a:p>
            <a:pPr marL="0" indent="0">
              <a:buNone/>
            </a:pPr>
            <a:r>
              <a:rPr lang="en-US" altLang="en-US" sz="2000" dirty="0"/>
              <a:t> </a:t>
            </a:r>
          </a:p>
          <a:p>
            <a:pPr>
              <a:buFont typeface="Arial" panose="020B0604020202020204" pitchFamily="34" charset="0"/>
              <a:buChar char="•"/>
            </a:pPr>
            <a:r>
              <a:rPr lang="en-US" altLang="en-US" sz="2000" dirty="0"/>
              <a:t>IEEE SA</a:t>
            </a:r>
          </a:p>
          <a:p>
            <a:pPr>
              <a:buFont typeface="Arial" panose="020B0604020202020204" pitchFamily="34" charset="0"/>
              <a:buChar char="•"/>
            </a:pPr>
            <a:r>
              <a:rPr lang="en-US" altLang="en-US" sz="2000" dirty="0"/>
              <a:t>Reviewed/commented on recent draft of the IEEE SA Board of Governors Position Statement on Additional Spectrum Needed (for IEEE).  </a:t>
            </a:r>
          </a:p>
          <a:p>
            <a:pPr lvl="1">
              <a:buFont typeface="Arial" panose="020B0604020202020204" pitchFamily="34" charset="0"/>
              <a:buChar char="•"/>
            </a:pPr>
            <a:r>
              <a:rPr lang="en-US" altLang="en-US" dirty="0"/>
              <a:t>This is a continuation of reviewing/commenting an earlier draft at the November 2017 Plenary. </a:t>
            </a:r>
          </a:p>
          <a:p>
            <a:pPr marL="457200" lvl="1" indent="0">
              <a:buNone/>
            </a:pPr>
            <a:r>
              <a:rPr lang="en-US" altLang="en-US" dirty="0"/>
              <a:t> </a:t>
            </a:r>
          </a:p>
          <a:p>
            <a:pPr>
              <a:buFont typeface="Arial" panose="020B0604020202020204" pitchFamily="34" charset="0"/>
              <a:buChar char="•"/>
            </a:pPr>
            <a:r>
              <a:rPr lang="en-US" altLang="en-US" sz="2000" dirty="0" err="1"/>
              <a:t>Ofcom</a:t>
            </a:r>
            <a:r>
              <a:rPr lang="en-US" altLang="en-US" sz="2000" dirty="0"/>
              <a:t> Presentation</a:t>
            </a:r>
          </a:p>
          <a:p>
            <a:pPr lvl="1">
              <a:buFont typeface="Arial" panose="020B0604020202020204" pitchFamily="34" charset="0"/>
              <a:buChar char="•"/>
            </a:pPr>
            <a:r>
              <a:rPr lang="en-US" altLang="en-US" dirty="0"/>
              <a:t>Andy Gowans from </a:t>
            </a:r>
            <a:r>
              <a:rPr lang="en-US" altLang="en-US" dirty="0" err="1"/>
              <a:t>Ofcom</a:t>
            </a:r>
            <a:r>
              <a:rPr lang="en-US" altLang="en-US" dirty="0"/>
              <a:t> had a presentation on what is going on at </a:t>
            </a:r>
            <a:r>
              <a:rPr lang="en-US" altLang="en-US" dirty="0" err="1"/>
              <a:t>Ofcom</a:t>
            </a:r>
            <a:r>
              <a:rPr lang="en-US" altLang="en-US" dirty="0"/>
              <a:t>. </a:t>
            </a:r>
          </a:p>
          <a:p>
            <a:pPr lvl="1">
              <a:buFont typeface="Arial" panose="020B0604020202020204" pitchFamily="34" charset="0"/>
              <a:buChar char="•"/>
            </a:pPr>
            <a:r>
              <a:rPr lang="en-US" altLang="en-US" dirty="0">
                <a:hlinkClick r:id="rId3"/>
              </a:rPr>
              <a:t>https://mentor.ieee.org/802.18/dcn/18/18-18-0012-01-0000-ofcom-update-for-ieee-802.pptx</a:t>
            </a:r>
            <a:r>
              <a:rPr lang="en-US" altLang="en-US" dirty="0"/>
              <a:t> </a:t>
            </a:r>
          </a:p>
          <a:p>
            <a:pPr marL="0" indent="0">
              <a:buNone/>
            </a:pPr>
            <a:endParaRPr lang="en-US" altLang="en-US" sz="2000" dirty="0"/>
          </a:p>
          <a:p>
            <a:pPr marL="0" indent="0">
              <a:buNone/>
            </a:pPr>
            <a:endParaRPr lang="en-US" altLang="en-US" sz="2000" dirty="0"/>
          </a:p>
        </p:txBody>
      </p:sp>
      <p:sp>
        <p:nvSpPr>
          <p:cNvPr id="13" name="Title 1">
            <a:extLst>
              <a:ext uri="{FF2B5EF4-FFF2-40B4-BE49-F238E27FC236}">
                <a16:creationId xmlns:a16="http://schemas.microsoft.com/office/drawing/2014/main" id="{13BF8130-FCF1-4CA2-93CB-644391EFC999}"/>
              </a:ext>
            </a:extLst>
          </p:cNvPr>
          <p:cNvSpPr>
            <a:spLocks noGrp="1"/>
          </p:cNvSpPr>
          <p:nvPr>
            <p:ph type="title"/>
          </p:nvPr>
        </p:nvSpPr>
        <p:spPr>
          <a:xfrm>
            <a:off x="696913" y="471100"/>
            <a:ext cx="7772400" cy="1066800"/>
          </a:xfrm>
        </p:spPr>
        <p:txBody>
          <a:bodyPr/>
          <a:lstStyle/>
          <a:p>
            <a:r>
              <a:rPr lang="en-GB" sz="2800" dirty="0"/>
              <a:t>Additional</a:t>
            </a:r>
            <a:endParaRPr lang="en-US" sz="2800" dirty="0"/>
          </a:p>
        </p:txBody>
      </p:sp>
    </p:spTree>
    <p:extLst>
      <p:ext uri="{BB962C8B-B14F-4D97-AF65-F5344CB8AC3E}">
        <p14:creationId xmlns:p14="http://schemas.microsoft.com/office/powerpoint/2010/main" val="382056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533400"/>
          </a:xfrm>
        </p:spPr>
        <p:txBody>
          <a:bodyPr/>
          <a:lstStyle/>
          <a:p>
            <a:r>
              <a:rPr lang="en-US" altLang="en-US" sz="2800" dirty="0"/>
              <a:t>Documents Approved</a:t>
            </a:r>
          </a:p>
        </p:txBody>
      </p:sp>
      <p:sp>
        <p:nvSpPr>
          <p:cNvPr id="8" name="Content Placeholder 2"/>
          <p:cNvSpPr>
            <a:spLocks noGrp="1"/>
          </p:cNvSpPr>
          <p:nvPr>
            <p:ph idx="1"/>
          </p:nvPr>
        </p:nvSpPr>
        <p:spPr>
          <a:xfrm>
            <a:off x="685800" y="1066800"/>
            <a:ext cx="7772400" cy="4953000"/>
          </a:xfrm>
        </p:spPr>
        <p:txBody>
          <a:bodyPr/>
          <a:lstStyle/>
          <a:p>
            <a:r>
              <a:rPr lang="en-US" altLang="en-US" sz="2000" dirty="0"/>
              <a:t>Documents Approved</a:t>
            </a:r>
            <a:endParaRPr lang="en-US" altLang="en-US" sz="1800" dirty="0"/>
          </a:p>
          <a:p>
            <a:pPr lvl="1"/>
            <a:r>
              <a:rPr lang="en-US" altLang="en-US" sz="1800" dirty="0"/>
              <a:t>Agenda for the week</a:t>
            </a:r>
          </a:p>
          <a:p>
            <a:pPr lvl="2"/>
            <a:r>
              <a:rPr lang="en-US" altLang="en-US" sz="1600" dirty="0">
                <a:hlinkClick r:id="rId2"/>
              </a:rPr>
              <a:t>https://mentor.ieee.org/802.18/dcn/18/18-18-0008-02-0000-rr-tag-irvine-interim-meeting-agenda-january-2018.pptx</a:t>
            </a:r>
            <a:endParaRPr lang="en-US" altLang="en-US" sz="1600" dirty="0"/>
          </a:p>
          <a:p>
            <a:pPr lvl="2"/>
            <a:endParaRPr lang="en-US" altLang="en-US" sz="1600" dirty="0"/>
          </a:p>
          <a:p>
            <a:pPr lvl="1"/>
            <a:r>
              <a:rPr lang="en-US" altLang="en-US" sz="1800" dirty="0"/>
              <a:t>Orlando  minutes</a:t>
            </a:r>
            <a:endParaRPr lang="en-US" altLang="en-US" sz="1100" dirty="0">
              <a:hlinkClick r:id="rId3"/>
            </a:endParaRPr>
          </a:p>
          <a:p>
            <a:pPr lvl="2"/>
            <a:r>
              <a:rPr lang="en-US" altLang="en-US" sz="1600" dirty="0">
                <a:hlinkClick r:id="rId4"/>
              </a:rPr>
              <a:t>https://mentor.ieee.org/802.18/dcn/17/18-17-0140-01-0000-meeting-minutes-nov-2017-orlando.docx</a:t>
            </a:r>
            <a:r>
              <a:rPr lang="en-US" altLang="en-US" sz="1600" dirty="0"/>
              <a:t> </a:t>
            </a:r>
          </a:p>
          <a:p>
            <a:pPr marL="857250" lvl="2" indent="0">
              <a:buNone/>
            </a:pPr>
            <a:endParaRPr lang="en-US" altLang="en-US" sz="1600" dirty="0"/>
          </a:p>
          <a:p>
            <a:pPr lvl="1"/>
            <a:r>
              <a:rPr lang="en-US" altLang="en-US" sz="1800" dirty="0"/>
              <a:t>Teleconference minutes </a:t>
            </a:r>
          </a:p>
          <a:p>
            <a:pPr lvl="1"/>
            <a:endParaRPr lang="en-US" altLang="en-US" sz="1800" dirty="0"/>
          </a:p>
          <a:p>
            <a:pPr lvl="1"/>
            <a:r>
              <a:rPr lang="en-US" altLang="en-US" sz="1800" dirty="0" err="1"/>
              <a:t>Ofcom</a:t>
            </a:r>
            <a:r>
              <a:rPr lang="en-US" altLang="en-US" sz="1800" dirty="0"/>
              <a:t> Fixed Wireless Consultation</a:t>
            </a:r>
          </a:p>
          <a:p>
            <a:pPr lvl="2"/>
            <a:r>
              <a:rPr lang="en-US" altLang="en-US" sz="1600" dirty="0">
                <a:hlinkClick r:id="rId5"/>
              </a:rPr>
              <a:t>https://mentor.ieee.org/802.18/dcn/18/18-18-0009-02-0000-ofcom-questions-and-answers-fixed-wireless-spectrum-strategy.ppt</a:t>
            </a:r>
            <a:r>
              <a:rPr lang="en-US" altLang="en-US" sz="1600" dirty="0"/>
              <a:t> </a:t>
            </a:r>
          </a:p>
          <a:p>
            <a:pPr lvl="1"/>
            <a:endParaRPr lang="en-US" altLang="en-US" sz="1600" dirty="0"/>
          </a:p>
          <a:p>
            <a:pPr lvl="1"/>
            <a:r>
              <a:rPr lang="en-US" altLang="en-US" sz="1800" dirty="0"/>
              <a:t>IEEE SA BOG Additional Spectrum Needed Position Statement</a:t>
            </a:r>
          </a:p>
          <a:p>
            <a:pPr lvl="2"/>
            <a:r>
              <a:rPr lang="en-US" altLang="en-US" sz="1600" dirty="0">
                <a:hlinkClick r:id="rId6"/>
              </a:rPr>
              <a:t>https://mentor.ieee.org/802.18/dcn/18/18-18-0010-01-0000-sa-use-of-spectrum-draft-position-06dec17.docx</a:t>
            </a:r>
            <a:r>
              <a:rPr lang="en-US" altLang="en-US" sz="1600" dirty="0"/>
              <a:t>   </a:t>
            </a:r>
          </a:p>
        </p:txBody>
      </p:sp>
    </p:spTree>
    <p:extLst>
      <p:ext uri="{BB962C8B-B14F-4D97-AF65-F5344CB8AC3E}">
        <p14:creationId xmlns:p14="http://schemas.microsoft.com/office/powerpoint/2010/main" val="2809811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7" name="Title 1"/>
          <p:cNvSpPr>
            <a:spLocks noGrp="1"/>
          </p:cNvSpPr>
          <p:nvPr>
            <p:ph type="title"/>
          </p:nvPr>
        </p:nvSpPr>
        <p:spPr>
          <a:xfrm>
            <a:off x="696913" y="685800"/>
            <a:ext cx="7772400" cy="533400"/>
          </a:xfrm>
        </p:spPr>
        <p:txBody>
          <a:bodyPr/>
          <a:lstStyle/>
          <a:p>
            <a:r>
              <a:rPr lang="en-GB" sz="2800" dirty="0"/>
              <a:t>Next</a:t>
            </a:r>
            <a:endParaRPr lang="en-US" sz="2800" dirty="0"/>
          </a:p>
        </p:txBody>
      </p:sp>
      <p:sp>
        <p:nvSpPr>
          <p:cNvPr id="8" name="Content Placeholder 2"/>
          <p:cNvSpPr>
            <a:spLocks noGrp="1"/>
          </p:cNvSpPr>
          <p:nvPr>
            <p:ph idx="1"/>
          </p:nvPr>
        </p:nvSpPr>
        <p:spPr>
          <a:xfrm>
            <a:off x="771525" y="1260088"/>
            <a:ext cx="7772400" cy="4114800"/>
          </a:xfrm>
        </p:spPr>
        <p:txBody>
          <a:bodyPr/>
          <a:lstStyle/>
          <a:p>
            <a:r>
              <a:rPr lang="en-US" sz="2000" dirty="0"/>
              <a:t>Americas</a:t>
            </a:r>
          </a:p>
          <a:p>
            <a:pPr marL="457200" lvl="1" indent="0">
              <a:buNone/>
            </a:pPr>
            <a:r>
              <a:rPr lang="en-US" altLang="en-US" dirty="0"/>
              <a:t>-    Work on ISED consultation for Spectrum Outlook 2018 - 2022</a:t>
            </a:r>
            <a:endParaRPr lang="en-US" dirty="0"/>
          </a:p>
          <a:p>
            <a:endParaRPr lang="en-US" sz="2000" dirty="0"/>
          </a:p>
          <a:p>
            <a:r>
              <a:rPr lang="en-US" sz="2000" dirty="0"/>
              <a:t>EMEA </a:t>
            </a:r>
          </a:p>
          <a:p>
            <a:pPr lvl="1"/>
            <a:r>
              <a:rPr lang="en-US" dirty="0"/>
              <a:t>6 GHz license exempt sharing </a:t>
            </a:r>
          </a:p>
          <a:p>
            <a:pPr lvl="1"/>
            <a:r>
              <a:rPr lang="en-US" altLang="en-US" dirty="0"/>
              <a:t>60 GHz  SR Doc. etc. </a:t>
            </a:r>
          </a:p>
          <a:p>
            <a:endParaRPr lang="en-US" altLang="en-US" sz="2000" dirty="0"/>
          </a:p>
          <a:p>
            <a:r>
              <a:rPr lang="en-US" altLang="en-US" sz="2000" dirty="0"/>
              <a:t>APAC</a:t>
            </a:r>
          </a:p>
          <a:p>
            <a:pPr lvl="1"/>
            <a:r>
              <a:rPr lang="en-US" dirty="0"/>
              <a:t>Anything new that comes up. </a:t>
            </a:r>
          </a:p>
          <a:p>
            <a:pPr lvl="1"/>
            <a:endParaRPr lang="en-US" dirty="0"/>
          </a:p>
          <a:p>
            <a:r>
              <a:rPr lang="en-US" sz="2000" dirty="0"/>
              <a:t>Ongoing:</a:t>
            </a:r>
          </a:p>
          <a:p>
            <a:pPr lvl="1"/>
            <a:r>
              <a:rPr lang="en-US" dirty="0"/>
              <a:t>Monitor / support ITU contributions, FCC comments, etc. </a:t>
            </a:r>
          </a:p>
          <a:p>
            <a:endParaRPr lang="en-US" dirty="0"/>
          </a:p>
        </p:txBody>
      </p:sp>
    </p:spTree>
    <p:extLst>
      <p:ext uri="{BB962C8B-B14F-4D97-AF65-F5344CB8AC3E}">
        <p14:creationId xmlns:p14="http://schemas.microsoft.com/office/powerpoint/2010/main" val="3544624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January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dirty="0"/>
              <a:t>Jay Holcomb (Itron)</a:t>
            </a:r>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9</a:t>
            </a:fld>
            <a:endParaRPr lang="en-US"/>
          </a:p>
        </p:txBody>
      </p:sp>
      <p:sp>
        <p:nvSpPr>
          <p:cNvPr id="7" name="Title 1"/>
          <p:cNvSpPr>
            <a:spLocks noGrp="1"/>
          </p:cNvSpPr>
          <p:nvPr>
            <p:ph type="title"/>
          </p:nvPr>
        </p:nvSpPr>
        <p:spPr>
          <a:xfrm>
            <a:off x="696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696912" y="1523999"/>
            <a:ext cx="8066087" cy="4951413"/>
          </a:xfrm>
        </p:spPr>
        <p:txBody>
          <a:bodyPr/>
          <a:lstStyle/>
          <a:p>
            <a:r>
              <a:rPr lang="en-US" sz="2000" dirty="0"/>
              <a:t>The RR-TAG adjourned in AM1 on Thursday. </a:t>
            </a:r>
          </a:p>
          <a:p>
            <a:endParaRPr lang="en-US" sz="2000" b="0" dirty="0"/>
          </a:p>
          <a:p>
            <a:r>
              <a:rPr lang="en-US" sz="2000" dirty="0"/>
              <a:t>Will hold weekly, as needed, teleconferences, 14:30 ET Thursdays.</a:t>
            </a:r>
          </a:p>
          <a:p>
            <a:pPr lvl="1"/>
            <a:r>
              <a:rPr lang="en-US" dirty="0"/>
              <a:t>Scheduled through   26 April 2018</a:t>
            </a:r>
          </a:p>
          <a:p>
            <a:pPr lvl="1"/>
            <a:endParaRPr lang="en-US" dirty="0"/>
          </a:p>
          <a:p>
            <a:pPr lvl="1"/>
            <a:r>
              <a:rPr lang="en-US" b="1" dirty="0"/>
              <a:t>Next teleconference planed for  25 January 2018, </a:t>
            </a:r>
            <a:r>
              <a:rPr lang="en-US" dirty="0"/>
              <a:t>1430et/1130pt</a:t>
            </a:r>
          </a:p>
          <a:p>
            <a:pPr lvl="2"/>
            <a:r>
              <a:rPr lang="en-US" sz="2000" dirty="0"/>
              <a:t>Call in information: </a:t>
            </a:r>
            <a:r>
              <a:rPr lang="en-US" altLang="en-US" sz="2000" dirty="0"/>
              <a:t>18-16/0038-08 (</a:t>
            </a:r>
            <a:r>
              <a:rPr lang="en-US" altLang="en-US" sz="2000" i="1" u="sng" dirty="0"/>
              <a:t>or latest</a:t>
            </a:r>
            <a:r>
              <a:rPr lang="en-US" altLang="en-US" sz="2000" dirty="0"/>
              <a:t>)</a:t>
            </a:r>
            <a:endParaRPr lang="en-US" sz="2000" dirty="0"/>
          </a:p>
          <a:p>
            <a:pPr lvl="2"/>
            <a:r>
              <a:rPr lang="en-US" sz="2000" dirty="0"/>
              <a:t>All notices are sent through the 802.18 </a:t>
            </a:r>
            <a:r>
              <a:rPr lang="en-US" sz="2000" dirty="0" err="1"/>
              <a:t>listserver</a:t>
            </a:r>
            <a:r>
              <a:rPr lang="en-US" sz="2000" dirty="0"/>
              <a:t> reflector. </a:t>
            </a:r>
          </a:p>
          <a:p>
            <a:endParaRPr lang="en-US" sz="2000" b="0" dirty="0"/>
          </a:p>
          <a:p>
            <a:pPr algn="just"/>
            <a:r>
              <a:rPr lang="en-US" sz="2000" dirty="0"/>
              <a:t>The next face to face meeting of the 802.18 RR-TAG will be the Plenary 06-08 March 2018, Hyatt Regency O’Hare, Rosemont, Illinois, USA</a:t>
            </a:r>
          </a:p>
        </p:txBody>
      </p:sp>
    </p:spTree>
    <p:extLst>
      <p:ext uri="{BB962C8B-B14F-4D97-AF65-F5344CB8AC3E}">
        <p14:creationId xmlns:p14="http://schemas.microsoft.com/office/powerpoint/2010/main" val="425964711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2120</TotalTime>
  <Words>867</Words>
  <Application>Microsoft Office PowerPoint</Application>
  <PresentationFormat>On-screen Show (4:3)</PresentationFormat>
  <Paragraphs>164</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ＭＳ Ｐゴシック</vt:lpstr>
      <vt:lpstr>Arial</vt:lpstr>
      <vt:lpstr>Times New Roman</vt:lpstr>
      <vt:lpstr>802-18-Submission</vt:lpstr>
      <vt:lpstr>Project: IEEE P802.15 Working Group for Wireless Specialized Networks (WSNs) </vt:lpstr>
      <vt:lpstr>Items Reviewed/Discussed in the RR-TAG</vt:lpstr>
      <vt:lpstr>Items Reviewed/Discussed in the RR-TAG-2</vt:lpstr>
      <vt:lpstr>Items Reviewed/Discussed in the RR-TAG-3</vt:lpstr>
      <vt:lpstr>Items Reviewed/Discussed in the RR-TAG-4</vt:lpstr>
      <vt:lpstr>Additional</vt:lpstr>
      <vt:lpstr>Documents Approved</vt:lpstr>
      <vt:lpstr>Next</vt:lpstr>
      <vt:lpstr>802.18 Meeting Close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Sept 2017</cp:keywords>
  <cp:lastModifiedBy>Holcomb, Jay</cp:lastModifiedBy>
  <cp:revision>520</cp:revision>
  <cp:lastPrinted>2012-05-17T14:33:36Z</cp:lastPrinted>
  <dcterms:created xsi:type="dcterms:W3CDTF">2012-05-17T18:49:07Z</dcterms:created>
  <dcterms:modified xsi:type="dcterms:W3CDTF">2018-01-18T21:55:38Z</dcterms:modified>
</cp:coreProperties>
</file>