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87" r:id="rId2"/>
    <p:sldId id="327" r:id="rId3"/>
    <p:sldId id="328" r:id="rId4"/>
    <p:sldId id="331" r:id="rId5"/>
    <p:sldId id="329" r:id="rId6"/>
    <p:sldId id="330"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16"/>
    <p:restoredTop sz="95701" autoAdjust="0"/>
  </p:normalViewPr>
  <p:slideViewPr>
    <p:cSldViewPr>
      <p:cViewPr varScale="1">
        <p:scale>
          <a:sx n="112" d="100"/>
          <a:sy n="112" d="100"/>
        </p:scale>
        <p:origin x="1120"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10947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&lt;January 2018&gt;</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a:t>
            </a:r>
            <a:r>
              <a:rPr lang="en-US" sz="1200" b="1" i="0" kern="1200" dirty="0" smtClean="0">
                <a:solidFill>
                  <a:schemeClr val="tx1"/>
                </a:solidFill>
                <a:effectLst/>
                <a:latin typeface="Times New Roman" charset="0"/>
                <a:ea typeface="ＭＳ Ｐゴシック" charset="0"/>
                <a:cs typeface="ＭＳ Ｐゴシック" charset="0"/>
              </a:rPr>
              <a:t>15-18-</a:t>
            </a:r>
            <a:r>
              <a:rPr lang="is-IS" sz="1200" b="1" i="0" kern="1200" dirty="0" smtClean="0">
                <a:solidFill>
                  <a:schemeClr val="tx1"/>
                </a:solidFill>
                <a:effectLst/>
                <a:latin typeface="Times New Roman" charset="0"/>
                <a:ea typeface="ＭＳ Ｐゴシック" charset="0"/>
                <a:cs typeface="ＭＳ Ｐゴシック" charset="0"/>
              </a:rPr>
              <a:t>0052-03</a:t>
            </a:r>
            <a:r>
              <a:rPr lang="mr-IN" sz="1200" b="1" i="0" kern="1200" dirty="0" smtClean="0">
                <a:solidFill>
                  <a:schemeClr val="tx1"/>
                </a:solidFill>
                <a:effectLst/>
                <a:latin typeface="Times New Roman" charset="0"/>
                <a:ea typeface="ＭＳ Ｐゴシック" charset="0"/>
                <a:cs typeface="ＭＳ Ｐゴシック" charset="0"/>
              </a:rPr>
              <a:t>-</a:t>
            </a:r>
            <a:r>
              <a:rPr lang="mr-IN" sz="1200" b="1" i="0" kern="1200" dirty="0" err="1" smtClean="0">
                <a:solidFill>
                  <a:schemeClr val="tx1"/>
                </a:solidFill>
                <a:effectLst/>
                <a:latin typeface="Times New Roman" charset="0"/>
                <a:ea typeface="ＭＳ Ｐゴシック" charset="0"/>
                <a:cs typeface="ＭＳ Ｐゴシック" charset="0"/>
              </a:rPr>
              <a:t>secn</a:t>
            </a:r>
            <a:r>
              <a:rPr lang="en-US" sz="1200" b="1" i="0" kern="1200" dirty="0" smtClean="0">
                <a:solidFill>
                  <a:schemeClr val="tx1"/>
                </a:solidFill>
                <a:effectLst/>
                <a:latin typeface="Times New Roman" charset="0"/>
                <a:ea typeface="ＭＳ Ｐゴシック" charset="0"/>
                <a:cs typeface="ＭＳ Ｐゴシック" charset="0"/>
              </a:rPr>
              <a:t>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smtClean="0"/>
              <a:t>Don Sturek (</a:t>
            </a:r>
            <a:r>
              <a:rPr lang="en-US" dirty="0" err="1" smtClean="0"/>
              <a:t>Itron</a:t>
            </a:r>
            <a:r>
              <a:rPr lang="en-US" dirty="0" smtClean="0"/>
              <a:t>)</a:t>
            </a:r>
            <a:endParaRPr lang="en-US" dirty="0"/>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SG-SECN Closing </a:t>
            </a:r>
            <a:r>
              <a:rPr lang="en-US" sz="1600" dirty="0">
                <a:solidFill>
                  <a:srgbClr val="FF0000"/>
                </a:solidFill>
                <a:latin typeface="Times New Roman" pitchFamily="18" charset="0"/>
                <a:ea typeface="ＭＳ Ｐゴシック" pitchFamily="-65" charset="-128"/>
                <a:cs typeface="+mn-cs"/>
              </a:rPr>
              <a:t>R</a:t>
            </a:r>
            <a:r>
              <a:rPr lang="en-US" sz="1600" dirty="0" smtClean="0">
                <a:solidFill>
                  <a:srgbClr val="FF0000"/>
                </a:solidFill>
                <a:latin typeface="Times New Roman" pitchFamily="18" charset="0"/>
                <a:ea typeface="ＭＳ Ｐゴシック" pitchFamily="-65" charset="-128"/>
                <a:cs typeface="+mn-cs"/>
              </a:rPr>
              <a:t>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18 </a:t>
            </a:r>
            <a:r>
              <a:rPr lang="en-US" sz="1600" dirty="0">
                <a:solidFill>
                  <a:srgbClr val="FF0000"/>
                </a:solidFill>
                <a:latin typeface="Times New Roman" pitchFamily="18" charset="0"/>
                <a:ea typeface="ＭＳ Ｐゴシック" pitchFamily="-65" charset="-128"/>
                <a:cs typeface="+mn-cs"/>
              </a:rPr>
              <a:t>January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Don Sturek</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[Liberty Lake, WA]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smtClean="0">
                <a:solidFill>
                  <a:schemeClr val="tx2"/>
                </a:solidFill>
                <a:latin typeface="Times New Roman" pitchFamily="18" charset="0"/>
                <a:ea typeface="ＭＳ Ｐゴシック" pitchFamily="-65" charset="-128"/>
                <a:cs typeface="+mn-cs"/>
              </a:rPr>
              <a:t>:[</a:t>
            </a:r>
            <a:r>
              <a:rPr lang="en-US" sz="1600" dirty="0" err="1" smtClean="0">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SG-SECN closing report </a:t>
            </a:r>
            <a:r>
              <a:rPr lang="en-US" sz="1600" dirty="0">
                <a:latin typeface="Times New Roman" pitchFamily="18" charset="0"/>
                <a:ea typeface="ＭＳ Ｐゴシック" pitchFamily="-65" charset="-128"/>
                <a:cs typeface="+mn-cs"/>
              </a:rPr>
              <a:t>for January 2018 interim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SG-SECN closing report </a:t>
            </a:r>
            <a:r>
              <a:rPr lang="en-US" sz="1600" dirty="0">
                <a:latin typeface="Times New Roman" pitchFamily="18" charset="0"/>
                <a:ea typeface="ＭＳ Ｐゴシック" pitchFamily="-65" charset="-128"/>
              </a:rPr>
              <a:t>for January 2018 interim session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SG-SECN closing report </a:t>
            </a:r>
            <a:r>
              <a:rPr lang="en-US" sz="1600" dirty="0">
                <a:latin typeface="Times New Roman" pitchFamily="18" charset="0"/>
                <a:ea typeface="ＭＳ Ｐゴシック" pitchFamily="-65" charset="-128"/>
              </a:rPr>
              <a:t>for January 2018 interim session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&lt;January 2018&gt;</a:t>
            </a:r>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SG-SECN </a:t>
            </a:r>
            <a:r>
              <a:rPr lang="en-US" dirty="0"/>
              <a:t>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January </a:t>
            </a:r>
            <a:r>
              <a:rPr lang="en-US" sz="2400" dirty="0" smtClean="0"/>
              <a:t>18, </a:t>
            </a:r>
            <a:r>
              <a:rPr lang="en-US" sz="2400" dirty="0"/>
              <a:t>2018</a:t>
            </a:r>
          </a:p>
          <a:p>
            <a:endParaRPr lang="en-US" sz="2400" dirty="0"/>
          </a:p>
          <a:p>
            <a:r>
              <a:rPr lang="en-US" altLang="ja-JP" sz="2400" dirty="0" smtClean="0"/>
              <a:t>Don Sturek</a:t>
            </a:r>
            <a:endParaRPr lang="en-US" altLang="ja-JP" sz="2400" dirty="0"/>
          </a:p>
          <a:p>
            <a:r>
              <a:rPr lang="en-US" sz="2400" dirty="0" smtClean="0"/>
              <a:t>SG-SECN </a:t>
            </a:r>
            <a:r>
              <a:rPr lang="en-US" sz="2400" dirty="0"/>
              <a:t>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1/18/18</a:t>
            </a:fld>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Call for Proposals</a:t>
            </a:r>
            <a:endParaRPr lang="en-US" sz="3200" dirty="0"/>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Call for proposals document:  15-18-0035-01</a:t>
            </a:r>
            <a:endParaRPr lang="en-US" altLang="en-US" sz="28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Timeline for proposals:	</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March 2018 (2 weeks before Chicago plenary) </a:t>
            </a:r>
            <a:r>
              <a:rPr lang="mr-IN" altLang="en-US" sz="2800" dirty="0" smtClean="0">
                <a:solidFill>
                  <a:srgbClr val="000000"/>
                </a:solidFill>
              </a:rPr>
              <a:t>–</a:t>
            </a:r>
            <a:r>
              <a:rPr lang="en-US" altLang="en-US" sz="2800" dirty="0" smtClean="0">
                <a:solidFill>
                  <a:srgbClr val="000000"/>
                </a:solidFill>
              </a:rPr>
              <a:t> New proposals</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July 2018 (2 weeks before San Diego plenary) </a:t>
            </a:r>
            <a:r>
              <a:rPr lang="mr-IN" altLang="en-US" sz="2800" dirty="0" smtClean="0">
                <a:solidFill>
                  <a:srgbClr val="000000"/>
                </a:solidFill>
              </a:rPr>
              <a:t>–</a:t>
            </a:r>
            <a:r>
              <a:rPr lang="en-US" altLang="en-US" sz="2800" dirty="0" smtClean="0">
                <a:solidFill>
                  <a:srgbClr val="000000"/>
                </a:solidFill>
              </a:rPr>
              <a:t> Revised or new proposals</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Hope to decide on a proposal at the San Diego meeting</a:t>
            </a: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1/18/18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PAR &amp; CSD are complete</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Scope and requirements are well defined</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Group approved motion to move forward to WG approval.</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1/18/18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2791944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09613"/>
            <a:ext cx="7772400" cy="533400"/>
          </a:xfrm>
        </p:spPr>
        <p:txBody>
          <a:bodyPr/>
          <a:lstStyle/>
          <a:p>
            <a:pPr lvl="2"/>
            <a:r>
              <a:rPr lang="en-US" dirty="0"/>
              <a:t>Study Group approval of PAR and CSD </a:t>
            </a:r>
          </a:p>
        </p:txBody>
      </p:sp>
      <p:sp>
        <p:nvSpPr>
          <p:cNvPr id="3" name="Content Placeholder 2"/>
          <p:cNvSpPr>
            <a:spLocks noGrp="1"/>
          </p:cNvSpPr>
          <p:nvPr>
            <p:ph idx="1"/>
          </p:nvPr>
        </p:nvSpPr>
        <p:spPr>
          <a:xfrm>
            <a:off x="660400" y="1393826"/>
            <a:ext cx="7772400" cy="4435474"/>
          </a:xfrm>
        </p:spPr>
        <p:txBody>
          <a:bodyPr>
            <a:normAutofit/>
          </a:bodyPr>
          <a:lstStyle/>
          <a:p>
            <a:pPr marL="0" indent="0">
              <a:buNone/>
            </a:pPr>
            <a:r>
              <a:rPr lang="en-US" sz="2400" i="1" dirty="0"/>
              <a:t>Request that the PAR and CSD contained in documents </a:t>
            </a:r>
            <a:r>
              <a:rPr lang="en-US" sz="2400" i="1" dirty="0" smtClean="0"/>
              <a:t>15-18-0037-02 </a:t>
            </a:r>
            <a:r>
              <a:rPr lang="en-US" sz="2400" i="1" dirty="0"/>
              <a:t>and </a:t>
            </a:r>
            <a:r>
              <a:rPr lang="en-US" sz="2400" i="1" dirty="0" smtClean="0"/>
              <a:t>15-18-0040-03, </a:t>
            </a:r>
            <a:r>
              <a:rPr lang="en-US" sz="2400" i="1" dirty="0"/>
              <a:t>respectively</a:t>
            </a:r>
            <a:r>
              <a:rPr lang="en-US" sz="2400" dirty="0"/>
              <a:t>,</a:t>
            </a:r>
            <a:r>
              <a:rPr lang="en-US" sz="2400" i="1" dirty="0"/>
              <a:t> be approved for submission to the WG for its approval and that the EC be requested to forward the PAR to </a:t>
            </a:r>
            <a:r>
              <a:rPr lang="en-US" sz="2400" i="1" dirty="0" err="1"/>
              <a:t>NesCom</a:t>
            </a:r>
            <a:endParaRPr lang="en-US" sz="2400" dirty="0"/>
          </a:p>
          <a:p>
            <a:endParaRPr lang="en-US" sz="2000" dirty="0"/>
          </a:p>
          <a:p>
            <a:pPr marL="0" indent="0">
              <a:buNone/>
            </a:pPr>
            <a:r>
              <a:rPr lang="en-US" sz="2000" dirty="0"/>
              <a:t>Moved by:  </a:t>
            </a:r>
          </a:p>
          <a:p>
            <a:pPr marL="0" indent="0">
              <a:buNone/>
            </a:pPr>
            <a:r>
              <a:rPr lang="en-US" sz="2000" dirty="0"/>
              <a:t>Seconded by:  </a:t>
            </a:r>
          </a:p>
          <a:p>
            <a:pPr marL="0" indent="0">
              <a:buNone/>
            </a:pPr>
            <a:r>
              <a:rPr lang="en-US" sz="2000" dirty="0" smtClean="0"/>
              <a:t>(Approved </a:t>
            </a:r>
            <a:r>
              <a:rPr lang="en-US" sz="2000" dirty="0"/>
              <a:t>by unanimous </a:t>
            </a:r>
            <a:r>
              <a:rPr lang="en-US" sz="2000" dirty="0" smtClean="0"/>
              <a:t>consent)</a:t>
            </a:r>
            <a:endParaRPr lang="en-US" sz="2000" dirty="0"/>
          </a:p>
          <a:p>
            <a:pPr marL="0" indent="0">
              <a:buNone/>
            </a:pPr>
            <a:endParaRPr lang="en-US" dirty="0"/>
          </a:p>
        </p:txBody>
      </p:sp>
      <p:sp>
        <p:nvSpPr>
          <p:cNvPr id="5" name="Footer Placeholder 4"/>
          <p:cNvSpPr>
            <a:spLocks noGrp="1"/>
          </p:cNvSpPr>
          <p:nvPr>
            <p:ph type="ftr" sz="quarter" idx="11"/>
          </p:nvPr>
        </p:nvSpPr>
        <p:spPr/>
        <p:txBody>
          <a:bodyPr/>
          <a:lstStyle/>
          <a:p>
            <a:pPr>
              <a:defRPr/>
            </a:pPr>
            <a:r>
              <a:rPr lang="en-US" dirty="0" smtClean="0"/>
              <a:t>Don Sturek (</a:t>
            </a:r>
            <a:r>
              <a:rPr lang="en-US" dirty="0" err="1" smtClean="0"/>
              <a:t>Itron</a:t>
            </a:r>
            <a:r>
              <a:rPr lang="en-US" dirty="0" smtClean="0"/>
              <a:t>)</a:t>
            </a:r>
            <a:endParaRPr lang="en-US" dirty="0"/>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
        <p:nvSpPr>
          <p:cNvPr id="7"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1/18/18</a:t>
            </a:fld>
            <a:endParaRPr lang="en-US" altLang="ko-KR" dirty="0"/>
          </a:p>
        </p:txBody>
      </p:sp>
    </p:spTree>
    <p:extLst>
      <p:ext uri="{BB962C8B-B14F-4D97-AF65-F5344CB8AC3E}">
        <p14:creationId xmlns:p14="http://schemas.microsoft.com/office/powerpoint/2010/main" val="1519213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09613"/>
            <a:ext cx="7772400" cy="533400"/>
          </a:xfrm>
        </p:spPr>
        <p:txBody>
          <a:bodyPr/>
          <a:lstStyle/>
          <a:p>
            <a:pPr lvl="2"/>
            <a:r>
              <a:rPr lang="en-US" dirty="0"/>
              <a:t>WG approval of PAR and CSD </a:t>
            </a:r>
          </a:p>
        </p:txBody>
      </p:sp>
      <p:sp>
        <p:nvSpPr>
          <p:cNvPr id="3" name="Content Placeholder 2"/>
          <p:cNvSpPr>
            <a:spLocks noGrp="1"/>
          </p:cNvSpPr>
          <p:nvPr>
            <p:ph idx="1"/>
          </p:nvPr>
        </p:nvSpPr>
        <p:spPr>
          <a:xfrm>
            <a:off x="660400" y="1393826"/>
            <a:ext cx="7772400" cy="4435474"/>
          </a:xfrm>
        </p:spPr>
        <p:txBody>
          <a:bodyPr>
            <a:normAutofit/>
          </a:bodyPr>
          <a:lstStyle/>
          <a:p>
            <a:pPr marL="0" indent="0">
              <a:buNone/>
            </a:pPr>
            <a:r>
              <a:rPr lang="en-US" sz="2000" i="1" dirty="0"/>
              <a:t>Request that the PAR and CSD contained in documents </a:t>
            </a:r>
            <a:r>
              <a:rPr lang="en-US" sz="2000" i="1" dirty="0" smtClean="0"/>
              <a:t>15-18-0037-02 </a:t>
            </a:r>
            <a:r>
              <a:rPr lang="en-US" sz="2000" i="1"/>
              <a:t>and </a:t>
            </a:r>
            <a:r>
              <a:rPr lang="en-US" sz="2000" i="1" smtClean="0"/>
              <a:t>15-18-0040-03, </a:t>
            </a:r>
            <a:r>
              <a:rPr lang="en-US" sz="2000" i="1" dirty="0"/>
              <a:t>respectively, be approved by the IEEE 802.15 WG and that the EC be requested to forward the PAR to </a:t>
            </a:r>
            <a:r>
              <a:rPr lang="en-US" sz="2000" i="1" dirty="0" err="1"/>
              <a:t>NesCom</a:t>
            </a:r>
            <a:r>
              <a:rPr lang="en-US" sz="2000" i="1" dirty="0"/>
              <a:t>. The 802.15 working group chair and technical editor are authorized to make additional modifications to the PAR and CSD as needed to reflect EC discussion at its closing meeting.</a:t>
            </a:r>
            <a:endParaRPr lang="en-US" sz="1800" dirty="0"/>
          </a:p>
          <a:p>
            <a:endParaRPr lang="en-US" sz="2000" dirty="0"/>
          </a:p>
          <a:p>
            <a:pPr marL="0" indent="0">
              <a:buNone/>
            </a:pPr>
            <a:r>
              <a:rPr lang="en-US" sz="2000" dirty="0"/>
              <a:t>Moved by: </a:t>
            </a:r>
            <a:r>
              <a:rPr lang="en-US" sz="2000" dirty="0" smtClean="0"/>
              <a:t>Don Sturek</a:t>
            </a:r>
            <a:endParaRPr lang="en-US" sz="2000" dirty="0"/>
          </a:p>
          <a:p>
            <a:pPr marL="0" indent="0">
              <a:buNone/>
            </a:pPr>
            <a:r>
              <a:rPr lang="en-US" sz="2000" dirty="0"/>
              <a:t>Seconded by:  </a:t>
            </a:r>
          </a:p>
          <a:p>
            <a:pPr marL="0" indent="0">
              <a:buNone/>
            </a:pPr>
            <a:endParaRPr lang="en-US" sz="2000" dirty="0"/>
          </a:p>
          <a:p>
            <a:pPr marL="0" indent="0">
              <a:buNone/>
            </a:pPr>
            <a:endParaRPr lang="en-US" sz="2000" dirty="0"/>
          </a:p>
          <a:p>
            <a:pPr marL="0" indent="0">
              <a:buNone/>
            </a:pPr>
            <a:r>
              <a:rPr lang="en-US" sz="2000" dirty="0"/>
              <a:t>YES:     NO:     ABSTAIN:     </a:t>
            </a:r>
          </a:p>
          <a:p>
            <a:pPr marL="0" indent="0">
              <a:buNone/>
            </a:pPr>
            <a:endParaRPr lang="en-US" dirty="0"/>
          </a:p>
        </p:txBody>
      </p:sp>
      <p:sp>
        <p:nvSpPr>
          <p:cNvPr id="5" name="Footer Placeholder 4"/>
          <p:cNvSpPr>
            <a:spLocks noGrp="1"/>
          </p:cNvSpPr>
          <p:nvPr>
            <p:ph type="ftr" sz="quarter" idx="11"/>
          </p:nvPr>
        </p:nvSpPr>
        <p:spPr/>
        <p:txBody>
          <a:bodyPr/>
          <a:lstStyle/>
          <a:p>
            <a:pPr>
              <a:defRPr/>
            </a:pPr>
            <a:r>
              <a:rPr lang="en-US" dirty="0" smtClean="0"/>
              <a:t>Don Sturek (</a:t>
            </a:r>
            <a:r>
              <a:rPr lang="en-US" dirty="0" err="1" smtClean="0"/>
              <a:t>Itron</a:t>
            </a:r>
            <a:r>
              <a:rPr lang="en-US" dirty="0" smtClean="0"/>
              <a:t>))</a:t>
            </a:r>
            <a:endParaRPr lang="en-US" dirty="0"/>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
        <p:nvSpPr>
          <p:cNvPr id="7"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1/18/18</a:t>
            </a:fld>
            <a:endParaRPr lang="en-US" altLang="ko-KR" dirty="0"/>
          </a:p>
        </p:txBody>
      </p:sp>
    </p:spTree>
    <p:extLst>
      <p:ext uri="{BB962C8B-B14F-4D97-AF65-F5344CB8AC3E}">
        <p14:creationId xmlns:p14="http://schemas.microsoft.com/office/powerpoint/2010/main" val="186990063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39320</TotalTime>
  <Words>289</Words>
  <Application>Microsoft Macintosh PowerPoint</Application>
  <PresentationFormat>On-screen Show (4:3)</PresentationFormat>
  <Paragraphs>70</Paragraphs>
  <Slides>6</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MS PGothic</vt:lpstr>
      <vt:lpstr>ＭＳ Ｐゴシック</vt:lpstr>
      <vt:lpstr>Times New Roman</vt:lpstr>
      <vt:lpstr>Arial</vt:lpstr>
      <vt:lpstr>Default Design</vt:lpstr>
      <vt:lpstr>PowerPoint Presentation</vt:lpstr>
      <vt:lpstr>SG-SECN Closing report</vt:lpstr>
      <vt:lpstr>PowerPoint Presentation</vt:lpstr>
      <vt:lpstr>PowerPoint Presentation</vt:lpstr>
      <vt:lpstr>Study Group approval of PAR and CSD </vt:lpstr>
      <vt:lpstr>WG approval of PAR and CSD </vt:lpstr>
    </vt:vector>
  </TitlesOfParts>
  <Manager/>
  <Company>Silver Spring Networks</Company>
  <LinksUpToDate>false</LinksUpToDate>
  <SharedDoc>false</SharedDoc>
  <HyperlinkBase/>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664</cp:revision>
  <cp:lastPrinted>2015-07-14T16:02:16Z</cp:lastPrinted>
  <dcterms:created xsi:type="dcterms:W3CDTF">2009-07-12T16:25:16Z</dcterms:created>
  <dcterms:modified xsi:type="dcterms:W3CDTF">2018-01-18T18:10:43Z</dcterms:modified>
  <cp:category/>
</cp:coreProperties>
</file>