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80" r:id="rId2"/>
    <p:sldId id="304" r:id="rId3"/>
    <p:sldId id="309" r:id="rId4"/>
    <p:sldId id="312" r:id="rId5"/>
    <p:sldId id="310" r:id="rId6"/>
    <p:sldId id="313" r:id="rId7"/>
    <p:sldId id="314" r:id="rId8"/>
    <p:sldId id="30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1/17/2018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1/17/2018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071776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6</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184615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7</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8146582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8</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1/17/2018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15-18-0047-00-0vat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15-18-0047-00-0vat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847755"/>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smtClean="0">
                <a:latin typeface="Times New Roman" pitchFamily="18" charset="0"/>
                <a:cs typeface="Times New Roman" pitchFamily="18" charset="0"/>
              </a:rPr>
              <a:t>Title:</a:t>
            </a:r>
            <a:r>
              <a:rPr lang="en-US" sz="1600" dirty="0" smtClean="0">
                <a:latin typeface="Times New Roman" pitchFamily="18" charset="0"/>
                <a:cs typeface="Times New Roman" pitchFamily="18" charset="0"/>
              </a:rPr>
              <a:t> </a:t>
            </a:r>
            <a:r>
              <a:rPr lang="en-IN" altLang="ko-KR" sz="1600" dirty="0">
                <a:latin typeface="Times New Roman" panose="02020603050405020304" pitchFamily="18" charset="0"/>
                <a:ea typeface="굴림" panose="020B0600000101010101" pitchFamily="50" charset="-127"/>
                <a:cs typeface="Times New Roman" panose="02020603050405020304" pitchFamily="18" charset="0"/>
              </a:rPr>
              <a:t>Deep Leaning Method for OWC</a:t>
            </a:r>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Jaesang</a:t>
            </a:r>
            <a:r>
              <a:rPr lang="en-US" sz="1600" dirty="0">
                <a:latin typeface="Times New Roman" pitchFamily="18" charset="0"/>
                <a:cs typeface="Times New Roman" pitchFamily="18" charset="0"/>
              </a:rPr>
              <a:t> Cha, </a:t>
            </a:r>
            <a:r>
              <a:rPr lang="en-US" sz="1600" dirty="0" err="1">
                <a:latin typeface="Times New Roman" pitchFamily="18" charset="0"/>
                <a:cs typeface="Times New Roman" pitchFamily="18" charset="0"/>
              </a:rPr>
              <a:t>Deokgun</a:t>
            </a:r>
            <a:r>
              <a:rPr lang="en-US" sz="1600" dirty="0">
                <a:latin typeface="Times New Roman" pitchFamily="18" charset="0"/>
                <a:cs typeface="Times New Roman" pitchFamily="18" charset="0"/>
              </a:rPr>
              <a:t> Woo, </a:t>
            </a:r>
            <a:r>
              <a:rPr lang="en-US" sz="1600" dirty="0" err="1" smtClean="0">
                <a:latin typeface="Times New Roman" pitchFamily="18" charset="0"/>
                <a:cs typeface="Times New Roman" pitchFamily="18" charset="0"/>
              </a:rPr>
              <a:t>Seonhee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Lee, </a:t>
            </a:r>
            <a:r>
              <a:rPr lang="en-US" sz="1600" dirty="0" err="1">
                <a:latin typeface="Times New Roman" pitchFamily="18" charset="0"/>
                <a:cs typeface="Times New Roman" pitchFamily="18" charset="0"/>
              </a:rPr>
              <a:t>Seongjin</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Choi (</a:t>
            </a:r>
            <a:r>
              <a:rPr lang="en-US" sz="1600" dirty="0">
                <a:latin typeface="Times New Roman" pitchFamily="18" charset="0"/>
                <a:cs typeface="Times New Roman" pitchFamily="18" charset="0"/>
              </a:rPr>
              <a:t>SNUST),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Chang (</a:t>
            </a:r>
            <a:r>
              <a:rPr lang="en-US" sz="1600" dirty="0">
                <a:latin typeface="Times New Roman" pitchFamily="18" charset="0"/>
                <a:cs typeface="Times New Roman" pitchFamily="18" charset="0"/>
              </a:rPr>
              <a:t>CSUS</a:t>
            </a:r>
            <a:r>
              <a:rPr lang="en-US" sz="1600" dirty="0" smtClean="0">
                <a:latin typeface="Times New Roman" pitchFamily="18" charset="0"/>
                <a:cs typeface="Times New Roman" pitchFamily="18" charset="0"/>
              </a:rPr>
              <a:t>), </a:t>
            </a:r>
            <a:r>
              <a:rPr lang="en-US" sz="1600" dirty="0" err="1">
                <a:latin typeface="Times New Roman" pitchFamily="18" charset="0"/>
                <a:cs typeface="Times New Roman" pitchFamily="18" charset="0"/>
              </a:rPr>
              <a:t>Mariappan</a:t>
            </a:r>
            <a:r>
              <a:rPr lang="en-US" sz="1600" dirty="0">
                <a:latin typeface="Times New Roman" pitchFamily="18" charset="0"/>
                <a:cs typeface="Times New Roman" pitchFamily="18" charset="0"/>
              </a:rPr>
              <a:t> </a:t>
            </a:r>
            <a:r>
              <a:rPr lang="en-US" sz="1600" dirty="0" err="1" smtClean="0">
                <a:latin typeface="Times New Roman" pitchFamily="18" charset="0"/>
                <a:cs typeface="Times New Roman" pitchFamily="18" charset="0"/>
              </a:rPr>
              <a:t>Vinayagam</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(SNUST</a:t>
            </a:r>
            <a:r>
              <a:rPr lang="en-US" sz="1600" dirty="0" smtClean="0">
                <a:latin typeface="Times New Roman" pitchFamily="18" charset="0"/>
                <a:cs typeface="Times New Roman" pitchFamily="18" charset="0"/>
              </a:rPr>
              <a:t>) </a:t>
            </a: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a:t>
            </a:r>
            <a:r>
              <a:rPr lang="en-US" altLang="ko-KR" sz="1600" dirty="0" smtClean="0">
                <a:latin typeface="Times New Roman" pitchFamily="18" charset="0"/>
                <a:cs typeface="Times New Roman" pitchFamily="18" charset="0"/>
              </a:rPr>
              <a:t>the advanced machine learning method called for Deep Learning for OWC.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proposed deep learning for OWC helps to detect the ROI of Light or Signage or display source region to apply light communication.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condition, Bio-Plant / Manufacturing Industry Safety AIDS using </a:t>
            </a:r>
            <a:r>
              <a:rPr lang="en-US" altLang="ko-KR" sz="1600" dirty="0" smtClean="0">
                <a:latin typeface="Times New Roman" pitchFamily="18" charset="0"/>
                <a:cs typeface="Times New Roman" pitchFamily="18" charset="0"/>
              </a:rPr>
              <a:t>Sign boards / Lighting </a:t>
            </a:r>
            <a:r>
              <a:rPr lang="en-US" altLang="ko-KR" sz="1600" dirty="0">
                <a:latin typeface="Times New Roman" pitchFamily="18" charset="0"/>
                <a:cs typeface="Times New Roman" pitchFamily="18" charset="0"/>
              </a:rPr>
              <a:t>/ Display based infrastructure. </a:t>
            </a:r>
            <a:r>
              <a:rPr lang="en-US" altLang="ko-KR" sz="1600" dirty="0" smtClean="0">
                <a:latin typeface="Times New Roman" pitchFamily="18" charset="0"/>
                <a:cs typeface="Times New Roman" pitchFamily="18" charset="0"/>
              </a:rPr>
              <a:t>Also </a:t>
            </a:r>
            <a:r>
              <a:rPr lang="en-US" altLang="ko-KR" sz="1600" dirty="0">
                <a:latin typeface="Times New Roman" pitchFamily="18" charset="0"/>
                <a:cs typeface="Times New Roman" pitchFamily="18" charset="0"/>
              </a:rPr>
              <a:t>this can be used for </a:t>
            </a:r>
            <a:r>
              <a:rPr lang="en-US" altLang="ko-KR" sz="1600" dirty="0" err="1">
                <a:latin typeface="Times New Roman" pitchFamily="18" charset="0"/>
                <a:cs typeface="Times New Roman" pitchFamily="18" charset="0"/>
              </a:rPr>
              <a:t>IoT</a:t>
            </a:r>
            <a:r>
              <a:rPr lang="en-US" altLang="ko-KR" sz="1600" dirty="0">
                <a:latin typeface="Times New Roman" pitchFamily="18" charset="0"/>
                <a:cs typeface="Times New Roman" pitchFamily="18" charset="0"/>
              </a:rPr>
              <a:t>/</a:t>
            </a:r>
            <a:r>
              <a:rPr lang="en-US" altLang="ko-KR" sz="1600" dirty="0" err="1">
                <a:latin typeface="Times New Roman" pitchFamily="18" charset="0"/>
                <a:cs typeface="Times New Roman" pitchFamily="18" charset="0"/>
              </a:rPr>
              <a:t>IoL</a:t>
            </a:r>
            <a:r>
              <a:rPr lang="en-US" altLang="ko-KR" sz="1600" dirty="0">
                <a:latin typeface="Times New Roman" pitchFamily="18" charset="0"/>
                <a:cs typeface="Times New Roman" pitchFamily="18" charset="0"/>
              </a:rPr>
              <a:t>, LEDIT, Digital Signage with Advertisement Information 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See-Through Display based Vehicle  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227995"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27995"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37338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Deep Learning</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Leaning on OWC</a:t>
            </a:r>
          </a:p>
          <a:p>
            <a:pPr algn="l">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80395"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Title 1"/>
          <p:cNvSpPr txBox="1">
            <a:spLocks/>
          </p:cNvSpPr>
          <p:nvPr/>
        </p:nvSpPr>
        <p:spPr>
          <a:xfrm>
            <a:off x="67733" y="685800"/>
            <a:ext cx="89916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IN" altLang="ko-KR" sz="3200" b="1" dirty="0"/>
              <a:t>Needs for </a:t>
            </a:r>
            <a:r>
              <a:rPr lang="en-IN" altLang="ko-KR" sz="3200" b="1" dirty="0" smtClean="0"/>
              <a:t>Deep Learning</a:t>
            </a:r>
            <a:endParaRPr lang="en-US" altLang="ko-KR" sz="3200" b="1" dirty="0"/>
          </a:p>
        </p:txBody>
      </p:sp>
      <p:sp>
        <p:nvSpPr>
          <p:cNvPr id="10" name="Content Placeholder 2"/>
          <p:cNvSpPr txBox="1">
            <a:spLocks/>
          </p:cNvSpPr>
          <p:nvPr/>
        </p:nvSpPr>
        <p:spPr>
          <a:xfrm>
            <a:off x="685800" y="1600200"/>
            <a:ext cx="8077200" cy="419100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Traditional OWC </a:t>
            </a:r>
            <a:r>
              <a:rPr lang="en-US" altLang="ko-KR" sz="1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hand-crafted </a:t>
            </a: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feature representation (Uses Computer Vision) method and leaning method (Machine Learning) to decoded the data from light sources using  Image Sensor</a:t>
            </a:r>
          </a:p>
          <a:p>
            <a:pPr marL="285750" indent="-285750" algn="just">
              <a:lnSpc>
                <a:spcPct val="150000"/>
              </a:lnSpc>
              <a:buFont typeface="Arial" panose="020B0604020202020204" pitchFamily="34" charset="0"/>
              <a:buChar char="•"/>
            </a:pPr>
            <a:r>
              <a:rPr lang="en-US" altLang="ko-KR" sz="1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Traditional Computer </a:t>
            </a:r>
            <a:r>
              <a:rPr lang="en-US" altLang="ko-KR" sz="1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Vision (CV) </a:t>
            </a: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Machine </a:t>
            </a:r>
            <a:r>
              <a:rPr lang="en-US" altLang="ko-KR" sz="19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Leaning </a:t>
            </a: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Object Detection and Recognition has limitations</a:t>
            </a:r>
          </a:p>
          <a:p>
            <a:pPr marL="628650" lvl="1" indent="-171450" algn="just">
              <a:lnSpc>
                <a:spcPct val="150000"/>
              </a:lnSpc>
              <a:buFont typeface="Times New Roman" panose="02020603050405020304" pitchFamily="18" charset="0"/>
              <a:buChar char="˗"/>
            </a:pPr>
            <a:r>
              <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rocessing hand-crafted feature extraction and features learning </a:t>
            </a:r>
            <a:r>
              <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is </a:t>
            </a: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intensive operations,  needs time, high </a:t>
            </a:r>
            <a:r>
              <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computation </a:t>
            </a: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memory resources.</a:t>
            </a:r>
            <a:endPar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Performance of Feature Leaning is </a:t>
            </a:r>
            <a:r>
              <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not </a:t>
            </a: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resistive in </a:t>
            </a:r>
            <a:r>
              <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t>
            </a: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dynamic changing environment</a:t>
            </a:r>
            <a:endPar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Lighting Condition (Illumination) variation and dynamic environment changes </a:t>
            </a:r>
            <a:r>
              <a:rPr lang="en-IN"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complicates the design of robust algorithms </a:t>
            </a: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because</a:t>
            </a:r>
          </a:p>
          <a:p>
            <a:pPr marL="628650" lvl="1" indent="-171450" algn="just">
              <a:lnSpc>
                <a:spcPct val="150000"/>
              </a:lnSpc>
              <a:buFont typeface="Times New Roman" panose="02020603050405020304" pitchFamily="18" charset="0"/>
              <a:buChar char="˗"/>
            </a:pPr>
            <a:r>
              <a:rPr lang="en-IN"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Environmental climate conditional changes like Foggy, Raining, Snowing, Windy conditions affects performance robustness</a:t>
            </a:r>
            <a:endParaRPr lang="en-US" altLang="ko-KR" sz="16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9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Adaptive Method to work with robust perception as human brain does for VAT OWC</a:t>
            </a:r>
          </a:p>
          <a:p>
            <a:pPr marL="628650" lvl="1" indent="-171450" algn="just">
              <a:lnSpc>
                <a:spcPct val="150000"/>
              </a:lnSpc>
              <a:buFont typeface="Times New Roman" panose="02020603050405020304" pitchFamily="18" charset="0"/>
              <a:buChar char="˗"/>
            </a:pPr>
            <a:r>
              <a:rPr lang="en-US" altLang="ko-KR" sz="17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Leaning</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47744"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9" name="Title 1"/>
          <p:cNvSpPr txBox="1">
            <a:spLocks/>
          </p:cNvSpPr>
          <p:nvPr/>
        </p:nvSpPr>
        <p:spPr>
          <a:xfrm>
            <a:off x="0" y="762000"/>
            <a:ext cx="9144000"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Deep Learning</a:t>
            </a:r>
            <a:endParaRPr lang="en-US" altLang="ko-KR" sz="3200" b="1" dirty="0"/>
          </a:p>
        </p:txBody>
      </p:sp>
      <p:sp>
        <p:nvSpPr>
          <p:cNvPr id="41" name="Content Placeholder 2"/>
          <p:cNvSpPr txBox="1">
            <a:spLocks/>
          </p:cNvSpPr>
          <p:nvPr/>
        </p:nvSpPr>
        <p:spPr>
          <a:xfrm>
            <a:off x="457200" y="1600200"/>
            <a:ext cx="8077200" cy="2643188"/>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a:t>
            </a:r>
          </a:p>
          <a:p>
            <a:pPr marL="628650" lvl="1" indent="-171450" algn="just">
              <a:lnSpc>
                <a:spcPct val="150000"/>
              </a:lnSpc>
              <a:buFont typeface="Times New Roman" panose="02020603050405020304" pitchFamily="18" charset="0"/>
              <a:buChar char="˗"/>
            </a:pP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 is a type of learning mechanism</a:t>
            </a:r>
          </a:p>
          <a:p>
            <a:pPr marL="628650" lvl="1" indent="-171450" algn="just">
              <a:lnSpc>
                <a:spcPct val="150000"/>
              </a:lnSpc>
              <a:buFont typeface="Times New Roman" panose="02020603050405020304" pitchFamily="18" charset="0"/>
              <a:buChar char="˗"/>
            </a:pP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powerful class of machine learning model</a:t>
            </a:r>
          </a:p>
          <a:p>
            <a:pPr marL="628650" lvl="1" indent="-171450" algn="just">
              <a:lnSpc>
                <a:spcPct val="150000"/>
              </a:lnSpc>
              <a:buFont typeface="Times New Roman" panose="02020603050405020304" pitchFamily="18" charset="0"/>
              <a:buChar char="˗"/>
            </a:pP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Modern reincarnation of artificial neural networks</a:t>
            </a:r>
          </a:p>
          <a:p>
            <a:pPr marL="628650" lvl="1" indent="-171450" algn="just">
              <a:lnSpc>
                <a:spcPct val="150000"/>
              </a:lnSpc>
              <a:buFont typeface="Times New Roman" panose="02020603050405020304" pitchFamily="18" charset="0"/>
              <a:buChar char="˗"/>
            </a:pP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Collection of simple, trainable mathematical </a:t>
            </a:r>
            <a:r>
              <a:rPr lang="en-IN"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functions</a:t>
            </a:r>
          </a:p>
          <a:p>
            <a:pPr marL="628650" lvl="1" indent="-171450" algn="just">
              <a:lnSpc>
                <a:spcPct val="150000"/>
              </a:lnSpc>
              <a:buFont typeface="Times New Roman" panose="02020603050405020304" pitchFamily="18" charset="0"/>
              <a:buChar char="˗"/>
            </a:pP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 </a:t>
            </a:r>
            <a:r>
              <a:rPr lang="en-IN"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seeks </a:t>
            </a: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learn rich hierarchical representations (i.e. features) automatically through multiple stage of feature learning process. </a:t>
            </a:r>
            <a:endParaRPr lang="en-IN"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Learning </a:t>
            </a:r>
            <a:r>
              <a:rPr lang="en-IN" altLang="ko-KR" sz="14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Hierarchical Representations is Biologically Inspired</a:t>
            </a:r>
          </a:p>
          <a:p>
            <a:pPr marL="628650" lvl="1" indent="-171450" algn="just">
              <a:lnSpc>
                <a:spcPct val="150000"/>
              </a:lnSpc>
              <a:buFont typeface="Times New Roman" panose="02020603050405020304" pitchFamily="18" charset="0"/>
              <a:buChar char="˗"/>
            </a:pPr>
            <a:endParaRPr lang="en-US" altLang="ko-KR" sz="14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4" name="Group 3"/>
          <p:cNvGrpSpPr/>
          <p:nvPr/>
        </p:nvGrpSpPr>
        <p:grpSpPr>
          <a:xfrm>
            <a:off x="1143000" y="4288981"/>
            <a:ext cx="7478010" cy="1990026"/>
            <a:chOff x="1323481" y="4248150"/>
            <a:chExt cx="7478010" cy="1990026"/>
          </a:xfrm>
        </p:grpSpPr>
        <p:grpSp>
          <p:nvGrpSpPr>
            <p:cNvPr id="7" name="组 46"/>
            <p:cNvGrpSpPr>
              <a:grpSpLocks/>
            </p:cNvGrpSpPr>
            <p:nvPr/>
          </p:nvGrpSpPr>
          <p:grpSpPr bwMode="auto">
            <a:xfrm>
              <a:off x="2846925" y="4414606"/>
              <a:ext cx="4326536" cy="1823570"/>
              <a:chOff x="2261847" y="2824416"/>
              <a:chExt cx="5364442" cy="2463998"/>
            </a:xfrm>
          </p:grpSpPr>
          <p:grpSp>
            <p:nvGrpSpPr>
              <p:cNvPr id="8" name="组 39"/>
              <p:cNvGrpSpPr>
                <a:grpSpLocks/>
              </p:cNvGrpSpPr>
              <p:nvPr/>
            </p:nvGrpSpPr>
            <p:grpSpPr bwMode="auto">
              <a:xfrm>
                <a:off x="2384470" y="2824416"/>
                <a:ext cx="5241819" cy="735111"/>
                <a:chOff x="2467688" y="2869457"/>
                <a:chExt cx="5241819" cy="735111"/>
              </a:xfrm>
            </p:grpSpPr>
            <p:sp>
              <p:nvSpPr>
                <p:cNvPr id="17" name="圆角矩形 5"/>
                <p:cNvSpPr/>
                <p:nvPr/>
              </p:nvSpPr>
              <p:spPr>
                <a:xfrm>
                  <a:off x="2658184" y="2882159"/>
                  <a:ext cx="1046141" cy="722409"/>
                </a:xfrm>
                <a:prstGeom prst="roundRect">
                  <a:avLst/>
                </a:prstGeom>
                <a:ln w="25400"/>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CN" sz="1200" dirty="0"/>
                    <a:t>Low-level features</a:t>
                  </a:r>
                </a:p>
              </p:txBody>
            </p:sp>
            <p:sp>
              <p:nvSpPr>
                <p:cNvPr id="19" name="圆角矩形 21"/>
                <p:cNvSpPr/>
                <p:nvPr/>
              </p:nvSpPr>
              <p:spPr>
                <a:xfrm>
                  <a:off x="3875771" y="2871044"/>
                  <a:ext cx="1046142" cy="722410"/>
                </a:xfrm>
                <a:prstGeom prst="roundRect">
                  <a:avLst/>
                </a:prstGeom>
                <a:ln w="25400"/>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CN" sz="1200" dirty="0"/>
                    <a:t>Mid-level features</a:t>
                  </a:r>
                </a:p>
              </p:txBody>
            </p:sp>
            <p:sp>
              <p:nvSpPr>
                <p:cNvPr id="20" name="圆角矩形 22"/>
                <p:cNvSpPr/>
                <p:nvPr/>
              </p:nvSpPr>
              <p:spPr>
                <a:xfrm>
                  <a:off x="5088597" y="2869457"/>
                  <a:ext cx="1176314" cy="723997"/>
                </a:xfrm>
                <a:prstGeom prst="roundRect">
                  <a:avLst/>
                </a:prstGeom>
                <a:ln w="25400"/>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CN" sz="1200" dirty="0"/>
                    <a:t>High-level features</a:t>
                  </a:r>
                </a:p>
              </p:txBody>
            </p:sp>
            <p:sp>
              <p:nvSpPr>
                <p:cNvPr id="21" name="圆角矩形 23"/>
                <p:cNvSpPr/>
                <p:nvPr/>
              </p:nvSpPr>
              <p:spPr>
                <a:xfrm>
                  <a:off x="6444294" y="2871044"/>
                  <a:ext cx="1046142" cy="722410"/>
                </a:xfrm>
                <a:prstGeom prst="roundRect">
                  <a:avLst/>
                </a:prstGeom>
                <a:ln w="25400"/>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CN" sz="1200" dirty="0"/>
                    <a:t>Trainable classifier</a:t>
                  </a:r>
                </a:p>
              </p:txBody>
            </p:sp>
            <p:cxnSp>
              <p:nvCxnSpPr>
                <p:cNvPr id="22" name="直线箭头连接符 25"/>
                <p:cNvCxnSpPr>
                  <a:endCxn id="17" idx="1"/>
                </p:cNvCxnSpPr>
                <p:nvPr/>
              </p:nvCxnSpPr>
              <p:spPr>
                <a:xfrm>
                  <a:off x="2467688" y="3231456"/>
                  <a:ext cx="190496" cy="11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线箭头连接符 27"/>
                <p:cNvCxnSpPr>
                  <a:stCxn id="17" idx="3"/>
                  <a:endCxn id="19" idx="1"/>
                </p:cNvCxnSpPr>
                <p:nvPr/>
              </p:nvCxnSpPr>
              <p:spPr>
                <a:xfrm flipV="1">
                  <a:off x="3704325" y="3231456"/>
                  <a:ext cx="171447" cy="11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直线箭头连接符 29"/>
                <p:cNvCxnSpPr>
                  <a:stCxn id="19" idx="3"/>
                  <a:endCxn id="20" idx="1"/>
                </p:cNvCxnSpPr>
                <p:nvPr/>
              </p:nvCxnSpPr>
              <p:spPr>
                <a:xfrm flipV="1">
                  <a:off x="4921913" y="3231456"/>
                  <a:ext cx="1666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直线箭头连接符 31"/>
                <p:cNvCxnSpPr>
                  <a:stCxn id="20" idx="3"/>
                  <a:endCxn id="21" idx="1"/>
                </p:cNvCxnSpPr>
                <p:nvPr/>
              </p:nvCxnSpPr>
              <p:spPr>
                <a:xfrm>
                  <a:off x="6264911" y="3231456"/>
                  <a:ext cx="17938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线箭头连接符 35"/>
                <p:cNvCxnSpPr>
                  <a:stCxn id="21" idx="3"/>
                </p:cNvCxnSpPr>
                <p:nvPr/>
              </p:nvCxnSpPr>
              <p:spPr>
                <a:xfrm>
                  <a:off x="7490436" y="3231456"/>
                  <a:ext cx="219071" cy="11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10" name="图片 40"/>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75193" y="4296979"/>
                <a:ext cx="792383" cy="957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图片 41"/>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86891" y="4296979"/>
                <a:ext cx="838768" cy="99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图片 42"/>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61847" y="4300281"/>
                <a:ext cx="828478" cy="984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下箭头 43"/>
              <p:cNvSpPr/>
              <p:nvPr/>
            </p:nvSpPr>
            <p:spPr>
              <a:xfrm rot="1992452">
                <a:off x="2709900" y="3600807"/>
                <a:ext cx="227008" cy="684305"/>
              </a:xfrm>
              <a:prstGeom prst="downArrow">
                <a:avLst>
                  <a:gd name="adj1" fmla="val 50000"/>
                  <a:gd name="adj2" fmla="val 62450"/>
                </a:avLst>
              </a:prstGeom>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kumimoji="1" lang="zh-CN" altLang="en-US" sz="1200" smtClean="0">
                  <a:solidFill>
                    <a:srgbClr val="000000"/>
                  </a:solidFill>
                  <a:ea typeface="SimSun" panose="02010600030101010101" pitchFamily="2" charset="-122"/>
                </a:endParaRPr>
              </a:p>
            </p:txBody>
          </p:sp>
          <p:sp>
            <p:nvSpPr>
              <p:cNvPr id="14" name="下箭头 44"/>
              <p:cNvSpPr/>
              <p:nvPr/>
            </p:nvSpPr>
            <p:spPr>
              <a:xfrm>
                <a:off x="4192595" y="3616685"/>
                <a:ext cx="228595" cy="639849"/>
              </a:xfrm>
              <a:prstGeom prst="downArrow">
                <a:avLst>
                  <a:gd name="adj1" fmla="val 50000"/>
                  <a:gd name="adj2" fmla="val 62450"/>
                </a:avLst>
              </a:prstGeom>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kumimoji="1" lang="zh-CN" altLang="en-US" sz="1200" smtClean="0">
                  <a:solidFill>
                    <a:srgbClr val="000000"/>
                  </a:solidFill>
                  <a:ea typeface="SimSun" panose="02010600030101010101" pitchFamily="2" charset="-122"/>
                </a:endParaRPr>
              </a:p>
            </p:txBody>
          </p:sp>
          <p:sp>
            <p:nvSpPr>
              <p:cNvPr id="15" name="下箭头 45"/>
              <p:cNvSpPr/>
              <p:nvPr/>
            </p:nvSpPr>
            <p:spPr>
              <a:xfrm rot="19521514">
                <a:off x="5934048" y="3567466"/>
                <a:ext cx="239707" cy="733524"/>
              </a:xfrm>
              <a:prstGeom prst="downArrow">
                <a:avLst>
                  <a:gd name="adj1" fmla="val 50000"/>
                  <a:gd name="adj2" fmla="val 62450"/>
                </a:avLst>
              </a:prstGeom>
            </p:spPr>
            <p:style>
              <a:lnRef idx="1">
                <a:schemeClr val="accent1"/>
              </a:lnRef>
              <a:fillRef idx="2">
                <a:schemeClr val="accent1"/>
              </a:fillRef>
              <a:effectRef idx="1">
                <a:schemeClr val="accent1"/>
              </a:effectRef>
              <a:fontRef idx="minor">
                <a:schemeClr val="dk1"/>
              </a:fontRef>
            </p:style>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endParaRPr kumimoji="1" lang="zh-CN" altLang="en-US" sz="1200" smtClean="0">
                  <a:solidFill>
                    <a:srgbClr val="000000"/>
                  </a:solidFill>
                  <a:ea typeface="SimSun" panose="02010600030101010101" pitchFamily="2" charset="-122"/>
                </a:endParaRPr>
              </a:p>
            </p:txBody>
          </p:sp>
        </p:grpSp>
        <p:pic>
          <p:nvPicPr>
            <p:cNvPr id="2" name="Picture 1"/>
            <p:cNvPicPr>
              <a:picLocks noChangeAspect="1"/>
            </p:cNvPicPr>
            <p:nvPr/>
          </p:nvPicPr>
          <p:blipFill>
            <a:blip r:embed="rId6"/>
            <a:stretch>
              <a:fillRect/>
            </a:stretch>
          </p:blipFill>
          <p:spPr>
            <a:xfrm>
              <a:off x="1323481" y="4248150"/>
              <a:ext cx="1631305" cy="757237"/>
            </a:xfrm>
            <a:prstGeom prst="rect">
              <a:avLst/>
            </a:prstGeom>
          </p:spPr>
        </p:pic>
        <p:pic>
          <p:nvPicPr>
            <p:cNvPr id="3" name="Picture 2"/>
            <p:cNvPicPr>
              <a:picLocks noChangeAspect="1"/>
            </p:cNvPicPr>
            <p:nvPr/>
          </p:nvPicPr>
          <p:blipFill>
            <a:blip r:embed="rId7"/>
            <a:stretch>
              <a:fillRect/>
            </a:stretch>
          </p:blipFill>
          <p:spPr>
            <a:xfrm>
              <a:off x="7181870" y="4324356"/>
              <a:ext cx="1619621" cy="757565"/>
            </a:xfrm>
            <a:prstGeom prst="rect">
              <a:avLst/>
            </a:prstGeom>
          </p:spPr>
        </p:pic>
      </p:grpSp>
    </p:spTree>
    <p:extLst>
      <p:ext uri="{BB962C8B-B14F-4D97-AF65-F5344CB8AC3E}">
        <p14:creationId xmlns:p14="http://schemas.microsoft.com/office/powerpoint/2010/main" val="3758308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54054" y="63246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
        <p:nvSpPr>
          <p:cNvPr id="9" name="Title 1"/>
          <p:cNvSpPr txBox="1">
            <a:spLocks/>
          </p:cNvSpPr>
          <p:nvPr/>
        </p:nvSpPr>
        <p:spPr>
          <a:xfrm>
            <a:off x="457200" y="979772"/>
            <a:ext cx="835565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smtClean="0"/>
              <a:t>Deep Learning on OWC</a:t>
            </a:r>
            <a:endParaRPr lang="en-US" altLang="ko-KR" sz="3200" b="1" dirty="0"/>
          </a:p>
        </p:txBody>
      </p:sp>
      <p:sp>
        <p:nvSpPr>
          <p:cNvPr id="41" name="Content Placeholder 2"/>
          <p:cNvSpPr txBox="1">
            <a:spLocks/>
          </p:cNvSpPr>
          <p:nvPr/>
        </p:nvSpPr>
        <p:spPr>
          <a:xfrm>
            <a:off x="583259" y="1981200"/>
            <a:ext cx="8229600" cy="3810000"/>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 Methods</a:t>
            </a:r>
            <a:endPar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Neural Networks (DNNs)</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Convolutional Neural Networks (CNNs)</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Recurrent Neural Networks (RNNs)</a:t>
            </a:r>
            <a:endParaRPr lang="en-US" altLang="ko-KR" sz="1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Needed Imaging Operations</a:t>
            </a:r>
          </a:p>
          <a:p>
            <a:pPr marL="628650" lvl="1" indent="-171450" algn="just">
              <a:lnSpc>
                <a:spcPct val="150000"/>
              </a:lnSpc>
              <a:buFont typeface="Times New Roman" panose="02020603050405020304" pitchFamily="18" charset="0"/>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Effective </a:t>
            </a:r>
            <a:r>
              <a:rPr lang="en-US" altLang="ko-KR" sz="15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RoI</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detection on dynamic environment with  varying light conditions like traffics, rainy , foggy, snowing, windy, </a:t>
            </a:r>
            <a:r>
              <a:rPr lang="en-US" altLang="ko-KR" sz="15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endPar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Object </a:t>
            </a:r>
            <a:r>
              <a:rPr lang="en-IN"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recognition </a:t>
            </a:r>
            <a:r>
              <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Classifications to classify pedestrian , vehicles, street lights, sign boards, on-road </a:t>
            </a:r>
            <a:r>
              <a:rPr lang="en-IN" altLang="ko-KR" sz="15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signange</a:t>
            </a:r>
            <a:r>
              <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r>
              <a:rPr lang="en-IN" altLang="ko-KR" sz="1500" dirty="0" err="1"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a:t>
            </a:r>
            <a:endPar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OWC Data Decoding</a:t>
            </a:r>
            <a:endParaRPr lang="en-US" altLang="ko-KR" sz="15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Deep Learning for OWC</a:t>
            </a:r>
          </a:p>
          <a:p>
            <a:pPr marL="628650" lvl="1" indent="-171450" algn="just">
              <a:lnSpc>
                <a:spcPct val="150000"/>
              </a:lnSpc>
              <a:buFont typeface="Times New Roman" panose="02020603050405020304" pitchFamily="18" charset="0"/>
              <a:buChar char="˗"/>
            </a:pP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Convolutional Neural Networks (CNNs</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perform well for OWC</a:t>
            </a:r>
          </a:p>
          <a:p>
            <a:pPr marL="628650" lvl="1" indent="-171450" algn="just">
              <a:lnSpc>
                <a:spcPct val="150000"/>
              </a:lnSpc>
              <a:buFont typeface="Times New Roman" panose="02020603050405020304" pitchFamily="18" charset="0"/>
              <a:buChar char="˗"/>
            </a:pPr>
            <a:r>
              <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Convolutional </a:t>
            </a:r>
            <a:r>
              <a:rPr lang="en-IN"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Neural Networks (CNNs) has been designed specifically for Object recognition and </a:t>
            </a:r>
            <a:r>
              <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classifications</a:t>
            </a:r>
            <a:endPar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495800" y="6321681"/>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
        <p:nvSpPr>
          <p:cNvPr id="9" name="Title 1"/>
          <p:cNvSpPr txBox="1">
            <a:spLocks/>
          </p:cNvSpPr>
          <p:nvPr/>
        </p:nvSpPr>
        <p:spPr>
          <a:xfrm>
            <a:off x="394170" y="838200"/>
            <a:ext cx="835565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Deep Learning on </a:t>
            </a:r>
            <a:r>
              <a:rPr lang="en-US" altLang="ko-KR" sz="3200" b="1" dirty="0" smtClean="0"/>
              <a:t>OWC…</a:t>
            </a:r>
            <a:endParaRPr lang="en-US" altLang="ko-KR" sz="3200" b="1" dirty="0"/>
          </a:p>
        </p:txBody>
      </p:sp>
      <p:sp>
        <p:nvSpPr>
          <p:cNvPr id="41" name="Content Placeholder 2"/>
          <p:cNvSpPr txBox="1">
            <a:spLocks/>
          </p:cNvSpPr>
          <p:nvPr/>
        </p:nvSpPr>
        <p:spPr>
          <a:xfrm>
            <a:off x="685800" y="1600200"/>
            <a:ext cx="7848600" cy="3388019"/>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How CNN Works</a:t>
            </a:r>
            <a:endPar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Each image used in learning is divided into compact topological portions, each of which will be processed by filters to search for particular patterns</a:t>
            </a: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Formally, each image is represented as a three-dimensional matrix of pixels (width, height, and </a:t>
            </a:r>
            <a:r>
              <a:rPr lang="en-IN" altLang="ko-KR" sz="19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color</a:t>
            </a: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and every sub-portion is put on convolution with the filter set</a:t>
            </a: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other words, scrolling each filter along the image computes the inner product of the same filter and input</a:t>
            </a: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This procedure produces a set of feature maps (activation maps) for the various filters</a:t>
            </a: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By superimposing the various feature maps of the same portion of the image, we get an output </a:t>
            </a:r>
            <a:r>
              <a:rPr lang="en-IN"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volume</a:t>
            </a:r>
          </a:p>
        </p:txBody>
      </p:sp>
      <p:pic>
        <p:nvPicPr>
          <p:cNvPr id="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651260"/>
            <a:ext cx="2209800" cy="165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758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66095"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7</a:t>
            </a:r>
            <a:endParaRPr lang="en-US" sz="1400" dirty="0">
              <a:latin typeface="Times New Roman" pitchFamily="18" charset="0"/>
              <a:cs typeface="Times New Roman" pitchFamily="18" charset="0"/>
            </a:endParaRPr>
          </a:p>
        </p:txBody>
      </p:sp>
      <p:sp>
        <p:nvSpPr>
          <p:cNvPr id="9" name="Title 1"/>
          <p:cNvSpPr txBox="1">
            <a:spLocks/>
          </p:cNvSpPr>
          <p:nvPr/>
        </p:nvSpPr>
        <p:spPr>
          <a:xfrm>
            <a:off x="394170" y="838200"/>
            <a:ext cx="835565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Deep Learning on </a:t>
            </a:r>
            <a:r>
              <a:rPr lang="en-US" altLang="ko-KR" sz="3200" b="1" dirty="0" smtClean="0"/>
              <a:t>OWC…</a:t>
            </a:r>
            <a:endParaRPr lang="en-US" altLang="ko-KR" sz="3200" b="1" dirty="0"/>
          </a:p>
        </p:txBody>
      </p:sp>
      <p:sp>
        <p:nvSpPr>
          <p:cNvPr id="41" name="Content Placeholder 2"/>
          <p:cNvSpPr txBox="1">
            <a:spLocks/>
          </p:cNvSpPr>
          <p:nvPr/>
        </p:nvSpPr>
        <p:spPr>
          <a:xfrm>
            <a:off x="685800" y="1600200"/>
            <a:ext cx="7848600" cy="3388019"/>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CNN Architecture</a:t>
            </a:r>
            <a:endParaRPr lang="en-US" altLang="ko-KR" sz="20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 CNN is a list of layers that transform the input data into an output class/prediction.</a:t>
            </a:r>
          </a:p>
          <a:p>
            <a:pPr marL="628650" lvl="1" indent="-171450" algn="just">
              <a:lnSpc>
                <a:spcPct val="150000"/>
              </a:lnSpc>
              <a:buFont typeface="Times New Roman" panose="02020603050405020304" pitchFamily="18" charset="0"/>
              <a:buChar char="˗"/>
            </a:pPr>
            <a:r>
              <a:rPr lang="en-IN"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 are a few distinct types of layers</a:t>
            </a:r>
            <a:r>
              <a:rPr lang="en-IN"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1200150" lvl="2" indent="-285750" algn="just">
              <a:lnSpc>
                <a:spcPct val="150000"/>
              </a:lnSpc>
              <a:buFont typeface="Wingdings" panose="05000000000000000000" pitchFamily="2" charset="2"/>
              <a:buChar char="§"/>
            </a:pPr>
            <a:r>
              <a:rPr lang="en-IN"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Convolutional layer</a:t>
            </a:r>
          </a:p>
          <a:p>
            <a:pPr marL="1200150" lvl="2" indent="-285750" algn="just">
              <a:lnSpc>
                <a:spcPct val="150000"/>
              </a:lnSpc>
              <a:buFont typeface="Wingdings" panose="05000000000000000000" pitchFamily="2" charset="2"/>
              <a:buChar char="§"/>
            </a:pPr>
            <a:r>
              <a:rPr lang="en-IN"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Non-linear layer</a:t>
            </a:r>
          </a:p>
          <a:p>
            <a:pPr marL="1200150" lvl="2" indent="-285750" algn="just">
              <a:lnSpc>
                <a:spcPct val="150000"/>
              </a:lnSpc>
              <a:buFont typeface="Wingdings" panose="05000000000000000000" pitchFamily="2" charset="2"/>
              <a:buChar char="§"/>
            </a:pPr>
            <a:r>
              <a:rPr lang="en-IN"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Pooling layer</a:t>
            </a:r>
          </a:p>
          <a:p>
            <a:pPr marL="1200150" lvl="2" indent="-285750" algn="just">
              <a:lnSpc>
                <a:spcPct val="150000"/>
              </a:lnSpc>
              <a:buFont typeface="Wingdings" panose="05000000000000000000" pitchFamily="2" charset="2"/>
              <a:buChar char="§"/>
            </a:pPr>
            <a:r>
              <a:rPr lang="en-IN"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Normalization (Optional)</a:t>
            </a:r>
            <a:endParaRPr lang="en-IN"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4241059" y="3581400"/>
            <a:ext cx="4495800" cy="2284511"/>
          </a:xfrm>
          <a:prstGeom prst="rect">
            <a:avLst/>
          </a:prstGeom>
        </p:spPr>
      </p:pic>
    </p:spTree>
    <p:extLst>
      <p:ext uri="{BB962C8B-B14F-4D97-AF65-F5344CB8AC3E}">
        <p14:creationId xmlns:p14="http://schemas.microsoft.com/office/powerpoint/2010/main" val="3184675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27995"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8</a:t>
            </a:r>
            <a:endParaRPr lang="en-US" sz="1400" dirty="0">
              <a:latin typeface="Times New Roman" pitchFamily="18" charset="0"/>
              <a:cs typeface="Times New Roman" pitchFamily="18" charset="0"/>
            </a:endParaRPr>
          </a:p>
        </p:txBody>
      </p:sp>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61925" y="2057400"/>
            <a:ext cx="8943975" cy="3048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Introduced the </a:t>
            </a:r>
            <a:r>
              <a:rPr lang="en-US" altLang="ko-KR" sz="2000" dirty="0" smtClean="0">
                <a:solidFill>
                  <a:schemeClr val="tx1"/>
                </a:solidFill>
                <a:latin typeface="Times New Roman" panose="02020603050405020304" pitchFamily="18" charset="0"/>
                <a:cs typeface="Times New Roman" panose="02020603050405020304" pitchFamily="18" charset="0"/>
              </a:rPr>
              <a:t>Deep Learning Method for VAT OWC</a:t>
            </a:r>
            <a:r>
              <a:rPr lang="en-US" altLang="ko-KR" sz="2000" dirty="0">
                <a:solidFill>
                  <a:schemeClr val="tx1"/>
                </a:solidFill>
                <a:latin typeface="Times New Roman" panose="02020603050405020304" pitchFamily="18" charset="0"/>
                <a:cs typeface="Times New Roman" panose="02020603050405020304" pitchFamily="18" charset="0"/>
              </a:rPr>
              <a:t/>
            </a:r>
            <a:br>
              <a:rPr lang="en-US" altLang="ko-KR" sz="2000" dirty="0">
                <a:solidFill>
                  <a:schemeClr val="tx1"/>
                </a:solidFill>
                <a:latin typeface="Times New Roman" panose="02020603050405020304" pitchFamily="18" charset="0"/>
                <a:cs typeface="Times New Roman" panose="02020603050405020304" pitchFamily="18" charset="0"/>
              </a:rPr>
            </a:b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Deep leaning improves the </a:t>
            </a:r>
            <a:r>
              <a:rPr lang="en-IN" altLang="ko-KR" sz="2000" dirty="0" smtClean="0">
                <a:solidFill>
                  <a:schemeClr val="tx1"/>
                </a:solidFill>
                <a:latin typeface="Times New Roman" panose="02020603050405020304" pitchFamily="18" charset="0"/>
                <a:cs typeface="Times New Roman" panose="02020603050405020304" pitchFamily="18" charset="0"/>
              </a:rPr>
              <a:t>performance n </a:t>
            </a:r>
            <a:r>
              <a:rPr lang="en-IN" altLang="ko-KR" sz="2000" dirty="0">
                <a:solidFill>
                  <a:schemeClr val="tx1"/>
                </a:solidFill>
                <a:latin typeface="Times New Roman" panose="02020603050405020304" pitchFamily="18" charset="0"/>
                <a:cs typeface="Times New Roman" panose="02020603050405020304" pitchFamily="18" charset="0"/>
              </a:rPr>
              <a:t>the dynamic changing </a:t>
            </a:r>
            <a:r>
              <a:rPr lang="en-IN" altLang="ko-KR" sz="2000" dirty="0" smtClean="0">
                <a:solidFill>
                  <a:schemeClr val="tx1"/>
                </a:solidFill>
                <a:latin typeface="Times New Roman" panose="02020603050405020304" pitchFamily="18" charset="0"/>
                <a:cs typeface="Times New Roman" panose="02020603050405020304" pitchFamily="18" charset="0"/>
              </a:rPr>
              <a:t>environment and varying Lighting </a:t>
            </a:r>
            <a:r>
              <a:rPr lang="en-IN" altLang="ko-KR" sz="2000" dirty="0">
                <a:solidFill>
                  <a:schemeClr val="tx1"/>
                </a:solidFill>
                <a:latin typeface="Times New Roman" panose="02020603050405020304" pitchFamily="18" charset="0"/>
                <a:cs typeface="Times New Roman" panose="02020603050405020304" pitchFamily="18" charset="0"/>
              </a:rPr>
              <a:t>Condition (Illumination</a:t>
            </a:r>
            <a:r>
              <a:rPr lang="en-IN" altLang="ko-KR" sz="2000" dirty="0" smtClean="0">
                <a:solidFill>
                  <a:schemeClr val="tx1"/>
                </a:solidFill>
                <a:latin typeface="Times New Roman" panose="02020603050405020304" pitchFamily="18" charset="0"/>
                <a:cs typeface="Times New Roman" panose="02020603050405020304" pitchFamily="18" charset="0"/>
              </a:rPr>
              <a:t>)</a:t>
            </a:r>
          </a:p>
          <a:p>
            <a:pPr marL="342900" indent="-342900" algn="l">
              <a:buFont typeface="Arial" panose="020B0604020202020204" pitchFamily="34" charset="0"/>
              <a:buChar char="•"/>
              <a:tabLst>
                <a:tab pos="2417763" algn="l"/>
              </a:tabLst>
            </a:pPr>
            <a:endParaRPr lang="en-IN"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IN" altLang="ko-KR" sz="2000" dirty="0" smtClean="0">
                <a:solidFill>
                  <a:schemeClr val="tx1"/>
                </a:solidFill>
                <a:latin typeface="Times New Roman" panose="02020603050405020304" pitchFamily="18" charset="0"/>
                <a:cs typeface="Times New Roman" panose="02020603050405020304" pitchFamily="18" charset="0"/>
              </a:rPr>
              <a:t>Works well in environmental </a:t>
            </a:r>
            <a:r>
              <a:rPr lang="en-IN" altLang="ko-KR" sz="2000" dirty="0">
                <a:solidFill>
                  <a:schemeClr val="tx1"/>
                </a:solidFill>
                <a:latin typeface="Times New Roman" panose="02020603050405020304" pitchFamily="18" charset="0"/>
                <a:cs typeface="Times New Roman" panose="02020603050405020304" pitchFamily="18" charset="0"/>
              </a:rPr>
              <a:t>climate conditional </a:t>
            </a:r>
            <a:r>
              <a:rPr lang="en-IN" altLang="ko-KR" sz="2000" dirty="0" smtClean="0">
                <a:solidFill>
                  <a:schemeClr val="tx1"/>
                </a:solidFill>
                <a:latin typeface="Times New Roman" panose="02020603050405020304" pitchFamily="18" charset="0"/>
                <a:cs typeface="Times New Roman" panose="02020603050405020304" pitchFamily="18" charset="0"/>
              </a:rPr>
              <a:t>changes </a:t>
            </a:r>
            <a:r>
              <a:rPr lang="en-IN" altLang="ko-KR" sz="2000" dirty="0">
                <a:solidFill>
                  <a:schemeClr val="tx1"/>
                </a:solidFill>
                <a:latin typeface="Times New Roman" panose="02020603050405020304" pitchFamily="18" charset="0"/>
                <a:cs typeface="Times New Roman" panose="02020603050405020304" pitchFamily="18" charset="0"/>
              </a:rPr>
              <a:t>like Foggy, Raining, Snowing, Windy conditions affects performance robustness</a:t>
            </a:r>
            <a:endParaRPr lang="en-US" altLang="ko-KR" sz="2000" dirty="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8726</TotalTime>
  <Words>560</Words>
  <Application>Microsoft Office PowerPoint</Application>
  <PresentationFormat>On-screen Show (4:3)</PresentationFormat>
  <Paragraphs>104</Paragraphs>
  <Slides>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맑은 고딕</vt:lpstr>
      <vt:lpstr>SimSun</vt:lpstr>
      <vt:lpstr>SimSun</vt:lpstr>
      <vt:lpstr>Arial</vt:lpstr>
      <vt:lpstr>Calibri</vt:lpstr>
      <vt:lpstr>굴림</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332</cp:revision>
  <cp:lastPrinted>2017-05-07T15:48:38Z</cp:lastPrinted>
  <dcterms:created xsi:type="dcterms:W3CDTF">2010-05-15T17:50:32Z</dcterms:created>
  <dcterms:modified xsi:type="dcterms:W3CDTF">2018-01-17T14:21:53Z</dcterms:modified>
</cp:coreProperties>
</file>