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9"/>
  </p:notesMasterIdLst>
  <p:handoutMasterIdLst>
    <p:handoutMasterId r:id="rId10"/>
  </p:handoutMasterIdLst>
  <p:sldIdLst>
    <p:sldId id="287" r:id="rId3"/>
    <p:sldId id="323" r:id="rId4"/>
    <p:sldId id="327" r:id="rId5"/>
    <p:sldId id="264" r:id="rId6"/>
    <p:sldId id="325" r:id="rId7"/>
    <p:sldId id="326"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3"/>
            <p14:sldId id="327"/>
            <p14:sldId id="264"/>
            <p14:sldId id="325"/>
            <p14:sldId id="326"/>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22" autoAdjust="0"/>
    <p:restoredTop sz="99383" autoAdjust="0"/>
  </p:normalViewPr>
  <p:slideViewPr>
    <p:cSldViewPr>
      <p:cViewPr varScale="1">
        <p:scale>
          <a:sx n="63" d="100"/>
          <a:sy n="63" d="100"/>
        </p:scale>
        <p:origin x="-47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&lt;Jan  2018&gt;</a:t>
            </a:r>
            <a:endParaRPr lang="en-US"/>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&lt;Jan  2018&gt;</a:t>
            </a:r>
            <a:endParaRPr lang="en-US"/>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&lt;Jan  2018&gt;</a:t>
            </a:r>
            <a:endParaRPr lang="en-US"/>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&lt;Jan  2018&gt;</a:t>
            </a:r>
            <a:endParaRPr lang="en-US"/>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&lt;Jan  2018&gt;</a:t>
            </a:r>
            <a:endParaRPr lang="en-US"/>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&lt;Jan  2018&gt;</a:t>
            </a:r>
            <a:endParaRPr lang="en-US"/>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&lt;Jan  2018&gt;</a:t>
            </a:r>
            <a:endParaRPr lang="en-US"/>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&lt;Jan  2018&gt;</a:t>
            </a:r>
            <a:endParaRPr lang="en-US"/>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&lt;Jan  2018&gt;</a:t>
            </a:r>
            <a:endParaRPr lang="en-US"/>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&lt;Jan  2018&gt;</a:t>
            </a:r>
            <a:endParaRPr lang="en-US"/>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&lt;Jan  2018&gt;</a:t>
            </a:r>
            <a:endParaRPr lang="en-US"/>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&lt;Jan  2018&gt;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&lt;Jan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15-18-0045-00-010a</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&lt;Jan  2018&gt;</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TG10a RMA </a:t>
            </a:r>
            <a:r>
              <a:rPr lang="en-US" sz="1600" dirty="0">
                <a:solidFill>
                  <a:srgbClr val="FF0000"/>
                </a:solidFill>
                <a:latin typeface="Times New Roman" pitchFamily="18" charset="0"/>
                <a:ea typeface="ＭＳ Ｐゴシック" pitchFamily="-65" charset="-128"/>
                <a:cs typeface="+mn-cs"/>
              </a:rPr>
              <a:t>Closing Report for </a:t>
            </a:r>
            <a:r>
              <a:rPr lang="en-US" sz="1600" dirty="0" smtClean="0">
                <a:solidFill>
                  <a:srgbClr val="FF0000"/>
                </a:solidFill>
                <a:latin typeface="Times New Roman" pitchFamily="18" charset="0"/>
                <a:ea typeface="ＭＳ Ｐゴシック" pitchFamily="-65" charset="-128"/>
                <a:cs typeface="+mn-cs"/>
              </a:rPr>
              <a:t>Jan 2018 Interim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17 Jan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a:solidFill>
                  <a:srgbClr val="FF0000"/>
                </a:solidFill>
                <a:latin typeface="Times New Roman" pitchFamily="18" charset="0"/>
                <a:ea typeface="ＭＳ Ｐゴシック" pitchFamily="-65" charset="-128"/>
                <a:cs typeface="+mn-cs"/>
              </a:rPr>
              <a:t>Expy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[Closing </a:t>
            </a:r>
            <a:r>
              <a:rPr lang="en-US" sz="1600" dirty="0" smtClean="0">
                <a:solidFill>
                  <a:schemeClr val="tx2"/>
                </a:solidFill>
                <a:latin typeface="Times New Roman" pitchFamily="18" charset="0"/>
                <a:ea typeface="ＭＳ Ｐゴシック" pitchFamily="-65" charset="-128"/>
              </a:rPr>
              <a:t>report for TG10a </a:t>
            </a:r>
            <a:r>
              <a:rPr lang="en-US" sz="1600" dirty="0" smtClean="0">
                <a:latin typeface="Times New Roman" pitchFamily="18" charset="0"/>
                <a:ea typeface="ＭＳ Ｐゴシック" pitchFamily="-65" charset="-128"/>
                <a:cs typeface="+mn-cs"/>
              </a:rPr>
              <a:t>meeting </a:t>
            </a:r>
            <a:r>
              <a:rPr lang="en-US" sz="1600" dirty="0">
                <a:latin typeface="Times New Roman" pitchFamily="18" charset="0"/>
                <a:ea typeface="ＭＳ Ｐゴシック" pitchFamily="-65" charset="-128"/>
                <a:cs typeface="+mn-cs"/>
              </a:rPr>
              <a:t>Jan 2018 </a:t>
            </a:r>
            <a:r>
              <a:rPr lang="en-US" sz="1600" dirty="0" smtClean="0">
                <a:latin typeface="Times New Roman" pitchFamily="18" charset="0"/>
                <a:ea typeface="ＭＳ Ｐゴシック" pitchFamily="-65" charset="-128"/>
                <a:cs typeface="+mn-cs"/>
              </a:rPr>
              <a:t>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TG10a </a:t>
            </a:r>
            <a:r>
              <a:rPr lang="en-US" sz="1600" dirty="0" smtClean="0">
                <a:solidFill>
                  <a:schemeClr val="tx2"/>
                </a:solidFill>
                <a:latin typeface="Times New Roman" pitchFamily="18" charset="0"/>
                <a:ea typeface="ＭＳ Ｐゴシック" pitchFamily="-65" charset="-128"/>
              </a:rPr>
              <a:t>Closing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Jan 2018 Interim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[Provide overview of results of the  TG10a session at 802.15 meeting]</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&lt;Jan  2018&gt;</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TG10a (RMA)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Charlie Perkins</a:t>
            </a:r>
          </a:p>
          <a:p>
            <a:r>
              <a:rPr lang="en-US" sz="2000" dirty="0" smtClean="0"/>
              <a:t>Secretary	</a:t>
            </a:r>
            <a:r>
              <a:rPr lang="en-US" sz="2000" dirty="0" err="1" smtClean="0"/>
              <a:t>Joerg</a:t>
            </a:r>
            <a:r>
              <a:rPr lang="en-US" sz="2000" dirty="0" smtClean="0"/>
              <a:t> Robert</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609600"/>
          </a:xfrm>
        </p:spPr>
        <p:txBody>
          <a:bodyPr/>
          <a:lstStyle/>
          <a:p>
            <a:r>
              <a:rPr lang="en-US" dirty="0" smtClean="0"/>
              <a:t>Goal of TG10a</a:t>
            </a:r>
            <a:endParaRPr lang="en-US" dirty="0"/>
          </a:p>
        </p:txBody>
      </p:sp>
      <p:sp>
        <p:nvSpPr>
          <p:cNvPr id="3" name="Content Placeholder 2"/>
          <p:cNvSpPr>
            <a:spLocks noGrp="1"/>
          </p:cNvSpPr>
          <p:nvPr>
            <p:ph idx="1"/>
          </p:nvPr>
        </p:nvSpPr>
        <p:spPr>
          <a:xfrm>
            <a:off x="838200" y="1295400"/>
            <a:ext cx="7772400" cy="5105400"/>
          </a:xfrm>
        </p:spPr>
        <p:txBody>
          <a:bodyPr/>
          <a:lstStyle/>
          <a:p>
            <a:pPr marL="0" indent="0">
              <a:buNone/>
            </a:pPr>
            <a:r>
              <a:rPr lang="en-US" sz="2800" dirty="0" smtClean="0"/>
              <a:t>Define </a:t>
            </a:r>
            <a:r>
              <a:rPr lang="en-US" sz="2800" dirty="0"/>
              <a:t>how the addressing and route </a:t>
            </a:r>
            <a:r>
              <a:rPr lang="en-US" sz="2800" dirty="0" smtClean="0"/>
              <a:t>information are </a:t>
            </a:r>
            <a:r>
              <a:rPr lang="en-US" sz="2800" dirty="0"/>
              <a:t>to </a:t>
            </a:r>
            <a:r>
              <a:rPr lang="en-US" sz="2800" dirty="0" smtClean="0"/>
              <a:t>be used </a:t>
            </a:r>
            <a:r>
              <a:rPr lang="en-US" sz="2800" dirty="0"/>
              <a:t>by the routing </a:t>
            </a:r>
            <a:r>
              <a:rPr lang="en-US" sz="2800" dirty="0" smtClean="0"/>
              <a:t>modes, </a:t>
            </a:r>
            <a:r>
              <a:rPr lang="en-US" sz="2800" dirty="0"/>
              <a:t>including at least the following:</a:t>
            </a:r>
          </a:p>
          <a:p>
            <a:r>
              <a:rPr lang="en-US" sz="2800" dirty="0" smtClean="0"/>
              <a:t>E2E </a:t>
            </a:r>
            <a:r>
              <a:rPr lang="en-US" sz="2800" dirty="0"/>
              <a:t>acknowledgement from mesh route in non-storing mode</a:t>
            </a:r>
          </a:p>
          <a:p>
            <a:r>
              <a:rPr lang="en-US" sz="2800" dirty="0" smtClean="0"/>
              <a:t>P2P </a:t>
            </a:r>
            <a:r>
              <a:rPr lang="en-US" sz="2800" dirty="0"/>
              <a:t>routing using a combination of up/down routing in non-storing mode</a:t>
            </a:r>
          </a:p>
          <a:p>
            <a:r>
              <a:rPr lang="en-US" sz="2800" dirty="0" smtClean="0"/>
              <a:t>On-demand </a:t>
            </a:r>
            <a:r>
              <a:rPr lang="en-US" sz="2800" dirty="0"/>
              <a:t>P2P routing for E2E acknowledgement in non-storing mode</a:t>
            </a:r>
          </a:p>
          <a:p>
            <a:r>
              <a:rPr lang="en-US" sz="2800" dirty="0" smtClean="0"/>
              <a:t>On-demand </a:t>
            </a:r>
            <a:r>
              <a:rPr lang="en-US" sz="2800" dirty="0"/>
              <a:t>path storing when sending unicast in non-storing mode</a:t>
            </a:r>
          </a:p>
        </p:txBody>
      </p:sp>
      <p:sp>
        <p:nvSpPr>
          <p:cNvPr id="4" name="Date Placeholder 3"/>
          <p:cNvSpPr>
            <a:spLocks noGrp="1"/>
          </p:cNvSpPr>
          <p:nvPr>
            <p:ph type="dt" sz="half" idx="10"/>
          </p:nvPr>
        </p:nvSpPr>
        <p:spPr/>
        <p:txBody>
          <a:bodyPr/>
          <a:lstStyle/>
          <a:p>
            <a:pPr>
              <a:defRPr/>
            </a:pPr>
            <a:r>
              <a:rPr lang="en-US" smtClean="0"/>
              <a:t>&lt;Jan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3913962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457200" y="762000"/>
            <a:ext cx="8305800" cy="762000"/>
          </a:xfrm>
        </p:spPr>
        <p:txBody>
          <a:bodyPr/>
          <a:lstStyle/>
          <a:p>
            <a:r>
              <a:rPr lang="en-US" b="1" dirty="0" smtClean="0">
                <a:latin typeface="Times New Roman" charset="0"/>
                <a:ea typeface="ＭＳ Ｐゴシック" charset="0"/>
                <a:cs typeface="ＭＳ Ｐゴシック" charset="0"/>
              </a:rPr>
              <a:t>TG10a Kickoff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71500" y="1600200"/>
            <a:ext cx="8077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r>
              <a:rPr lang="en-US" sz="2400" dirty="0" smtClean="0"/>
              <a:t>Two out of three meetings were held.  Tuesday PM2 meeting was cancelled, since Tuesday AM1 meeting met most of the goals of the PM2 session.</a:t>
            </a:r>
          </a:p>
          <a:p>
            <a:pPr>
              <a:buClr>
                <a:srgbClr val="FF0000"/>
              </a:buClr>
            </a:pPr>
            <a:endParaRPr lang="en-US" sz="2400" dirty="0"/>
          </a:p>
          <a:p>
            <a:pPr marL="342900" indent="-342900">
              <a:buClr>
                <a:srgbClr val="FF0000"/>
              </a:buClr>
              <a:buFont typeface="Wingdings" charset="2"/>
              <a:buChar char="q"/>
            </a:pPr>
            <a:r>
              <a:rPr lang="en-US" sz="2400" b="1" dirty="0"/>
              <a:t>Tuesday 16 Jan, AM1: </a:t>
            </a:r>
            <a:r>
              <a:rPr lang="en-US" sz="2400" dirty="0"/>
              <a:t>Opening report, Agenda (15-18-0018-00), Status, problem statement and proposed correction (15-17-0517-02-0mag)</a:t>
            </a:r>
          </a:p>
          <a:p>
            <a:pPr marL="342900" indent="-342900">
              <a:spcBef>
                <a:spcPts val="1200"/>
              </a:spcBef>
              <a:buClr>
                <a:srgbClr val="FF0000"/>
              </a:buClr>
              <a:buFont typeface="Wingdings" charset="2"/>
              <a:buChar char="q"/>
            </a:pPr>
            <a:r>
              <a:rPr lang="en-US" sz="2400" b="1" dirty="0" smtClean="0"/>
              <a:t>Wednesday </a:t>
            </a:r>
            <a:r>
              <a:rPr lang="en-US" sz="2400" b="1" dirty="0"/>
              <a:t>17 Jan, AM1: </a:t>
            </a:r>
            <a:r>
              <a:rPr lang="en-US" sz="2400" dirty="0" smtClean="0"/>
              <a:t>Comments </a:t>
            </a:r>
            <a:r>
              <a:rPr lang="en-US" sz="2400" dirty="0"/>
              <a:t>on Proposal (15-17-0517-02-0mag), Timeline, AoB, </a:t>
            </a:r>
            <a:r>
              <a:rPr lang="en-US" sz="2400" dirty="0" smtClean="0"/>
              <a:t>Closing</a:t>
            </a:r>
          </a:p>
          <a:p>
            <a:pPr>
              <a:spcBef>
                <a:spcPts val="1200"/>
              </a:spcBef>
              <a:buClr>
                <a:srgbClr val="FF0000"/>
              </a:buClr>
            </a:pPr>
            <a:r>
              <a:rPr lang="en-US" sz="2400" dirty="0" smtClean="0"/>
              <a:t>Minutes are available</a:t>
            </a:r>
            <a:r>
              <a:rPr lang="en-US" sz="2400" dirty="0"/>
              <a:t>: </a:t>
            </a:r>
            <a:r>
              <a:rPr lang="en-US" sz="2400" dirty="0" smtClean="0"/>
              <a:t> DCN 15-18-0048-00-010a</a:t>
            </a:r>
            <a:endParaRPr lang="en-US" sz="2400" dirty="0"/>
          </a:p>
          <a:p>
            <a:pPr>
              <a:buClr>
                <a:srgbClr val="FF0000"/>
              </a:buClr>
            </a:pPr>
            <a:endParaRPr lang="en-US" sz="2400" b="1" i="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685800" y="533400"/>
            <a:ext cx="7772400" cy="609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6868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marL="342900" indent="-342900">
              <a:buClr>
                <a:srgbClr val="FF0000"/>
              </a:buClr>
              <a:buFont typeface="Wingdings" charset="2"/>
              <a:buChar char="q"/>
            </a:pPr>
            <a:r>
              <a:rPr lang="en-US" sz="2800" b="1" dirty="0" smtClean="0"/>
              <a:t>Appointment of secretary (thanks, </a:t>
            </a:r>
            <a:r>
              <a:rPr lang="en-US" sz="2800" b="1" dirty="0" err="1" smtClean="0"/>
              <a:t>Joerg</a:t>
            </a:r>
            <a:r>
              <a:rPr lang="en-US" sz="2800" b="1" dirty="0" smtClean="0"/>
              <a:t>!)</a:t>
            </a:r>
          </a:p>
          <a:p>
            <a:pPr marL="342900" indent="-342900">
              <a:buClr>
                <a:srgbClr val="FF0000"/>
              </a:buClr>
              <a:buFont typeface="Wingdings" charset="2"/>
              <a:buChar char="q"/>
            </a:pPr>
            <a:r>
              <a:rPr lang="en-US" sz="2800" b="1" dirty="0" smtClean="0"/>
              <a:t>Brief review of relevant 802.15.10 protocol features</a:t>
            </a:r>
          </a:p>
          <a:p>
            <a:pPr marL="342900" indent="-342900">
              <a:buClr>
                <a:srgbClr val="FF0000"/>
              </a:buClr>
              <a:buFont typeface="Wingdings" charset="2"/>
              <a:buChar char="q"/>
            </a:pPr>
            <a:r>
              <a:rPr lang="en-US" sz="2800" b="1" dirty="0" smtClean="0"/>
              <a:t>Reviewed problem statement and proposed </a:t>
            </a:r>
            <a:r>
              <a:rPr lang="en-US" sz="2800" b="1" dirty="0"/>
              <a:t>solution (15-17-0517-02-0mag)</a:t>
            </a:r>
            <a:r>
              <a:rPr lang="en-US" sz="2800" b="1" dirty="0" smtClean="0"/>
              <a:t> </a:t>
            </a:r>
            <a:endParaRPr lang="en-US" sz="2800" b="1" dirty="0"/>
          </a:p>
          <a:p>
            <a:pPr marL="342900" indent="-342900">
              <a:buClr>
                <a:srgbClr val="FF0000"/>
              </a:buClr>
              <a:buFont typeface="Wingdings" charset="2"/>
              <a:buChar char="q"/>
            </a:pPr>
            <a:r>
              <a:rPr lang="en-US" sz="2800" b="1" dirty="0" smtClean="0"/>
              <a:t>Review of PAR for TG10a</a:t>
            </a:r>
          </a:p>
          <a:p>
            <a:pPr marL="914400" lvl="1" indent="-457200">
              <a:buClr>
                <a:srgbClr val="FF0000"/>
              </a:buClr>
              <a:buFont typeface="Wingdings" panose="05000000000000000000" pitchFamily="2" charset="2"/>
              <a:buChar char="v"/>
            </a:pPr>
            <a:r>
              <a:rPr lang="en-US" sz="2400" b="1" dirty="0" smtClean="0">
                <a:solidFill>
                  <a:schemeClr val="tx1">
                    <a:lumMod val="95000"/>
                    <a:lumOff val="5000"/>
                  </a:schemeClr>
                </a:solidFill>
              </a:rPr>
              <a:t>https</a:t>
            </a:r>
            <a:r>
              <a:rPr lang="en-US" sz="2400" b="1" dirty="0">
                <a:solidFill>
                  <a:schemeClr val="tx1">
                    <a:lumMod val="95000"/>
                    <a:lumOff val="5000"/>
                  </a:schemeClr>
                </a:solidFill>
              </a:rPr>
              <a:t>://</a:t>
            </a:r>
            <a:r>
              <a:rPr lang="en-US" sz="2400" b="1" dirty="0" smtClean="0">
                <a:solidFill>
                  <a:schemeClr val="tx1">
                    <a:lumMod val="95000"/>
                    <a:lumOff val="5000"/>
                  </a:schemeClr>
                </a:solidFill>
              </a:rPr>
              <a:t>development.standards.ieee.org/P1021700033/par</a:t>
            </a:r>
            <a:endParaRPr lang="en-US" sz="2800" b="1" dirty="0">
              <a:solidFill>
                <a:schemeClr val="tx1">
                  <a:lumMod val="95000"/>
                  <a:lumOff val="5000"/>
                </a:schemeClr>
              </a:solidFill>
            </a:endParaRPr>
          </a:p>
          <a:p>
            <a:pPr marL="342900" indent="-342900">
              <a:buClr>
                <a:srgbClr val="FF0000"/>
              </a:buClr>
              <a:buFont typeface="Wingdings" charset="2"/>
              <a:buChar char="q"/>
            </a:pPr>
            <a:r>
              <a:rPr lang="en-US" sz="2800" b="1" dirty="0" smtClean="0"/>
              <a:t>Discussed suitability of proposed solution approach</a:t>
            </a:r>
          </a:p>
          <a:p>
            <a:pPr marL="342900" indent="-342900">
              <a:buClr>
                <a:srgbClr val="FF0000"/>
              </a:buClr>
              <a:buFont typeface="Wingdings" charset="2"/>
              <a:buChar char="q"/>
            </a:pPr>
            <a:r>
              <a:rPr lang="en-US" sz="2800" b="1" dirty="0"/>
              <a:t>Identified </a:t>
            </a:r>
            <a:r>
              <a:rPr lang="en-US" sz="2800" b="1" dirty="0" smtClean="0"/>
              <a:t>additional required clarifications</a:t>
            </a:r>
          </a:p>
          <a:p>
            <a:pPr marL="914400" lvl="1" indent="-457200">
              <a:buClr>
                <a:srgbClr val="FF0000"/>
              </a:buClr>
              <a:buFont typeface="Wingdings" panose="05000000000000000000" pitchFamily="2" charset="2"/>
              <a:buChar char="v"/>
            </a:pPr>
            <a:r>
              <a:rPr lang="en-US" sz="2800" b="1" dirty="0" smtClean="0"/>
              <a:t>Also </a:t>
            </a:r>
            <a:r>
              <a:rPr lang="en-US" sz="2800" b="1" dirty="0"/>
              <a:t>may need new </a:t>
            </a:r>
            <a:r>
              <a:rPr lang="en-US" sz="2800" b="1" dirty="0" smtClean="0"/>
              <a:t>diagrams</a:t>
            </a:r>
          </a:p>
          <a:p>
            <a:pPr marL="914400" lvl="1" indent="-457200">
              <a:buClr>
                <a:srgbClr val="FF0000"/>
              </a:buClr>
              <a:buFont typeface="Wingdings" panose="05000000000000000000" pitchFamily="2" charset="2"/>
              <a:buChar char="v"/>
            </a:pPr>
            <a:r>
              <a:rPr lang="en-US" sz="2800" b="1" dirty="0" smtClean="0"/>
              <a:t>See DCN 15-18-0046-00-010a</a:t>
            </a:r>
            <a:endParaRPr lang="en-US" sz="2800" b="1" dirty="0"/>
          </a:p>
          <a:p>
            <a:pPr marL="342900" indent="-342900">
              <a:buClr>
                <a:srgbClr val="FF0000"/>
              </a:buClr>
              <a:buFont typeface="Wingdings" charset="2"/>
              <a:buChar char="q"/>
            </a:pPr>
            <a:r>
              <a:rPr lang="en-US" sz="2800" b="1" dirty="0" smtClean="0"/>
              <a:t>Proposed timeline considered</a:t>
            </a:r>
          </a:p>
          <a:p>
            <a:pPr marL="342900" indent="-342900">
              <a:buClr>
                <a:srgbClr val="FF0000"/>
              </a:buClr>
              <a:buFont typeface="Wingdings" charset="2"/>
              <a:buChar char="q"/>
            </a:pPr>
            <a:endParaRPr lang="en-US" sz="2800" b="1" dirty="0"/>
          </a:p>
        </p:txBody>
      </p:sp>
    </p:spTree>
    <p:extLst>
      <p:ext uri="{BB962C8B-B14F-4D97-AF65-F5344CB8AC3E}">
        <p14:creationId xmlns:p14="http://schemas.microsoft.com/office/powerpoint/2010/main" val="1242099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609600"/>
            <a:ext cx="7772400" cy="609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80777987"/>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TG10a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Jan, 2018</a:t>
                      </a:r>
                    </a:p>
                  </a:txBody>
                  <a:tcPr/>
                </a:tc>
                <a:tc>
                  <a:txBody>
                    <a:bodyPr/>
                    <a:lstStyle/>
                    <a:p>
                      <a:r>
                        <a:rPr lang="en-US" b="1" dirty="0" smtClean="0"/>
                        <a:t>March,</a:t>
                      </a:r>
                      <a:r>
                        <a:rPr lang="en-US" b="1" baseline="0" dirty="0" smtClean="0"/>
                        <a:t> 2019</a:t>
                      </a:r>
                      <a:endParaRPr lang="en-US" b="1" dirty="0"/>
                    </a:p>
                  </a:txBody>
                  <a:tcPr/>
                </a:tc>
              </a:tr>
              <a:tr h="398549">
                <a:tc>
                  <a:txBody>
                    <a:bodyPr/>
                    <a:lstStyle/>
                    <a:p>
                      <a:r>
                        <a:rPr lang="en-US" dirty="0" smtClean="0"/>
                        <a:t>Problem Statement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r>
              <a:tr h="398549">
                <a:tc>
                  <a:txBody>
                    <a:bodyPr/>
                    <a:lstStyle/>
                    <a:p>
                      <a:r>
                        <a:rPr lang="en-US" dirty="0" smtClean="0"/>
                        <a:t>Agree on solution approach</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r>
                        <a:rPr lang="en-US" dirty="0" smtClean="0"/>
                        <a:t>March, 2018</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March,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r>
              <a:tr h="398549">
                <a:tc>
                  <a:txBody>
                    <a:bodyPr/>
                    <a:lstStyle/>
                    <a:p>
                      <a:r>
                        <a:rPr lang="en-US" dirty="0" smtClean="0"/>
                        <a:t>TG Comment Collection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c>
                  <a:txBody>
                    <a:bodyPr/>
                    <a:lstStyle/>
                    <a:p>
                      <a:r>
                        <a:rPr lang="en-US" dirty="0" smtClean="0"/>
                        <a:t>July,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July, 2018</a:t>
                      </a:r>
                    </a:p>
                  </a:txBody>
                  <a:tcPr/>
                </a:tc>
                <a:tc>
                  <a:txBody>
                    <a:bodyPr/>
                    <a:lstStyle/>
                    <a:p>
                      <a:r>
                        <a:rPr lang="en-US" dirty="0" smtClean="0"/>
                        <a:t>Sept,</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Sept, 2018</a:t>
                      </a:r>
                    </a:p>
                  </a:txBody>
                  <a:tcPr/>
                </a:tc>
                <a:tc>
                  <a:txBody>
                    <a:bodyPr/>
                    <a:lstStyle/>
                    <a:p>
                      <a:r>
                        <a:rPr lang="en-US" dirty="0" smtClean="0"/>
                        <a:t>Nov, 2018</a:t>
                      </a:r>
                      <a:endParaRPr lang="en-US" dirty="0"/>
                    </a:p>
                  </a:txBody>
                  <a:tcPr/>
                </a:tc>
              </a:tr>
              <a:tr h="398549">
                <a:tc>
                  <a:txBody>
                    <a:bodyPr/>
                    <a:lstStyle/>
                    <a:p>
                      <a:r>
                        <a:rPr lang="en-US" dirty="0" smtClean="0"/>
                        <a:t>NesCom</a:t>
                      </a:r>
                      <a:endParaRPr lang="en-US" dirty="0"/>
                    </a:p>
                  </a:txBody>
                  <a:tcPr/>
                </a:tc>
                <a:tc>
                  <a:txBody>
                    <a:bodyPr/>
                    <a:lstStyle/>
                    <a:p>
                      <a:r>
                        <a:rPr lang="en-US" dirty="0" smtClean="0"/>
                        <a:t>Nov, 2018</a:t>
                      </a:r>
                      <a:endParaRPr lang="en-US" dirty="0"/>
                    </a:p>
                  </a:txBody>
                  <a:tcPr/>
                </a:tc>
                <a:tc>
                  <a:txBody>
                    <a:bodyPr/>
                    <a:lstStyle/>
                    <a:p>
                      <a:r>
                        <a:rPr lang="en-US" dirty="0" smtClean="0"/>
                        <a:t>Jan,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Feb, 2019</a:t>
                      </a:r>
                    </a:p>
                  </a:txBody>
                  <a:tcPr/>
                </a:tc>
                <a:tc>
                  <a:txBody>
                    <a:bodyPr/>
                    <a:lstStyle/>
                    <a:p>
                      <a:r>
                        <a:rPr lang="en-US" dirty="0" smtClean="0"/>
                        <a:t>March, 2019</a:t>
                      </a:r>
                    </a:p>
                  </a:txBody>
                  <a:tcPr/>
                </a:tc>
              </a:tr>
            </a:tbl>
          </a:graphicData>
        </a:graphic>
      </p:graphicFrame>
    </p:spTree>
    <p:extLst>
      <p:ext uri="{BB962C8B-B14F-4D97-AF65-F5344CB8AC3E}">
        <p14:creationId xmlns:p14="http://schemas.microsoft.com/office/powerpoint/2010/main" val="3602640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109002</TotalTime>
  <Words>473</Words>
  <Application>Microsoft Office PowerPoint</Application>
  <PresentationFormat>On-screen Show (4:3)</PresentationFormat>
  <Paragraphs>116</Paragraphs>
  <Slides>6</Slides>
  <Notes>5</Notes>
  <HiddenSlides>2</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Default Design</vt:lpstr>
      <vt:lpstr>Custom Design</vt:lpstr>
      <vt:lpstr>PowerPoint Presentation</vt:lpstr>
      <vt:lpstr>TG10a (RMA) Officers</vt:lpstr>
      <vt:lpstr>Goal of TG10a</vt:lpstr>
      <vt:lpstr>TG10a Kickoff Meeting Agenda/Goals</vt:lpstr>
      <vt:lpstr>Meeting Accomplishments</vt:lpstr>
      <vt:lpstr>Schedule</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Irvine</dc:title>
  <dc:subject>IEEE 802.15 &lt;TG12&gt;</dc:subject>
  <dc:creator>Pat Kinney</dc:creator>
  <dc:description>&lt;15-18-0012-00-0012&gt;</dc:description>
  <cp:lastModifiedBy>charliep</cp:lastModifiedBy>
  <cp:revision>1035</cp:revision>
  <cp:lastPrinted>2015-07-14T16:02:16Z</cp:lastPrinted>
  <dcterms:created xsi:type="dcterms:W3CDTF">2009-07-12T16:25:16Z</dcterms:created>
  <dcterms:modified xsi:type="dcterms:W3CDTF">2018-01-17T17:25:03Z</dcterms:modified>
</cp:coreProperties>
</file>