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4" r:id="rId3"/>
    <p:sldId id="256" r:id="rId4"/>
    <p:sldId id="258" r:id="rId5"/>
    <p:sldId id="277" r:id="rId6"/>
    <p:sldId id="278" r:id="rId7"/>
    <p:sldId id="276" r:id="rId8"/>
    <p:sldId id="275" r:id="rId9"/>
    <p:sldId id="274" r:id="rId10"/>
    <p:sldId id="271" r:id="rId11"/>
    <p:sldId id="269" r:id="rId12"/>
    <p:sldId id="26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965" autoAdjust="0"/>
    <p:restoredTop sz="94676" autoAdjust="0"/>
  </p:normalViewPr>
  <p:slideViewPr>
    <p:cSldViewPr>
      <p:cViewPr varScale="1">
        <p:scale>
          <a:sx n="51" d="100"/>
          <a:sy n="51" d="100"/>
        </p:scale>
        <p:origin x="135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15839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05774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76709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42235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altLang="en-US" dirty="0"/>
              <a:t>Jan. 2018</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15-18-0041-00-007a</a:t>
            </a:r>
            <a:endParaRPr lang="en-US" altLang="ko-KR" sz="1400" dirty="0"/>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a:t>Jan. 2018</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dirty="0"/>
              <a:t>Jan.  2018</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dirty="0"/>
              <a:t>Jan. 2018</a:t>
            </a:r>
          </a:p>
        </p:txBody>
      </p:sp>
      <p:sp>
        <p:nvSpPr>
          <p:cNvPr id="8" name="Footer Placeholder 7"/>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 Jan. 2018</a:t>
            </a:r>
          </a:p>
        </p:txBody>
      </p:sp>
      <p:sp>
        <p:nvSpPr>
          <p:cNvPr id="4" name="Footer Placeholder 3"/>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Jan.  2018</a:t>
            </a:r>
          </a:p>
        </p:txBody>
      </p:sp>
      <p:sp>
        <p:nvSpPr>
          <p:cNvPr id="3" name="Footer Placeholder 2"/>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 2018</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15-18-0041-00-007a</a:t>
            </a:r>
            <a:endParaRPr lang="en-US" altLang="ko-KR" sz="14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January  2018</a:t>
            </a:r>
          </a:p>
        </p:txBody>
      </p:sp>
      <p:sp>
        <p:nvSpPr>
          <p:cNvPr id="5" name="Footer Placeholder 2"/>
          <p:cNvSpPr>
            <a:spLocks noGrp="1"/>
          </p:cNvSpPr>
          <p:nvPr>
            <p:ph type="ftr" sz="quarter" idx="11"/>
          </p:nvPr>
        </p:nvSpPr>
        <p:spPr/>
        <p:txBody>
          <a:bodyPr/>
          <a:lstStyle/>
          <a:p>
            <a:r>
              <a:rPr lang="en-US" altLang="en-US" dirty="0"/>
              <a:t>Yeong Min Jang, </a:t>
            </a:r>
            <a:r>
              <a:rPr lang="en-US" altLang="en-US" dirty="0" err="1"/>
              <a:t>Kookmin</a:t>
            </a:r>
            <a:r>
              <a:rPr lang="en-US" altLang="en-US" dirty="0"/>
              <a:t> University.</a:t>
            </a:r>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OWC TG Closing Report Jan. 2018	</a:t>
            </a:r>
          </a:p>
          <a:p>
            <a:r>
              <a:rPr lang="en-US" altLang="en-US" sz="1600" b="1" dirty="0">
                <a:solidFill>
                  <a:schemeClr val="tx2"/>
                </a:solidFill>
              </a:rPr>
              <a:t>Date Submitted: Jan.</a:t>
            </a:r>
            <a:r>
              <a:rPr lang="en-US" altLang="en-US" sz="1600" dirty="0">
                <a:solidFill>
                  <a:schemeClr val="tx2"/>
                </a:solidFill>
              </a:rPr>
              <a:t> 17, 2018</a:t>
            </a: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Yeong</a:t>
            </a:r>
            <a:r>
              <a:rPr lang="en-US" altLang="en-US" sz="1600" dirty="0">
                <a:solidFill>
                  <a:schemeClr val="tx2"/>
                </a:solidFill>
              </a:rPr>
              <a:t> Min Jang 	Company: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a:t>
            </a:r>
          </a:p>
          <a:p>
            <a:r>
              <a:rPr lang="en-US" altLang="en-US" sz="1600" dirty="0">
                <a:solidFill>
                  <a:schemeClr val="tx2"/>
                </a:solidFill>
              </a:rPr>
              <a:t>Voice:, FAX:, E-Mail: yjang@kookmin.ac.kr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Rectangle 7"/>
          <p:cNvSpPr>
            <a:spLocks noChangeArrowheads="1"/>
          </p:cNvSpPr>
          <p:nvPr/>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15-18-0041-00-007a</a:t>
            </a:r>
            <a:endParaRPr lang="en-US" altLang="ko-KR"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10</a:t>
            </a:fld>
            <a:endParaRPr lang="en-US" altLang="en-US"/>
          </a:p>
        </p:txBody>
      </p:sp>
      <p:sp>
        <p:nvSpPr>
          <p:cNvPr id="2" name="TextBox 1"/>
          <p:cNvSpPr txBox="1"/>
          <p:nvPr/>
        </p:nvSpPr>
        <p:spPr>
          <a:xfrm>
            <a:off x="2362200" y="594240"/>
            <a:ext cx="3082895" cy="646331"/>
          </a:xfrm>
          <a:prstGeom prst="rect">
            <a:avLst/>
          </a:prstGeom>
          <a:noFill/>
        </p:spPr>
        <p:txBody>
          <a:bodyPr wrap="none" rtlCol="0">
            <a:spAutoFit/>
          </a:bodyPr>
          <a:lstStyle/>
          <a:p>
            <a:r>
              <a:rPr lang="en-US" sz="3600" dirty="0"/>
              <a:t>WG motion #2:</a:t>
            </a:r>
          </a:p>
        </p:txBody>
      </p:sp>
      <p:sp>
        <p:nvSpPr>
          <p:cNvPr id="3" name="TextBox 2"/>
          <p:cNvSpPr txBox="1"/>
          <p:nvPr/>
        </p:nvSpPr>
        <p:spPr>
          <a:xfrm>
            <a:off x="609600" y="1066800"/>
            <a:ext cx="8229600" cy="5416868"/>
          </a:xfrm>
          <a:prstGeom prst="rect">
            <a:avLst/>
          </a:prstGeom>
          <a:noFill/>
        </p:spPr>
        <p:txBody>
          <a:bodyPr wrap="square" rtlCol="0">
            <a:spAutoFit/>
          </a:bodyPr>
          <a:lstStyle/>
          <a:p>
            <a:pPr marL="0" indent="0">
              <a:buNone/>
            </a:pPr>
            <a:r>
              <a:rPr lang="en-GB" altLang="ja-JP" sz="2400" b="1" dirty="0"/>
              <a:t>Motion for WG Approval to Form a TG7m BRC.</a:t>
            </a:r>
            <a:endParaRPr lang="en-US" altLang="en-US" sz="2400" dirty="0"/>
          </a:p>
          <a:p>
            <a:pPr marL="0" indent="0">
              <a:buNone/>
            </a:pPr>
            <a:r>
              <a:rPr lang="en-US" altLang="en-US" sz="2400" i="1" dirty="0"/>
              <a:t>Move that 802.15 WG approve the formation of a Ballot Resolution Committee (BRC) for the WG balloting of the </a:t>
            </a:r>
            <a:r>
              <a:rPr lang="en-US" altLang="ko-KR" sz="2400" i="1" dirty="0"/>
              <a:t>P802-15-7m_</a:t>
            </a:r>
            <a:r>
              <a:rPr lang="en-US" altLang="ko-KR" sz="2400" i="1" dirty="0">
                <a:solidFill>
                  <a:srgbClr val="FF0000"/>
                </a:solidFill>
              </a:rPr>
              <a:t>LB D01</a:t>
            </a:r>
            <a:r>
              <a:rPr lang="en-US" altLang="en-US" sz="2400" i="1" dirty="0"/>
              <a:t> with the following membership: </a:t>
            </a:r>
            <a:r>
              <a:rPr lang="en-US" altLang="ja-JP" sz="2400" i="1" dirty="0"/>
              <a:t>Yeong Min Jang</a:t>
            </a:r>
            <a:r>
              <a:rPr lang="en-US" altLang="en-US" sz="2400" i="1" smtClean="0"/>
              <a:t>, Volker, </a:t>
            </a:r>
            <a:r>
              <a:rPr lang="en-US" altLang="en-US" sz="2400" i="1" dirty="0"/>
              <a:t>Rick Roberts, Hideki Aoyama, Soo-Young Chang, </a:t>
            </a:r>
            <a:r>
              <a:rPr lang="en-US" altLang="en-US" sz="2400" i="1" dirty="0" err="1"/>
              <a:t>Jaesang</a:t>
            </a:r>
            <a:r>
              <a:rPr lang="en-US" altLang="en-US" sz="2400" i="1" dirty="0"/>
              <a:t> Cha, and Van Trang Nguyen</a:t>
            </a:r>
            <a:r>
              <a:rPr lang="en-US" altLang="ja-JP" sz="2400" i="1" dirty="0"/>
              <a:t>. </a:t>
            </a:r>
            <a:r>
              <a:rPr lang="en-US" altLang="en-US" sz="2400" i="1" dirty="0"/>
              <a:t>The 802.15.7m BRC is authorized to approve comment resolutions and to approve the start of  </a:t>
            </a:r>
            <a:r>
              <a:rPr lang="en-US" altLang="en-US" sz="2400" i="1" dirty="0">
                <a:solidFill>
                  <a:srgbClr val="FF0000"/>
                </a:solidFill>
              </a:rPr>
              <a:t>sponsor</a:t>
            </a:r>
            <a:r>
              <a:rPr lang="en-US" altLang="en-US" sz="2400" i="1" dirty="0"/>
              <a:t> ballots of the revised draft on behalf of the 802.15 WG. Comment resolution on </a:t>
            </a:r>
            <a:r>
              <a:rPr lang="en-US" altLang="en-US" sz="2400" i="1" dirty="0">
                <a:solidFill>
                  <a:srgbClr val="FF0000"/>
                </a:solidFill>
              </a:rPr>
              <a:t>sponsor</a:t>
            </a:r>
            <a:r>
              <a:rPr lang="en-US" altLang="en-US" sz="2400" i="1" dirty="0"/>
              <a:t> ballots between sessions will be conducted via reflector email and via teleconferences announced to the reflector as per the LMSC 802 WG P&amp;P</a:t>
            </a:r>
          </a:p>
          <a:p>
            <a:pPr marL="0" indent="0">
              <a:buNone/>
            </a:pPr>
            <a:endParaRPr lang="en-US" altLang="en-US" sz="2400" i="1" dirty="0"/>
          </a:p>
          <a:p>
            <a:r>
              <a:rPr lang="en-US" altLang="en-US" sz="2000" i="1" dirty="0"/>
              <a:t>Moved By: Rick Roberts</a:t>
            </a:r>
          </a:p>
          <a:p>
            <a:r>
              <a:rPr lang="en-US" altLang="en-US" sz="2000" i="1" dirty="0"/>
              <a:t>Seconded By:</a:t>
            </a:r>
            <a:r>
              <a:rPr lang="ja-JP" altLang="en-US" sz="2000" i="1" dirty="0"/>
              <a:t> </a:t>
            </a:r>
            <a:r>
              <a:rPr lang="en-US" altLang="ja-JP" sz="2000" i="1" dirty="0"/>
              <a:t>Vinay</a:t>
            </a:r>
          </a:p>
          <a:p>
            <a:endParaRPr lang="en-US" altLang="ja-JP" sz="1800" i="1" dirty="0"/>
          </a:p>
        </p:txBody>
      </p:sp>
      <p:sp>
        <p:nvSpPr>
          <p:cNvPr id="8" name="Date Placeholder 1">
            <a:extLst>
              <a:ext uri="{FF2B5EF4-FFF2-40B4-BE49-F238E27FC236}">
                <a16:creationId xmlns:a16="http://schemas.microsoft.com/office/drawing/2014/main" xmlns="" id="{7E9FF90B-C9C5-4E54-8D91-2C46FAD48F39}"/>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xmlns=""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675580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828470602"/>
              </p:ext>
            </p:extLst>
          </p:nvPr>
        </p:nvGraphicFramePr>
        <p:xfrm>
          <a:off x="76199" y="156464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xmlns="" val="20000"/>
                    </a:ext>
                  </a:extLst>
                </a:gridCol>
                <a:gridCol w="2754086">
                  <a:extLst>
                    <a:ext uri="{9D8B030D-6E8A-4147-A177-3AD203B41FA5}">
                      <a16:colId xmlns:a16="http://schemas.microsoft.com/office/drawing/2014/main" xmlns="" val="20001"/>
                    </a:ext>
                  </a:extLst>
                </a:gridCol>
                <a:gridCol w="2732314">
                  <a:extLst>
                    <a:ext uri="{9D8B030D-6E8A-4147-A177-3AD203B41FA5}">
                      <a16:colId xmlns:a16="http://schemas.microsoft.com/office/drawing/2014/main" xmlns="" val="20002"/>
                    </a:ext>
                  </a:extLst>
                </a:gridCol>
                <a:gridCol w="2743199">
                  <a:extLst>
                    <a:ext uri="{9D8B030D-6E8A-4147-A177-3AD203B41FA5}">
                      <a16:colId xmlns:a16="http://schemas.microsoft.com/office/drawing/2014/main" xmlns=""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xmlns=""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xmlns=""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xmlns=""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xmlns=""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xmlns=""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a16="http://schemas.microsoft.com/office/drawing/2014/main" xmlns=""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xmlns=""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chemeClr val="tx1"/>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LB D0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LB D0</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xmlns=""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11</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a:t>Jan. 2018</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a:t>IEEE 802.15.7m OWC Task Group</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2362200" y="833735"/>
            <a:ext cx="4876800" cy="461665"/>
          </a:xfrm>
          <a:prstGeom prst="rect">
            <a:avLst/>
          </a:prstGeom>
        </p:spPr>
        <p:txBody>
          <a:bodyPr wrap="square">
            <a:spAutoFit/>
          </a:bodyPr>
          <a:lstStyle/>
          <a:p>
            <a:r>
              <a:rPr lang="en-US" sz="2400" u="sng" dirty="0"/>
              <a:t>Updated Milestone and Schedule</a:t>
            </a:r>
          </a:p>
        </p:txBody>
      </p:sp>
      <p:sp>
        <p:nvSpPr>
          <p:cNvPr id="15"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15-18-0041-00-007a</a:t>
            </a:r>
            <a:endParaRPr lang="en-US" altLang="ko-KR" sz="1400" dirty="0"/>
          </a:p>
        </p:txBody>
      </p:sp>
    </p:spTree>
    <p:extLst>
      <p:ext uri="{BB962C8B-B14F-4D97-AF65-F5344CB8AC3E}">
        <p14:creationId xmlns:p14="http://schemas.microsoft.com/office/powerpoint/2010/main" val="3690526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12</a:t>
            </a:fld>
            <a:endParaRPr lang="en-US" altLang="en-US"/>
          </a:p>
        </p:txBody>
      </p:sp>
      <p:sp>
        <p:nvSpPr>
          <p:cNvPr id="3" name="Rectangle 2"/>
          <p:cNvSpPr/>
          <p:nvPr/>
        </p:nvSpPr>
        <p:spPr>
          <a:xfrm>
            <a:off x="3124200" y="681335"/>
            <a:ext cx="4876800" cy="461665"/>
          </a:xfrm>
          <a:prstGeom prst="rect">
            <a:avLst/>
          </a:prstGeom>
        </p:spPr>
        <p:txBody>
          <a:bodyPr wrap="square">
            <a:spAutoFit/>
          </a:bodyPr>
          <a:lstStyle/>
          <a:p>
            <a:r>
              <a:rPr lang="en-US" sz="2400" u="sng" dirty="0"/>
              <a:t>Updated Milestone and Schedule</a:t>
            </a:r>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Date Placeholder 1">
            <a:extLst>
              <a:ext uri="{FF2B5EF4-FFF2-40B4-BE49-F238E27FC236}">
                <a16:creationId xmlns:a16="http://schemas.microsoft.com/office/drawing/2014/main" xmlns="" id="{A8368831-66B1-4ACB-9E11-E693DEAF6B9B}"/>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2" name="Footer Placeholder 2">
            <a:extLst>
              <a:ext uri="{FF2B5EF4-FFF2-40B4-BE49-F238E27FC236}">
                <a16:creationId xmlns:a16="http://schemas.microsoft.com/office/drawing/2014/main" xmlns="" id="{EE72C1B2-BF05-437A-919F-E71071676287}"/>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graphicFrame>
        <p:nvGraphicFramePr>
          <p:cNvPr id="13" name="Table 12"/>
          <p:cNvGraphicFramePr>
            <a:graphicFrameLocks noGrp="1"/>
          </p:cNvGraphicFramePr>
          <p:nvPr>
            <p:extLst>
              <p:ext uri="{D42A27DB-BD31-4B8C-83A1-F6EECF244321}">
                <p14:modId xmlns:p14="http://schemas.microsoft.com/office/powerpoint/2010/main" val="3263839470"/>
              </p:ext>
            </p:extLst>
          </p:nvPr>
        </p:nvGraphicFramePr>
        <p:xfrm>
          <a:off x="76199" y="1422400"/>
          <a:ext cx="9002484" cy="538988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xmlns="" val="20000"/>
                    </a:ext>
                  </a:extLst>
                </a:gridCol>
                <a:gridCol w="2754086">
                  <a:extLst>
                    <a:ext uri="{9D8B030D-6E8A-4147-A177-3AD203B41FA5}">
                      <a16:colId xmlns:a16="http://schemas.microsoft.com/office/drawing/2014/main" xmlns="" val="20001"/>
                    </a:ext>
                  </a:extLst>
                </a:gridCol>
                <a:gridCol w="2732314">
                  <a:extLst>
                    <a:ext uri="{9D8B030D-6E8A-4147-A177-3AD203B41FA5}">
                      <a16:colId xmlns:a16="http://schemas.microsoft.com/office/drawing/2014/main" xmlns="" val="20002"/>
                    </a:ext>
                  </a:extLst>
                </a:gridCol>
                <a:gridCol w="2743199">
                  <a:extLst>
                    <a:ext uri="{9D8B030D-6E8A-4147-A177-3AD203B41FA5}">
                      <a16:colId xmlns:a16="http://schemas.microsoft.com/office/drawing/2014/main" xmlns=""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xmlns=""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rgbClr val="FF0000"/>
                          </a:solidFill>
                        </a:rPr>
                        <a:t>Release LB D1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rgbClr val="FF0000"/>
                          </a:solidFill>
                        </a:rPr>
                        <a:t>Request for Recirculation Ballot 1 for D1</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LB D1 comment resolution</a:t>
                      </a:r>
                      <a:endParaRPr lang="en-US" altLang="ja-JP" sz="1600" strike="noStrike" baseline="0" dirty="0">
                        <a:solidFill>
                          <a:srgbClr val="FF0000"/>
                        </a:solidFill>
                      </a:endParaRPr>
                    </a:p>
                  </a:txBody>
                  <a:tcPr>
                    <a:solidFill>
                      <a:schemeClr val="bg1">
                        <a:lumMod val="95000"/>
                      </a:schemeClr>
                    </a:solidFill>
                  </a:tcPr>
                </a:tc>
                <a:extLst>
                  <a:ext uri="{0D108BD9-81ED-4DB2-BD59-A6C34878D82A}">
                    <a16:rowId xmlns:a16="http://schemas.microsoft.com/office/drawing/2014/main" xmlns=""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xmlns="" val="10003"/>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r>
                        <a:rPr lang="en-US" altLang="ko-KR" sz="1600" baseline="0" dirty="0">
                          <a:solidFill>
                            <a:schemeClr val="accent1"/>
                          </a:solidFill>
                        </a:rPr>
                        <a:t> comment resolution</a:t>
                      </a:r>
                    </a:p>
                    <a:p>
                      <a:pPr marL="285750" indent="-285750">
                        <a:buFont typeface="Arial" panose="020B0604020202020204" pitchFamily="34" charset="0"/>
                        <a:buChar char="•"/>
                      </a:pPr>
                      <a:endParaRPr lang="en-US" altLang="ko-KR" sz="1600" dirty="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altLang="ja-JP" sz="1600" dirty="0">
                          <a:solidFill>
                            <a:schemeClr val="accent1"/>
                          </a:solidFill>
                        </a:rPr>
                        <a:t>Release SB D2</a:t>
                      </a:r>
                    </a:p>
                    <a:p>
                      <a:pPr marL="285750" indent="-285750">
                        <a:buFont typeface="Arial" panose="020B0604020202020204" pitchFamily="34" charset="0"/>
                        <a:buChar char="•"/>
                      </a:pPr>
                      <a:r>
                        <a:rPr lang="en-US" altLang="ja-JP" sz="1600" dirty="0">
                          <a:solidFill>
                            <a:schemeClr val="accent1"/>
                          </a:solidFill>
                        </a:rPr>
                        <a:t>SB2</a:t>
                      </a:r>
                      <a:r>
                        <a:rPr lang="en-US" altLang="ja-JP" sz="1600" baseline="0" dirty="0">
                          <a:solidFill>
                            <a:schemeClr val="accent1"/>
                          </a:solidFill>
                        </a:rPr>
                        <a:t> for SB D2 ?</a:t>
                      </a:r>
                      <a:endParaRPr lang="en-US" altLang="ja-JP"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xmlns=""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xmlns="" val="10005"/>
                  </a:ext>
                </a:extLst>
              </a:tr>
              <a:tr h="370840">
                <a:tc>
                  <a:txBody>
                    <a:bodyPr/>
                    <a:lstStyle/>
                    <a:p>
                      <a:endParaRPr lang="en-US" sz="16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SB2  comment resolution</a:t>
                      </a:r>
                    </a:p>
                    <a:p>
                      <a:pPr marL="285750" indent="-285750">
                        <a:buFont typeface="Arial" panose="020B0604020202020204" pitchFamily="34" charset="0"/>
                        <a:buChar char="•"/>
                      </a:pPr>
                      <a:endParaRPr lang="en-US" altLang="ko-KR" sz="1600" baseline="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accent1"/>
                          </a:solidFill>
                        </a:rPr>
                        <a:t>Release SB D3</a:t>
                      </a:r>
                    </a:p>
                    <a:p>
                      <a:endParaRPr lang="en-US" sz="1600" dirty="0"/>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SA review</a:t>
                      </a:r>
                    </a:p>
                    <a:p>
                      <a:endParaRPr lang="en-US" sz="1600" dirty="0"/>
                    </a:p>
                  </a:txBody>
                  <a:tcPr>
                    <a:solidFill>
                      <a:schemeClr val="bg1">
                        <a:lumMod val="95000"/>
                      </a:schemeClr>
                    </a:solidFill>
                  </a:tcPr>
                </a:tc>
                <a:extLst>
                  <a:ext uri="{0D108BD9-81ED-4DB2-BD59-A6C34878D82A}">
                    <a16:rowId xmlns:a16="http://schemas.microsoft.com/office/drawing/2014/main" xmlns=""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xmlns=""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altLang="ko-KR" sz="1600" dirty="0">
                          <a:solidFill>
                            <a:schemeClr val="accent1"/>
                          </a:solidFill>
                        </a:rPr>
                        <a:t>Publish the standard IEEE802.15.7-2018</a:t>
                      </a:r>
                    </a:p>
                    <a:p>
                      <a:pPr marL="285750" indent="-285750">
                        <a:buFont typeface="Arial" panose="020B0604020202020204" pitchFamily="34" charset="0"/>
                        <a:buChar char="•"/>
                      </a:pPr>
                      <a:r>
                        <a:rPr lang="en-US" altLang="ko-KR" sz="1600" dirty="0">
                          <a:solidFill>
                            <a:schemeClr val="accent1"/>
                          </a:solidFill>
                        </a:rPr>
                        <a:t>Have</a:t>
                      </a:r>
                      <a:r>
                        <a:rPr lang="en-US" altLang="ko-KR" sz="1600" baseline="0" dirty="0">
                          <a:solidFill>
                            <a:schemeClr val="accent1"/>
                          </a:solidFill>
                        </a:rPr>
                        <a:t> a party!</a:t>
                      </a:r>
                    </a:p>
                    <a:p>
                      <a:endParaRPr lang="en-US" sz="1600" dirty="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xmlns="" val="10008"/>
                  </a:ext>
                </a:extLst>
              </a:tr>
            </a:tbl>
          </a:graphicData>
        </a:graphic>
      </p:graphicFrame>
      <p:sp>
        <p:nvSpPr>
          <p:cNvPr id="1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15-18-0041-00-007a</a:t>
            </a:r>
            <a:endParaRPr lang="en-US" altLang="ko-KR" sz="1400" dirty="0"/>
          </a:p>
        </p:txBody>
      </p:sp>
    </p:spTree>
    <p:extLst>
      <p:ext uri="{BB962C8B-B14F-4D97-AF65-F5344CB8AC3E}">
        <p14:creationId xmlns:p14="http://schemas.microsoft.com/office/powerpoint/2010/main" val="239101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a:t>Slide </a:t>
            </a:r>
            <a:fld id="{163BEA69-124C-4983-86C3-8D9424597F70}" type="slidenum">
              <a:rPr lang="en-US" altLang="en-US" smtClean="0"/>
              <a:pPr/>
              <a:t>2</a:t>
            </a:fld>
            <a:endParaRPr lang="en-US" altLang="en-US"/>
          </a:p>
        </p:txBody>
      </p:sp>
      <p:sp>
        <p:nvSpPr>
          <p:cNvPr id="5" name="TextBox 4"/>
          <p:cNvSpPr txBox="1"/>
          <p:nvPr/>
        </p:nvSpPr>
        <p:spPr>
          <a:xfrm>
            <a:off x="384264" y="681335"/>
            <a:ext cx="8279831" cy="830997"/>
          </a:xfrm>
          <a:prstGeom prst="rect">
            <a:avLst/>
          </a:prstGeom>
          <a:noFill/>
        </p:spPr>
        <p:txBody>
          <a:bodyPr wrap="none" rtlCol="0">
            <a:spAutoFit/>
          </a:bodyPr>
          <a:lstStyle/>
          <a:p>
            <a:pPr algn="ctr"/>
            <a:r>
              <a:rPr lang="en-US" sz="2400" u="sng" dirty="0"/>
              <a:t>Background</a:t>
            </a:r>
          </a:p>
          <a:p>
            <a:r>
              <a:rPr lang="en-US" sz="2400" u="sng" dirty="0"/>
              <a:t>TG7m conducted a working group letter ballot review of Draft D0</a:t>
            </a:r>
          </a:p>
        </p:txBody>
      </p:sp>
      <p:sp>
        <p:nvSpPr>
          <p:cNvPr id="6" name="TextBox 5"/>
          <p:cNvSpPr txBox="1"/>
          <p:nvPr/>
        </p:nvSpPr>
        <p:spPr>
          <a:xfrm>
            <a:off x="351148" y="1676400"/>
            <a:ext cx="8763000" cy="1077218"/>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1800" dirty="0"/>
              <a:t>Letter Ballot Draft D0 was issued at the end of Nov., 2017</a:t>
            </a:r>
          </a:p>
          <a:p>
            <a:pPr marL="457200" indent="-457200">
              <a:spcBef>
                <a:spcPts val="600"/>
              </a:spcBef>
              <a:buFont typeface="Arial" panose="020B0604020202020204" pitchFamily="34" charset="0"/>
              <a:buChar char="•"/>
            </a:pPr>
            <a:r>
              <a:rPr lang="en-US" sz="1800" dirty="0"/>
              <a:t>There were  260 technical comments and 48 editorial comments.</a:t>
            </a:r>
          </a:p>
          <a:p>
            <a:pPr marL="457200" indent="-457200">
              <a:spcBef>
                <a:spcPts val="600"/>
              </a:spcBef>
              <a:buFont typeface="Arial" panose="020B0604020202020204" pitchFamily="34" charset="0"/>
              <a:buChar char="•"/>
            </a:pPr>
            <a:r>
              <a:rPr lang="en-US" altLang="ko-KR" sz="1800" dirty="0"/>
              <a:t>Letter Ballot </a:t>
            </a:r>
            <a:r>
              <a:rPr lang="en-US" sz="1800" dirty="0"/>
              <a:t>Draft D1 will be issued middle of Feb., 2018.</a:t>
            </a:r>
          </a:p>
        </p:txBody>
      </p:sp>
      <p:sp>
        <p:nvSpPr>
          <p:cNvPr id="8" name="Date Placeholder 1">
            <a:extLst>
              <a:ext uri="{FF2B5EF4-FFF2-40B4-BE49-F238E27FC236}">
                <a16:creationId xmlns:a16="http://schemas.microsoft.com/office/drawing/2014/main" xmlns="" id="{7DB1B5D4-24DB-43F1-A57E-27F866E284AA}"/>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0" name="Footer Placeholder 2">
            <a:extLst>
              <a:ext uri="{FF2B5EF4-FFF2-40B4-BE49-F238E27FC236}">
                <a16:creationId xmlns:a16="http://schemas.microsoft.com/office/drawing/2014/main" xmlns="" id="{2D47A57E-83F3-48A1-9DF1-6384C6487E3F}"/>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13" name="Rectangle 7">
            <a:extLst>
              <a:ext uri="{FF2B5EF4-FFF2-40B4-BE49-F238E27FC236}">
                <a16:creationId xmlns:a16="http://schemas.microsoft.com/office/drawing/2014/main" xmlns="" id="{81FE90C6-C999-4AA7-9BDC-89E7C64E69A4}"/>
              </a:ext>
            </a:extLst>
          </p:cNvPr>
          <p:cNvSpPr>
            <a:spLocks noChangeArrowheads="1"/>
          </p:cNvSpPr>
          <p:nvPr/>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15-18-0041-00-007a</a:t>
            </a:r>
            <a:endParaRPr lang="en-US" altLang="ko-KR" sz="1400" dirty="0"/>
          </a:p>
        </p:txBody>
      </p:sp>
    </p:spTree>
    <p:extLst>
      <p:ext uri="{BB962C8B-B14F-4D97-AF65-F5344CB8AC3E}">
        <p14:creationId xmlns:p14="http://schemas.microsoft.com/office/powerpoint/2010/main" val="2556410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1066800" y="935833"/>
            <a:ext cx="6483698" cy="461665"/>
          </a:xfrm>
          <a:prstGeom prst="rect">
            <a:avLst/>
          </a:prstGeom>
          <a:noFill/>
        </p:spPr>
        <p:txBody>
          <a:bodyPr wrap="none" rtlCol="0">
            <a:spAutoFit/>
          </a:bodyPr>
          <a:lstStyle/>
          <a:p>
            <a:r>
              <a:rPr lang="en-US" sz="2400" u="sng" dirty="0"/>
              <a:t>Status of comments at the end of  January Meeting</a:t>
            </a:r>
          </a:p>
        </p:txBody>
      </p:sp>
      <p:sp>
        <p:nvSpPr>
          <p:cNvPr id="3" name="TextBox 2"/>
          <p:cNvSpPr txBox="1"/>
          <p:nvPr/>
        </p:nvSpPr>
        <p:spPr>
          <a:xfrm>
            <a:off x="228600" y="1730276"/>
            <a:ext cx="8763000" cy="907941"/>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2400" dirty="0"/>
              <a:t>Resolved all comment resolutions for Letter Ballot D0 document</a:t>
            </a:r>
          </a:p>
          <a:p>
            <a:pPr>
              <a:spcBef>
                <a:spcPts val="600"/>
              </a:spcBef>
            </a:pPr>
            <a:endParaRPr lang="en-US" sz="2400" dirty="0"/>
          </a:p>
        </p:txBody>
      </p:sp>
      <p:sp>
        <p:nvSpPr>
          <p:cNvPr id="8" name="Date Placeholder 1">
            <a:extLst>
              <a:ext uri="{FF2B5EF4-FFF2-40B4-BE49-F238E27FC236}">
                <a16:creationId xmlns:a16="http://schemas.microsoft.com/office/drawing/2014/main" xmlns="" id="{7E9FF90B-C9C5-4E54-8D91-2C46FAD48F39}"/>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xmlns=""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4</a:t>
            </a:fld>
            <a:endParaRPr lang="en-US" altLang="en-US"/>
          </a:p>
        </p:txBody>
      </p:sp>
      <p:sp>
        <p:nvSpPr>
          <p:cNvPr id="3" name="Rectangle 2"/>
          <p:cNvSpPr/>
          <p:nvPr/>
        </p:nvSpPr>
        <p:spPr>
          <a:xfrm>
            <a:off x="1828800" y="643235"/>
            <a:ext cx="5181600" cy="584775"/>
          </a:xfrm>
          <a:prstGeom prst="rect">
            <a:avLst/>
          </a:prstGeom>
        </p:spPr>
        <p:txBody>
          <a:bodyPr wrap="square">
            <a:spAutoFit/>
          </a:bodyPr>
          <a:lstStyle/>
          <a:p>
            <a:r>
              <a:rPr lang="en-US" sz="3200" dirty="0"/>
              <a:t>Plans for March meeting</a:t>
            </a:r>
          </a:p>
        </p:txBody>
      </p:sp>
      <p:sp>
        <p:nvSpPr>
          <p:cNvPr id="7" name="TextBox 6"/>
          <p:cNvSpPr txBox="1"/>
          <p:nvPr/>
        </p:nvSpPr>
        <p:spPr>
          <a:xfrm>
            <a:off x="457200" y="1273076"/>
            <a:ext cx="8382000" cy="3416320"/>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a:solidFill>
                  <a:srgbClr val="00B050"/>
                </a:solidFill>
              </a:rPr>
              <a:t>Letter Ballot D1 comment resolution</a:t>
            </a:r>
          </a:p>
          <a:p>
            <a:pPr eaLnBrk="1" fontAlgn="auto" hangingPunct="1">
              <a:spcBef>
                <a:spcPts val="0"/>
              </a:spcBef>
              <a:spcAft>
                <a:spcPts val="0"/>
              </a:spcAft>
              <a:defRPr/>
            </a:pPr>
            <a:endParaRPr lang="en-US" altLang="ko-KR" sz="2400" dirty="0">
              <a:solidFill>
                <a:srgbClr val="FF0000"/>
              </a:solidFill>
            </a:endParaRPr>
          </a:p>
          <a:p>
            <a:pPr marL="285750" indent="-285750" eaLnBrk="1" fontAlgn="auto" hangingPunct="1">
              <a:spcBef>
                <a:spcPts val="0"/>
              </a:spcBef>
              <a:spcAft>
                <a:spcPts val="0"/>
              </a:spcAft>
              <a:buFont typeface="Arial" panose="020B0604020202020204" pitchFamily="34" charset="0"/>
              <a:buChar char="•"/>
              <a:defRPr/>
            </a:pPr>
            <a:r>
              <a:rPr lang="en-US" sz="2400" dirty="0"/>
              <a:t>Schedule</a:t>
            </a:r>
          </a:p>
          <a:p>
            <a:r>
              <a:rPr lang="en-US" sz="2400" dirty="0"/>
              <a:t> -  Jan. 31  All the supplemental text for the LB D0 comment </a:t>
            </a:r>
          </a:p>
          <a:p>
            <a:r>
              <a:rPr lang="en-US" sz="2400" dirty="0"/>
              <a:t>                 resolution will be uploaded to the Mentor</a:t>
            </a:r>
          </a:p>
          <a:p>
            <a:pPr marL="342900" indent="-342900">
              <a:buFontTx/>
              <a:buChar char="-"/>
            </a:pPr>
            <a:r>
              <a:rPr lang="en-US" sz="2400" dirty="0"/>
              <a:t>Feb. 12	Release LB D1</a:t>
            </a:r>
          </a:p>
          <a:p>
            <a:endParaRPr lang="en-US" sz="2400" dirty="0"/>
          </a:p>
          <a:p>
            <a:pPr marL="342900" indent="-342900">
              <a:buFont typeface="Arial" panose="020B0604020202020204" pitchFamily="34" charset="0"/>
              <a:buChar char="•"/>
            </a:pPr>
            <a:r>
              <a:rPr lang="en-US" sz="2400" dirty="0"/>
              <a:t>Requesting 8 sessions</a:t>
            </a:r>
          </a:p>
          <a:p>
            <a:pPr marL="342900" indent="-342900">
              <a:buFontTx/>
              <a:buChar char="-"/>
            </a:pPr>
            <a:endParaRPr lang="en-US" sz="2400" dirty="0"/>
          </a:p>
        </p:txBody>
      </p:sp>
      <p:sp>
        <p:nvSpPr>
          <p:cNvPr id="9" name="Date Placeholder 1">
            <a:extLst>
              <a:ext uri="{FF2B5EF4-FFF2-40B4-BE49-F238E27FC236}">
                <a16:creationId xmlns:a16="http://schemas.microsoft.com/office/drawing/2014/main" xmlns="" id="{04A6C826-B607-40BB-94C6-B0F155BDCCE6}"/>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xmlns="" id="{96C615FD-016F-462C-86B5-4B9E6EB5928D}"/>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10"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15-17-0634-02-007a</a:t>
            </a:r>
            <a:endParaRPr lang="en-US" altLang="ko-KR"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5</a:t>
            </a:fld>
            <a:endParaRPr lang="en-US" altLang="en-US"/>
          </a:p>
        </p:txBody>
      </p:sp>
      <p:sp>
        <p:nvSpPr>
          <p:cNvPr id="2" name="TextBox 1"/>
          <p:cNvSpPr txBox="1"/>
          <p:nvPr/>
        </p:nvSpPr>
        <p:spPr>
          <a:xfrm>
            <a:off x="3119948" y="644604"/>
            <a:ext cx="4147289" cy="646331"/>
          </a:xfrm>
          <a:prstGeom prst="rect">
            <a:avLst/>
          </a:prstGeom>
          <a:noFill/>
        </p:spPr>
        <p:txBody>
          <a:bodyPr wrap="none" rtlCol="0">
            <a:spAutoFit/>
          </a:bodyPr>
          <a:lstStyle/>
          <a:p>
            <a:r>
              <a:rPr kumimoji="1" lang="en-US" altLang="ja-JP" sz="3600" dirty="0"/>
              <a:t>TG7m Straw Poll #1</a:t>
            </a:r>
            <a:r>
              <a:rPr lang="en-US" sz="3600" dirty="0"/>
              <a:t>:</a:t>
            </a:r>
          </a:p>
        </p:txBody>
      </p:sp>
      <p:sp>
        <p:nvSpPr>
          <p:cNvPr id="3" name="TextBox 2"/>
          <p:cNvSpPr txBox="1"/>
          <p:nvPr/>
        </p:nvSpPr>
        <p:spPr>
          <a:xfrm>
            <a:off x="760413" y="1434593"/>
            <a:ext cx="8229600" cy="2308324"/>
          </a:xfrm>
          <a:prstGeom prst="rect">
            <a:avLst/>
          </a:prstGeom>
          <a:noFill/>
        </p:spPr>
        <p:txBody>
          <a:bodyPr wrap="square" rtlCol="0">
            <a:spAutoFit/>
          </a:bodyPr>
          <a:lstStyle/>
          <a:p>
            <a:pPr fontAlgn="t"/>
            <a:r>
              <a:rPr lang="en-US" altLang="ko-KR" sz="2400" dirty="0"/>
              <a:t>Should PHY II and PHY III be removed from 802.15.7r1 draft specification?</a:t>
            </a:r>
          </a:p>
          <a:p>
            <a:pPr fontAlgn="t"/>
            <a:endParaRPr lang="en-US" altLang="ko-KR" sz="2400" dirty="0"/>
          </a:p>
          <a:p>
            <a:pPr fontAlgn="t"/>
            <a:r>
              <a:rPr lang="en-US" altLang="ko-KR" sz="2400" dirty="0"/>
              <a:t>Yes – 7</a:t>
            </a:r>
          </a:p>
          <a:p>
            <a:pPr fontAlgn="t"/>
            <a:r>
              <a:rPr lang="en-US" altLang="ko-KR" sz="2400" dirty="0"/>
              <a:t>No – 6</a:t>
            </a:r>
          </a:p>
          <a:p>
            <a:pPr fontAlgn="t"/>
            <a:r>
              <a:rPr lang="en-US" altLang="ko-KR" sz="2400" dirty="0"/>
              <a:t>Abstain - 0</a:t>
            </a:r>
          </a:p>
        </p:txBody>
      </p:sp>
      <p:sp>
        <p:nvSpPr>
          <p:cNvPr id="8" name="Date Placeholder 1">
            <a:extLst>
              <a:ext uri="{FF2B5EF4-FFF2-40B4-BE49-F238E27FC236}">
                <a16:creationId xmlns:a16="http://schemas.microsoft.com/office/drawing/2014/main" xmlns="" id="{7E9FF90B-C9C5-4E54-8D91-2C46FAD48F39}"/>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xmlns=""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3190484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6</a:t>
            </a:fld>
            <a:endParaRPr lang="en-US" altLang="en-US"/>
          </a:p>
        </p:txBody>
      </p:sp>
      <p:sp>
        <p:nvSpPr>
          <p:cNvPr id="2" name="TextBox 1"/>
          <p:cNvSpPr txBox="1"/>
          <p:nvPr/>
        </p:nvSpPr>
        <p:spPr>
          <a:xfrm>
            <a:off x="3119948" y="644604"/>
            <a:ext cx="2980303" cy="646331"/>
          </a:xfrm>
          <a:prstGeom prst="rect">
            <a:avLst/>
          </a:prstGeom>
          <a:noFill/>
        </p:spPr>
        <p:txBody>
          <a:bodyPr wrap="none" rtlCol="0">
            <a:spAutoFit/>
          </a:bodyPr>
          <a:lstStyle/>
          <a:p>
            <a:r>
              <a:rPr kumimoji="1" lang="en-US" altLang="ja-JP" sz="3600" dirty="0"/>
              <a:t>TG Motion #1</a:t>
            </a:r>
            <a:r>
              <a:rPr lang="en-US" sz="3600" dirty="0"/>
              <a:t>:</a:t>
            </a:r>
          </a:p>
        </p:txBody>
      </p:sp>
      <p:sp>
        <p:nvSpPr>
          <p:cNvPr id="3" name="TextBox 2"/>
          <p:cNvSpPr txBox="1"/>
          <p:nvPr/>
        </p:nvSpPr>
        <p:spPr>
          <a:xfrm>
            <a:off x="760413" y="1434593"/>
            <a:ext cx="8229600" cy="2677656"/>
          </a:xfrm>
          <a:prstGeom prst="rect">
            <a:avLst/>
          </a:prstGeom>
          <a:noFill/>
        </p:spPr>
        <p:txBody>
          <a:bodyPr wrap="square" rtlCol="0">
            <a:spAutoFit/>
          </a:bodyPr>
          <a:lstStyle/>
          <a:p>
            <a:pPr fontAlgn="t"/>
            <a:r>
              <a:rPr lang="en-US" altLang="ko-KR" sz="2400" dirty="0"/>
              <a:t>Should PHY II and PHY III be removed from 802.15.7r1 draft specification?</a:t>
            </a:r>
          </a:p>
          <a:p>
            <a:pPr fontAlgn="t"/>
            <a:endParaRPr lang="en-US" altLang="ko-KR" sz="2400" dirty="0"/>
          </a:p>
          <a:p>
            <a:pPr marL="0" indent="0">
              <a:buNone/>
            </a:pPr>
            <a:r>
              <a:rPr lang="en-US" altLang="ja-JP" sz="2400" dirty="0"/>
              <a:t>Moved By: Yeong Min Jang</a:t>
            </a:r>
          </a:p>
          <a:p>
            <a:pPr marL="0" indent="0">
              <a:buNone/>
            </a:pPr>
            <a:r>
              <a:rPr lang="en-US" altLang="ja-JP" sz="2400" dirty="0"/>
              <a:t>Seconded By: Rick</a:t>
            </a:r>
          </a:p>
          <a:p>
            <a:pPr marL="0" indent="0">
              <a:buNone/>
            </a:pPr>
            <a:r>
              <a:rPr lang="en-US" altLang="ja-JP" sz="2400" dirty="0"/>
              <a:t>Y/A/N =  0  /  0 / 5</a:t>
            </a:r>
          </a:p>
          <a:p>
            <a:pPr fontAlgn="t"/>
            <a:endParaRPr lang="en-US" altLang="ko-KR" sz="2400" dirty="0"/>
          </a:p>
        </p:txBody>
      </p:sp>
      <p:sp>
        <p:nvSpPr>
          <p:cNvPr id="8" name="Date Placeholder 1">
            <a:extLst>
              <a:ext uri="{FF2B5EF4-FFF2-40B4-BE49-F238E27FC236}">
                <a16:creationId xmlns:a16="http://schemas.microsoft.com/office/drawing/2014/main" xmlns="" id="{7E9FF90B-C9C5-4E54-8D91-2C46FAD48F39}"/>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xmlns=""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36929949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7</a:t>
            </a:fld>
            <a:endParaRPr lang="en-US" altLang="en-US"/>
          </a:p>
        </p:txBody>
      </p:sp>
      <p:sp>
        <p:nvSpPr>
          <p:cNvPr id="2" name="TextBox 1"/>
          <p:cNvSpPr txBox="1"/>
          <p:nvPr/>
        </p:nvSpPr>
        <p:spPr>
          <a:xfrm>
            <a:off x="3119948" y="644604"/>
            <a:ext cx="2980303" cy="646331"/>
          </a:xfrm>
          <a:prstGeom prst="rect">
            <a:avLst/>
          </a:prstGeom>
          <a:noFill/>
        </p:spPr>
        <p:txBody>
          <a:bodyPr wrap="none" rtlCol="0">
            <a:spAutoFit/>
          </a:bodyPr>
          <a:lstStyle/>
          <a:p>
            <a:r>
              <a:rPr kumimoji="1" lang="en-US" altLang="ja-JP" sz="3600" dirty="0"/>
              <a:t>TG Motion #2</a:t>
            </a:r>
            <a:r>
              <a:rPr lang="en-US" sz="3600" dirty="0"/>
              <a:t>:</a:t>
            </a:r>
          </a:p>
        </p:txBody>
      </p:sp>
      <p:sp>
        <p:nvSpPr>
          <p:cNvPr id="3" name="TextBox 2"/>
          <p:cNvSpPr txBox="1"/>
          <p:nvPr/>
        </p:nvSpPr>
        <p:spPr>
          <a:xfrm>
            <a:off x="760413" y="1434593"/>
            <a:ext cx="8229600" cy="4970591"/>
          </a:xfrm>
          <a:prstGeom prst="rect">
            <a:avLst/>
          </a:prstGeom>
          <a:noFill/>
        </p:spPr>
        <p:txBody>
          <a:bodyPr wrap="square" rtlCol="0">
            <a:spAutoFit/>
          </a:bodyPr>
          <a:lstStyle/>
          <a:p>
            <a:r>
              <a:rPr lang="en-US" altLang="ko-KR" sz="2400" i="1" dirty="0"/>
              <a:t>Move that the TG request the 802.15 WG start a WG Letter Ballot </a:t>
            </a:r>
            <a:r>
              <a:rPr lang="en-US" altLang="ko-KR" sz="2400" i="1" dirty="0">
                <a:solidFill>
                  <a:srgbClr val="FF0000"/>
                </a:solidFill>
              </a:rPr>
              <a:t>recirculation</a:t>
            </a:r>
            <a:r>
              <a:rPr lang="en-US" altLang="ko-KR" sz="2400" i="1" dirty="0"/>
              <a:t> approval of CA document </a:t>
            </a:r>
            <a:r>
              <a:rPr lang="en-US" altLang="ja-JP" sz="2400" i="1" dirty="0"/>
              <a:t>15-17-627</a:t>
            </a:r>
            <a:r>
              <a:rPr lang="en-US" altLang="ja-JP" sz="2400" i="1" dirty="0">
                <a:solidFill>
                  <a:srgbClr val="FF0000"/>
                </a:solidFill>
              </a:rPr>
              <a:t>r1</a:t>
            </a:r>
            <a:r>
              <a:rPr lang="en-US" altLang="ja-JP" sz="2400" i="1" dirty="0"/>
              <a:t> </a:t>
            </a:r>
            <a:r>
              <a:rPr lang="en-US" altLang="ko-KR" sz="2400" i="1" dirty="0"/>
              <a:t>and document P802-15-7m_</a:t>
            </a:r>
            <a:r>
              <a:rPr lang="en-US" altLang="ko-KR" sz="2400" i="1" dirty="0">
                <a:solidFill>
                  <a:srgbClr val="FF0000"/>
                </a:solidFill>
              </a:rPr>
              <a:t>LB D01 </a:t>
            </a:r>
            <a:r>
              <a:rPr lang="en-US" altLang="ko-KR" sz="2400" i="1" dirty="0"/>
              <a:t>(as edited in accordance with the instructions in document 15-18-0008-r3-007a) and to forward document P802-15-7m_</a:t>
            </a:r>
            <a:r>
              <a:rPr lang="en-US" altLang="ko-KR" sz="2400" i="1" dirty="0">
                <a:solidFill>
                  <a:srgbClr val="FF0000"/>
                </a:solidFill>
              </a:rPr>
              <a:t>LB D01</a:t>
            </a:r>
            <a:r>
              <a:rPr lang="en-US" altLang="ko-KR" sz="2400" i="1" dirty="0"/>
              <a:t>, as edited in accordance with the instructions in document 15-18-0008-r3-007a, and CA document </a:t>
            </a:r>
            <a:r>
              <a:rPr lang="en-US" altLang="ja-JP" sz="2400" i="1" dirty="0"/>
              <a:t>15-17-627r1 </a:t>
            </a:r>
            <a:r>
              <a:rPr lang="en-US" altLang="ko-KR" sz="2400" i="1" dirty="0"/>
              <a:t>to Sponsor Ballot pending the completion and inclusion of the edits in the draft.</a:t>
            </a:r>
            <a:endParaRPr lang="ko-KR" altLang="ko-KR" sz="2400" dirty="0"/>
          </a:p>
          <a:p>
            <a:pPr marL="0" indent="0">
              <a:buNone/>
            </a:pPr>
            <a:endParaRPr lang="en-US" altLang="ja-JP" sz="2400" dirty="0"/>
          </a:p>
          <a:p>
            <a:pPr marL="0" indent="0">
              <a:buNone/>
            </a:pPr>
            <a:r>
              <a:rPr lang="en-US" altLang="ja-JP" sz="2400" dirty="0"/>
              <a:t>Moved By: Soo-young Chang</a:t>
            </a:r>
          </a:p>
          <a:p>
            <a:pPr marL="0" indent="0">
              <a:buNone/>
            </a:pPr>
            <a:r>
              <a:rPr lang="en-US" altLang="ja-JP" sz="2400" dirty="0"/>
              <a:t>Seconded By: Vinay</a:t>
            </a:r>
          </a:p>
          <a:p>
            <a:pPr marL="0" indent="0">
              <a:buNone/>
            </a:pPr>
            <a:r>
              <a:rPr lang="en-US" altLang="ja-JP" sz="2400" dirty="0"/>
              <a:t>Y/A/N =  5 /  0 / 0</a:t>
            </a:r>
          </a:p>
          <a:p>
            <a:pPr marL="457200" indent="-457200">
              <a:spcBef>
                <a:spcPts val="600"/>
              </a:spcBef>
              <a:buFont typeface="Arial" panose="020B0604020202020204" pitchFamily="34" charset="0"/>
              <a:buChar char="•"/>
            </a:pPr>
            <a:endParaRPr lang="en-US" altLang="ja-JP" sz="2400" dirty="0"/>
          </a:p>
        </p:txBody>
      </p:sp>
      <p:sp>
        <p:nvSpPr>
          <p:cNvPr id="8" name="Date Placeholder 1">
            <a:extLst>
              <a:ext uri="{FF2B5EF4-FFF2-40B4-BE49-F238E27FC236}">
                <a16:creationId xmlns:a16="http://schemas.microsoft.com/office/drawing/2014/main" xmlns="" id="{7E9FF90B-C9C5-4E54-8D91-2C46FAD48F39}"/>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xmlns=""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707913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8</a:t>
            </a:fld>
            <a:endParaRPr lang="en-US" altLang="en-US"/>
          </a:p>
        </p:txBody>
      </p:sp>
      <p:sp>
        <p:nvSpPr>
          <p:cNvPr id="2" name="TextBox 1"/>
          <p:cNvSpPr txBox="1"/>
          <p:nvPr/>
        </p:nvSpPr>
        <p:spPr>
          <a:xfrm>
            <a:off x="2506097" y="611007"/>
            <a:ext cx="2980303" cy="646331"/>
          </a:xfrm>
          <a:prstGeom prst="rect">
            <a:avLst/>
          </a:prstGeom>
          <a:noFill/>
        </p:spPr>
        <p:txBody>
          <a:bodyPr wrap="none" rtlCol="0">
            <a:spAutoFit/>
          </a:bodyPr>
          <a:lstStyle/>
          <a:p>
            <a:r>
              <a:rPr lang="en-US" sz="3600" dirty="0"/>
              <a:t>TG Motion #3:</a:t>
            </a:r>
          </a:p>
        </p:txBody>
      </p:sp>
      <p:sp>
        <p:nvSpPr>
          <p:cNvPr id="3" name="TextBox 2"/>
          <p:cNvSpPr txBox="1"/>
          <p:nvPr/>
        </p:nvSpPr>
        <p:spPr>
          <a:xfrm>
            <a:off x="760413" y="1217147"/>
            <a:ext cx="8229600" cy="5262979"/>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WG balloting of the </a:t>
            </a:r>
            <a:r>
              <a:rPr lang="en-US" altLang="ko-KR" sz="2400" i="1" dirty="0"/>
              <a:t>P802-15-7m_</a:t>
            </a:r>
            <a:r>
              <a:rPr lang="en-US" altLang="ko-KR" sz="2400" i="1" dirty="0">
                <a:solidFill>
                  <a:srgbClr val="FF0000"/>
                </a:solidFill>
              </a:rPr>
              <a:t>LB D01</a:t>
            </a:r>
            <a:r>
              <a:rPr lang="en-US" altLang="ja-JP" sz="2400" i="1" dirty="0"/>
              <a:t> with the following membership: Yeong Min Jang</a:t>
            </a:r>
            <a:r>
              <a:rPr lang="en-US" altLang="en-US" sz="2400" i="1" dirty="0"/>
              <a:t>, Rick Roberts, Hideki Aoyama, Soo-Young Chang, </a:t>
            </a:r>
            <a:r>
              <a:rPr lang="en-US" altLang="en-US" sz="2400" i="1" dirty="0" err="1"/>
              <a:t>Jaesang</a:t>
            </a:r>
            <a:r>
              <a:rPr lang="en-US" altLang="en-US" sz="2400" i="1" dirty="0"/>
              <a:t> Cha, and Van Trang Nguyen</a:t>
            </a:r>
            <a:r>
              <a:rPr lang="en-US" altLang="ja-JP" sz="2400" i="1" dirty="0"/>
              <a:t>. The 802.15 TG7m BRC is authorized to approve comment resolutions and to approve the start of </a:t>
            </a:r>
            <a:r>
              <a:rPr lang="en-US" altLang="ja-JP" sz="2400" i="1" dirty="0">
                <a:solidFill>
                  <a:srgbClr val="FF0000"/>
                </a:solidFill>
              </a:rPr>
              <a:t>recirculation</a:t>
            </a:r>
            <a:r>
              <a:rPr lang="en-US" altLang="ja-JP" sz="2400" i="1" dirty="0"/>
              <a:t> ballots of  the revised draft on behalf of the 802.15 WG. Comment resolution on recirculation ballots between sessions will be conducted via reflector email and via teleconferences announced to the reflector as per the LMSC 802 WG P&amp;P.</a:t>
            </a:r>
            <a:endParaRPr lang="en-US" altLang="ja-JP" sz="24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Moved by:  Rick</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Seconded by: Soo-Young Chang</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Y/N/A:    5 /  0  / 0</a:t>
            </a:r>
          </a:p>
        </p:txBody>
      </p:sp>
      <p:sp>
        <p:nvSpPr>
          <p:cNvPr id="8" name="Date Placeholder 1">
            <a:extLst>
              <a:ext uri="{FF2B5EF4-FFF2-40B4-BE49-F238E27FC236}">
                <a16:creationId xmlns:a16="http://schemas.microsoft.com/office/drawing/2014/main" xmlns="" id="{7E9FF90B-C9C5-4E54-8D91-2C46FAD48F39}"/>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xmlns=""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492403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9</a:t>
            </a:fld>
            <a:endParaRPr lang="en-US" altLang="en-US"/>
          </a:p>
        </p:txBody>
      </p:sp>
      <p:sp>
        <p:nvSpPr>
          <p:cNvPr id="2" name="TextBox 1"/>
          <p:cNvSpPr txBox="1"/>
          <p:nvPr/>
        </p:nvSpPr>
        <p:spPr>
          <a:xfrm>
            <a:off x="2133600" y="725269"/>
            <a:ext cx="3082895" cy="646331"/>
          </a:xfrm>
          <a:prstGeom prst="rect">
            <a:avLst/>
          </a:prstGeom>
          <a:noFill/>
        </p:spPr>
        <p:txBody>
          <a:bodyPr wrap="none" rtlCol="0">
            <a:spAutoFit/>
          </a:bodyPr>
          <a:lstStyle/>
          <a:p>
            <a:r>
              <a:rPr lang="en-US" sz="3600" dirty="0"/>
              <a:t>WG motion #1:</a:t>
            </a:r>
          </a:p>
        </p:txBody>
      </p:sp>
      <p:sp>
        <p:nvSpPr>
          <p:cNvPr id="3" name="TextBox 2"/>
          <p:cNvSpPr txBox="1"/>
          <p:nvPr/>
        </p:nvSpPr>
        <p:spPr>
          <a:xfrm>
            <a:off x="533400" y="1447800"/>
            <a:ext cx="8229600" cy="4770537"/>
          </a:xfrm>
          <a:prstGeom prst="rect">
            <a:avLst/>
          </a:prstGeom>
          <a:noFill/>
        </p:spPr>
        <p:txBody>
          <a:bodyPr wrap="square" rtlCol="0">
            <a:spAutoFit/>
          </a:bodyPr>
          <a:lstStyle/>
          <a:p>
            <a:pPr marL="0" indent="0">
              <a:buClr>
                <a:srgbClr val="00B050"/>
              </a:buClr>
              <a:buSzPct val="100000"/>
              <a:buNone/>
            </a:pPr>
            <a:r>
              <a:rPr lang="en-GB" altLang="ja-JP" sz="2400" b="1" dirty="0"/>
              <a:t>Motion for WG Approval to </a:t>
            </a:r>
            <a:r>
              <a:rPr lang="en-GB" altLang="ja-JP" sz="2400" b="1" dirty="0">
                <a:solidFill>
                  <a:srgbClr val="FF0000"/>
                </a:solidFill>
              </a:rPr>
              <a:t>recirculation</a:t>
            </a:r>
            <a:r>
              <a:rPr lang="en-GB" altLang="ja-JP" sz="2400" b="1" dirty="0"/>
              <a:t> Letter Ballot.</a:t>
            </a:r>
          </a:p>
          <a:p>
            <a:pPr marL="0" indent="0">
              <a:buClr>
                <a:srgbClr val="00B050"/>
              </a:buClr>
              <a:buSzPct val="100000"/>
              <a:buNone/>
            </a:pPr>
            <a:endParaRPr lang="en-GB" altLang="ja-JP" sz="2400" b="1" dirty="0"/>
          </a:p>
          <a:p>
            <a:r>
              <a:rPr lang="en-US" altLang="ko-KR" sz="2400" i="1" dirty="0"/>
              <a:t>Move that 802.15 WG start a WG Letter Ballot </a:t>
            </a:r>
            <a:r>
              <a:rPr lang="en-US" altLang="ko-KR" sz="2400" i="1" dirty="0">
                <a:solidFill>
                  <a:srgbClr val="FF0000"/>
                </a:solidFill>
              </a:rPr>
              <a:t>recirculation</a:t>
            </a:r>
            <a:r>
              <a:rPr lang="en-US" altLang="ko-KR" sz="2400" i="1" dirty="0"/>
              <a:t> approval of CA document </a:t>
            </a:r>
            <a:r>
              <a:rPr lang="en-US" altLang="ja-JP" sz="2400" i="1" dirty="0"/>
              <a:t>15-17-627</a:t>
            </a:r>
            <a:r>
              <a:rPr lang="en-US" altLang="ja-JP" sz="2400" i="1" dirty="0">
                <a:solidFill>
                  <a:srgbClr val="FF0000"/>
                </a:solidFill>
              </a:rPr>
              <a:t>r1</a:t>
            </a:r>
            <a:r>
              <a:rPr lang="en-US" altLang="ja-JP" sz="2400" i="1" dirty="0"/>
              <a:t> </a:t>
            </a:r>
            <a:r>
              <a:rPr lang="en-US" altLang="ko-KR" sz="2400" i="1" dirty="0"/>
              <a:t>and document P802-15-7m_</a:t>
            </a:r>
            <a:r>
              <a:rPr lang="en-US" altLang="ko-KR" sz="2400" i="1" dirty="0">
                <a:solidFill>
                  <a:srgbClr val="FF0000"/>
                </a:solidFill>
              </a:rPr>
              <a:t>LB D01</a:t>
            </a:r>
            <a:r>
              <a:rPr lang="en-US" altLang="ko-KR" sz="2400" i="1" dirty="0"/>
              <a:t> (as edited in accordance with the instructions in document </a:t>
            </a:r>
            <a:r>
              <a:rPr lang="en-US" altLang="ko-KR" sz="2400" i="1" dirty="0">
                <a:solidFill>
                  <a:srgbClr val="FF0000"/>
                </a:solidFill>
              </a:rPr>
              <a:t>15-18-0008-r3-007a</a:t>
            </a:r>
            <a:r>
              <a:rPr lang="en-US" altLang="ko-KR" sz="2400" i="1" dirty="0"/>
              <a:t>) and to forward document P802-15-7m_</a:t>
            </a:r>
            <a:r>
              <a:rPr lang="en-US" altLang="ko-KR" sz="2400" i="1" dirty="0">
                <a:solidFill>
                  <a:srgbClr val="FF0000"/>
                </a:solidFill>
              </a:rPr>
              <a:t>LB D01</a:t>
            </a:r>
            <a:r>
              <a:rPr lang="en-US" altLang="ko-KR" sz="2400" i="1" dirty="0"/>
              <a:t>, as edited in accordance with the instructions in document </a:t>
            </a:r>
            <a:r>
              <a:rPr lang="en-US" altLang="ko-KR" sz="2400" i="1" dirty="0">
                <a:solidFill>
                  <a:srgbClr val="FF0000"/>
                </a:solidFill>
              </a:rPr>
              <a:t>15-18-0008-r3-007a</a:t>
            </a:r>
            <a:r>
              <a:rPr lang="en-US" altLang="ko-KR" sz="2400" i="1" dirty="0"/>
              <a:t>, and CA document </a:t>
            </a:r>
            <a:r>
              <a:rPr lang="en-US" altLang="ja-JP" sz="2400" i="1" dirty="0"/>
              <a:t>15-17-627</a:t>
            </a:r>
            <a:r>
              <a:rPr lang="en-US" altLang="ja-JP" sz="2400" i="1" dirty="0">
                <a:solidFill>
                  <a:srgbClr val="FF0000"/>
                </a:solidFill>
              </a:rPr>
              <a:t>r1</a:t>
            </a:r>
            <a:r>
              <a:rPr lang="en-US" altLang="ja-JP" sz="2400" i="1" dirty="0"/>
              <a:t> </a:t>
            </a:r>
            <a:r>
              <a:rPr lang="en-US" altLang="ko-KR" sz="2400" i="1" dirty="0"/>
              <a:t>to Sponsor Ballot pending the completion and inclusion of the edits in the draft.</a:t>
            </a:r>
            <a:endParaRPr lang="ko-KR" altLang="ko-KR" sz="2400" dirty="0"/>
          </a:p>
          <a:p>
            <a:pPr marL="0" indent="0">
              <a:buNone/>
            </a:pPr>
            <a:endParaRPr lang="en-US" altLang="en-US" sz="2400" i="1" dirty="0"/>
          </a:p>
          <a:p>
            <a:r>
              <a:rPr lang="en-US" altLang="en-US" sz="2000" i="1" dirty="0"/>
              <a:t>Moved By: Rick Roberts</a:t>
            </a:r>
          </a:p>
          <a:p>
            <a:r>
              <a:rPr lang="en-US" altLang="en-US" sz="2000" i="1" dirty="0"/>
              <a:t>Seconded By: Vinay</a:t>
            </a:r>
          </a:p>
        </p:txBody>
      </p:sp>
      <p:sp>
        <p:nvSpPr>
          <p:cNvPr id="8" name="Date Placeholder 1">
            <a:extLst>
              <a:ext uri="{FF2B5EF4-FFF2-40B4-BE49-F238E27FC236}">
                <a16:creationId xmlns:a16="http://schemas.microsoft.com/office/drawing/2014/main" xmlns="" id="{7E9FF90B-C9C5-4E54-8D91-2C46FAD48F39}"/>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xmlns=""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4098427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718</TotalTime>
  <Words>1097</Words>
  <Application>Microsoft Office PowerPoint</Application>
  <PresentationFormat>On-screen Show (4:3)</PresentationFormat>
  <Paragraphs>205</Paragraphs>
  <Slides>12</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CTPClassification=CTP_NT</cp:keywords>
  <dc:description>&lt;doc#&gt;</dc:description>
  <cp:lastModifiedBy>Roberts, Richard D</cp:lastModifiedBy>
  <cp:revision>93</cp:revision>
  <cp:lastPrinted>1998-02-10T13:28:06Z</cp:lastPrinted>
  <dcterms:created xsi:type="dcterms:W3CDTF">2017-03-15T20:51:50Z</dcterms:created>
  <dcterms:modified xsi:type="dcterms:W3CDTF">2018-01-17T18:51:43Z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136fc771-d73d-40b9-938f-efd10dcb5a73</vt:lpwstr>
  </property>
  <property fmtid="{D5CDD505-2E9C-101B-9397-08002B2CF9AE}" pid="3" name="CTP_TimeStamp">
    <vt:lpwstr>2018-01-17 18:51:40Z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