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7" r:id="rId1"/>
  </p:sldMasterIdLst>
  <p:notesMasterIdLst>
    <p:notesMasterId r:id="rId10"/>
  </p:notesMasterIdLst>
  <p:handoutMasterIdLst>
    <p:handoutMasterId r:id="rId11"/>
  </p:handoutMasterIdLst>
  <p:sldIdLst>
    <p:sldId id="259" r:id="rId2"/>
    <p:sldId id="260" r:id="rId3"/>
    <p:sldId id="263" r:id="rId4"/>
    <p:sldId id="273" r:id="rId5"/>
    <p:sldId id="275" r:id="rId6"/>
    <p:sldId id="276" r:id="rId7"/>
    <p:sldId id="274" r:id="rId8"/>
    <p:sldId id="272"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6404" autoAdjust="0"/>
  </p:normalViewPr>
  <p:slideViewPr>
    <p:cSldViewPr showGuides="1">
      <p:cViewPr varScale="1">
        <p:scale>
          <a:sx n="82" d="100"/>
          <a:sy n="82" d="100"/>
        </p:scale>
        <p:origin x="1469"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06" y="29"/>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802.15-&lt;15-0265-007a&gt;</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&lt;March 2015&gt;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26484"/>
            <a:ext cx="2814638"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200" b="1"/>
            </a:lvl1pPr>
          </a:lstStyle>
          <a:p>
            <a:r>
              <a:rPr lang="en-US" altLang="ja-JP" dirty="0"/>
              <a:t>doc.: IEEE 802.15-&lt;16-0703-00-007a&gt;</a:t>
            </a:r>
          </a:p>
        </p:txBody>
      </p:sp>
      <p:sp>
        <p:nvSpPr>
          <p:cNvPr id="2051" name="Rectangle 3"/>
          <p:cNvSpPr>
            <a:spLocks noGrp="1" noChangeArrowheads="1"/>
          </p:cNvSpPr>
          <p:nvPr>
            <p:ph type="dt" idx="1"/>
          </p:nvPr>
        </p:nvSpPr>
        <p:spPr bwMode="auto">
          <a:xfrm>
            <a:off x="654050" y="126484"/>
            <a:ext cx="273685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200" b="1"/>
            </a:lvl1pPr>
          </a:lstStyle>
          <a:p>
            <a:r>
              <a:rPr lang="en-US" altLang="ja-JP" dirty="0"/>
              <a:t>&lt;Sept. 2016 &gt;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a:t>doc.: IEEE 802.15-&lt;doc#&gt;</a:t>
            </a:r>
            <a:endParaRPr lang="en-US" altLang="ja-JP" dirty="0"/>
          </a:p>
        </p:txBody>
      </p:sp>
      <p:sp>
        <p:nvSpPr>
          <p:cNvPr id="5" name="날짜 개체 틀 4"/>
          <p:cNvSpPr>
            <a:spLocks noGrp="1"/>
          </p:cNvSpPr>
          <p:nvPr>
            <p:ph type="dt" idx="11"/>
          </p:nvPr>
        </p:nvSpPr>
        <p:spPr/>
        <p:txBody>
          <a:bodyPr/>
          <a:lstStyle/>
          <a:p>
            <a:r>
              <a:rPr lang="en-US" altLang="ja-JP"/>
              <a:t>&lt;month year&gt;</a:t>
            </a:r>
            <a:endParaRPr lang="en-US" altLang="ja-JP" dirty="0"/>
          </a:p>
        </p:txBody>
      </p:sp>
      <p:sp>
        <p:nvSpPr>
          <p:cNvPr id="6" name="바닥글 개체 틀 5"/>
          <p:cNvSpPr>
            <a:spLocks noGrp="1"/>
          </p:cNvSpPr>
          <p:nvPr>
            <p:ph type="ftr" sz="quarter" idx="12"/>
          </p:nvPr>
        </p:nvSpPr>
        <p:spPr/>
        <p:txBody>
          <a:bodyPr/>
          <a:lstStyle/>
          <a:p>
            <a:pPr lvl="4"/>
            <a:r>
              <a:rPr lang="en-US" altLang="ja-JP"/>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a:t>Page </a:t>
            </a:r>
            <a:fld id="{AE58050A-21AB-46B7-904C-34A3071FC9BC}" type="slidenum">
              <a:rPr lang="en-US" altLang="ja-JP" smtClean="0"/>
              <a:pPr/>
              <a:t>1</a:t>
            </a:fld>
            <a:endParaRPr lang="en-US" altLang="ja-JP" dirty="0"/>
          </a:p>
        </p:txBody>
      </p:sp>
    </p:spTree>
    <p:extLst>
      <p:ext uri="{BB962C8B-B14F-4D97-AF65-F5344CB8AC3E}">
        <p14:creationId xmlns:p14="http://schemas.microsoft.com/office/powerpoint/2010/main" val="118309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055643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67384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4124172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472134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7</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1033303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8</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3089807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ja-JP"/>
              <a:t>Slide </a:t>
            </a:r>
            <a:fld id="{E8D8FCEF-815D-46A3-BED4-14D99570ADD6}" type="slidenum">
              <a:rPr lang="en-US" altLang="ja-JP" smtClean="0"/>
              <a:pPr/>
              <a:t>‹#›</a:t>
            </a:fld>
            <a:endParaRPr lang="en-US" altLang="ja-JP" dirty="0"/>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2" name="Rectangle 11"/>
          <p:cNvSpPr/>
          <p:nvPr/>
        </p:nvSpPr>
        <p:spPr>
          <a:xfrm>
            <a:off x="6295875" y="6477906"/>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a:ea typeface="굴림" charset="-127"/>
              </a:rPr>
              <a:t>January</a:t>
            </a:r>
            <a:r>
              <a:rPr lang="en-US" altLang="ko-KR" sz="1400" b="1" baseline="0" dirty="0">
                <a:ea typeface="굴림" charset="-127"/>
              </a:rPr>
              <a:t> 2018					    </a:t>
            </a:r>
            <a:r>
              <a:rPr lang="en-US" altLang="ko-KR" sz="1400" b="1" dirty="0">
                <a:ea typeface="굴림" charset="-127"/>
              </a:rPr>
              <a:t>doc.: IEEE </a:t>
            </a:r>
            <a:r>
              <a:rPr lang="en-US" sz="1200" b="1" i="0" kern="1200" dirty="0">
                <a:solidFill>
                  <a:schemeClr val="tx1"/>
                </a:solidFill>
                <a:effectLst/>
                <a:latin typeface="Times New Roman" pitchFamily="18" charset="0"/>
                <a:ea typeface="+mn-ea"/>
                <a:cs typeface="+mn-cs"/>
              </a:rPr>
              <a:t>15-18-0039-00-0vat</a:t>
            </a:r>
            <a:endParaRPr lang="en-US" altLang="ko-KR" dirty="0">
              <a:ea typeface="굴림" charset="-127"/>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ja-JP"/>
              <a:t>Slide </a:t>
            </a:r>
            <a:fld id="{E8D8FCEF-815D-46A3-BED4-14D99570ADD6}" type="slidenum">
              <a:rPr lang="en-US" altLang="ja-JP" smtClean="0"/>
              <a:pPr/>
              <a:t>‹#›</a:t>
            </a:fld>
            <a:endParaRPr lang="en-US" altLang="ja-JP" dirty="0"/>
          </a:p>
        </p:txBody>
      </p:sp>
      <p:sp>
        <p:nvSpPr>
          <p:cNvPr id="8" name="Rectangle 7"/>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a:ea typeface="굴림" charset="-127"/>
              </a:rPr>
              <a:t>January</a:t>
            </a:r>
            <a:r>
              <a:rPr lang="en-US" altLang="ko-KR" sz="1400" b="1" baseline="0" dirty="0">
                <a:ea typeface="굴림" charset="-127"/>
              </a:rPr>
              <a:t> 2018					    </a:t>
            </a:r>
            <a:r>
              <a:rPr lang="en-US" altLang="ko-KR" sz="1400" b="1" dirty="0">
                <a:ea typeface="굴림" charset="-127"/>
              </a:rPr>
              <a:t>doc.: IEEE </a:t>
            </a:r>
            <a:r>
              <a:rPr lang="en-US" altLang="ko-KR" b="1" dirty="0">
                <a:ea typeface="굴림" charset="-127"/>
              </a:rPr>
              <a:t>15-18-0039-00-0vat</a:t>
            </a:r>
            <a:endParaRPr lang="en-US" altLang="ko-KR" dirty="0">
              <a:ea typeface="굴림" charset="-127"/>
            </a:endParaRPr>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a:t>Click to edit Master title style</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Click to edit Master title style</a:t>
            </a:r>
            <a:endParaRPr lang="ko-KR" altLang="en-US"/>
          </a:p>
        </p:txBody>
      </p:sp>
      <p:sp>
        <p:nvSpPr>
          <p:cNvPr id="7" name="Rectangle 6"/>
          <p:cNvSpPr>
            <a:spLocks noGrp="1" noChangeArrowheads="1"/>
          </p:cNvSpPr>
          <p:nvPr>
            <p:ph type="sldNum" sz="quarter" idx="12"/>
          </p:nvPr>
        </p:nvSpPr>
        <p:spPr/>
        <p:txBody>
          <a:bodyPr/>
          <a:lstStyle>
            <a:lvl1pPr>
              <a:defRPr/>
            </a:lvl1pPr>
          </a:lstStyle>
          <a:p>
            <a:r>
              <a:rPr lang="en-US" altLang="ja-JP"/>
              <a:t>Slide </a:t>
            </a:r>
            <a:fld id="{E8D8FCEF-815D-46A3-BED4-14D99570ADD6}" type="slidenum">
              <a:rPr lang="en-US" altLang="ja-JP" smtClean="0"/>
              <a:pPr/>
              <a:t>‹#›</a:t>
            </a:fld>
            <a:endParaRPr lang="en-US" altLang="ja-JP" dirty="0"/>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a:ea typeface="굴림" charset="-127"/>
              </a:rPr>
              <a:t>January</a:t>
            </a:r>
            <a:r>
              <a:rPr lang="en-US" altLang="ko-KR" sz="1400" b="1" baseline="0" dirty="0">
                <a:ea typeface="굴림" charset="-127"/>
              </a:rPr>
              <a:t> 2018					    </a:t>
            </a:r>
            <a:r>
              <a:rPr lang="en-US" altLang="ko-KR" sz="1400" b="1" dirty="0">
                <a:ea typeface="굴림" charset="-127"/>
              </a:rPr>
              <a:t>doc.: IEEE </a:t>
            </a:r>
            <a:r>
              <a:rPr lang="en-US" altLang="ko-KR" b="1" dirty="0">
                <a:ea typeface="굴림" charset="-127"/>
              </a:rPr>
              <a:t>15-18-0039-00-0vat</a:t>
            </a:r>
            <a:endParaRPr lang="en-US" altLang="ko-KR" dirty="0">
              <a:ea typeface="굴림" charset="-127"/>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ja-JP"/>
              <a:t>Slide </a:t>
            </a:r>
            <a:fld id="{E8D8FCEF-815D-46A3-BED4-14D99570ADD6}" type="slidenum">
              <a:rPr lang="en-US" altLang="ja-JP" smtClean="0"/>
              <a:pPr/>
              <a:t>‹#›</a:t>
            </a:fld>
            <a:endParaRPr lang="en-US" altLang="ja-JP" dirty="0"/>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1" name="Rectangle 10"/>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 2018					    </a:t>
            </a:r>
            <a:r>
              <a:rPr lang="en-US" altLang="ko-KR" sz="1400" b="1" dirty="0">
                <a:ea typeface="굴림" charset="-127"/>
              </a:rPr>
              <a:t>doc.: IEEE </a:t>
            </a:r>
            <a:r>
              <a:rPr lang="en-US" sz="1200" b="1" i="0" kern="1200" dirty="0">
                <a:solidFill>
                  <a:schemeClr val="tx1"/>
                </a:solidFill>
                <a:effectLst/>
                <a:latin typeface="Times New Roman" pitchFamily="18" charset="0"/>
                <a:ea typeface="+mn-ea"/>
                <a:cs typeface="+mn-cs"/>
              </a:rPr>
              <a:t>15-18-0039-00-0vat</a:t>
            </a:r>
            <a:endParaRPr lang="en-US" altLang="ko-KR" dirty="0">
              <a:ea typeface="굴림" charset="-127"/>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838200"/>
            <a:ext cx="3008313" cy="596900"/>
          </a:xfrm>
        </p:spPr>
        <p:txBody>
          <a:bodyPr anchor="b"/>
          <a:lstStyle>
            <a:lvl1pPr algn="l">
              <a:defRPr sz="2000" b="1"/>
            </a:lvl1pPr>
          </a:lstStyle>
          <a:p>
            <a:r>
              <a:rPr lang="en-US" altLang="ko-KR"/>
              <a:t>Click to edit Master title style</a:t>
            </a:r>
            <a:endParaRPr lang="ko-KR" altLang="en-US"/>
          </a:p>
        </p:txBody>
      </p:sp>
      <p:sp>
        <p:nvSpPr>
          <p:cNvPr id="3" name="내용 개체 틀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ja-JP"/>
              <a:t>Slide </a:t>
            </a:r>
            <a:fld id="{E8D8FCEF-815D-46A3-BED4-14D99570ADD6}" type="slidenum">
              <a:rPr lang="en-US" altLang="ja-JP" smtClean="0"/>
              <a:pPr/>
              <a:t>‹#›</a:t>
            </a:fld>
            <a:endParaRPr lang="en-US" altLang="ja-JP" dirty="0"/>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50679"/>
            <a:ext cx="7848600" cy="246221"/>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 2018 			                                       </a:t>
            </a:r>
            <a:r>
              <a:rPr lang="en-US" altLang="ko-KR" sz="1400" b="1" dirty="0">
                <a:ea typeface="굴림" charset="-127"/>
              </a:rPr>
              <a:t>doc.: </a:t>
            </a:r>
            <a:r>
              <a:rPr lang="en-US" altLang="ko-KR" sz="1600" b="1" dirty="0">
                <a:ea typeface="굴림" charset="-127"/>
              </a:rPr>
              <a:t>IEEE </a:t>
            </a:r>
            <a:r>
              <a:rPr lang="en-US" altLang="ko-KR" sz="1400" b="1" i="0" kern="1200" dirty="0">
                <a:solidFill>
                  <a:schemeClr val="tx1"/>
                </a:solidFill>
                <a:effectLst/>
                <a:latin typeface="Times New Roman" pitchFamily="18" charset="0"/>
                <a:ea typeface="+mn-ea"/>
                <a:cs typeface="+mn-cs"/>
              </a:rPr>
              <a:t>15-18-0039-00-0vat</a:t>
            </a:r>
            <a:endParaRPr lang="en-US" altLang="ko-KR" dirty="0">
              <a:ea typeface="굴림" charset="-127"/>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en-US" altLang="ko-KR"/>
              <a:t>Click to edit Master title style</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ko-KR" noProof="0"/>
              <a:t>Click icon to add picture</a:t>
            </a:r>
            <a:endParaRPr lang="ko-KR" altLang="en-US" noProof="0"/>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ja-JP"/>
              <a:t>Slide </a:t>
            </a:r>
            <a:fld id="{E8D8FCEF-815D-46A3-BED4-14D99570ADD6}" type="slidenum">
              <a:rPr lang="en-US" altLang="ja-JP" smtClean="0"/>
              <a:pPr/>
              <a:t>‹#›</a:t>
            </a:fld>
            <a:endParaRPr lang="en-US" altLang="ja-JP" dirty="0"/>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50679"/>
            <a:ext cx="7848600" cy="246221"/>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 2018 			                                       </a:t>
            </a:r>
            <a:r>
              <a:rPr lang="en-US" altLang="ko-KR" sz="1400" b="1" dirty="0">
                <a:ea typeface="굴림" charset="-127"/>
              </a:rPr>
              <a:t>doc.: </a:t>
            </a:r>
            <a:r>
              <a:rPr lang="en-US" altLang="ko-KR" sz="1600" b="1" dirty="0">
                <a:ea typeface="굴림" charset="-127"/>
              </a:rPr>
              <a:t>IEEE </a:t>
            </a:r>
            <a:r>
              <a:rPr lang="en-US" altLang="ko-KR" sz="1400" b="1" i="0" kern="1200" dirty="0">
                <a:solidFill>
                  <a:schemeClr val="tx1"/>
                </a:solidFill>
                <a:effectLst/>
                <a:latin typeface="Times New Roman" pitchFamily="18" charset="0"/>
                <a:ea typeface="+mn-ea"/>
                <a:cs typeface="+mn-cs"/>
              </a:rPr>
              <a:t>15-18-0039-00-0vat</a:t>
            </a:r>
            <a:endParaRPr lang="en-US" altLang="ko-KR" dirty="0">
              <a:ea typeface="굴림" charset="-127"/>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01000" cy="762000"/>
          </a:xfrm>
        </p:spPr>
        <p:txBody>
          <a:bodyPr/>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533400" y="1524000"/>
            <a:ext cx="8001000" cy="42672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ja-JP"/>
              <a:t>Slide </a:t>
            </a:r>
            <a:fld id="{E8D8FCEF-815D-46A3-BED4-14D99570ADD6}" type="slidenum">
              <a:rPr lang="en-US" altLang="ja-JP" smtClean="0"/>
              <a:pPr/>
              <a:t>‹#›</a:t>
            </a:fld>
            <a:endParaRPr lang="en-US" altLang="ja-JP" dirty="0"/>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50679"/>
            <a:ext cx="7848600" cy="246221"/>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 2018 				                   </a:t>
            </a:r>
            <a:r>
              <a:rPr lang="en-US" altLang="ko-KR" sz="1400" b="1" dirty="0">
                <a:ea typeface="굴림" charset="-127"/>
              </a:rPr>
              <a:t>doc.: </a:t>
            </a:r>
            <a:r>
              <a:rPr lang="en-US" altLang="ko-KR" sz="1600" b="1" dirty="0">
                <a:ea typeface="굴림" charset="-127"/>
              </a:rPr>
              <a:t>IEEE </a:t>
            </a:r>
            <a:r>
              <a:rPr lang="en-US" altLang="ko-KR" sz="1400" b="1" i="0" kern="1200" dirty="0">
                <a:solidFill>
                  <a:schemeClr val="tx1"/>
                </a:solidFill>
                <a:effectLst/>
                <a:latin typeface="Times New Roman" pitchFamily="18" charset="0"/>
                <a:ea typeface="+mn-ea"/>
                <a:cs typeface="+mn-cs"/>
              </a:rPr>
              <a:t>15-18-0039-00-0vat</a:t>
            </a:r>
            <a:endParaRPr lang="en-US" altLang="ko-KR" dirty="0">
              <a:ea typeface="굴림" charset="-127"/>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53200" y="1219200"/>
            <a:ext cx="2133600" cy="4876800"/>
          </a:xfrm>
        </p:spPr>
        <p:txBody>
          <a:bodyPr vert="eaVert"/>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304800" y="1219200"/>
            <a:ext cx="6248400" cy="48768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6" name="Rectangle 6"/>
          <p:cNvSpPr>
            <a:spLocks noGrp="1" noChangeArrowheads="1"/>
          </p:cNvSpPr>
          <p:nvPr>
            <p:ph type="sldNum" sz="quarter" idx="12"/>
          </p:nvPr>
        </p:nvSpPr>
        <p:spPr/>
        <p:txBody>
          <a:bodyPr/>
          <a:lstStyle>
            <a:lvl1pPr>
              <a:defRPr/>
            </a:lvl1pPr>
          </a:lstStyle>
          <a:p>
            <a:r>
              <a:rPr lang="en-US" altLang="ja-JP"/>
              <a:t>Slide </a:t>
            </a:r>
            <a:fld id="{E8D8FCEF-815D-46A3-BED4-14D99570ADD6}" type="slidenum">
              <a:rPr lang="en-US" altLang="ja-JP" smtClean="0"/>
              <a:pPr/>
              <a:t>‹#›</a:t>
            </a:fld>
            <a:endParaRPr lang="en-US" altLang="ja-JP" dirty="0"/>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50679"/>
            <a:ext cx="7848600" cy="246221"/>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 2018 			                                        </a:t>
            </a:r>
            <a:r>
              <a:rPr lang="en-US" altLang="ko-KR" sz="1400" b="1" dirty="0">
                <a:ea typeface="굴림" charset="-127"/>
              </a:rPr>
              <a:t>doc.: </a:t>
            </a:r>
            <a:r>
              <a:rPr lang="en-US" altLang="ko-KR" sz="1600" b="1" dirty="0">
                <a:ea typeface="굴림" charset="-127"/>
              </a:rPr>
              <a:t>IEEE </a:t>
            </a:r>
            <a:r>
              <a:rPr lang="en-US" altLang="ko-KR" sz="1400" b="1" i="0" kern="1200" dirty="0">
                <a:solidFill>
                  <a:schemeClr val="tx1"/>
                </a:solidFill>
                <a:effectLst/>
                <a:latin typeface="Times New Roman" pitchFamily="18" charset="0"/>
                <a:ea typeface="+mn-ea"/>
                <a:cs typeface="+mn-cs"/>
              </a:rPr>
              <a:t>15-18-0039-00-0vat</a:t>
            </a:r>
            <a:endParaRPr lang="en-US" altLang="ko-KR" dirty="0">
              <a:ea typeface="굴림" charset="-127"/>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ltLang="ko-KR"/>
              <a:t>Click to edit Master title style</a:t>
            </a:r>
            <a:endParaRPr lang="ko-KR" altLang="en-US"/>
          </a:p>
        </p:txBody>
      </p:sp>
      <p:sp>
        <p:nvSpPr>
          <p:cNvPr id="10" name="Slide Number Placeholder 9"/>
          <p:cNvSpPr>
            <a:spLocks noGrp="1"/>
          </p:cNvSpPr>
          <p:nvPr>
            <p:ph type="sldNum" sz="quarter" idx="12"/>
          </p:nvPr>
        </p:nvSpPr>
        <p:spPr/>
        <p:txBody>
          <a:bodyPr/>
          <a:lstStyle/>
          <a:p>
            <a:r>
              <a:rPr lang="en-US" altLang="ja-JP"/>
              <a:t>Slide </a:t>
            </a:r>
            <a:fld id="{E8D8FCEF-815D-46A3-BED4-14D99570ADD6}" type="slidenum">
              <a:rPr lang="en-US" altLang="ja-JP" smtClean="0"/>
              <a:pPr/>
              <a:t>‹#›</a:t>
            </a:fld>
            <a:endParaRPr lang="en-US" altLang="ja-JP" dirty="0"/>
          </a:p>
        </p:txBody>
      </p:sp>
      <p:sp>
        <p:nvSpPr>
          <p:cNvPr id="11" name="Rectangle 10"/>
          <p:cNvSpPr>
            <a:spLocks noChangeArrowheads="1"/>
          </p:cNvSpPr>
          <p:nvPr userDrawn="1"/>
        </p:nvSpPr>
        <p:spPr bwMode="auto">
          <a:xfrm>
            <a:off x="685800" y="350679"/>
            <a:ext cx="7848600" cy="246221"/>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 2018			                                        </a:t>
            </a:r>
            <a:r>
              <a:rPr lang="en-US" altLang="ko-KR" sz="1400" b="1" dirty="0">
                <a:ea typeface="굴림" charset="-127"/>
              </a:rPr>
              <a:t>doc.: </a:t>
            </a:r>
            <a:r>
              <a:rPr lang="en-US" altLang="ko-KR" sz="1600" b="1" dirty="0">
                <a:ea typeface="굴림" charset="-127"/>
              </a:rPr>
              <a:t>IEEE </a:t>
            </a:r>
            <a:r>
              <a:rPr lang="en-US" altLang="ko-KR" sz="1400" b="1" i="0" kern="1200" dirty="0">
                <a:solidFill>
                  <a:schemeClr val="tx1"/>
                </a:solidFill>
                <a:effectLst/>
                <a:latin typeface="Times New Roman" pitchFamily="18" charset="0"/>
                <a:ea typeface="+mn-ea"/>
                <a:cs typeface="+mn-cs"/>
              </a:rPr>
              <a:t>15-18-0039-00-0vat</a:t>
            </a:r>
            <a:endParaRPr lang="en-US" altLang="ko-KR" dirty="0">
              <a:ea typeface="굴림" charset="-127"/>
            </a:endParaRPr>
          </a:p>
        </p:txBody>
      </p:sp>
      <p:sp>
        <p:nvSpPr>
          <p:cNvPr id="13" name="Rectangle 5"/>
          <p:cNvSpPr txBox="1">
            <a:spLocks noChangeArrowheads="1"/>
          </p:cNvSpPr>
          <p:nvPr userDrawn="1"/>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Line 8"/>
          <p:cNvSpPr>
            <a:spLocks noChangeShapeType="1"/>
          </p:cNvSpPr>
          <p:nvPr userDrawn="1"/>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5" name="Line 8"/>
          <p:cNvSpPr>
            <a:spLocks noChangeShapeType="1"/>
          </p:cNvSpPr>
          <p:nvPr userDrawn="1"/>
        </p:nvSpPr>
        <p:spPr bwMode="auto">
          <a:xfrm>
            <a:off x="685800" y="6381328"/>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1637226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a:t>Click to edit Master title style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ja-JP"/>
              <a:t>Slide </a:t>
            </a:r>
            <a:fld id="{E8D8FCEF-815D-46A3-BED4-14D99570ADD6}" type="slidenum">
              <a:rPr lang="en-US" altLang="ja-JP" smtClean="0"/>
              <a:pPr/>
              <a:t>‹#›</a:t>
            </a:fld>
            <a:endParaRPr lang="en-US" altLang="ja-JP"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019800" y="6534817"/>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a:ea typeface="굴림" charset="-127"/>
              </a:rPr>
              <a:t>January</a:t>
            </a:r>
            <a:r>
              <a:rPr lang="en-US" altLang="ko-KR" sz="1400" b="1" baseline="0" dirty="0">
                <a:ea typeface="굴림" charset="-127"/>
              </a:rPr>
              <a:t> 2017					    </a:t>
            </a:r>
            <a:r>
              <a:rPr lang="en-US" altLang="ko-KR" sz="1400" b="1" dirty="0">
                <a:ea typeface="굴림" charset="-127"/>
              </a:rPr>
              <a:t>doc.: IEEE </a:t>
            </a:r>
            <a:r>
              <a:rPr lang="en-US" sz="1200" b="1" i="0" kern="1200" dirty="0">
                <a:solidFill>
                  <a:schemeClr val="tx1"/>
                </a:solidFill>
                <a:effectLst/>
                <a:latin typeface="Times New Roman" pitchFamily="18" charset="0"/>
                <a:ea typeface="+mn-ea"/>
                <a:cs typeface="+mn-cs"/>
              </a:rPr>
              <a:t>15-17-0275-00-0vat</a:t>
            </a:r>
            <a:endParaRPr lang="en-US" altLang="ko-KR" dirty="0">
              <a:ea typeface="굴림" charset="-127"/>
            </a:endParaRP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Lst>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323528" y="692696"/>
            <a:ext cx="8568952" cy="5473293"/>
          </a:xfrm>
          <a:prstGeom prst="rect">
            <a:avLst/>
          </a:prstGeom>
          <a:noFill/>
          <a:ln w="12700">
            <a:noFill/>
            <a:miter lim="800000"/>
            <a:headEnd type="none" w="sm" len="sm"/>
            <a:tailEnd type="none" w="sm" len="sm"/>
          </a:ln>
          <a:effectLst/>
        </p:spPr>
        <p:txBody>
          <a:bodyPr wrap="square">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Interest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[Current vehicular assistive technologies: Features, Limitations, and Challenges]	</a:t>
            </a:r>
          </a:p>
          <a:p>
            <a:r>
              <a:rPr lang="en-US" altLang="ja-JP" sz="1600" b="1" dirty="0">
                <a:ea typeface="ＭＳ Ｐゴシック" charset="-128"/>
              </a:rPr>
              <a:t>Date Submitted: </a:t>
            </a:r>
            <a:r>
              <a:rPr lang="en-US" altLang="ja-JP" sz="1600" dirty="0">
                <a:ea typeface="ＭＳ Ｐゴシック" charset="-128"/>
              </a:rPr>
              <a:t>[January, 2018]	</a:t>
            </a:r>
          </a:p>
          <a:p>
            <a:r>
              <a:rPr lang="en-US" altLang="ja-JP" sz="1600" b="1" dirty="0">
                <a:ea typeface="ＭＳ Ｐゴシック" charset="-128"/>
              </a:rPr>
              <a:t>Source:</a:t>
            </a:r>
            <a:r>
              <a:rPr lang="en-US" altLang="ja-JP" sz="1600" dirty="0">
                <a:ea typeface="ＭＳ Ｐゴシック" charset="-128"/>
              </a:rPr>
              <a:t> [</a:t>
            </a:r>
            <a:r>
              <a:rPr lang="en-US" altLang="en-US" sz="1600" dirty="0"/>
              <a:t>Mostafa Zaman Chowdhury, Md. Tanvir Hossan, Md. Shahjalal, Moh. Khalid Hasan, and </a:t>
            </a:r>
            <a:r>
              <a:rPr lang="en-US" altLang="zh-CN" sz="1600" dirty="0"/>
              <a:t>Yeong Min Jang</a:t>
            </a:r>
            <a:r>
              <a:rPr lang="en-US" altLang="ja-JP" sz="1600" dirty="0">
                <a:ea typeface="ＭＳ Ｐゴシック" charset="-128"/>
              </a:rPr>
              <a:t>] </a:t>
            </a:r>
          </a:p>
          <a:p>
            <a:r>
              <a:rPr lang="en-US" altLang="ja-JP" sz="1600" dirty="0">
                <a:ea typeface="ＭＳ Ｐゴシック" charset="-128"/>
              </a:rPr>
              <a:t>Company [</a:t>
            </a:r>
            <a:r>
              <a:rPr lang="en-US" altLang="ko-KR" sz="1600" dirty="0">
                <a:ea typeface="굴림" charset="-127"/>
              </a:rPr>
              <a:t>Kookmin University</a:t>
            </a:r>
            <a:r>
              <a:rPr lang="en-US" altLang="ja-JP" sz="1600" dirty="0">
                <a:ea typeface="ＭＳ Ｐゴシック" charset="-128"/>
              </a:rPr>
              <a:t>]</a:t>
            </a:r>
          </a:p>
          <a:p>
            <a:r>
              <a:rPr lang="en-US" altLang="ja-JP" sz="1600" dirty="0">
                <a:ea typeface="ＭＳ Ｐゴシック" charset="-128"/>
              </a:rPr>
              <a:t>Address [Seoul, Korea]</a:t>
            </a:r>
          </a:p>
          <a:p>
            <a:r>
              <a:rPr lang="en-US" altLang="ja-JP" sz="1600" dirty="0">
                <a:ea typeface="ＭＳ Ｐゴシック" charset="-128"/>
              </a:rPr>
              <a:t>Voice:[+82-2-910-5068], FAX: [+82-2-910-4449], E-Mail: [</a:t>
            </a:r>
            <a:r>
              <a:rPr lang="en-US" altLang="ko-KR" sz="1600" dirty="0">
                <a:ea typeface="굴림" charset="-127"/>
              </a:rPr>
              <a:t>yjang@kookmin.ac.kr</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a:ea typeface="ＭＳ Ｐゴシック" charset="-128"/>
              </a:rPr>
              <a:t>[A brief introduction about the limitations and challenges of existing vehicular assistive technologies]</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[Report </a:t>
            </a:r>
            <a:r>
              <a:rPr lang="en-US" altLang="ja-JP" sz="1600" dirty="0">
                <a:ea typeface="ＭＳ Ｐゴシック" charset="-128"/>
              </a:rPr>
              <a:t>progress to WG]</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a:t>
            </a:r>
            <a:r>
              <a:rPr lang="en-US" altLang="ja-JP" sz="1600" dirty="0">
                <a:solidFill>
                  <a:schemeClr val="tx2"/>
                </a:solidFill>
                <a:ea typeface="ＭＳ Ｐゴシック" charset="-128"/>
              </a:rPr>
              <a:t>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791444" y="1484784"/>
            <a:ext cx="7632848" cy="3456384"/>
          </a:xfrm>
        </p:spPr>
        <p:txBody>
          <a:bodyPr/>
          <a:lstStyle/>
          <a:p>
            <a:r>
              <a:rPr lang="en-US" altLang="ja-JP" b="1" dirty="0">
                <a:solidFill>
                  <a:schemeClr val="tx1"/>
                </a:solidFill>
                <a:ea typeface="ＭＳ Ｐゴシック" pitchFamily="50" charset="-128"/>
              </a:rPr>
              <a:t>IEEE 802.15 IG VAT</a:t>
            </a:r>
            <a:br>
              <a:rPr lang="en-US" altLang="ja-JP" b="1" dirty="0">
                <a:ea typeface="ＭＳ Ｐゴシック" pitchFamily="50" charset="-128"/>
              </a:rPr>
            </a:br>
            <a:br>
              <a:rPr lang="en-US" altLang="ja-JP" b="1" dirty="0">
                <a:ea typeface="ＭＳ Ｐゴシック" pitchFamily="50" charset="-128"/>
              </a:rPr>
            </a:br>
            <a:r>
              <a:rPr lang="en-US" altLang="ja-JP" dirty="0">
                <a:solidFill>
                  <a:schemeClr val="tx1"/>
                </a:solidFill>
                <a:ea typeface="ＭＳ Ｐゴシック" pitchFamily="50" charset="-128"/>
              </a:rPr>
              <a:t>Current Vehicular Assistive Technologies: Features, Limitations, and Challenges </a:t>
            </a:r>
            <a:endParaRPr lang="ja-JP" altLang="ja-JP" dirty="0">
              <a:solidFill>
                <a:schemeClr val="tx1"/>
              </a:solidFill>
            </a:endParaRPr>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654968"/>
            <a:ext cx="8856984" cy="870992"/>
          </a:xfrm>
          <a:ln/>
        </p:spPr>
        <p:txBody>
          <a:bodyPr/>
          <a:lstStyle/>
          <a:p>
            <a:r>
              <a:rPr lang="en-US" altLang="ja-JP" dirty="0"/>
              <a:t>Introduction</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12" name="TextBox 11"/>
          <p:cNvSpPr txBox="1"/>
          <p:nvPr/>
        </p:nvSpPr>
        <p:spPr>
          <a:xfrm>
            <a:off x="416682" y="1700808"/>
            <a:ext cx="8386836" cy="3046988"/>
          </a:xfrm>
          <a:prstGeom prst="rect">
            <a:avLst/>
          </a:prstGeom>
          <a:noFill/>
        </p:spPr>
        <p:txBody>
          <a:bodyPr wrap="square" rtlCol="0">
            <a:spAutoFit/>
          </a:bodyPr>
          <a:lstStyle/>
          <a:p>
            <a:pPr algn="just"/>
            <a:r>
              <a:rPr lang="en-US" sz="2400" dirty="0">
                <a:cs typeface="Times New Roman" panose="02020603050405020304" pitchFamily="18" charset="0"/>
              </a:rPr>
              <a:t>Currently, there are various technologies and protocols are either used and proposed for vehicle assist issues. Those technologies has some advantages along with some drawbacks individually. In this document, we discuss about those features and limitations of those technologies. Concurrently, the existing challenges in the development progress of them also discuss at the end of the document. Optical camera communication (OCC) is able to overcome the existing limitations.</a:t>
            </a:r>
          </a:p>
        </p:txBody>
      </p:sp>
    </p:spTree>
    <p:extLst>
      <p:ext uri="{BB962C8B-B14F-4D97-AF65-F5344CB8AC3E}">
        <p14:creationId xmlns:p14="http://schemas.microsoft.com/office/powerpoint/2010/main" val="2509029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692696"/>
            <a:ext cx="8856984" cy="870992"/>
          </a:xfrm>
          <a:ln/>
        </p:spPr>
        <p:txBody>
          <a:bodyPr/>
          <a:lstStyle/>
          <a:p>
            <a:r>
              <a:rPr lang="en-US" altLang="ja-JP" dirty="0"/>
              <a:t>Features of Vehicular Assistive Technology</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12" name="TextBox 11"/>
          <p:cNvSpPr txBox="1"/>
          <p:nvPr/>
        </p:nvSpPr>
        <p:spPr>
          <a:xfrm>
            <a:off x="505644" y="1785005"/>
            <a:ext cx="8386836" cy="4524315"/>
          </a:xfrm>
          <a:prstGeom prst="rect">
            <a:avLst/>
          </a:prstGeom>
          <a:noFill/>
        </p:spPr>
        <p:txBody>
          <a:bodyPr wrap="square" rtlCol="0">
            <a:spAutoFit/>
          </a:bodyPr>
          <a:lstStyle/>
          <a:p>
            <a:pPr marL="342900" indent="-342900" algn="just">
              <a:buFont typeface="Wingdings" panose="05000000000000000000" pitchFamily="2" charset="2"/>
              <a:buChar char="§"/>
            </a:pPr>
            <a:r>
              <a:rPr lang="en-US" sz="2400" dirty="0">
                <a:cs typeface="Times New Roman" panose="02020603050405020304" pitchFamily="18" charset="0"/>
              </a:rPr>
              <a:t>The technology use wireless channel with massive connected nodes.</a:t>
            </a:r>
          </a:p>
          <a:p>
            <a:pPr marL="457200" indent="-457200" algn="just">
              <a:buFont typeface="Wingdings" panose="05000000000000000000" pitchFamily="2" charset="2"/>
              <a:buChar char="§"/>
            </a:pPr>
            <a:r>
              <a:rPr lang="en-US" sz="2400" dirty="0">
                <a:cs typeface="Times New Roman" panose="02020603050405020304" pitchFamily="18" charset="0"/>
              </a:rPr>
              <a:t> Delivering information from one vehicle to another vehicle to make fast decision. </a:t>
            </a:r>
          </a:p>
          <a:p>
            <a:pPr marL="457200" indent="-457200" algn="just">
              <a:buFont typeface="Wingdings" panose="05000000000000000000" pitchFamily="2" charset="2"/>
              <a:buChar char="§"/>
            </a:pPr>
            <a:r>
              <a:rPr lang="en-US" sz="2400" dirty="0">
                <a:cs typeface="Times New Roman" panose="02020603050405020304" pitchFamily="18" charset="0"/>
              </a:rPr>
              <a:t>The encoding and modulation scheme must applicable in all speed scenarios (e.g., 110 km/h)</a:t>
            </a:r>
          </a:p>
          <a:p>
            <a:pPr marL="457200" indent="-457200" algn="just">
              <a:buFont typeface="Wingdings" panose="05000000000000000000" pitchFamily="2" charset="2"/>
              <a:buChar char="§"/>
            </a:pPr>
            <a:r>
              <a:rPr lang="en-US" sz="2400" dirty="0">
                <a:cs typeface="Times New Roman" panose="02020603050405020304" pitchFamily="18" charset="0"/>
              </a:rPr>
              <a:t>The technology should be cost effective and modify little bit the whole infrastructure for vehicle environment.</a:t>
            </a:r>
          </a:p>
          <a:p>
            <a:pPr marL="457200" indent="-457200" algn="just">
              <a:buFont typeface="Wingdings" panose="05000000000000000000" pitchFamily="2" charset="2"/>
              <a:buChar char="§"/>
            </a:pPr>
            <a:r>
              <a:rPr lang="en-US" sz="2400" dirty="0">
                <a:cs typeface="Times New Roman" panose="02020603050405020304" pitchFamily="18" charset="0"/>
              </a:rPr>
              <a:t>The position node as well as the network topology will change frequently due to varying speed of vehicles. </a:t>
            </a:r>
          </a:p>
          <a:p>
            <a:pPr marL="457200" indent="-457200" algn="just">
              <a:buFont typeface="Wingdings" panose="05000000000000000000" pitchFamily="2" charset="2"/>
              <a:buChar char="§"/>
            </a:pPr>
            <a:r>
              <a:rPr lang="en-US" sz="2400" dirty="0">
                <a:cs typeface="Times New Roman" panose="02020603050405020304" pitchFamily="18" charset="0"/>
              </a:rPr>
              <a:t>All supporting infrastructures will inter-connect with each other and simultaneously assist the vehicle during the demand.</a:t>
            </a:r>
          </a:p>
        </p:txBody>
      </p:sp>
    </p:spTree>
    <p:extLst>
      <p:ext uri="{BB962C8B-B14F-4D97-AF65-F5344CB8AC3E}">
        <p14:creationId xmlns:p14="http://schemas.microsoft.com/office/powerpoint/2010/main" val="225003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692696"/>
            <a:ext cx="8856984" cy="870992"/>
          </a:xfrm>
          <a:ln/>
        </p:spPr>
        <p:txBody>
          <a:bodyPr/>
          <a:lstStyle/>
          <a:p>
            <a:r>
              <a:rPr lang="en-US" altLang="ja-JP" dirty="0"/>
              <a:t>Limitations of Vehicular Assistive Technology (1/2)</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graphicFrame>
        <p:nvGraphicFramePr>
          <p:cNvPr id="2" name="Table 1"/>
          <p:cNvGraphicFramePr>
            <a:graphicFrameLocks noGrp="1"/>
          </p:cNvGraphicFramePr>
          <p:nvPr>
            <p:extLst>
              <p:ext uri="{D42A27DB-BD31-4B8C-83A1-F6EECF244321}">
                <p14:modId xmlns:p14="http://schemas.microsoft.com/office/powerpoint/2010/main" val="4210736261"/>
              </p:ext>
            </p:extLst>
          </p:nvPr>
        </p:nvGraphicFramePr>
        <p:xfrm>
          <a:off x="683568" y="2348880"/>
          <a:ext cx="7992888" cy="2194560"/>
        </p:xfrm>
        <a:graphic>
          <a:graphicData uri="http://schemas.openxmlformats.org/drawingml/2006/table">
            <a:tbl>
              <a:tblPr firstRow="1" bandRow="1">
                <a:tableStyleId>{5940675A-B579-460E-94D1-54222C63F5DA}</a:tableStyleId>
              </a:tblPr>
              <a:tblGrid>
                <a:gridCol w="2088232">
                  <a:extLst>
                    <a:ext uri="{9D8B030D-6E8A-4147-A177-3AD203B41FA5}">
                      <a16:colId xmlns:a16="http://schemas.microsoft.com/office/drawing/2014/main" val="551430571"/>
                    </a:ext>
                  </a:extLst>
                </a:gridCol>
                <a:gridCol w="5904656">
                  <a:extLst>
                    <a:ext uri="{9D8B030D-6E8A-4147-A177-3AD203B41FA5}">
                      <a16:colId xmlns:a16="http://schemas.microsoft.com/office/drawing/2014/main" val="1111149404"/>
                    </a:ext>
                  </a:extLst>
                </a:gridCol>
              </a:tblGrid>
              <a:tr h="198022">
                <a:tc>
                  <a:txBody>
                    <a:bodyPr/>
                    <a:lstStyle/>
                    <a:p>
                      <a:r>
                        <a:rPr lang="en-US" b="1" dirty="0"/>
                        <a:t>P</a:t>
                      </a:r>
                      <a:r>
                        <a:rPr lang="en-US" b="1" baseline="0" dirty="0"/>
                        <a:t>rotocol</a:t>
                      </a:r>
                      <a:endParaRPr lang="en-US" b="1" dirty="0"/>
                    </a:p>
                  </a:txBody>
                  <a:tcPr/>
                </a:tc>
                <a:tc>
                  <a:txBody>
                    <a:bodyPr/>
                    <a:lstStyle/>
                    <a:p>
                      <a:r>
                        <a:rPr lang="en-US" b="1" dirty="0"/>
                        <a:t>Limitations</a:t>
                      </a:r>
                    </a:p>
                  </a:txBody>
                  <a:tcPr/>
                </a:tc>
                <a:extLst>
                  <a:ext uri="{0D108BD9-81ED-4DB2-BD59-A6C34878D82A}">
                    <a16:rowId xmlns:a16="http://schemas.microsoft.com/office/drawing/2014/main" val="2080134400"/>
                  </a:ext>
                </a:extLst>
              </a:tr>
              <a:tr h="198022">
                <a:tc>
                  <a:txBody>
                    <a:bodyPr/>
                    <a:lstStyle/>
                    <a:p>
                      <a:r>
                        <a:rPr lang="en-US" dirty="0"/>
                        <a:t>IEEE 802.11p</a:t>
                      </a:r>
                    </a:p>
                  </a:txBody>
                  <a:tcPr/>
                </a:tc>
                <a:tc>
                  <a:txBody>
                    <a:bodyPr/>
                    <a:lstStyle/>
                    <a:p>
                      <a:r>
                        <a:rPr lang="en-US" dirty="0"/>
                        <a:t>Quality-of-service</a:t>
                      </a:r>
                      <a:r>
                        <a:rPr lang="en-US" baseline="0" dirty="0"/>
                        <a:t> is deteriorate in real traffic scenarios.</a:t>
                      </a:r>
                      <a:endParaRPr lang="en-US" dirty="0"/>
                    </a:p>
                  </a:txBody>
                  <a:tcPr/>
                </a:tc>
                <a:extLst>
                  <a:ext uri="{0D108BD9-81ED-4DB2-BD59-A6C34878D82A}">
                    <a16:rowId xmlns:a16="http://schemas.microsoft.com/office/drawing/2014/main" val="627283687"/>
                  </a:ext>
                </a:extLst>
              </a:tr>
              <a:tr h="198022">
                <a:tc>
                  <a:txBody>
                    <a:bodyPr/>
                    <a:lstStyle/>
                    <a:p>
                      <a:r>
                        <a:rPr lang="en-US" dirty="0"/>
                        <a:t>ADHOC MAC</a:t>
                      </a:r>
                    </a:p>
                  </a:txBody>
                  <a:tcPr/>
                </a:tc>
                <a:tc>
                  <a:txBody>
                    <a:bodyPr/>
                    <a:lstStyle/>
                    <a:p>
                      <a:r>
                        <a:rPr lang="en-US" dirty="0"/>
                        <a:t>Fixed slot number.</a:t>
                      </a:r>
                    </a:p>
                  </a:txBody>
                  <a:tcPr/>
                </a:tc>
                <a:extLst>
                  <a:ext uri="{0D108BD9-81ED-4DB2-BD59-A6C34878D82A}">
                    <a16:rowId xmlns:a16="http://schemas.microsoft.com/office/drawing/2014/main" val="1404409685"/>
                  </a:ext>
                </a:extLst>
              </a:tr>
              <a:tr h="198022">
                <a:tc>
                  <a:txBody>
                    <a:bodyPr/>
                    <a:lstStyle/>
                    <a:p>
                      <a:r>
                        <a:rPr lang="en-US" dirty="0"/>
                        <a:t>VC-MAC</a:t>
                      </a:r>
                    </a:p>
                  </a:txBody>
                  <a:tcPr/>
                </a:tc>
                <a:tc>
                  <a:txBody>
                    <a:bodyPr/>
                    <a:lstStyle/>
                    <a:p>
                      <a:r>
                        <a:rPr lang="en-US" dirty="0"/>
                        <a:t>Communication</a:t>
                      </a:r>
                      <a:r>
                        <a:rPr lang="en-US" baseline="0" dirty="0"/>
                        <a:t> between certain nodes is limited.</a:t>
                      </a:r>
                      <a:endParaRPr lang="en-US" dirty="0"/>
                    </a:p>
                  </a:txBody>
                  <a:tcPr/>
                </a:tc>
                <a:extLst>
                  <a:ext uri="{0D108BD9-81ED-4DB2-BD59-A6C34878D82A}">
                    <a16:rowId xmlns:a16="http://schemas.microsoft.com/office/drawing/2014/main" val="3727525274"/>
                  </a:ext>
                </a:extLst>
              </a:tr>
              <a:tr h="198022">
                <a:tc>
                  <a:txBody>
                    <a:bodyPr/>
                    <a:lstStyle/>
                    <a:p>
                      <a:r>
                        <a:rPr lang="en-US" dirty="0"/>
                        <a:t>MP-MAC</a:t>
                      </a:r>
                    </a:p>
                  </a:txBody>
                  <a:tcPr/>
                </a:tc>
                <a:tc>
                  <a:txBody>
                    <a:bodyPr/>
                    <a:lstStyle/>
                    <a:p>
                      <a:r>
                        <a:rPr lang="en-US" dirty="0"/>
                        <a:t>Multi-hop communication is impossible.</a:t>
                      </a:r>
                    </a:p>
                  </a:txBody>
                  <a:tcPr/>
                </a:tc>
                <a:extLst>
                  <a:ext uri="{0D108BD9-81ED-4DB2-BD59-A6C34878D82A}">
                    <a16:rowId xmlns:a16="http://schemas.microsoft.com/office/drawing/2014/main" val="272219684"/>
                  </a:ext>
                </a:extLst>
              </a:tr>
              <a:tr h="198022">
                <a:tc>
                  <a:txBody>
                    <a:bodyPr/>
                    <a:lstStyle/>
                    <a:p>
                      <a:r>
                        <a:rPr lang="en-US" dirty="0"/>
                        <a:t>DMAC</a:t>
                      </a:r>
                    </a:p>
                  </a:txBody>
                  <a:tcPr/>
                </a:tc>
                <a:tc>
                  <a:txBody>
                    <a:bodyPr/>
                    <a:lstStyle/>
                    <a:p>
                      <a:r>
                        <a:rPr lang="en-US" dirty="0"/>
                        <a:t>It is failing without the information</a:t>
                      </a:r>
                      <a:r>
                        <a:rPr lang="en-US" baseline="0" dirty="0"/>
                        <a:t> about </a:t>
                      </a:r>
                      <a:r>
                        <a:rPr lang="en-US" dirty="0"/>
                        <a:t>geographic position.</a:t>
                      </a:r>
                    </a:p>
                  </a:txBody>
                  <a:tcPr/>
                </a:tc>
                <a:extLst>
                  <a:ext uri="{0D108BD9-81ED-4DB2-BD59-A6C34878D82A}">
                    <a16:rowId xmlns:a16="http://schemas.microsoft.com/office/drawing/2014/main" val="3923192527"/>
                  </a:ext>
                </a:extLst>
              </a:tr>
            </a:tbl>
          </a:graphicData>
        </a:graphic>
      </p:graphicFrame>
      <p:sp>
        <p:nvSpPr>
          <p:cNvPr id="7" name="TextBox 6"/>
          <p:cNvSpPr txBox="1"/>
          <p:nvPr/>
        </p:nvSpPr>
        <p:spPr>
          <a:xfrm>
            <a:off x="486594" y="1702249"/>
            <a:ext cx="8386836" cy="461665"/>
          </a:xfrm>
          <a:prstGeom prst="rect">
            <a:avLst/>
          </a:prstGeom>
          <a:noFill/>
        </p:spPr>
        <p:txBody>
          <a:bodyPr wrap="square" rtlCol="0">
            <a:spAutoFit/>
          </a:bodyPr>
          <a:lstStyle/>
          <a:p>
            <a:pPr algn="just"/>
            <a:r>
              <a:rPr lang="en-US" sz="2400" dirty="0">
                <a:cs typeface="Times New Roman" panose="02020603050405020304" pitchFamily="18" charset="0"/>
              </a:rPr>
              <a:t>On the basis of MAC protocol </a:t>
            </a:r>
          </a:p>
        </p:txBody>
      </p:sp>
    </p:spTree>
    <p:extLst>
      <p:ext uri="{BB962C8B-B14F-4D97-AF65-F5344CB8AC3E}">
        <p14:creationId xmlns:p14="http://schemas.microsoft.com/office/powerpoint/2010/main" val="782734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692696"/>
            <a:ext cx="8856984" cy="870992"/>
          </a:xfrm>
          <a:ln/>
        </p:spPr>
        <p:txBody>
          <a:bodyPr/>
          <a:lstStyle/>
          <a:p>
            <a:r>
              <a:rPr lang="en-US" altLang="ja-JP" dirty="0"/>
              <a:t>Limitations of Vehicular Assistive Technology (2/2)</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graphicFrame>
        <p:nvGraphicFramePr>
          <p:cNvPr id="2" name="Table 1"/>
          <p:cNvGraphicFramePr>
            <a:graphicFrameLocks noGrp="1"/>
          </p:cNvGraphicFramePr>
          <p:nvPr>
            <p:extLst>
              <p:ext uri="{D42A27DB-BD31-4B8C-83A1-F6EECF244321}">
                <p14:modId xmlns:p14="http://schemas.microsoft.com/office/powerpoint/2010/main" val="1419679681"/>
              </p:ext>
            </p:extLst>
          </p:nvPr>
        </p:nvGraphicFramePr>
        <p:xfrm>
          <a:off x="683568" y="2348880"/>
          <a:ext cx="7992888" cy="3657600"/>
        </p:xfrm>
        <a:graphic>
          <a:graphicData uri="http://schemas.openxmlformats.org/drawingml/2006/table">
            <a:tbl>
              <a:tblPr firstRow="1" bandRow="1">
                <a:tableStyleId>{5940675A-B579-460E-94D1-54222C63F5DA}</a:tableStyleId>
              </a:tblPr>
              <a:tblGrid>
                <a:gridCol w="2160240">
                  <a:extLst>
                    <a:ext uri="{9D8B030D-6E8A-4147-A177-3AD203B41FA5}">
                      <a16:colId xmlns:a16="http://schemas.microsoft.com/office/drawing/2014/main" val="551430571"/>
                    </a:ext>
                  </a:extLst>
                </a:gridCol>
                <a:gridCol w="5832648">
                  <a:extLst>
                    <a:ext uri="{9D8B030D-6E8A-4147-A177-3AD203B41FA5}">
                      <a16:colId xmlns:a16="http://schemas.microsoft.com/office/drawing/2014/main" val="1111149404"/>
                    </a:ext>
                  </a:extLst>
                </a:gridCol>
              </a:tblGrid>
              <a:tr h="198022">
                <a:tc>
                  <a:txBody>
                    <a:bodyPr/>
                    <a:lstStyle/>
                    <a:p>
                      <a:r>
                        <a:rPr lang="en-US" b="1" dirty="0"/>
                        <a:t>Routing</a:t>
                      </a:r>
                      <a:r>
                        <a:rPr lang="en-US" b="1" baseline="0" dirty="0"/>
                        <a:t> protocol</a:t>
                      </a:r>
                      <a:endParaRPr lang="en-US" b="1" dirty="0"/>
                    </a:p>
                  </a:txBody>
                  <a:tcPr/>
                </a:tc>
                <a:tc>
                  <a:txBody>
                    <a:bodyPr/>
                    <a:lstStyle/>
                    <a:p>
                      <a:r>
                        <a:rPr lang="en-US" b="1" dirty="0"/>
                        <a:t>Limitations</a:t>
                      </a:r>
                    </a:p>
                  </a:txBody>
                  <a:tcPr/>
                </a:tc>
                <a:extLst>
                  <a:ext uri="{0D108BD9-81ED-4DB2-BD59-A6C34878D82A}">
                    <a16:rowId xmlns:a16="http://schemas.microsoft.com/office/drawing/2014/main" val="2080134400"/>
                  </a:ext>
                </a:extLst>
              </a:tr>
              <a:tr h="198022">
                <a:tc>
                  <a:txBody>
                    <a:bodyPr/>
                    <a:lstStyle/>
                    <a:p>
                      <a:r>
                        <a:rPr lang="en-US" dirty="0"/>
                        <a:t>Connectivity-aware  routing</a:t>
                      </a:r>
                    </a:p>
                  </a:txBody>
                  <a:tcPr/>
                </a:tc>
                <a:tc>
                  <a:txBody>
                    <a:bodyPr/>
                    <a:lstStyle/>
                    <a:p>
                      <a:r>
                        <a:rPr lang="en-US" dirty="0"/>
                        <a:t>Depends</a:t>
                      </a:r>
                      <a:r>
                        <a:rPr lang="en-US" baseline="0" dirty="0"/>
                        <a:t> on previous data and average velocity of vehicle.</a:t>
                      </a:r>
                      <a:endParaRPr lang="en-US" dirty="0"/>
                    </a:p>
                  </a:txBody>
                  <a:tcPr/>
                </a:tc>
                <a:extLst>
                  <a:ext uri="{0D108BD9-81ED-4DB2-BD59-A6C34878D82A}">
                    <a16:rowId xmlns:a16="http://schemas.microsoft.com/office/drawing/2014/main" val="627283687"/>
                  </a:ext>
                </a:extLst>
              </a:tr>
              <a:tr h="198022">
                <a:tc>
                  <a:txBody>
                    <a:bodyPr/>
                    <a:lstStyle/>
                    <a:p>
                      <a:r>
                        <a:rPr lang="en-US" dirty="0"/>
                        <a:t>Instant messaging</a:t>
                      </a:r>
                      <a:r>
                        <a:rPr lang="en-US" baseline="0" dirty="0"/>
                        <a:t>     services </a:t>
                      </a:r>
                      <a:endParaRPr lang="en-US" dirty="0"/>
                    </a:p>
                  </a:txBody>
                  <a:tcPr/>
                </a:tc>
                <a:tc>
                  <a:txBody>
                    <a:bodyPr/>
                    <a:lstStyle/>
                    <a:p>
                      <a:r>
                        <a:rPr lang="en-US" dirty="0"/>
                        <a:t>The maximum distance between host vehicle and other         vehicle has an impact of making instant</a:t>
                      </a:r>
                      <a:r>
                        <a:rPr lang="en-US" baseline="0" dirty="0"/>
                        <a:t> decisions. </a:t>
                      </a:r>
                      <a:endParaRPr lang="en-US" dirty="0"/>
                    </a:p>
                  </a:txBody>
                  <a:tcPr/>
                </a:tc>
                <a:extLst>
                  <a:ext uri="{0D108BD9-81ED-4DB2-BD59-A6C34878D82A}">
                    <a16:rowId xmlns:a16="http://schemas.microsoft.com/office/drawing/2014/main" val="3923192527"/>
                  </a:ext>
                </a:extLst>
              </a:tr>
              <a:tr h="198022">
                <a:tc>
                  <a:txBody>
                    <a:bodyPr/>
                    <a:lstStyle/>
                    <a:p>
                      <a:r>
                        <a:rPr lang="en-US" dirty="0"/>
                        <a:t>Caching </a:t>
                      </a:r>
                      <a:r>
                        <a:rPr lang="en-US" dirty="0" err="1"/>
                        <a:t>geocast</a:t>
                      </a:r>
                      <a:endParaRPr lang="en-US" dirty="0"/>
                    </a:p>
                  </a:txBody>
                  <a:tcPr/>
                </a:tc>
                <a:tc>
                  <a:txBody>
                    <a:bodyPr/>
                    <a:lstStyle/>
                    <a:p>
                      <a:r>
                        <a:rPr lang="en-US" dirty="0"/>
                        <a:t>Network partition has an</a:t>
                      </a:r>
                      <a:r>
                        <a:rPr lang="en-US" baseline="0" dirty="0"/>
                        <a:t> affect on it.</a:t>
                      </a:r>
                      <a:endParaRPr lang="en-US" dirty="0"/>
                    </a:p>
                  </a:txBody>
                  <a:tcPr/>
                </a:tc>
                <a:extLst>
                  <a:ext uri="{0D108BD9-81ED-4DB2-BD59-A6C34878D82A}">
                    <a16:rowId xmlns:a16="http://schemas.microsoft.com/office/drawing/2014/main" val="3483851161"/>
                  </a:ext>
                </a:extLst>
              </a:tr>
              <a:tr h="198022">
                <a:tc>
                  <a:txBody>
                    <a:bodyPr/>
                    <a:lstStyle/>
                    <a:p>
                      <a:r>
                        <a:rPr lang="en-US" dirty="0"/>
                        <a:t>Urban multi-hop</a:t>
                      </a:r>
                    </a:p>
                    <a:p>
                      <a:r>
                        <a:rPr lang="en-US" dirty="0"/>
                        <a:t>broadcast protocol</a:t>
                      </a:r>
                    </a:p>
                  </a:txBody>
                  <a:tcPr/>
                </a:tc>
                <a:tc>
                  <a:txBody>
                    <a:bodyPr/>
                    <a:lstStyle/>
                    <a:p>
                      <a:r>
                        <a:rPr lang="en-US" dirty="0"/>
                        <a:t>Performance</a:t>
                      </a:r>
                      <a:r>
                        <a:rPr lang="en-US" baseline="0" dirty="0"/>
                        <a:t> is deteriorate during less traffic scenario.</a:t>
                      </a:r>
                      <a:endParaRPr lang="en-US" dirty="0"/>
                    </a:p>
                  </a:txBody>
                  <a:tcPr/>
                </a:tc>
                <a:extLst>
                  <a:ext uri="{0D108BD9-81ED-4DB2-BD59-A6C34878D82A}">
                    <a16:rowId xmlns:a16="http://schemas.microsoft.com/office/drawing/2014/main" val="4169547897"/>
                  </a:ext>
                </a:extLst>
              </a:tr>
              <a:tr h="198022">
                <a:tc>
                  <a:txBody>
                    <a:bodyPr/>
                    <a:lstStyle/>
                    <a:p>
                      <a:r>
                        <a:rPr lang="en-US" dirty="0"/>
                        <a:t>Inter-vehicle </a:t>
                      </a:r>
                      <a:r>
                        <a:rPr lang="en-US" dirty="0" err="1"/>
                        <a:t>geocast</a:t>
                      </a:r>
                      <a:endParaRPr lang="en-US" dirty="0"/>
                    </a:p>
                  </a:txBody>
                  <a:tcPr/>
                </a:tc>
                <a:tc>
                  <a:txBody>
                    <a:bodyPr/>
                    <a:lstStyle/>
                    <a:p>
                      <a:r>
                        <a:rPr lang="en-US" dirty="0"/>
                        <a:t>Depending</a:t>
                      </a:r>
                      <a:r>
                        <a:rPr lang="en-US" baseline="0" dirty="0"/>
                        <a:t> on Global Positioning System (GPS).</a:t>
                      </a:r>
                      <a:endParaRPr lang="en-US" dirty="0"/>
                    </a:p>
                  </a:txBody>
                  <a:tcPr/>
                </a:tc>
                <a:extLst>
                  <a:ext uri="{0D108BD9-81ED-4DB2-BD59-A6C34878D82A}">
                    <a16:rowId xmlns:a16="http://schemas.microsoft.com/office/drawing/2014/main" val="1224544829"/>
                  </a:ext>
                </a:extLst>
              </a:tr>
              <a:tr h="198022">
                <a:tc>
                  <a:txBody>
                    <a:bodyPr/>
                    <a:lstStyle/>
                    <a:p>
                      <a:r>
                        <a:rPr lang="en-US" dirty="0"/>
                        <a:t>Greedy perimeter     stateless routing</a:t>
                      </a:r>
                    </a:p>
                  </a:txBody>
                  <a:tcPr/>
                </a:tc>
                <a:tc>
                  <a:txBody>
                    <a:bodyPr/>
                    <a:lstStyle/>
                    <a:p>
                      <a:r>
                        <a:rPr lang="en-US" dirty="0"/>
                        <a:t>It is a</a:t>
                      </a:r>
                      <a:r>
                        <a:rPr lang="en-US" baseline="0" dirty="0"/>
                        <a:t> direct communication protocol.</a:t>
                      </a:r>
                      <a:endParaRPr lang="en-US" dirty="0"/>
                    </a:p>
                  </a:txBody>
                  <a:tcPr/>
                </a:tc>
                <a:extLst>
                  <a:ext uri="{0D108BD9-81ED-4DB2-BD59-A6C34878D82A}">
                    <a16:rowId xmlns:a16="http://schemas.microsoft.com/office/drawing/2014/main" val="3913022955"/>
                  </a:ext>
                </a:extLst>
              </a:tr>
            </a:tbl>
          </a:graphicData>
        </a:graphic>
      </p:graphicFrame>
      <p:sp>
        <p:nvSpPr>
          <p:cNvPr id="7" name="TextBox 6"/>
          <p:cNvSpPr txBox="1"/>
          <p:nvPr/>
        </p:nvSpPr>
        <p:spPr>
          <a:xfrm>
            <a:off x="486594" y="1702249"/>
            <a:ext cx="8386836" cy="461665"/>
          </a:xfrm>
          <a:prstGeom prst="rect">
            <a:avLst/>
          </a:prstGeom>
          <a:noFill/>
        </p:spPr>
        <p:txBody>
          <a:bodyPr wrap="square" rtlCol="0">
            <a:spAutoFit/>
          </a:bodyPr>
          <a:lstStyle/>
          <a:p>
            <a:pPr algn="just"/>
            <a:r>
              <a:rPr lang="en-US" sz="2400" dirty="0">
                <a:cs typeface="Times New Roman" panose="02020603050405020304" pitchFamily="18" charset="0"/>
              </a:rPr>
              <a:t>On the basis of routing protocol </a:t>
            </a:r>
          </a:p>
        </p:txBody>
      </p:sp>
    </p:spTree>
    <p:extLst>
      <p:ext uri="{BB962C8B-B14F-4D97-AF65-F5344CB8AC3E}">
        <p14:creationId xmlns:p14="http://schemas.microsoft.com/office/powerpoint/2010/main" val="3808435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764704"/>
            <a:ext cx="8856984" cy="870992"/>
          </a:xfrm>
          <a:ln/>
        </p:spPr>
        <p:txBody>
          <a:bodyPr/>
          <a:lstStyle/>
          <a:p>
            <a:r>
              <a:rPr lang="en-US" altLang="ja-JP" dirty="0"/>
              <a:t>Challenges in Vehicular Assistive Technology</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7</a:t>
            </a:fld>
            <a:endParaRPr lang="en-US" altLang="ja-JP" dirty="0"/>
          </a:p>
        </p:txBody>
      </p:sp>
      <p:sp>
        <p:nvSpPr>
          <p:cNvPr id="12" name="TextBox 11"/>
          <p:cNvSpPr txBox="1"/>
          <p:nvPr/>
        </p:nvSpPr>
        <p:spPr>
          <a:xfrm>
            <a:off x="416682" y="1700808"/>
            <a:ext cx="8386836" cy="4154984"/>
          </a:xfrm>
          <a:prstGeom prst="rect">
            <a:avLst/>
          </a:prstGeom>
          <a:noFill/>
        </p:spPr>
        <p:txBody>
          <a:bodyPr wrap="square" rtlCol="0">
            <a:spAutoFit/>
          </a:bodyPr>
          <a:lstStyle/>
          <a:p>
            <a:pPr algn="just"/>
            <a:r>
              <a:rPr lang="en-US" sz="2400" dirty="0">
                <a:cs typeface="Times New Roman" panose="02020603050405020304" pitchFamily="18" charset="0"/>
              </a:rPr>
              <a:t>Challenges:</a:t>
            </a:r>
          </a:p>
          <a:p>
            <a:pPr marL="342900" indent="-342900" algn="just">
              <a:buFont typeface="Arial" panose="020B0604020202020204" pitchFamily="34" charset="0"/>
              <a:buChar char="•"/>
            </a:pPr>
            <a:r>
              <a:rPr lang="en-US" sz="2400" dirty="0">
                <a:cs typeface="Times New Roman" panose="02020603050405020304" pitchFamily="18" charset="0"/>
              </a:rPr>
              <a:t> There are several obstacle that is in front of autonomous vehicle authentication processes. Moreover, this is delayed due to numerous  reason; privacy is important among them.</a:t>
            </a:r>
          </a:p>
          <a:p>
            <a:pPr marL="342900" indent="-342900" algn="just">
              <a:buFont typeface="Arial" panose="020B0604020202020204" pitchFamily="34" charset="0"/>
              <a:buChar char="•"/>
            </a:pPr>
            <a:r>
              <a:rPr lang="en-US" sz="2400" dirty="0">
                <a:cs typeface="Times New Roman" panose="02020603050405020304" pitchFamily="18" charset="0"/>
              </a:rPr>
              <a:t>This type of network should be fully available for real-time applications.</a:t>
            </a:r>
          </a:p>
          <a:p>
            <a:pPr marL="342900" indent="-342900" algn="just">
              <a:buFont typeface="Arial" panose="020B0604020202020204" pitchFamily="34" charset="0"/>
              <a:buChar char="•"/>
            </a:pPr>
            <a:r>
              <a:rPr lang="en-US" sz="2400" dirty="0">
                <a:cs typeface="Times New Roman" panose="02020603050405020304" pitchFamily="18" charset="0"/>
              </a:rPr>
              <a:t>Without the precise solution, it will bring serious damage rather than current conditions. </a:t>
            </a:r>
          </a:p>
          <a:p>
            <a:pPr marL="342900" indent="-342900" algn="just">
              <a:buFont typeface="Arial" panose="020B0604020202020204" pitchFamily="34" charset="0"/>
              <a:buChar char="•"/>
            </a:pPr>
            <a:r>
              <a:rPr lang="en-US" sz="2400" dirty="0">
                <a:cs typeface="Times New Roman" panose="02020603050405020304" pitchFamily="18" charset="0"/>
              </a:rPr>
              <a:t>It’s performance will be constant in any speed of the vehicles especially high speed.</a:t>
            </a:r>
          </a:p>
          <a:p>
            <a:pPr marL="342900" indent="-342900" algn="just">
              <a:buFont typeface="Arial" panose="020B0604020202020204" pitchFamily="34" charset="0"/>
              <a:buChar char="•"/>
            </a:pPr>
            <a:r>
              <a:rPr lang="en-US" sz="2400" dirty="0">
                <a:cs typeface="Times New Roman" panose="02020603050405020304" pitchFamily="18" charset="0"/>
              </a:rPr>
              <a:t>It may mitigate the interference from other similar technologies.</a:t>
            </a:r>
          </a:p>
        </p:txBody>
      </p:sp>
    </p:spTree>
    <p:extLst>
      <p:ext uri="{BB962C8B-B14F-4D97-AF65-F5344CB8AC3E}">
        <p14:creationId xmlns:p14="http://schemas.microsoft.com/office/powerpoint/2010/main" val="3894665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476672"/>
            <a:ext cx="8060432" cy="870992"/>
          </a:xfrm>
          <a:ln/>
        </p:spPr>
        <p:txBody>
          <a:bodyPr/>
          <a:lstStyle/>
          <a:p>
            <a:r>
              <a:rPr lang="en-US" altLang="ja-JP" dirty="0"/>
              <a:t>Conclusion </a:t>
            </a:r>
            <a:endParaRPr lang="ja-JP"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8</a:t>
            </a:fld>
            <a:endParaRPr lang="en-US" altLang="ja-JP" dirty="0"/>
          </a:p>
        </p:txBody>
      </p:sp>
      <p:sp>
        <p:nvSpPr>
          <p:cNvPr id="7" name="TextBox 6"/>
          <p:cNvSpPr txBox="1"/>
          <p:nvPr/>
        </p:nvSpPr>
        <p:spPr>
          <a:xfrm>
            <a:off x="0" y="1628800"/>
            <a:ext cx="8928992" cy="2677656"/>
          </a:xfrm>
          <a:prstGeom prst="rect">
            <a:avLst/>
          </a:prstGeom>
          <a:noFill/>
        </p:spPr>
        <p:txBody>
          <a:bodyPr wrap="square" rtlCol="0">
            <a:spAutoFit/>
          </a:bodyPr>
          <a:lstStyle/>
          <a:p>
            <a:pPr marL="342900" indent="-342900">
              <a:buFont typeface="Arial" panose="020B0604020202020204" pitchFamily="34" charset="0"/>
              <a:buChar char="•"/>
            </a:pPr>
            <a:r>
              <a:rPr lang="en-US" sz="2400" dirty="0">
                <a:cs typeface="Times New Roman" panose="02020603050405020304" pitchFamily="18" charset="0"/>
              </a:rPr>
              <a:t>Discusses about the features of vehicular assistive technologies with considering high speed scenarios.</a:t>
            </a:r>
          </a:p>
          <a:p>
            <a:pPr marL="342900" indent="-342900">
              <a:buFont typeface="Arial" panose="020B0604020202020204" pitchFamily="34" charset="0"/>
              <a:buChar char="•"/>
            </a:pPr>
            <a:r>
              <a:rPr lang="en-US" sz="2400" dirty="0">
                <a:cs typeface="Times New Roman" panose="02020603050405020304" pitchFamily="18" charset="0"/>
              </a:rPr>
              <a:t>Stating their limitations in the point of MAC and routing protocols.</a:t>
            </a:r>
          </a:p>
          <a:p>
            <a:pPr marL="342900" indent="-342900">
              <a:buFont typeface="Arial" panose="020B0604020202020204" pitchFamily="34" charset="0"/>
              <a:buChar char="•"/>
            </a:pPr>
            <a:r>
              <a:rPr lang="en-US" sz="2400" dirty="0">
                <a:cs typeface="Times New Roman" panose="02020603050405020304" pitchFamily="18" charset="0"/>
              </a:rPr>
              <a:t>Describe the key challenges for </a:t>
            </a:r>
            <a:r>
              <a:rPr lang="en-US" sz="2400">
                <a:cs typeface="Times New Roman" panose="02020603050405020304" pitchFamily="18" charset="0"/>
              </a:rPr>
              <a:t>implementing vehicular </a:t>
            </a:r>
            <a:r>
              <a:rPr lang="en-US" sz="2400" dirty="0">
                <a:cs typeface="Times New Roman" panose="02020603050405020304" pitchFamily="18" charset="0"/>
              </a:rPr>
              <a:t>assistant technology for the same high speed scenarios of the vehicle.</a:t>
            </a:r>
          </a:p>
          <a:p>
            <a:pPr marL="342900" indent="-342900">
              <a:buFont typeface="Arial" panose="020B0604020202020204" pitchFamily="34" charset="0"/>
              <a:buChar char="•"/>
            </a:pPr>
            <a:r>
              <a:rPr lang="en-US" sz="2400" dirty="0">
                <a:cs typeface="Times New Roman" panose="02020603050405020304" pitchFamily="18" charset="0"/>
              </a:rPr>
              <a:t>Deployment of OCC is able to overcome the existing limitations.</a:t>
            </a:r>
          </a:p>
          <a:p>
            <a:pPr marL="342900" indent="-342900">
              <a:buFont typeface="Arial" panose="020B0604020202020204" pitchFamily="34" charset="0"/>
              <a:buChar char="•"/>
            </a:pPr>
            <a:endParaRPr lang="en-US" sz="2400" dirty="0">
              <a:cs typeface="Times New Roman" panose="02020603050405020304" pitchFamily="18" charset="0"/>
            </a:endParaRPr>
          </a:p>
        </p:txBody>
      </p:sp>
    </p:spTree>
    <p:extLst>
      <p:ext uri="{BB962C8B-B14F-4D97-AF65-F5344CB8AC3E}">
        <p14:creationId xmlns:p14="http://schemas.microsoft.com/office/powerpoint/2010/main" val="493469798"/>
      </p:ext>
    </p:extLst>
  </p:cSld>
  <p:clrMapOvr>
    <a:masterClrMapping/>
  </p:clrMapOvr>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2655</TotalTime>
  <Words>643</Words>
  <Application>Microsoft Office PowerPoint</Application>
  <PresentationFormat>화면 슬라이드 쇼(4:3)</PresentationFormat>
  <Paragraphs>103</Paragraphs>
  <Slides>8</Slides>
  <Notes>7</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8</vt:i4>
      </vt:variant>
    </vt:vector>
  </HeadingPairs>
  <TitlesOfParts>
    <vt:vector size="15" baseType="lpstr">
      <vt:lpstr>ＭＳ Ｐゴシック</vt:lpstr>
      <vt:lpstr>굴림</vt:lpstr>
      <vt:lpstr>맑은 고딕</vt:lpstr>
      <vt:lpstr>Arial</vt:lpstr>
      <vt:lpstr>Times New Roman</vt:lpstr>
      <vt:lpstr>Wingdings</vt:lpstr>
      <vt:lpstr>tuan</vt:lpstr>
      <vt:lpstr>PowerPoint 프레젠테이션</vt:lpstr>
      <vt:lpstr>IEEE 802.15 IG VAT  Current Vehicular Assistive Technologies: Features, Limitations, and Challenges </vt:lpstr>
      <vt:lpstr>Introduction</vt:lpstr>
      <vt:lpstr>Features of Vehicular Assistive Technology</vt:lpstr>
      <vt:lpstr>Limitations of Vehicular Assistive Technology (1/2)</vt:lpstr>
      <vt:lpstr>Limitations of Vehicular Assistive Technology (2/2)</vt:lpstr>
      <vt:lpstr>Challenges in Vehicular Assistive Technology</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장영민</cp:lastModifiedBy>
  <cp:revision>208</cp:revision>
  <cp:lastPrinted>1998-02-10T13:28:06Z</cp:lastPrinted>
  <dcterms:created xsi:type="dcterms:W3CDTF">2013-09-18T06:18:22Z</dcterms:created>
  <dcterms:modified xsi:type="dcterms:W3CDTF">2018-01-16T17:48:51Z</dcterms:modified>
</cp:coreProperties>
</file>