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00" d="100"/>
          <a:sy n="100" d="100"/>
        </p:scale>
        <p:origin x="76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132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15-18-0034-00-0vat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2017</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15-18-0034-00-0vat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jp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Highway Tollgates 3D Signage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B</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ased CamCom Solution</a:t>
            </a:r>
          </a:p>
          <a:p>
            <a:pPr marL="228600"/>
            <a:endParaRPr lang="en-US" sz="1600"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January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Jaesang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Cha  (</a:t>
            </a:r>
            <a:r>
              <a:rPr lang="en-US" sz="1600" dirty="0">
                <a:latin typeface="Times New Roman" pitchFamily="18" charset="0"/>
                <a:cs typeface="Times New Roman" pitchFamily="18" charset="0"/>
              </a:rPr>
              <a:t>SNUST), </a:t>
            </a:r>
            <a:r>
              <a:rPr lang="en-US" sz="1600" dirty="0" err="1">
                <a:latin typeface="Times New Roman" pitchFamily="18" charset="0"/>
                <a:cs typeface="Times New Roman" pitchFamily="18" charset="0"/>
              </a:rPr>
              <a:t>Hyoungkyu</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Song (</a:t>
            </a:r>
            <a:r>
              <a:rPr lang="en-US" sz="1600" dirty="0" err="1">
                <a:latin typeface="Times New Roman" pitchFamily="18" charset="0"/>
                <a:cs typeface="Times New Roman" pitchFamily="18" charset="0"/>
              </a:rPr>
              <a:t>Sejong</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Chang (</a:t>
            </a:r>
            <a:r>
              <a:rPr lang="en-US" sz="1600" dirty="0">
                <a:latin typeface="Times New Roman" pitchFamily="18" charset="0"/>
                <a:cs typeface="Times New Roman" pitchFamily="18" charset="0"/>
              </a:rPr>
              <a:t>CSUS) , </a:t>
            </a:r>
            <a:r>
              <a:rPr lang="en-US" sz="1600" dirty="0" err="1">
                <a:latin typeface="Times New Roman" pitchFamily="18" charset="0"/>
                <a:cs typeface="Times New Roman" pitchFamily="18" charset="0"/>
              </a:rPr>
              <a:t>Mariappan</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Vinayagam</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a:t>
            </a:r>
            <a:r>
              <a:rPr lang="en-US" sz="1600" dirty="0">
                <a:latin typeface="Times New Roman" pitchFamily="18" charset="0"/>
                <a:cs typeface="Times New Roman" pitchFamily="18" charset="0"/>
              </a:rPr>
              <a:t>+82-2-970-6431, FAX: +82-2-970-6123, E-Mail: chajs@seoultech.ac.kr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V2I CAMCOM Link design consideration for VAT. The proposed </a:t>
            </a:r>
            <a:r>
              <a:rPr lang="en-US" altLang="ko-KR" sz="1600" dirty="0" smtClean="0">
                <a:latin typeface="Times New Roman" pitchFamily="18" charset="0"/>
                <a:cs typeface="Times New Roman" pitchFamily="18" charset="0"/>
              </a:rPr>
              <a:t> Highway tollgates 3D </a:t>
            </a:r>
            <a:r>
              <a:rPr lang="en-US" altLang="ko-KR" sz="1600" dirty="0" err="1" smtClean="0">
                <a:latin typeface="Times New Roman" pitchFamily="18" charset="0"/>
                <a:cs typeface="Times New Roman" pitchFamily="18" charset="0"/>
              </a:rPr>
              <a:t>signange</a:t>
            </a:r>
            <a:r>
              <a:rPr lang="en-US" altLang="ko-KR" sz="1600" dirty="0" smtClean="0">
                <a:latin typeface="Times New Roman" pitchFamily="18" charset="0"/>
                <a:cs typeface="Times New Roman" pitchFamily="18" charset="0"/>
              </a:rPr>
              <a:t> based V2X CamCom Link for </a:t>
            </a:r>
            <a:r>
              <a:rPr lang="en-US" altLang="ko-KR" sz="1600" dirty="0">
                <a:latin typeface="Times New Roman" pitchFamily="18" charset="0"/>
                <a:cs typeface="Times New Roman" pitchFamily="18" charset="0"/>
              </a:rPr>
              <a:t>VAT to operate on the application services like ITS, ADAS, </a:t>
            </a:r>
            <a:r>
              <a:rPr lang="en-US" altLang="ko-KR" sz="1600" dirty="0" smtClean="0">
                <a:latin typeface="Times New Roman" pitchFamily="18" charset="0"/>
                <a:cs typeface="Times New Roman" pitchFamily="18" charset="0"/>
              </a:rPr>
              <a:t>LBS, etc. </a:t>
            </a:r>
            <a:r>
              <a:rPr lang="en-US" altLang="ko-KR" sz="1600" dirty="0">
                <a:latin typeface="Times New Roman" pitchFamily="18" charset="0"/>
                <a:cs typeface="Times New Roman" pitchFamily="18" charset="0"/>
              </a:rPr>
              <a:t>on road condition, Manufacturing / Bio-Plant </a:t>
            </a:r>
            <a:r>
              <a:rPr lang="en-US" altLang="ko-KR" sz="1600" dirty="0" smtClean="0">
                <a:latin typeface="Times New Roman" pitchFamily="18" charset="0"/>
                <a:cs typeface="Times New Roman" pitchFamily="18" charset="0"/>
              </a:rPr>
              <a:t>/ Nuclear Power Plans </a:t>
            </a:r>
            <a:r>
              <a:rPr lang="en-US" altLang="ko-KR" sz="1600" dirty="0">
                <a:latin typeface="Times New Roman" pitchFamily="18" charset="0"/>
                <a:cs typeface="Times New Roman" pitchFamily="18" charset="0"/>
              </a:rPr>
              <a:t>Industry Safety AIDS using Lighting / Display based infrastructure. </a:t>
            </a:r>
            <a:r>
              <a:rPr lang="en-US" altLang="ko-KR" sz="1600" dirty="0" smtClean="0">
                <a:latin typeface="Times New Roman" pitchFamily="18" charset="0"/>
                <a:cs typeface="Times New Roman" pitchFamily="18" charset="0"/>
              </a:rPr>
              <a:t>Also </a:t>
            </a:r>
            <a:r>
              <a:rPr lang="en-US" altLang="ko-KR" sz="1600" dirty="0">
                <a:latin typeface="Times New Roman" pitchFamily="18" charset="0"/>
                <a:cs typeface="Times New Roman" pitchFamily="18" charset="0"/>
              </a:rPr>
              <a:t>this can be used for </a:t>
            </a:r>
            <a:r>
              <a:rPr lang="en-US" altLang="ko-KR" sz="1600" dirty="0" err="1">
                <a:latin typeface="Times New Roman" pitchFamily="18" charset="0"/>
                <a:cs typeface="Times New Roman" pitchFamily="18" charset="0"/>
              </a:rPr>
              <a:t>IoT</a:t>
            </a:r>
            <a:r>
              <a:rPr lang="en-US" altLang="ko-KR" sz="1600" dirty="0">
                <a:latin typeface="Times New Roman" pitchFamily="18" charset="0"/>
                <a:cs typeface="Times New Roman" pitchFamily="18" charset="0"/>
              </a:rPr>
              <a:t>/</a:t>
            </a:r>
            <a:r>
              <a:rPr lang="en-US" altLang="ko-KR" sz="1600" dirty="0" err="1">
                <a:latin typeface="Times New Roman" pitchFamily="18" charset="0"/>
                <a:cs typeface="Times New Roman" pitchFamily="18" charset="0"/>
              </a:rPr>
              <a:t>IoL</a:t>
            </a:r>
            <a:r>
              <a:rPr lang="en-US" altLang="ko-KR" sz="1600" dirty="0">
                <a:latin typeface="Times New Roman" pitchFamily="18" charset="0"/>
                <a:cs typeface="Times New Roman" pitchFamily="18" charset="0"/>
              </a:rPr>
              <a:t>, LEDIT, Digital Signage with Advertisement Information 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a:t>
            </a:r>
            <a:r>
              <a:rPr lang="en-US" sz="1600" dirty="0" smtClean="0">
                <a:latin typeface="Times New Roman" pitchFamily="18" charset="0"/>
                <a:cs typeface="Times New Roman" pitchFamily="18" charset="0"/>
              </a:rPr>
              <a:t> See-Through Display based Vehicle  CamCom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58304" y="2438400"/>
            <a:ext cx="8153400" cy="2362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t>
            </a:r>
            <a:r>
              <a:rPr lang="en-IN" altLang="ko-KR" sz="2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Tollgates 3D Signage based CamCom </a:t>
            </a:r>
            <a:endParaRPr lang="en-IN" altLang="ko-KR" sz="2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algn="l">
              <a:tabLst>
                <a:tab pos="2417763" algn="l"/>
              </a:tabLst>
            </a:pPr>
            <a:endParaRPr lang="en-US" altLang="ko-KR" sz="24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Highway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Tollgates 3D Signage </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a:t>
            </a:r>
            <a:r>
              <a:rPr lang="en-US" altLang="ko-KR" sz="25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5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a:t>
            </a:r>
          </a:p>
          <a:p>
            <a:pPr marL="342900" indent="-342900" algn="l">
              <a:buFont typeface="Arial" panose="020B0604020202020204" pitchFamily="34" charset="0"/>
              <a:buChar char="•"/>
              <a:tabLst>
                <a:tab pos="2417763" algn="l"/>
              </a:tabLst>
            </a:pPr>
            <a:endParaRPr lang="en-US" altLang="ko-KR" sz="25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4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400" dirty="0">
              <a:solidFill>
                <a:schemeClr val="tx1"/>
              </a:solidFill>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9" name="Title 1"/>
          <p:cNvSpPr txBox="1">
            <a:spLocks/>
          </p:cNvSpPr>
          <p:nvPr/>
        </p:nvSpPr>
        <p:spPr>
          <a:xfrm>
            <a:off x="67733" y="969293"/>
            <a:ext cx="8991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Needs for </a:t>
            </a:r>
            <a:r>
              <a:rPr lang="en-IN" altLang="ko-KR" sz="3200" b="1" dirty="0">
                <a:ea typeface="굴림" panose="020B0600000101010101" pitchFamily="50" charset="-127"/>
                <a:cs typeface="Times New Roman" panose="02020603050405020304" pitchFamily="18" charset="0"/>
              </a:rPr>
              <a:t>Tollgates 3D Signage based CamCom </a:t>
            </a:r>
            <a:endParaRPr lang="en-US" altLang="ko-KR" sz="3200" b="1" dirty="0"/>
          </a:p>
        </p:txBody>
      </p:sp>
      <p:sp>
        <p:nvSpPr>
          <p:cNvPr id="10" name="Content Placeholder 2"/>
          <p:cNvSpPr txBox="1">
            <a:spLocks/>
          </p:cNvSpPr>
          <p:nvPr/>
        </p:nvSpPr>
        <p:spPr>
          <a:xfrm>
            <a:off x="5029200" y="1905000"/>
            <a:ext cx="4030133" cy="43434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much traffic Congestion </a:t>
            </a:r>
            <a:r>
              <a:rPr lang="en-US" altLang="ko-KR" sz="2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the toll </a:t>
            </a: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gate on Peak Hours, Rain / Snow / Fog / Festival Days</a:t>
            </a:r>
          </a:p>
          <a:p>
            <a:pPr marL="628650" lvl="1" indent="-171450" algn="just">
              <a:lnSpc>
                <a:spcPct val="150000"/>
              </a:lnSpc>
              <a:buFont typeface="Times New Roman" panose="02020603050405020304" pitchFamily="18" charset="0"/>
              <a:buChar char="˗"/>
            </a:pP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Requires easily solution to control automatic tollgate control and requires simple method for data transmission while driving </a:t>
            </a:r>
          </a:p>
          <a:p>
            <a:pPr marL="285750" indent="-285750" algn="just">
              <a:lnSpc>
                <a:spcPct val="150000"/>
              </a:lnSpc>
              <a:buFont typeface="Arial" panose="020B0604020202020204" pitchFamily="34" charset="0"/>
              <a:buChar char="•"/>
            </a:pPr>
            <a:r>
              <a:rPr lang="en-US" altLang="ko-KR"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Advantages</a:t>
            </a:r>
          </a:p>
          <a:p>
            <a:pPr marL="628650" lvl="1" indent="-171450" algn="just">
              <a:lnSpc>
                <a:spcPct val="150000"/>
              </a:lnSpc>
              <a:buFont typeface="Times New Roman" panose="02020603050405020304" pitchFamily="18" charset="0"/>
              <a:buChar char="˗"/>
            </a:pP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Traffic information collection available</a:t>
            </a:r>
          </a:p>
          <a:p>
            <a:pPr marL="628650" lvl="1" indent="-171450" algn="just">
              <a:lnSpc>
                <a:spcPct val="150000"/>
              </a:lnSpc>
              <a:buFont typeface="Times New Roman" panose="02020603050405020304" pitchFamily="18" charset="0"/>
              <a:buChar char="˗"/>
            </a:pP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Applicable to use in </a:t>
            </a:r>
            <a:r>
              <a:rPr lang="en-US" altLang="ko-KR" sz="2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various </a:t>
            </a: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transportation fields</a:t>
            </a:r>
          </a:p>
          <a:p>
            <a:pPr marL="628650" lvl="1" indent="-171450" algn="just">
              <a:lnSpc>
                <a:spcPct val="150000"/>
              </a:lnSpc>
              <a:buFont typeface="Times New Roman" panose="02020603050405020304" pitchFamily="18" charset="0"/>
              <a:buChar char="˗"/>
            </a:pPr>
            <a:r>
              <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Possible to Vehicle get information (speed, passenger, vehicle state, and so on…) Automatic </a:t>
            </a:r>
            <a:r>
              <a:rPr lang="en-US" altLang="ko-KR" sz="2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control available</a:t>
            </a:r>
            <a:endParaRPr lang="en-US" altLang="ko-KR" sz="2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1028" name="Picture 4" descr="tollgate Congestion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32" y="2253792"/>
            <a:ext cx="4651577" cy="28625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3"/>
          <p:cNvSpPr txBox="1">
            <a:spLocks noChangeArrowheads="1"/>
          </p:cNvSpPr>
          <p:nvPr/>
        </p:nvSpPr>
        <p:spPr bwMode="auto">
          <a:xfrm>
            <a:off x="1250667" y="5277151"/>
            <a:ext cx="2681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lang="en-US" altLang="ko-KR" sz="1200" dirty="0" smtClean="0">
                <a:cs typeface="Times New Roman" panose="02020603050405020304" pitchFamily="18" charset="0"/>
              </a:rPr>
              <a:t>&lt; Tollgate Congestion &gt;</a:t>
            </a:r>
            <a:endParaRPr kumimoji="0" lang="en-US" altLang="ko-KR" sz="1200" dirty="0" smtClean="0">
              <a:cs typeface="Times New Roman" panose="02020603050405020304" pitchFamily="18" charset="0"/>
            </a:endParaRP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9" name="Title 1"/>
          <p:cNvSpPr txBox="1">
            <a:spLocks/>
          </p:cNvSpPr>
          <p:nvPr/>
        </p:nvSpPr>
        <p:spPr>
          <a:xfrm>
            <a:off x="0" y="838200"/>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smtClean="0"/>
              <a:t>Highway </a:t>
            </a:r>
            <a:r>
              <a:rPr lang="en-US" altLang="ko-KR" sz="3000" b="1" dirty="0"/>
              <a:t>Tollgates 3D Signage </a:t>
            </a:r>
            <a:r>
              <a:rPr lang="en-US" altLang="ko-KR" sz="3000" b="1" dirty="0" smtClean="0"/>
              <a:t>Based </a:t>
            </a:r>
            <a:r>
              <a:rPr lang="en-US" altLang="ko-KR" sz="3000" b="1" dirty="0"/>
              <a:t>CamCom </a:t>
            </a:r>
            <a:r>
              <a:rPr lang="en-US" altLang="ko-KR" sz="3000" b="1" dirty="0" smtClean="0"/>
              <a:t>Solution</a:t>
            </a:r>
            <a:endParaRPr lang="en-US" altLang="ko-KR" sz="3000" b="1" dirty="0"/>
          </a:p>
        </p:txBody>
      </p:sp>
      <p:sp>
        <p:nvSpPr>
          <p:cNvPr id="41" name="Content Placeholder 2"/>
          <p:cNvSpPr txBox="1">
            <a:spLocks/>
          </p:cNvSpPr>
          <p:nvPr/>
        </p:nvSpPr>
        <p:spPr>
          <a:xfrm>
            <a:off x="5160495" y="2178918"/>
            <a:ext cx="3686325" cy="355381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1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Camera and Highway Tollgates 3D Signage based </a:t>
            </a:r>
            <a:r>
              <a:rPr lang="en-US" altLang="ko-KR" sz="2100" b="1"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1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Link</a:t>
            </a:r>
          </a:p>
          <a:p>
            <a:pPr marL="628650" lvl="1" indent="-171450" algn="just">
              <a:lnSpc>
                <a:spcPct val="150000"/>
              </a:lnSpc>
              <a:buFont typeface="Times New Roman" panose="02020603050405020304" pitchFamily="18" charset="0"/>
              <a:buChar char="˗"/>
            </a:pPr>
            <a:r>
              <a:rPr lang="en-US" altLang="ko-KR" sz="16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3D Signage</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CMOS Image Sensor in Camera</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16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(Line of Sight)</a:t>
            </a:r>
          </a:p>
          <a:p>
            <a:pPr marL="628650" lvl="1" indent="-171450" algn="just">
              <a:lnSpc>
                <a:spcPct val="150000"/>
              </a:lnSpc>
              <a:buFont typeface="Times New Roman" panose="02020603050405020304" pitchFamily="18" charset="0"/>
              <a:buChar char="˗"/>
            </a:pP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t>
            </a:r>
            <a:r>
              <a:rPr lang="en-US" altLang="ko-KR" sz="16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ailab</a:t>
            </a:r>
            <a:r>
              <a:rPr lang="en-US" altLang="ko-KR" sz="16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 Distance : 1m ~ 15m</a:t>
            </a:r>
          </a:p>
        </p:txBody>
      </p:sp>
      <p:sp>
        <p:nvSpPr>
          <p:cNvPr id="43" name="TextBox 53"/>
          <p:cNvSpPr txBox="1">
            <a:spLocks noChangeArrowheads="1"/>
          </p:cNvSpPr>
          <p:nvPr/>
        </p:nvSpPr>
        <p:spPr bwMode="auto">
          <a:xfrm>
            <a:off x="1318478" y="5211534"/>
            <a:ext cx="3433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kumimoji="0" lang="en-US" altLang="ko-KR" sz="1200" dirty="0" smtClean="0">
                <a:cs typeface="Times New Roman" panose="02020603050405020304" pitchFamily="18" charset="0"/>
              </a:rPr>
              <a:t>&lt; </a:t>
            </a:r>
            <a:r>
              <a:rPr lang="en-US" altLang="ko-KR" sz="1200" dirty="0" smtClean="0">
                <a:cs typeface="Times New Roman" panose="02020603050405020304" pitchFamily="18" charset="0"/>
              </a:rPr>
              <a:t>Highway Tollgates 3D Signage based </a:t>
            </a:r>
            <a:r>
              <a:rPr lang="en-US" altLang="ko-KR" sz="1200" dirty="0" err="1" smtClean="0">
                <a:cs typeface="Times New Roman" panose="02020603050405020304" pitchFamily="18" charset="0"/>
              </a:rPr>
              <a:t>CamCom</a:t>
            </a:r>
            <a:r>
              <a:rPr kumimoji="0" lang="en-US" altLang="ko-KR" sz="1200" dirty="0" smtClean="0">
                <a:cs typeface="Times New Roman" panose="02020603050405020304" pitchFamily="18" charset="0"/>
              </a:rPr>
              <a:t> &gt;</a:t>
            </a:r>
          </a:p>
        </p:txBody>
      </p:sp>
      <p:grpSp>
        <p:nvGrpSpPr>
          <p:cNvPr id="4" name="그룹 3"/>
          <p:cNvGrpSpPr/>
          <p:nvPr/>
        </p:nvGrpSpPr>
        <p:grpSpPr>
          <a:xfrm>
            <a:off x="152400" y="2667000"/>
            <a:ext cx="3890198" cy="2238750"/>
            <a:chOff x="296382" y="2742903"/>
            <a:chExt cx="3890198" cy="2238750"/>
          </a:xfrm>
        </p:grpSpPr>
        <p:pic>
          <p:nvPicPr>
            <p:cNvPr id="2058" name="Picture 10" descr="tollgate 3d에 대한 이미지 검색결과"/>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4735" y="2743200"/>
              <a:ext cx="3861845" cy="22384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ehicle clipart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2459" y="4261490"/>
              <a:ext cx="1368125" cy="69774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3"/>
            <p:cNvSpPr txBox="1">
              <a:spLocks noChangeArrowheads="1"/>
            </p:cNvSpPr>
            <p:nvPr/>
          </p:nvSpPr>
          <p:spPr bwMode="auto">
            <a:xfrm>
              <a:off x="1149977" y="4455222"/>
              <a:ext cx="10866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1000" b="1" dirty="0" smtClean="0">
                  <a:solidFill>
                    <a:schemeClr val="bg1"/>
                  </a:solidFill>
                  <a:cs typeface="Times New Roman" panose="02020603050405020304" pitchFamily="18" charset="0"/>
                </a:rPr>
                <a:t>Vehicle Camera</a:t>
              </a:r>
              <a:endParaRPr kumimoji="0" lang="en-US" altLang="ko-KR" sz="1000" b="1" dirty="0" smtClean="0">
                <a:solidFill>
                  <a:schemeClr val="bg1"/>
                </a:solidFill>
                <a:cs typeface="Times New Roman" panose="02020603050405020304" pitchFamily="18" charset="0"/>
              </a:endParaRPr>
            </a:p>
          </p:txBody>
        </p:sp>
        <p:sp>
          <p:nvSpPr>
            <p:cNvPr id="35" name="이등변 삼각형 34"/>
            <p:cNvSpPr/>
            <p:nvPr/>
          </p:nvSpPr>
          <p:spPr>
            <a:xfrm rot="15111417">
              <a:off x="1134638" y="2695482"/>
              <a:ext cx="1157082" cy="1668700"/>
            </a:xfrm>
            <a:prstGeom prst="triangle">
              <a:avLst>
                <a:gd name="adj" fmla="val 0"/>
              </a:avLst>
            </a:prstGeom>
            <a:gradFill>
              <a:gsLst>
                <a:gs pos="9000">
                  <a:srgbClr val="FFFF00"/>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6" name="Picture 6" descr="http://www.najpc.sk/img/maxell-ball-cam-web-kamera-p5f4.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24230" b="43388"/>
            <a:stretch/>
          </p:blipFill>
          <p:spPr bwMode="auto">
            <a:xfrm rot="18628944" flipH="1">
              <a:off x="1080562" y="4118606"/>
              <a:ext cx="260030" cy="19427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53"/>
            <p:cNvSpPr txBox="1">
              <a:spLocks noChangeArrowheads="1"/>
            </p:cNvSpPr>
            <p:nvPr/>
          </p:nvSpPr>
          <p:spPr bwMode="auto">
            <a:xfrm>
              <a:off x="2729239" y="3336086"/>
              <a:ext cx="8163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1000" b="1" dirty="0" smtClean="0">
                  <a:solidFill>
                    <a:schemeClr val="bg1"/>
                  </a:solidFill>
                  <a:cs typeface="Times New Roman" panose="02020603050405020304" pitchFamily="18" charset="0"/>
                </a:rPr>
                <a:t>3D Signage </a:t>
              </a:r>
              <a:endParaRPr kumimoji="0" lang="en-US" altLang="ko-KR" sz="1000" b="1" dirty="0" smtClean="0">
                <a:solidFill>
                  <a:schemeClr val="bg1"/>
                </a:solidFill>
                <a:cs typeface="Times New Roman" panose="02020603050405020304" pitchFamily="18" charset="0"/>
              </a:endParaRPr>
            </a:p>
          </p:txBody>
        </p:sp>
        <p:grpSp>
          <p:nvGrpSpPr>
            <p:cNvPr id="3" name="그룹 2"/>
            <p:cNvGrpSpPr/>
            <p:nvPr/>
          </p:nvGrpSpPr>
          <p:grpSpPr>
            <a:xfrm rot="414291">
              <a:off x="2132309" y="2969317"/>
              <a:ext cx="1101552" cy="369675"/>
              <a:chOff x="2132309" y="2959793"/>
              <a:chExt cx="1101552" cy="369675"/>
            </a:xfrm>
            <a:scene3d>
              <a:camera prst="perspectiveContrastingLeftFacing"/>
              <a:lightRig rig="threePt" dir="t"/>
            </a:scene3d>
          </p:grpSpPr>
          <p:sp>
            <p:nvSpPr>
              <p:cNvPr id="34" name="직사각형 33"/>
              <p:cNvSpPr/>
              <p:nvPr/>
            </p:nvSpPr>
            <p:spPr>
              <a:xfrm rot="20505887">
                <a:off x="2132309" y="2959793"/>
                <a:ext cx="1101552" cy="369675"/>
              </a:xfrm>
              <a:prstGeom prst="rect">
                <a:avLst/>
              </a:prstGeom>
              <a:blipFill>
                <a:blip r:embed="rId7"/>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8" name="그룹 37"/>
              <p:cNvGrpSpPr/>
              <p:nvPr/>
            </p:nvGrpSpPr>
            <p:grpSpPr>
              <a:xfrm rot="20429572">
                <a:off x="3009515" y="2999593"/>
                <a:ext cx="184214" cy="168863"/>
                <a:chOff x="-879756" y="2421095"/>
                <a:chExt cx="326347" cy="299151"/>
              </a:xfrm>
            </p:grpSpPr>
            <p:pic>
              <p:nvPicPr>
                <p:cNvPr id="39" name="Picture 12"/>
                <p:cNvPicPr>
                  <a:picLocks noChangeAspect="1"/>
                </p:cNvPicPr>
                <p:nvPr/>
              </p:nvPicPr>
              <p:blipFill>
                <a:blip r:embed="rId8"/>
                <a:stretch>
                  <a:fillRect/>
                </a:stretch>
              </p:blipFill>
              <p:spPr>
                <a:xfrm>
                  <a:off x="-783300" y="2502415"/>
                  <a:ext cx="162163" cy="149458"/>
                </a:xfrm>
                <a:prstGeom prst="rect">
                  <a:avLst/>
                </a:prstGeom>
              </p:spPr>
            </p:pic>
            <p:pic>
              <p:nvPicPr>
                <p:cNvPr id="40" name="그림 39"/>
                <p:cNvPicPr>
                  <a:picLocks noChangeAspect="1"/>
                </p:cNvPicPr>
                <p:nvPr/>
              </p:nvPicPr>
              <p:blipFill>
                <a:blip r:embed="rId9"/>
                <a:stretch>
                  <a:fillRect/>
                </a:stretch>
              </p:blipFill>
              <p:spPr>
                <a:xfrm>
                  <a:off x="-879756" y="2421095"/>
                  <a:ext cx="326347" cy="299151"/>
                </a:xfrm>
                <a:prstGeom prst="rect">
                  <a:avLst/>
                </a:prstGeom>
              </p:spPr>
            </p:pic>
          </p:grpSp>
        </p:grpSp>
        <p:sp>
          <p:nvSpPr>
            <p:cNvPr id="42" name="TextBox 53"/>
            <p:cNvSpPr txBox="1">
              <a:spLocks noChangeArrowheads="1"/>
            </p:cNvSpPr>
            <p:nvPr/>
          </p:nvSpPr>
          <p:spPr bwMode="auto">
            <a:xfrm>
              <a:off x="296382" y="2742903"/>
              <a:ext cx="1910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1000" b="1" dirty="0" smtClean="0">
                  <a:cs typeface="Times New Roman" panose="02020603050405020304" pitchFamily="18" charset="0"/>
                </a:rPr>
                <a:t>Highway Tollgates 3D Signage </a:t>
              </a:r>
              <a:endParaRPr kumimoji="0" lang="en-US" altLang="ko-KR" sz="1000" b="1" dirty="0" smtClean="0">
                <a:cs typeface="Times New Roman" panose="02020603050405020304" pitchFamily="18" charset="0"/>
              </a:endParaRPr>
            </a:p>
          </p:txBody>
        </p:sp>
      </p:grpSp>
      <p:sp>
        <p:nvSpPr>
          <p:cNvPr id="44" name="이등변 삼각형 43"/>
          <p:cNvSpPr/>
          <p:nvPr/>
        </p:nvSpPr>
        <p:spPr>
          <a:xfrm rot="16200000">
            <a:off x="3103354" y="3088024"/>
            <a:ext cx="774370" cy="1109146"/>
          </a:xfrm>
          <a:prstGeom prst="triangle">
            <a:avLst>
              <a:gd name="adj" fmla="val 0"/>
            </a:avLst>
          </a:prstGeom>
          <a:gradFill>
            <a:gsLst>
              <a:gs pos="100000">
                <a:srgbClr val="002060"/>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5" name="Picture 16" descr="관련 이미지"/>
          <p:cNvPicPr>
            <a:picLocks noChangeAspect="1" noChangeArrowheads="1"/>
          </p:cNvPicPr>
          <p:nvPr/>
        </p:nvPicPr>
        <p:blipFill rotWithShape="1">
          <a:blip r:embed="rId10">
            <a:extLst>
              <a:ext uri="{28A0092B-C50C-407E-A947-70E740481C1C}">
                <a14:useLocalDpi xmlns:a14="http://schemas.microsoft.com/office/drawing/2010/main" val="0"/>
              </a:ext>
            </a:extLst>
          </a:blip>
          <a:srcRect l="11578" t="14583" r="15140" b="22917"/>
          <a:stretch/>
        </p:blipFill>
        <p:spPr bwMode="auto">
          <a:xfrm flipH="1">
            <a:off x="4176229" y="3422605"/>
            <a:ext cx="853149" cy="53322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6" name="그룹 45"/>
          <p:cNvGrpSpPr/>
          <p:nvPr/>
        </p:nvGrpSpPr>
        <p:grpSpPr>
          <a:xfrm>
            <a:off x="4482563" y="4074047"/>
            <a:ext cx="209905" cy="803483"/>
            <a:chOff x="6254691" y="-3479108"/>
            <a:chExt cx="1283757" cy="7914093"/>
          </a:xfrm>
        </p:grpSpPr>
        <p:pic>
          <p:nvPicPr>
            <p:cNvPr id="47" name="Picture 18" descr="관련 이미지"/>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959" b="89905" l="6700" r="68000"/>
                      </a14:imgEffect>
                    </a14:imgLayer>
                  </a14:imgProps>
                </a:ext>
                <a:ext uri="{28A0092B-C50C-407E-A947-70E740481C1C}">
                  <a14:useLocalDpi xmlns:a14="http://schemas.microsoft.com/office/drawing/2010/main" val="0"/>
                </a:ext>
              </a:extLst>
            </a:blip>
            <a:srcRect l="11827" t="22715" r="32834" b="70737"/>
            <a:stretch/>
          </p:blipFill>
          <p:spPr bwMode="auto">
            <a:xfrm rot="5400000">
              <a:off x="4226136" y="-1072159"/>
              <a:ext cx="5271097" cy="4572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0" descr="관련 이미지"/>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backgroundMark x1="25400" y1="22920" x2="36900" y2="28104"/>
                          <a14:backgroundMark x1="54300" y1="17872" x2="54900" y2="27558"/>
                          <a14:backgroundMark x1="65900" y1="20600" x2="66400" y2="25512"/>
                          <a14:backgroundMark x1="63500" y1="20737" x2="65900" y2="33697"/>
                        </a14:backgroundRemoval>
                      </a14:imgEffect>
                    </a14:imgLayer>
                  </a14:imgProps>
                </a:ext>
                <a:ext uri="{28A0092B-C50C-407E-A947-70E740481C1C}">
                  <a14:useLocalDpi xmlns:a14="http://schemas.microsoft.com/office/drawing/2010/main" val="0"/>
                </a:ext>
              </a:extLst>
            </a:blip>
            <a:srcRect l="66367" t="16258" r="15233" b="26990"/>
            <a:stretch/>
          </p:blipFill>
          <p:spPr bwMode="auto">
            <a:xfrm>
              <a:off x="6254691" y="1532574"/>
              <a:ext cx="1283757" cy="2902411"/>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직사각형 48"/>
          <p:cNvSpPr/>
          <p:nvPr/>
        </p:nvSpPr>
        <p:spPr>
          <a:xfrm>
            <a:off x="4035803" y="3255412"/>
            <a:ext cx="1152851" cy="774941"/>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p:cNvSpPr/>
          <p:nvPr/>
        </p:nvSpPr>
        <p:spPr>
          <a:xfrm>
            <a:off x="4035708" y="4029783"/>
            <a:ext cx="1152851" cy="87366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이등변 삼각형 50"/>
          <p:cNvSpPr/>
          <p:nvPr/>
        </p:nvSpPr>
        <p:spPr>
          <a:xfrm rot="16200000">
            <a:off x="3046879" y="3917380"/>
            <a:ext cx="884341" cy="1109146"/>
          </a:xfrm>
          <a:prstGeom prst="triangle">
            <a:avLst>
              <a:gd name="adj" fmla="val 83467"/>
            </a:avLst>
          </a:prstGeom>
          <a:gradFill>
            <a:gsLst>
              <a:gs pos="100000">
                <a:srgbClr val="002060"/>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3"/>
          <p:cNvSpPr txBox="1">
            <a:spLocks noChangeArrowheads="1"/>
          </p:cNvSpPr>
          <p:nvPr/>
        </p:nvSpPr>
        <p:spPr bwMode="auto">
          <a:xfrm>
            <a:off x="4064156" y="2987081"/>
            <a:ext cx="11952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latinLnBrk="1">
              <a:buNone/>
            </a:pPr>
            <a:r>
              <a:rPr lang="en-US" altLang="ko-KR" sz="1000" b="1" dirty="0" smtClean="0">
                <a:solidFill>
                  <a:schemeClr val="tx1">
                    <a:lumMod val="85000"/>
                    <a:lumOff val="15000"/>
                  </a:schemeClr>
                </a:solidFill>
                <a:cs typeface="Times New Roman" panose="02020603050405020304" pitchFamily="18" charset="0"/>
              </a:rPr>
              <a:t>Gate Open/Close</a:t>
            </a:r>
            <a:endParaRPr kumimoji="0" lang="en-US" altLang="ko-KR" sz="1000" b="1" dirty="0" smtClean="0">
              <a:solidFill>
                <a:schemeClr val="tx1">
                  <a:lumMod val="85000"/>
                  <a:lumOff val="15000"/>
                </a:schemeClr>
              </a:solidFill>
              <a:cs typeface="Times New Roman" panose="02020603050405020304" pitchFamily="18" charset="0"/>
            </a:endParaRPr>
          </a:p>
        </p:txBody>
      </p:sp>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200025" y="2338096"/>
            <a:ext cx="8943975" cy="3124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2000" dirty="0" smtClean="0">
                <a:solidFill>
                  <a:schemeClr val="tx1"/>
                </a:solidFill>
                <a:latin typeface="Times New Roman" panose="02020603050405020304" pitchFamily="18" charset="0"/>
                <a:cs typeface="Times New Roman" panose="02020603050405020304" pitchFamily="18" charset="0"/>
              </a:rPr>
              <a:t>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Highway Tollgates 3D Signage based </a:t>
            </a:r>
            <a:r>
              <a:rPr lang="en-US"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solution</a:t>
            </a:r>
            <a:b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b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cs typeface="Times New Roman" panose="02020603050405020304" pitchFamily="18" charset="0"/>
              </a:rPr>
              <a:t>Use the existing tollgate infrastructures (Tollgate Signage) can </a:t>
            </a:r>
            <a:r>
              <a:rPr lang="en-US" altLang="ko-KR" sz="2000" dirty="0">
                <a:solidFill>
                  <a:schemeClr val="tx1"/>
                </a:solidFill>
                <a:latin typeface="Times New Roman" panose="02020603050405020304" pitchFamily="18" charset="0"/>
                <a:cs typeface="Times New Roman" panose="02020603050405020304" pitchFamily="18" charset="0"/>
              </a:rPr>
              <a:t>be </a:t>
            </a:r>
            <a:r>
              <a:rPr lang="en-US" altLang="ko-KR" sz="2000" dirty="0" smtClean="0">
                <a:solidFill>
                  <a:schemeClr val="tx1"/>
                </a:solidFill>
                <a:latin typeface="Times New Roman" panose="02020603050405020304" pitchFamily="18" charset="0"/>
                <a:cs typeface="Times New Roman" panose="02020603050405020304" pitchFamily="18" charset="0"/>
              </a:rPr>
              <a:t>utilized</a:t>
            </a:r>
            <a:r>
              <a:rPr lang="en-US" altLang="ko-KR" sz="2000" dirty="0">
                <a:solidFill>
                  <a:schemeClr val="tx1"/>
                </a:solidFill>
                <a:latin typeface="Times New Roman" panose="02020603050405020304" pitchFamily="18" charset="0"/>
                <a:cs typeface="Times New Roman" panose="02020603050405020304" pitchFamily="18" charset="0"/>
              </a:rPr>
              <a:t>, making it easy to apply the technology in a wide range.</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significantly alleviates traffic congestion and provides a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simple way to  a variety of 3D signage based services.</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8825</TotalTime>
  <Words>232</Words>
  <Application>Microsoft Office PowerPoint</Application>
  <PresentationFormat>On-screen Show (4:3)</PresentationFormat>
  <Paragraphs>65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맑은 고딕</vt:lpstr>
      <vt:lpstr>Arial</vt:lpstr>
      <vt:lpstr>Calibri</vt:lpstr>
      <vt:lpstr>굴림</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324</cp:revision>
  <cp:lastPrinted>2017-05-07T15:48:38Z</cp:lastPrinted>
  <dcterms:created xsi:type="dcterms:W3CDTF">2010-05-15T17:50:32Z</dcterms:created>
  <dcterms:modified xsi:type="dcterms:W3CDTF">2018-01-16T08:28:41Z</dcterms:modified>
</cp:coreProperties>
</file>