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11" r:id="rId3"/>
    <p:sldId id="305" r:id="rId4"/>
    <p:sldId id="309" r:id="rId5"/>
    <p:sldId id="31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01" autoAdjust="0"/>
    <p:restoredTop sz="94660"/>
  </p:normalViewPr>
  <p:slideViewPr>
    <p:cSldViewPr>
      <p:cViewPr varScale="1">
        <p:scale>
          <a:sx n="86" d="100"/>
          <a:sy n="86" d="100"/>
        </p:scale>
        <p:origin x="1632" y="58"/>
      </p:cViewPr>
      <p:guideLst>
        <p:guide orient="horz" pos="2160"/>
        <p:guide pos="2880"/>
      </p:guideLst>
    </p:cSldViewPr>
  </p:slideViewPr>
  <p:notesTextViewPr>
    <p:cViewPr>
      <p:scale>
        <a:sx n="100" d="100"/>
        <a:sy n="100" d="100"/>
      </p:scale>
      <p:origin x="0" y="0"/>
    </p:cViewPr>
  </p:notesTextViewPr>
  <p:notesViewPr>
    <p:cSldViewPr>
      <p:cViewPr varScale="1">
        <p:scale>
          <a:sx n="77" d="100"/>
          <a:sy n="77" d="100"/>
        </p:scale>
        <p:origin x="-3324" y="-7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1/16/2018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1/16/2018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a:t>Submission</a:t>
            </a:r>
          </a:p>
        </p:txBody>
      </p:sp>
      <p:sp>
        <p:nvSpPr>
          <p:cNvPr id="6" name="Header Placeholder 5"/>
          <p:cNvSpPr>
            <a:spLocks noGrp="1"/>
          </p:cNvSpPr>
          <p:nvPr>
            <p:ph type="hdr" sz="quarter" idx="12"/>
          </p:nvPr>
        </p:nvSpPr>
        <p:spPr/>
        <p:txBody>
          <a:bodyPr/>
          <a:lstStyle/>
          <a:p>
            <a:r>
              <a:rPr lang="en-US"/>
              <a:t>March 2017</a:t>
            </a:r>
          </a:p>
        </p:txBody>
      </p:sp>
    </p:spTree>
    <p:extLst>
      <p:ext uri="{BB962C8B-B14F-4D97-AF65-F5344CB8AC3E}">
        <p14:creationId xmlns:p14="http://schemas.microsoft.com/office/powerpoint/2010/main" val="4242640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97761A-F4E6-294D-9AFB-521E0AC40CDA}" type="datetime1">
              <a:rPr lang="en-US" smtClean="0"/>
              <a:t>1/16/2018</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781800" y="6349377"/>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2954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2018</a:t>
            </a: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15-18-0029-00-0vat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968935-F7C2-2943-A84E-BC9132FE84FE}" type="datetime1">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A8EE152-3E99-7342-B6D8-9F040714AC7D}" type="datetime1">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2954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2018</a:t>
            </a: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a:latin typeface="Times New Roman" pitchFamily="18" charset="0"/>
                <a:cs typeface="Times New Roman" pitchFamily="18" charset="0"/>
              </a:rPr>
              <a:t>doc.: IEEE 15-18-0029-00-0vat</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12879A4-D9B4-F64D-A058-EF37CC0DC8FD}" type="datetime1">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2B5D2A-4D6C-8143-8602-4163F4B50C71}" type="datetime1">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3D3F40-E048-474A-9262-361127BB8570}" type="datetime1">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1/16/2018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152400" y="533400"/>
            <a:ext cx="8991600" cy="5355312"/>
          </a:xfrm>
          <a:prstGeom prst="rect">
            <a:avLst/>
          </a:prstGeom>
          <a:noFill/>
          <a:ln w="12700">
            <a:noFill/>
            <a:miter lim="800000"/>
            <a:headEnd type="none" w="sm" len="sm"/>
            <a:tailEnd type="none" w="sm" len="sm"/>
          </a:ln>
          <a:effectLst/>
        </p:spPr>
        <p:txBody>
          <a:bodyPr>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Submission Title : Considerations for long range efficient vehicular communications using OCC</a:t>
            </a:r>
            <a:endParaRPr lang="en-US" sz="1600" dirty="0">
              <a:latin typeface="Times New Roman" pitchFamily="18" charset="0"/>
              <a:cs typeface="Times New Roman" pitchFamily="18" charset="0"/>
            </a:endParaRPr>
          </a:p>
          <a:p>
            <a:pPr marL="228600"/>
            <a:r>
              <a:rPr lang="en-US" sz="1600" b="1" dirty="0">
                <a:latin typeface="Times New Roman" pitchFamily="18" charset="0"/>
                <a:cs typeface="Times New Roman" pitchFamily="18" charset="0"/>
              </a:rPr>
              <a:t>Date Submitted : </a:t>
            </a:r>
            <a:r>
              <a:rPr lang="en-US" sz="1600" dirty="0">
                <a:latin typeface="Times New Roman" pitchFamily="18" charset="0"/>
                <a:cs typeface="Times New Roman" pitchFamily="18" charset="0"/>
              </a:rPr>
              <a:t>[Jan, 2018]	</a:t>
            </a:r>
          </a:p>
          <a:p>
            <a:pPr marL="228600" algn="just"/>
            <a:endParaRPr lang="en-US" sz="1600" b="1" dirty="0">
              <a:latin typeface="Times New Roman" pitchFamily="18" charset="0"/>
              <a:cs typeface="Times New Roman" pitchFamily="18" charset="0"/>
            </a:endParaRPr>
          </a:p>
          <a:p>
            <a:pPr marL="228600" algn="just"/>
            <a:r>
              <a:rPr lang="en-US" sz="1600" b="1" dirty="0">
                <a:latin typeface="Times New Roman" pitchFamily="18" charset="0"/>
                <a:cs typeface="Times New Roman" pitchFamily="18" charset="0"/>
              </a:rPr>
              <a:t>Source : </a:t>
            </a:r>
            <a:r>
              <a:rPr lang="en-US" sz="1600" dirty="0" err="1">
                <a:latin typeface="Times New Roman" pitchFamily="18" charset="0"/>
                <a:cs typeface="Times New Roman" pitchFamily="18" charset="0"/>
              </a:rPr>
              <a:t>Moh</a:t>
            </a:r>
            <a:r>
              <a:rPr lang="en-US" sz="1600" dirty="0">
                <a:latin typeface="Times New Roman" pitchFamily="18" charset="0"/>
                <a:cs typeface="Times New Roman" pitchFamily="18" charset="0"/>
              </a:rPr>
              <a:t>. Khalid Hasan, Mostafa Zaman Chowdhury, Md. </a:t>
            </a:r>
            <a:r>
              <a:rPr lang="en-US" sz="1600" dirty="0" err="1">
                <a:latin typeface="Times New Roman" pitchFamily="18" charset="0"/>
                <a:cs typeface="Times New Roman" pitchFamily="18" charset="0"/>
              </a:rPr>
              <a:t>Tanvir</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Hossan</a:t>
            </a:r>
            <a:r>
              <a:rPr lang="en-US" sz="1600" dirty="0">
                <a:latin typeface="Times New Roman" pitchFamily="18" charset="0"/>
                <a:cs typeface="Times New Roman" pitchFamily="18" charset="0"/>
              </a:rPr>
              <a:t>, Md. </a:t>
            </a:r>
            <a:r>
              <a:rPr lang="en-US" sz="1600" dirty="0" err="1">
                <a:latin typeface="Times New Roman" pitchFamily="18" charset="0"/>
                <a:cs typeface="Times New Roman" pitchFamily="18" charset="0"/>
              </a:rPr>
              <a:t>Shahjalal</a:t>
            </a:r>
            <a:r>
              <a:rPr lang="en-US" sz="1600" dirty="0">
                <a:latin typeface="Times New Roman" pitchFamily="18" charset="0"/>
                <a:cs typeface="Times New Roman" pitchFamily="18" charset="0"/>
              </a:rPr>
              <a:t> and </a:t>
            </a:r>
            <a:r>
              <a:rPr lang="en-US" sz="1600" dirty="0" err="1">
                <a:latin typeface="Times New Roman" pitchFamily="18" charset="0"/>
                <a:cs typeface="Times New Roman" pitchFamily="18" charset="0"/>
              </a:rPr>
              <a:t>Yeong</a:t>
            </a:r>
            <a:r>
              <a:rPr lang="en-US" sz="1600" dirty="0">
                <a:latin typeface="Times New Roman" pitchFamily="18" charset="0"/>
                <a:cs typeface="Times New Roman" pitchFamily="18" charset="0"/>
              </a:rPr>
              <a:t> Min Jang</a:t>
            </a:r>
          </a:p>
          <a:p>
            <a:pPr marL="228600" algn="just"/>
            <a:r>
              <a:rPr lang="en-US" sz="1600" b="1" dirty="0">
                <a:latin typeface="Times New Roman" pitchFamily="18" charset="0"/>
                <a:cs typeface="Times New Roman" pitchFamily="18" charset="0"/>
              </a:rPr>
              <a:t>Company : </a:t>
            </a:r>
            <a:r>
              <a:rPr lang="en-US" sz="1600" dirty="0">
                <a:latin typeface="Times New Roman" pitchFamily="18" charset="0"/>
                <a:cs typeface="Times New Roman" pitchFamily="18" charset="0"/>
              </a:rPr>
              <a:t>[</a:t>
            </a:r>
            <a:r>
              <a:rPr lang="en-US" sz="1600" dirty="0" err="1">
                <a:latin typeface="Times New Roman" pitchFamily="18" charset="0"/>
                <a:cs typeface="Times New Roman" pitchFamily="18" charset="0"/>
              </a:rPr>
              <a:t>Kookmin</a:t>
            </a:r>
            <a:r>
              <a:rPr lang="en-US" sz="1600" dirty="0">
                <a:latin typeface="Times New Roman" pitchFamily="18" charset="0"/>
                <a:cs typeface="Times New Roman" pitchFamily="18" charset="0"/>
              </a:rPr>
              <a:t> University]</a:t>
            </a:r>
            <a:endParaRPr lang="en-US" sz="1600" b="1" dirty="0">
              <a:latin typeface="Times New Roman" pitchFamily="18" charset="0"/>
              <a:cs typeface="Times New Roman" pitchFamily="18" charset="0"/>
            </a:endParaRPr>
          </a:p>
          <a:p>
            <a:r>
              <a:rPr lang="en-US" altLang="ja-JP" sz="1600" dirty="0">
                <a:ea typeface="ＭＳ Ｐゴシック" charset="-128"/>
              </a:rPr>
              <a:t>     </a:t>
            </a:r>
            <a:r>
              <a:rPr lang="en-US" altLang="ja-JP" sz="1600" b="1" dirty="0">
                <a:latin typeface="Times New Roman" pitchFamily="18" charset="0"/>
                <a:cs typeface="Times New Roman" pitchFamily="18" charset="0"/>
              </a:rPr>
              <a:t>Address</a:t>
            </a:r>
            <a:r>
              <a:rPr lang="en-US" altLang="ja-JP" sz="1600" dirty="0">
                <a:latin typeface="Times New Roman" pitchFamily="18" charset="0"/>
                <a:cs typeface="Times New Roman" pitchFamily="18" charset="0"/>
              </a:rPr>
              <a:t> : [Seoul, Korea]</a:t>
            </a:r>
          </a:p>
          <a:p>
            <a:r>
              <a:rPr lang="en-US" altLang="ja-JP" sz="1600" dirty="0">
                <a:latin typeface="Times New Roman" pitchFamily="18" charset="0"/>
                <a:cs typeface="Times New Roman" pitchFamily="18" charset="0"/>
              </a:rPr>
              <a:t>     </a:t>
            </a:r>
            <a:r>
              <a:rPr lang="en-US" altLang="ja-JP" sz="1600" b="1" dirty="0">
                <a:latin typeface="Times New Roman" pitchFamily="18" charset="0"/>
                <a:cs typeface="Times New Roman" pitchFamily="18" charset="0"/>
              </a:rPr>
              <a:t>Voice</a:t>
            </a:r>
            <a:r>
              <a:rPr lang="en-US" altLang="ja-JP" sz="1600" dirty="0">
                <a:latin typeface="Times New Roman" pitchFamily="18" charset="0"/>
                <a:cs typeface="Times New Roman" pitchFamily="18" charset="0"/>
              </a:rPr>
              <a:t> : [+82-2-910-5068], E-Mail: [</a:t>
            </a:r>
            <a:r>
              <a:rPr lang="en-US" altLang="ko-KR" sz="1600" dirty="0">
                <a:latin typeface="Times New Roman" pitchFamily="18" charset="0"/>
                <a:cs typeface="Times New Roman" pitchFamily="18" charset="0"/>
              </a:rPr>
              <a:t>yjang@kookmin.ac.kr</a:t>
            </a:r>
            <a:r>
              <a:rPr lang="en-US" altLang="ja-JP" sz="1600" dirty="0">
                <a:latin typeface="Times New Roman" pitchFamily="18" charset="0"/>
                <a:cs typeface="Times New Roman" pitchFamily="18" charset="0"/>
              </a:rPr>
              <a:t>]</a:t>
            </a:r>
          </a:p>
          <a:p>
            <a:r>
              <a:rPr lang="en-US" sz="1600" b="1" dirty="0">
                <a:latin typeface="Times New Roman" pitchFamily="18" charset="0"/>
                <a:ea typeface="ＭＳ Ｐゴシック" charset="-128"/>
                <a:cs typeface="Times New Roman" pitchFamily="18" charset="0"/>
              </a:rPr>
              <a:t>     </a:t>
            </a:r>
            <a:r>
              <a:rPr lang="en-US" sz="1600" b="1" dirty="0">
                <a:latin typeface="Times New Roman" pitchFamily="18" charset="0"/>
                <a:cs typeface="Times New Roman" pitchFamily="18" charset="0"/>
              </a:rPr>
              <a:t>Re :</a:t>
            </a:r>
          </a:p>
          <a:p>
            <a:pPr marL="228600" algn="just">
              <a:spcBef>
                <a:spcPts val="600"/>
              </a:spcBef>
              <a:spcAft>
                <a:spcPts val="600"/>
              </a:spcAft>
            </a:pPr>
            <a:r>
              <a:rPr lang="en-US" sz="1600" b="1" dirty="0">
                <a:latin typeface="Times New Roman" pitchFamily="18" charset="0"/>
                <a:cs typeface="Times New Roman" pitchFamily="18" charset="0"/>
              </a:rPr>
              <a:t>Abstract : </a:t>
            </a:r>
            <a:r>
              <a:rPr lang="en-US" sz="1600" dirty="0">
                <a:latin typeface="Times New Roman" pitchFamily="18" charset="0"/>
                <a:cs typeface="Times New Roman" pitchFamily="18" charset="0"/>
              </a:rPr>
              <a:t>This document discusses about considerations for long range efficient vehicular communications using OCC.	</a:t>
            </a:r>
          </a:p>
          <a:p>
            <a:pPr marL="228600">
              <a:spcBef>
                <a:spcPts val="600"/>
              </a:spcBef>
              <a:spcAft>
                <a:spcPts val="600"/>
              </a:spcAft>
            </a:pPr>
            <a:r>
              <a:rPr lang="en-US" sz="1600" b="1" dirty="0">
                <a:latin typeface="Times New Roman" pitchFamily="18" charset="0"/>
                <a:cs typeface="Times New Roman" pitchFamily="18" charset="0"/>
              </a:rPr>
              <a:t>Purpose : </a:t>
            </a:r>
            <a:r>
              <a:rPr lang="en-US" sz="1600" dirty="0">
                <a:latin typeface="Times New Roman" pitchFamily="18" charset="0"/>
                <a:cs typeface="Times New Roman" pitchFamily="18" charset="0"/>
              </a:rPr>
              <a:t>To evaluate the necessity of long range vehicular communications using OCC.</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	</a:t>
            </a:r>
          </a:p>
          <a:p>
            <a:pPr marL="228600" algn="just"/>
            <a:r>
              <a:rPr lang="en-US" sz="1600" b="1" dirty="0">
                <a:latin typeface="Times New Roman" pitchFamily="18" charset="0"/>
                <a:cs typeface="Times New Roman" pitchFamily="18" charset="0"/>
              </a:rPr>
              <a:t>Notice:</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a:latin typeface="Times New Roman" pitchFamily="18" charset="0"/>
                <a:cs typeface="Times New Roman" pitchFamily="18" charset="0"/>
              </a:rPr>
              <a:t>Release :</a:t>
            </a:r>
            <a:r>
              <a:rPr lang="en-US" sz="1600" dirty="0">
                <a:latin typeface="Times New Roman" pitchFamily="18" charset="0"/>
                <a:cs typeface="Times New Roman" pitchFamily="18" charset="0"/>
              </a:rPr>
              <a:t> The contributor acknowledges and accepts that this contribution becomes the property of IEEE and may be made publicly available by P802.15.	</a:t>
            </a:r>
          </a:p>
        </p:txBody>
      </p:sp>
      <p:sp>
        <p:nvSpPr>
          <p:cNvPr id="5" name="TextBox 4"/>
          <p:cNvSpPr txBox="1"/>
          <p:nvPr/>
        </p:nvSpPr>
        <p:spPr>
          <a:xfrm>
            <a:off x="4191000" y="6400800"/>
            <a:ext cx="688009" cy="307777"/>
          </a:xfrm>
          <a:prstGeom prst="rect">
            <a:avLst/>
          </a:prstGeom>
          <a:noFill/>
        </p:spPr>
        <p:txBody>
          <a:bodyPr wrap="none" rtlCol="0">
            <a:spAutoFit/>
          </a:bodyPr>
          <a:lstStyle/>
          <a:p>
            <a:r>
              <a:rPr lang="en-US" sz="1400" dirty="0">
                <a:latin typeface="Times New Roman" pitchFamily="18" charset="0"/>
                <a:cs typeface="Times New Roman" pitchFamily="18" charset="0"/>
              </a:rPr>
              <a:t>Slide 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457200" y="1570037"/>
            <a:ext cx="8229600" cy="4754563"/>
          </a:xfrm>
        </p:spPr>
        <p:txBody>
          <a:bodyPr>
            <a:normAutofit/>
          </a:bodyPr>
          <a:lstStyle/>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Currently, users of wireless communication-based optical spectrum has been increasing rapidly as this spectrum has the potential to address challenges of directional optical transmission in several application fields.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As cars in our present era has very high mobility, long range vehicular communications has become an open challenge in intelligent transport systems to avoid collision between cars and other unwanted accidents.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Different technologies used for intelligent transport system has limitation in their corresponding cases. Such as, long distance RF results in higher interferences.</a:t>
            </a:r>
          </a:p>
          <a:p>
            <a:pPr algn="just">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Optical camera communications are being used for long distance communications and can provide more secure and reliable communication.</a:t>
            </a:r>
          </a:p>
          <a:p>
            <a:endParaRPr lang="en-US" sz="2000"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Technical Requirements</a:t>
            </a:r>
          </a:p>
        </p:txBody>
      </p:sp>
      <p:sp>
        <p:nvSpPr>
          <p:cNvPr id="3" name="Content Placeholder 2"/>
          <p:cNvSpPr>
            <a:spLocks noGrp="1"/>
          </p:cNvSpPr>
          <p:nvPr>
            <p:ph idx="1"/>
          </p:nvPr>
        </p:nvSpPr>
        <p:spPr>
          <a:xfrm>
            <a:off x="457200" y="1417638"/>
            <a:ext cx="8229600" cy="4830762"/>
          </a:xfrm>
        </p:spPr>
        <p:txBody>
          <a:bodyPr vert="horz" lIns="91440" tIns="45720" rIns="91440" bIns="45720" rtlCol="0">
            <a:normAutofit/>
          </a:bodyPr>
          <a:lstStyle/>
          <a:p>
            <a:pPr marL="0" indent="0">
              <a:lnSpc>
                <a:spcPct val="110000"/>
              </a:lnSpc>
              <a:spcBef>
                <a:spcPts val="600"/>
              </a:spcBef>
              <a:spcAft>
                <a:spcPts val="600"/>
              </a:spcAft>
              <a:buNone/>
            </a:pPr>
            <a:r>
              <a:rPr lang="en-US" sz="2400" b="1" dirty="0">
                <a:latin typeface="Times New Roman" pitchFamily="18" charset="0"/>
                <a:cs typeface="Times New Roman" pitchFamily="18" charset="0"/>
              </a:rPr>
              <a:t>Transmitter Requirements: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Optimized irradiation pattern of LED light source.</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 Narrow angle emission pattern.</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Use of multi-hop transmissions</a:t>
            </a:r>
          </a:p>
          <a:p>
            <a:pPr marL="0" indent="0">
              <a:lnSpc>
                <a:spcPct val="110000"/>
              </a:lnSpc>
              <a:spcBef>
                <a:spcPts val="600"/>
              </a:spcBef>
              <a:spcAft>
                <a:spcPts val="600"/>
              </a:spcAft>
              <a:buNone/>
            </a:pPr>
            <a:r>
              <a:rPr lang="en-US" sz="2400" b="1" dirty="0">
                <a:latin typeface="Times New Roman" pitchFamily="18" charset="0"/>
                <a:cs typeface="Times New Roman" pitchFamily="18" charset="0"/>
              </a:rPr>
              <a:t>Receiver requirements: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Optimal placement of road side units.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Enhanced focal length of camera</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Broader field of view and high resolution image sensor</a:t>
            </a:r>
          </a:p>
        </p:txBody>
      </p:sp>
    </p:spTree>
    <p:extLst>
      <p:ext uri="{BB962C8B-B14F-4D97-AF65-F5344CB8AC3E}">
        <p14:creationId xmlns:p14="http://schemas.microsoft.com/office/powerpoint/2010/main" val="2817179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Challenges</a:t>
            </a:r>
          </a:p>
        </p:txBody>
      </p:sp>
      <p:sp>
        <p:nvSpPr>
          <p:cNvPr id="3" name="Content Placeholder 2"/>
          <p:cNvSpPr>
            <a:spLocks noGrp="1"/>
          </p:cNvSpPr>
          <p:nvPr>
            <p:ph idx="1"/>
          </p:nvPr>
        </p:nvSpPr>
        <p:spPr/>
        <p:txBody>
          <a:bodyPr vert="horz" lIns="91440" tIns="45720" rIns="91440" bIns="45720" rtlCol="0">
            <a:normAutofit/>
          </a:bodyPr>
          <a:lstStyle/>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High data rate</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Interference from sunlight plus other light sources</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Reliable operation in all lighting and environmental conditions (day/night, fog, rain…)</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High speed vehicle detection and high mobility support.</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Successful detection of desired car LED to communicate</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Flickering free optical channel</a:t>
            </a:r>
          </a:p>
          <a:p>
            <a:pPr>
              <a:lnSpc>
                <a:spcPct val="110000"/>
              </a:lnSpc>
              <a:spcBef>
                <a:spcPts val="600"/>
              </a:spcBef>
              <a:spcAft>
                <a:spcPts val="600"/>
              </a:spcAft>
              <a:buFont typeface="Wingdings" panose="05000000000000000000" pitchFamily="2" charset="2"/>
              <a:buChar char="q"/>
            </a:pPr>
            <a:r>
              <a:rPr lang="en-US" sz="2000" dirty="0">
                <a:latin typeface="Times New Roman" pitchFamily="18" charset="0"/>
                <a:cs typeface="Times New Roman" pitchFamily="18" charset="0"/>
              </a:rPr>
              <a:t>Congruous cost support</a:t>
            </a:r>
          </a:p>
        </p:txBody>
      </p:sp>
    </p:spTree>
    <p:extLst>
      <p:ext uri="{BB962C8B-B14F-4D97-AF65-F5344CB8AC3E}">
        <p14:creationId xmlns:p14="http://schemas.microsoft.com/office/powerpoint/2010/main" val="306048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ctr">
            <a:normAutofit/>
          </a:bodyPr>
          <a:lstStyle/>
          <a:p>
            <a:r>
              <a:rPr lang="en-US" sz="4000" dirty="0">
                <a:latin typeface="Times New Roman" panose="02020603050405020304" pitchFamily="18" charset="0"/>
                <a:cs typeface="Times New Roman" panose="02020603050405020304" pitchFamily="18" charset="0"/>
              </a:rPr>
              <a:t>Conclusion</a:t>
            </a:r>
          </a:p>
        </p:txBody>
      </p:sp>
      <p:sp>
        <p:nvSpPr>
          <p:cNvPr id="3" name="Content Placeholder 2"/>
          <p:cNvSpPr>
            <a:spLocks noGrp="1"/>
          </p:cNvSpPr>
          <p:nvPr>
            <p:ph idx="1"/>
          </p:nvPr>
        </p:nvSpPr>
        <p:spPr/>
        <p:txBody>
          <a:bodyPr vert="horz" lIns="91440" tIns="45720" rIns="91440" bIns="45720" rtlCol="0">
            <a:normAutofit/>
          </a:bodyPr>
          <a:lstStyle/>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As most of the vehicles in modern era can provide high mobility performance, long range can be considered very important issue in case of vehicular communications.</a:t>
            </a:r>
          </a:p>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With the increasing development of high resolution image sensor based cameras, OCC can bring a new dimension in terms of long range vehicular communications.</a:t>
            </a:r>
          </a:p>
          <a:p>
            <a:pPr algn="just">
              <a:lnSpc>
                <a:spcPct val="130000"/>
              </a:lnSpc>
              <a:buFont typeface="Wingdings" panose="05000000000000000000" pitchFamily="2" charset="2"/>
              <a:buChar char="q"/>
            </a:pPr>
            <a:r>
              <a:rPr lang="en-US" sz="2000" dirty="0">
                <a:latin typeface="Times New Roman" panose="02020603050405020304" pitchFamily="18" charset="0"/>
                <a:cs typeface="Times New Roman" panose="02020603050405020304" pitchFamily="18" charset="0"/>
              </a:rPr>
              <a:t>OCC can be implemented in existing infrastructures, so it is more feasible considering recent environment of ITS.</a:t>
            </a:r>
          </a:p>
          <a:p>
            <a:pPr algn="just">
              <a:lnSpc>
                <a:spcPct val="130000"/>
              </a:lnSpc>
            </a:pPr>
            <a:endParaRPr lang="en-US" sz="2000" dirty="0">
              <a:latin typeface="Times New Roman" panose="02020603050405020304" pitchFamily="18" charset="0"/>
              <a:cs typeface="Times New Roman" panose="02020603050405020304" pitchFamily="18" charset="0"/>
            </a:endParaRPr>
          </a:p>
          <a:p>
            <a:pPr algn="just">
              <a:lnSpc>
                <a:spcPct val="130000"/>
              </a:lnSpc>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4562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11779</TotalTime>
  <Words>323</Words>
  <Application>Microsoft Office PowerPoint</Application>
  <PresentationFormat>화면 슬라이드 쇼(4:3)</PresentationFormat>
  <Paragraphs>44</Paragraphs>
  <Slides>5</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5</vt:i4>
      </vt:variant>
    </vt:vector>
  </HeadingPairs>
  <TitlesOfParts>
    <vt:vector size="12" baseType="lpstr">
      <vt:lpstr>ＭＳ Ｐゴシック</vt:lpstr>
      <vt:lpstr>맑은 고딕</vt:lpstr>
      <vt:lpstr>Arial</vt:lpstr>
      <vt:lpstr>Calibri</vt:lpstr>
      <vt:lpstr>Times New Roman</vt:lpstr>
      <vt:lpstr>Wingdings</vt:lpstr>
      <vt:lpstr>Office Theme</vt:lpstr>
      <vt:lpstr>PowerPoint 프레젠테이션</vt:lpstr>
      <vt:lpstr>Introduction</vt:lpstr>
      <vt:lpstr>Technical Requirements</vt:lpstr>
      <vt:lpstr>Challenges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cp:lastModifiedBy>
  <cp:revision>322</cp:revision>
  <cp:lastPrinted>2017-05-07T15:48:38Z</cp:lastPrinted>
  <dcterms:created xsi:type="dcterms:W3CDTF">2010-05-15T17:50:32Z</dcterms:created>
  <dcterms:modified xsi:type="dcterms:W3CDTF">2018-01-16T07:06:42Z</dcterms:modified>
</cp:coreProperties>
</file>