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98" r:id="rId3"/>
  </p:sldMasterIdLst>
  <p:notesMasterIdLst>
    <p:notesMasterId r:id="rId24"/>
  </p:notesMasterIdLst>
  <p:handoutMasterIdLst>
    <p:handoutMasterId r:id="rId25"/>
  </p:handoutMasterIdLst>
  <p:sldIdLst>
    <p:sldId id="259" r:id="rId4"/>
    <p:sldId id="318" r:id="rId5"/>
    <p:sldId id="319" r:id="rId6"/>
    <p:sldId id="320" r:id="rId7"/>
    <p:sldId id="321" r:id="rId8"/>
    <p:sldId id="322" r:id="rId9"/>
    <p:sldId id="260" r:id="rId10"/>
    <p:sldId id="261" r:id="rId11"/>
    <p:sldId id="262" r:id="rId12"/>
    <p:sldId id="277" r:id="rId13"/>
    <p:sldId id="306" r:id="rId14"/>
    <p:sldId id="308" r:id="rId15"/>
    <p:sldId id="309" r:id="rId16"/>
    <p:sldId id="311" r:id="rId17"/>
    <p:sldId id="312" r:id="rId18"/>
    <p:sldId id="313" r:id="rId19"/>
    <p:sldId id="314" r:id="rId20"/>
    <p:sldId id="315" r:id="rId21"/>
    <p:sldId id="316" r:id="rId22"/>
    <p:sldId id="317"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8" autoAdjust="0"/>
    <p:restoredTop sz="94671" autoAdjust="0"/>
  </p:normalViewPr>
  <p:slideViewPr>
    <p:cSldViewPr>
      <p:cViewPr varScale="1">
        <p:scale>
          <a:sx n="64" d="100"/>
          <a:sy n="64" d="100"/>
        </p:scale>
        <p:origin x="1560" y="7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93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44858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94938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a:t>Nov. 2017</a:t>
            </a:r>
            <a:endParaRPr lang="en-US" altLang="en-US" sz="1400" dirty="0"/>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1/15/2018</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1415676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6748169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594089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061602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44264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882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453795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80582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89630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812766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01122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56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dirty="0"/>
              <a:t>Titelmasterformat durch Klicken bearbeiten</a:t>
            </a:r>
            <a:endParaRPr lang="en-US" alt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a:t>Textmasterformat bearbeiten</a:t>
            </a:r>
          </a:p>
          <a:p>
            <a:pPr lvl="1"/>
            <a:r>
              <a:rPr lang="de-DE" altLang="en-US" dirty="0"/>
              <a:t>Zweite Ebene</a:t>
            </a:r>
          </a:p>
          <a:p>
            <a:pPr lvl="2"/>
            <a:r>
              <a:rPr lang="de-DE" altLang="en-US" dirty="0"/>
              <a:t>Dritte Ebene</a:t>
            </a:r>
          </a:p>
          <a:p>
            <a:pPr lvl="3"/>
            <a:r>
              <a:rPr lang="de-DE" altLang="en-US" dirty="0"/>
              <a:t>Vierte Ebene</a:t>
            </a:r>
          </a:p>
          <a:p>
            <a:pPr lvl="4"/>
            <a:r>
              <a:rPr lang="de-DE" altLang="en-US" dirty="0"/>
              <a:t>Fünfte Ebene</a:t>
            </a:r>
            <a:endParaRPr lang="en-US" alt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January,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en-US" altLang="en-US" sz="1200" b="1" dirty="0"/>
              <a:t>IEEE 802.</a:t>
            </a:r>
            <a:r>
              <a:rPr lang="en-US" sz="1200" b="1" i="0" kern="1200" dirty="0">
                <a:solidFill>
                  <a:schemeClr val="tx1"/>
                </a:solidFill>
                <a:effectLst/>
                <a:latin typeface="Times New Roman" pitchFamily="18" charset="0"/>
                <a:ea typeface="+mn-ea"/>
                <a:cs typeface="+mn-cs"/>
              </a:rPr>
              <a:t>15-18-0028-00-fane</a:t>
            </a:r>
            <a:endParaRPr lang="en-US" altLang="en-US" sz="12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1/15/2018</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7065A2E-8A2F-4F6B-9E3E-E4354A489D01}"/>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7E2106C-CB88-45E1-B578-1B10886D56B1}"/>
              </a:ext>
            </a:extLst>
          </p:cNvPr>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a:extLst>
              <a:ext uri="{FF2B5EF4-FFF2-40B4-BE49-F238E27FC236}">
                <a16:creationId xmlns:a16="http://schemas.microsoft.com/office/drawing/2014/main" id="{ECDED584-FFED-48AE-A2A9-547C54F90C07}"/>
              </a:ext>
            </a:extLst>
          </p:cNvPr>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a:extLst>
              <a:ext uri="{FF2B5EF4-FFF2-40B4-BE49-F238E27FC236}">
                <a16:creationId xmlns:a16="http://schemas.microsoft.com/office/drawing/2014/main" id="{B741DE99-E30B-4BBE-ABF7-C445D6BAE4A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a:extLst>
              <a:ext uri="{FF2B5EF4-FFF2-40B4-BE49-F238E27FC236}">
                <a16:creationId xmlns:a16="http://schemas.microsoft.com/office/drawing/2014/main" id="{2A571629-2CA9-45BD-9390-E308EE5B45CA}"/>
              </a:ext>
            </a:extLst>
          </p:cNvPr>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02 January 2018</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331064340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January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[IG LPWA Agenda November 2017 Plenary]</a:t>
            </a:r>
          </a:p>
          <a:p>
            <a:pPr>
              <a:defRPr/>
            </a:pPr>
            <a:r>
              <a:rPr lang="en-US" altLang="en-US" sz="1600" b="1" dirty="0">
                <a:solidFill>
                  <a:schemeClr val="tx2"/>
                </a:solidFill>
              </a:rPr>
              <a:t>Date Submitted: </a:t>
            </a:r>
            <a:r>
              <a:rPr lang="en-US" altLang="en-US" sz="1600" dirty="0">
                <a:solidFill>
                  <a:schemeClr val="tx2"/>
                </a:solidFill>
              </a:rPr>
              <a:t>[6 November, 2017]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January 201 IG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p:txBody>
          <a:bodyPr/>
          <a:lstStyle/>
          <a:p>
            <a:r>
              <a:rPr lang="en-US" sz="2000" b="1" dirty="0"/>
              <a:t>Sept 2017 Interim (Waikoloa)</a:t>
            </a:r>
          </a:p>
          <a:p>
            <a:pPr lvl="1">
              <a:buFontTx/>
              <a:buChar char="–"/>
            </a:pPr>
            <a:r>
              <a:rPr lang="en-US" sz="1800" dirty="0"/>
              <a:t>Initial WNG presentation</a:t>
            </a:r>
          </a:p>
          <a:p>
            <a:pPr>
              <a:buFont typeface="Arial" panose="020B0604020202020204" pitchFamily="34" charset="0"/>
              <a:buChar char="•"/>
            </a:pPr>
            <a:r>
              <a:rPr lang="en-US" sz="2000" b="1" dirty="0"/>
              <a:t>November 2017 Plenary (Orlando)</a:t>
            </a:r>
          </a:p>
          <a:p>
            <a:pPr lvl="1"/>
            <a:r>
              <a:rPr lang="en-US" sz="1800" dirty="0"/>
              <a:t>Develop IG report and draft PAR and CSD</a:t>
            </a:r>
          </a:p>
          <a:p>
            <a:r>
              <a:rPr lang="en-US" sz="2000" b="1" dirty="0">
                <a:solidFill>
                  <a:srgbClr val="FF0000"/>
                </a:solidFill>
              </a:rPr>
              <a:t>January 2018</a:t>
            </a:r>
          </a:p>
          <a:p>
            <a:pPr lvl="1"/>
            <a:r>
              <a:rPr lang="en-US" sz="1600" b="1" dirty="0">
                <a:solidFill>
                  <a:srgbClr val="FF0000"/>
                </a:solidFill>
              </a:rPr>
              <a:t>Get SG/TG approval</a:t>
            </a:r>
          </a:p>
          <a:p>
            <a:r>
              <a:rPr lang="en-US" sz="2000" b="1" dirty="0"/>
              <a:t>March 2018</a:t>
            </a:r>
          </a:p>
          <a:p>
            <a:pPr lvl="1"/>
            <a:r>
              <a:rPr lang="en-US" sz="1600" b="1" dirty="0"/>
              <a:t>Develop amendment</a:t>
            </a:r>
          </a:p>
          <a:p>
            <a:pPr lvl="1"/>
            <a:r>
              <a:rPr lang="en-US" sz="1600" b="1" dirty="0"/>
              <a:t>Submit for ballot</a:t>
            </a:r>
          </a:p>
          <a:p>
            <a:r>
              <a:rPr lang="en-US" sz="2000" b="1" dirty="0"/>
              <a:t>May 2018</a:t>
            </a:r>
          </a:p>
          <a:p>
            <a:pPr lvl="1"/>
            <a:r>
              <a:rPr lang="en-US" sz="1600" b="1" dirty="0"/>
              <a:t>Comment resolution</a:t>
            </a:r>
          </a:p>
          <a:p>
            <a:pPr lvl="1"/>
            <a:r>
              <a:rPr lang="en-US" sz="1600" b="1" dirty="0"/>
              <a:t>Resubmission for ballot</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Scope/Proposal for FANE</a:t>
            </a:r>
          </a:p>
        </p:txBody>
      </p:sp>
      <p:sp>
        <p:nvSpPr>
          <p:cNvPr id="3" name="Inhaltsplatzhalter 2"/>
          <p:cNvSpPr>
            <a:spLocks noGrp="1"/>
          </p:cNvSpPr>
          <p:nvPr>
            <p:ph idx="1"/>
          </p:nvPr>
        </p:nvSpPr>
        <p:spPr/>
        <p:txBody>
          <a:bodyPr/>
          <a:lstStyle/>
          <a:p>
            <a:r>
              <a:rPr lang="en-US" altLang="en-US" sz="2400" dirty="0"/>
              <a:t>Requirements derived from utility use cases</a:t>
            </a:r>
          </a:p>
          <a:p>
            <a:pPr lvl="1"/>
            <a:r>
              <a:rPr lang="en-US" sz="3200" dirty="0"/>
              <a:t>51-17-0523.00</a:t>
            </a:r>
          </a:p>
          <a:p>
            <a:pPr lvl="2"/>
            <a:r>
              <a:rPr lang="en-US" dirty="0"/>
              <a:t>Utilities want higher speeds</a:t>
            </a:r>
          </a:p>
          <a:p>
            <a:pPr lvl="2"/>
            <a:r>
              <a:rPr lang="en-US" dirty="0"/>
              <a:t>Utilities want lower latency</a:t>
            </a:r>
          </a:p>
          <a:p>
            <a:pPr lvl="2"/>
            <a:r>
              <a:rPr lang="en-US" dirty="0"/>
              <a:t>Utilities want longer range</a:t>
            </a:r>
          </a:p>
          <a:p>
            <a:pPr lvl="2"/>
            <a:r>
              <a:rPr lang="en-US" dirty="0"/>
              <a:t>Utilities want to use existing hardware</a:t>
            </a:r>
          </a:p>
          <a:p>
            <a:pPr lvl="2"/>
            <a:r>
              <a:rPr lang="en-US" dirty="0"/>
              <a:t>Utilities want less equipment</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a:t>Slide </a:t>
            </a:r>
            <a:fld id="{AECCCC10-95A5-4A40-B619-D8FBFD7D6646}" type="slidenum">
              <a:rPr lang="en-US" altLang="en-US" smtClean="0"/>
              <a:pPr>
                <a:defRPr/>
              </a:pPr>
              <a:t>11</a:t>
            </a:fld>
            <a:endParaRPr lang="en-US" altLang="en-US" dirty="0"/>
          </a:p>
        </p:txBody>
      </p:sp>
    </p:spTree>
    <p:extLst>
      <p:ext uri="{BB962C8B-B14F-4D97-AF65-F5344CB8AC3E}">
        <p14:creationId xmlns:p14="http://schemas.microsoft.com/office/powerpoint/2010/main" val="2324504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Requirements</a:t>
            </a:r>
          </a:p>
        </p:txBody>
      </p:sp>
      <p:sp>
        <p:nvSpPr>
          <p:cNvPr id="3" name="Inhaltsplatzhalter 2"/>
          <p:cNvSpPr>
            <a:spLocks noGrp="1"/>
          </p:cNvSpPr>
          <p:nvPr>
            <p:ph idx="1"/>
          </p:nvPr>
        </p:nvSpPr>
        <p:spPr/>
        <p:txBody>
          <a:bodyPr/>
          <a:lstStyle/>
          <a:p>
            <a:pPr marL="514350" indent="-514350">
              <a:buFont typeface="Arial" panose="020B0604020202020204" pitchFamily="34" charset="0"/>
              <a:buChar char="•"/>
              <a:defRPr/>
            </a:pPr>
            <a:r>
              <a:rPr lang="en-US" sz="2000" dirty="0"/>
              <a:t>Utilities are asking for higher data rates</a:t>
            </a:r>
          </a:p>
          <a:p>
            <a:pPr marL="914400" lvl="1" indent="-514350">
              <a:buFont typeface="Arial" panose="020B0604020202020204" pitchFamily="34" charset="0"/>
              <a:buChar char="•"/>
              <a:defRPr/>
            </a:pPr>
            <a:r>
              <a:rPr lang="en-US" sz="1800" dirty="0"/>
              <a:t>Require lower latency in mesh networks to support latency sensitive applications</a:t>
            </a:r>
          </a:p>
          <a:p>
            <a:pPr marL="914400" lvl="1" indent="-514350">
              <a:buFont typeface="Arial" panose="020B0604020202020204" pitchFamily="34" charset="0"/>
              <a:buChar char="•"/>
              <a:defRPr/>
            </a:pPr>
            <a:r>
              <a:rPr lang="en-US" sz="1800" dirty="0"/>
              <a:t>&lt;10ms per hop required  in some applications</a:t>
            </a:r>
          </a:p>
          <a:p>
            <a:pPr marL="914400" lvl="1" indent="-514350">
              <a:buFont typeface="Arial" panose="020B0604020202020204" pitchFamily="34" charset="0"/>
              <a:buChar char="•"/>
              <a:defRPr/>
            </a:pPr>
            <a:r>
              <a:rPr lang="en-US" sz="1800" dirty="0"/>
              <a:t>Applications with higher data volumes e.g. OTA updates.</a:t>
            </a:r>
          </a:p>
          <a:p>
            <a:pPr marL="514350" indent="-514350">
              <a:buFont typeface="Arial" panose="020B0604020202020204" pitchFamily="34" charset="0"/>
              <a:buChar char="•"/>
              <a:defRPr/>
            </a:pPr>
            <a:r>
              <a:rPr lang="en-US" sz="2000" dirty="0"/>
              <a:t>Higher capacity of nodes in mesh networks</a:t>
            </a:r>
          </a:p>
          <a:p>
            <a:pPr marL="914400" lvl="1" indent="-514350">
              <a:buFont typeface="Arial" panose="020B0604020202020204" pitchFamily="34" charset="0"/>
              <a:buChar char="•"/>
              <a:defRPr/>
            </a:pPr>
            <a:r>
              <a:rPr lang="en-US" sz="1800" dirty="0"/>
              <a:t>Expanding trade-off space for balancing bandwidth, interference footprint, delivery reliability.</a:t>
            </a:r>
          </a:p>
          <a:p>
            <a:pPr marL="514350" indent="-514350">
              <a:buFont typeface="Arial" panose="020B0604020202020204" pitchFamily="34" charset="0"/>
              <a:buChar char="•"/>
              <a:defRPr/>
            </a:pPr>
            <a:r>
              <a:rPr lang="en-US" sz="2000" dirty="0"/>
              <a:t>Performance: Higher Rates &amp; Adaptive RF link optimization </a:t>
            </a:r>
          </a:p>
          <a:p>
            <a:pPr marL="914400" lvl="1" indent="-514350">
              <a:buFont typeface="Arial" panose="020B0604020202020204" pitchFamily="34" charset="0"/>
              <a:buChar char="•"/>
              <a:defRPr/>
            </a:pPr>
            <a:r>
              <a:rPr lang="en-US" sz="1800" dirty="0"/>
              <a:t>Mix of performance needs</a:t>
            </a:r>
          </a:p>
          <a:p>
            <a:pPr marL="914400" lvl="1" indent="-514350">
              <a:buFont typeface="Arial" panose="020B0604020202020204" pitchFamily="34" charset="0"/>
              <a:buChar char="•"/>
              <a:defRPr/>
            </a:pPr>
            <a:r>
              <a:rPr lang="en-US" sz="1800" dirty="0"/>
              <a:t>Minimize Latency, effective use of spectrum, backward compatibility</a:t>
            </a:r>
          </a:p>
          <a:p>
            <a:pPr marL="914400" lvl="1" indent="-514350">
              <a:buFont typeface="Arial" panose="020B0604020202020204" pitchFamily="34" charset="0"/>
              <a:buChar char="•"/>
              <a:defRPr/>
            </a:pPr>
            <a:r>
              <a:rPr lang="en-US" sz="1800" dirty="0"/>
              <a:t>Ability to adjust to changing RF conditions</a:t>
            </a:r>
          </a:p>
          <a:p>
            <a:endParaRPr lang="en-US" sz="1600" dirty="0"/>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12</a:t>
            </a:fld>
            <a:endParaRPr lang="en-US" altLang="en-US"/>
          </a:p>
        </p:txBody>
      </p:sp>
    </p:spTree>
    <p:extLst>
      <p:ext uri="{BB962C8B-B14F-4D97-AF65-F5344CB8AC3E}">
        <p14:creationId xmlns:p14="http://schemas.microsoft.com/office/powerpoint/2010/main" val="2464489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41F70-FE74-4CE8-9E0F-3300A920699B}"/>
              </a:ext>
            </a:extLst>
          </p:cNvPr>
          <p:cNvSpPr>
            <a:spLocks noGrp="1"/>
          </p:cNvSpPr>
          <p:nvPr>
            <p:ph type="title"/>
          </p:nvPr>
        </p:nvSpPr>
        <p:spPr/>
        <p:txBody>
          <a:bodyPr/>
          <a:lstStyle/>
          <a:p>
            <a:r>
              <a:rPr lang="en-US" dirty="0"/>
              <a:t>Ways to improve</a:t>
            </a:r>
          </a:p>
        </p:txBody>
      </p:sp>
      <p:sp>
        <p:nvSpPr>
          <p:cNvPr id="3" name="Content Placeholder 2">
            <a:extLst>
              <a:ext uri="{FF2B5EF4-FFF2-40B4-BE49-F238E27FC236}">
                <a16:creationId xmlns:a16="http://schemas.microsoft.com/office/drawing/2014/main" id="{4434A137-DF07-4D40-B6E4-224A7DCEA9E4}"/>
              </a:ext>
            </a:extLst>
          </p:cNvPr>
          <p:cNvSpPr>
            <a:spLocks noGrp="1"/>
          </p:cNvSpPr>
          <p:nvPr>
            <p:ph idx="1"/>
          </p:nvPr>
        </p:nvSpPr>
        <p:spPr>
          <a:xfrm>
            <a:off x="685800" y="1484784"/>
            <a:ext cx="7772400" cy="4611216"/>
          </a:xfrm>
        </p:spPr>
        <p:txBody>
          <a:bodyPr/>
          <a:lstStyle/>
          <a:p>
            <a:pPr marL="457200" indent="-457200">
              <a:buFont typeface="Arial" panose="020B0604020202020204" pitchFamily="34" charset="0"/>
              <a:buChar char="•"/>
              <a:defRPr/>
            </a:pPr>
            <a:r>
              <a:rPr lang="en-US" dirty="0"/>
              <a:t>Points to increases in data rates</a:t>
            </a:r>
          </a:p>
          <a:p>
            <a:pPr marL="857250" lvl="1" indent="-457200">
              <a:buFont typeface="Arial" panose="020B0604020202020204" pitchFamily="34" charset="0"/>
              <a:buChar char="•"/>
              <a:defRPr/>
            </a:pPr>
            <a:r>
              <a:rPr lang="en-US" dirty="0"/>
              <a:t>Modest increases – still low Mb/sec</a:t>
            </a:r>
          </a:p>
          <a:p>
            <a:pPr marL="857250" lvl="1" indent="-457200">
              <a:buFont typeface="Arial" panose="020B0604020202020204" pitchFamily="34" charset="0"/>
              <a:buChar char="•"/>
              <a:defRPr/>
            </a:pPr>
            <a:r>
              <a:rPr lang="en-US" dirty="0"/>
              <a:t>Modest bandwidth usage/channel width</a:t>
            </a:r>
          </a:p>
          <a:p>
            <a:pPr marL="857250" lvl="1" indent="-457200">
              <a:buFont typeface="Arial" panose="020B0604020202020204" pitchFamily="34" charset="0"/>
              <a:buChar char="•"/>
              <a:defRPr/>
            </a:pPr>
            <a:r>
              <a:rPr lang="en-US" dirty="0"/>
              <a:t>Flexible channelization</a:t>
            </a:r>
          </a:p>
          <a:p>
            <a:pPr marL="514350" indent="-514350">
              <a:buFont typeface="Arial" panose="020B0604020202020204" pitchFamily="34" charset="0"/>
              <a:buChar char="•"/>
              <a:defRPr/>
            </a:pPr>
            <a:r>
              <a:rPr lang="en-US" dirty="0"/>
              <a:t>Just Right balancing point</a:t>
            </a:r>
          </a:p>
          <a:p>
            <a:pPr marL="914400" lvl="1" indent="-514350">
              <a:buFont typeface="Arial" panose="020B0604020202020204" pitchFamily="34" charset="0"/>
              <a:buChar char="•"/>
              <a:defRPr/>
            </a:pPr>
            <a:r>
              <a:rPr lang="en-US" dirty="0"/>
              <a:t>OFDM   800 kbps, 1.2 </a:t>
            </a:r>
            <a:r>
              <a:rPr lang="en-US" dirty="0" err="1"/>
              <a:t>Mbps</a:t>
            </a:r>
            <a:r>
              <a:rPr lang="en-US" dirty="0"/>
              <a:t>, 2.4 </a:t>
            </a:r>
            <a:r>
              <a:rPr lang="en-US" dirty="0" err="1"/>
              <a:t>Mbps</a:t>
            </a:r>
            <a:endParaRPr lang="en-US" dirty="0"/>
          </a:p>
          <a:p>
            <a:pPr marL="914400" lvl="1" indent="-514350">
              <a:buFont typeface="Arial" panose="020B0604020202020204" pitchFamily="34" charset="0"/>
              <a:buChar char="•"/>
              <a:defRPr/>
            </a:pPr>
            <a:r>
              <a:rPr lang="en-US" dirty="0"/>
              <a:t>Compliment to lower rate (bandwidth) OFDM, OQPSK and FSK</a:t>
            </a:r>
          </a:p>
          <a:p>
            <a:pPr marL="914400" lvl="1" indent="-514350">
              <a:buFont typeface="Arial" panose="020B0604020202020204" pitchFamily="34" charset="0"/>
              <a:buChar char="•"/>
              <a:defRPr/>
            </a:pPr>
            <a:r>
              <a:rPr lang="en-US" dirty="0"/>
              <a:t>Builds on what is working now</a:t>
            </a:r>
          </a:p>
          <a:p>
            <a:endParaRPr lang="en-US" dirty="0"/>
          </a:p>
        </p:txBody>
      </p:sp>
      <p:sp>
        <p:nvSpPr>
          <p:cNvPr id="5" name="Footer Placeholder 4">
            <a:extLst>
              <a:ext uri="{FF2B5EF4-FFF2-40B4-BE49-F238E27FC236}">
                <a16:creationId xmlns:a16="http://schemas.microsoft.com/office/drawing/2014/main" id="{8957F6DC-64C8-41E5-B5F2-48030254EE0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DD7B4E4-7B9E-4766-865C-2BCCC158C12E}"/>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3263472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AEC76-8FDB-445E-B571-FE91457D918D}"/>
              </a:ext>
            </a:extLst>
          </p:cNvPr>
          <p:cNvSpPr>
            <a:spLocks noGrp="1"/>
          </p:cNvSpPr>
          <p:nvPr>
            <p:ph type="title"/>
          </p:nvPr>
        </p:nvSpPr>
        <p:spPr/>
        <p:txBody>
          <a:bodyPr/>
          <a:lstStyle/>
          <a:p>
            <a:r>
              <a:rPr lang="en-US" dirty="0"/>
              <a:t>Longer Range Enhancements</a:t>
            </a:r>
          </a:p>
        </p:txBody>
      </p:sp>
      <p:sp>
        <p:nvSpPr>
          <p:cNvPr id="3" name="Content Placeholder 2">
            <a:extLst>
              <a:ext uri="{FF2B5EF4-FFF2-40B4-BE49-F238E27FC236}">
                <a16:creationId xmlns:a16="http://schemas.microsoft.com/office/drawing/2014/main" id="{50CF86FE-4D49-40FB-9C2E-125855AB3238}"/>
              </a:ext>
            </a:extLst>
          </p:cNvPr>
          <p:cNvSpPr>
            <a:spLocks noGrp="1"/>
          </p:cNvSpPr>
          <p:nvPr>
            <p:ph idx="1"/>
          </p:nvPr>
        </p:nvSpPr>
        <p:spPr/>
        <p:txBody>
          <a:bodyPr/>
          <a:lstStyle/>
          <a:p>
            <a:r>
              <a:rPr lang="en-US" dirty="0"/>
              <a:t>SUN-OQPSK rate modes 0-3 at 100 k/chips per second works</a:t>
            </a:r>
          </a:p>
          <a:p>
            <a:pPr lvl="1"/>
            <a:r>
              <a:rPr lang="en-US" dirty="0"/>
              <a:t>However,  channel plan is not defined for most market regions including North America</a:t>
            </a:r>
          </a:p>
        </p:txBody>
      </p:sp>
      <p:sp>
        <p:nvSpPr>
          <p:cNvPr id="5" name="Footer Placeholder 4">
            <a:extLst>
              <a:ext uri="{FF2B5EF4-FFF2-40B4-BE49-F238E27FC236}">
                <a16:creationId xmlns:a16="http://schemas.microsoft.com/office/drawing/2014/main" id="{690EE73F-3D11-4654-B1E5-E201E78A3354}"/>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EEA53952-BE5B-4F2A-BEF9-A3E8C9D2A68C}"/>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804603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9FC0E-593F-4E6B-9E69-D0086CCC2960}"/>
              </a:ext>
            </a:extLst>
          </p:cNvPr>
          <p:cNvSpPr>
            <a:spLocks noGrp="1"/>
          </p:cNvSpPr>
          <p:nvPr>
            <p:ph type="title"/>
          </p:nvPr>
        </p:nvSpPr>
        <p:spPr/>
        <p:txBody>
          <a:bodyPr/>
          <a:lstStyle/>
          <a:p>
            <a:r>
              <a:rPr lang="en-US" dirty="0"/>
              <a:t>Proposed PAR Scope</a:t>
            </a:r>
          </a:p>
        </p:txBody>
      </p:sp>
      <p:sp>
        <p:nvSpPr>
          <p:cNvPr id="3" name="Content Placeholder 2">
            <a:extLst>
              <a:ext uri="{FF2B5EF4-FFF2-40B4-BE49-F238E27FC236}">
                <a16:creationId xmlns:a16="http://schemas.microsoft.com/office/drawing/2014/main" id="{74EA5337-8E94-4929-A513-2ACE5BCE5103}"/>
              </a:ext>
            </a:extLst>
          </p:cNvPr>
          <p:cNvSpPr>
            <a:spLocks noGrp="1"/>
          </p:cNvSpPr>
          <p:nvPr>
            <p:ph idx="1"/>
          </p:nvPr>
        </p:nvSpPr>
        <p:spPr/>
        <p:txBody>
          <a:bodyPr/>
          <a:lstStyle/>
          <a:p>
            <a:r>
              <a:rPr lang="en-US" dirty="0"/>
              <a:t>Create a TG to assess adding additional SUN-OFDM MCS modes</a:t>
            </a:r>
          </a:p>
          <a:p>
            <a:r>
              <a:rPr lang="en-US" dirty="0"/>
              <a:t>Clarify SUN-OQPSK channel plans for new markets (e.g. North America, </a:t>
            </a:r>
            <a:r>
              <a:rPr lang="en-US" dirty="0" err="1"/>
              <a:t>etc</a:t>
            </a:r>
            <a:r>
              <a:rPr lang="en-US" dirty="0"/>
              <a:t>)</a:t>
            </a:r>
          </a:p>
        </p:txBody>
      </p:sp>
      <p:sp>
        <p:nvSpPr>
          <p:cNvPr id="5" name="Footer Placeholder 4">
            <a:extLst>
              <a:ext uri="{FF2B5EF4-FFF2-40B4-BE49-F238E27FC236}">
                <a16:creationId xmlns:a16="http://schemas.microsoft.com/office/drawing/2014/main" id="{02E8B182-4605-4CB6-9E01-663DC0487E97}"/>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C68C747C-5BD4-4A02-9595-644E60A97519}"/>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2160655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A3924-9EBA-404B-8C67-00B8DFE595B4}"/>
              </a:ext>
            </a:extLst>
          </p:cNvPr>
          <p:cNvSpPr>
            <a:spLocks noGrp="1"/>
          </p:cNvSpPr>
          <p:nvPr>
            <p:ph type="title"/>
          </p:nvPr>
        </p:nvSpPr>
        <p:spPr/>
        <p:txBody>
          <a:bodyPr/>
          <a:lstStyle/>
          <a:p>
            <a:r>
              <a:rPr lang="en-US" dirty="0"/>
              <a:t>SUN-OFDM Modes Existing</a:t>
            </a:r>
          </a:p>
        </p:txBody>
      </p:sp>
      <p:pic>
        <p:nvPicPr>
          <p:cNvPr id="7" name="Content Placeholder 6">
            <a:extLst>
              <a:ext uri="{FF2B5EF4-FFF2-40B4-BE49-F238E27FC236}">
                <a16:creationId xmlns:a16="http://schemas.microsoft.com/office/drawing/2014/main" id="{FEF44660-67BE-4B9A-A65A-3ED39EB41D0C}"/>
              </a:ext>
            </a:extLst>
          </p:cNvPr>
          <p:cNvPicPr>
            <a:picLocks noGrp="1" noChangeAspect="1"/>
          </p:cNvPicPr>
          <p:nvPr>
            <p:ph idx="1"/>
          </p:nvPr>
        </p:nvPicPr>
        <p:blipFill>
          <a:blip r:embed="rId2"/>
          <a:stretch>
            <a:fillRect/>
          </a:stretch>
        </p:blipFill>
        <p:spPr>
          <a:xfrm>
            <a:off x="1112320" y="1981200"/>
            <a:ext cx="6919360" cy="4114800"/>
          </a:xfrm>
          <a:prstGeom prst="rect">
            <a:avLst/>
          </a:prstGeom>
        </p:spPr>
      </p:pic>
      <p:sp>
        <p:nvSpPr>
          <p:cNvPr id="5" name="Footer Placeholder 4">
            <a:extLst>
              <a:ext uri="{FF2B5EF4-FFF2-40B4-BE49-F238E27FC236}">
                <a16:creationId xmlns:a16="http://schemas.microsoft.com/office/drawing/2014/main" id="{7643EDFD-BEA5-4617-BF02-A83718DDBD67}"/>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27242C27-1EAF-4D4D-B3A7-0D61608081C7}"/>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2122642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A3924-9EBA-404B-8C67-00B8DFE595B4}"/>
              </a:ext>
            </a:extLst>
          </p:cNvPr>
          <p:cNvSpPr>
            <a:spLocks noGrp="1"/>
          </p:cNvSpPr>
          <p:nvPr>
            <p:ph type="title"/>
          </p:nvPr>
        </p:nvSpPr>
        <p:spPr/>
        <p:txBody>
          <a:bodyPr/>
          <a:lstStyle/>
          <a:p>
            <a:r>
              <a:rPr lang="en-US" dirty="0"/>
              <a:t>SUN-OFDM Modes Proposed</a:t>
            </a:r>
          </a:p>
        </p:txBody>
      </p:sp>
      <p:sp>
        <p:nvSpPr>
          <p:cNvPr id="5" name="Footer Placeholder 4">
            <a:extLst>
              <a:ext uri="{FF2B5EF4-FFF2-40B4-BE49-F238E27FC236}">
                <a16:creationId xmlns:a16="http://schemas.microsoft.com/office/drawing/2014/main" id="{7643EDFD-BEA5-4617-BF02-A83718DDBD67}"/>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27242C27-1EAF-4D4D-B3A7-0D61608081C7}"/>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17</a:t>
            </a:fld>
            <a:endParaRPr lang="en-US" altLang="en-US"/>
          </a:p>
        </p:txBody>
      </p:sp>
      <p:pic>
        <p:nvPicPr>
          <p:cNvPr id="9" name="Content Placeholder 8">
            <a:extLst>
              <a:ext uri="{FF2B5EF4-FFF2-40B4-BE49-F238E27FC236}">
                <a16:creationId xmlns:a16="http://schemas.microsoft.com/office/drawing/2014/main" id="{40BB4587-9D0C-4498-8FCB-B00A8018A2F2}"/>
              </a:ext>
            </a:extLst>
          </p:cNvPr>
          <p:cNvPicPr>
            <a:picLocks noGrp="1" noChangeAspect="1"/>
          </p:cNvPicPr>
          <p:nvPr>
            <p:ph idx="1"/>
          </p:nvPr>
        </p:nvPicPr>
        <p:blipFill>
          <a:blip r:embed="rId2"/>
          <a:stretch>
            <a:fillRect/>
          </a:stretch>
        </p:blipFill>
        <p:spPr>
          <a:xfrm>
            <a:off x="1112320" y="1981200"/>
            <a:ext cx="6919360" cy="4114800"/>
          </a:xfrm>
          <a:prstGeom prst="rect">
            <a:avLst/>
          </a:prstGeom>
        </p:spPr>
      </p:pic>
    </p:spTree>
    <p:extLst>
      <p:ext uri="{BB962C8B-B14F-4D97-AF65-F5344CB8AC3E}">
        <p14:creationId xmlns:p14="http://schemas.microsoft.com/office/powerpoint/2010/main" val="113918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DBA77-7358-4F5D-A257-82DC4D3086AA}"/>
              </a:ext>
            </a:extLst>
          </p:cNvPr>
          <p:cNvSpPr>
            <a:spLocks noGrp="1"/>
          </p:cNvSpPr>
          <p:nvPr>
            <p:ph type="title"/>
          </p:nvPr>
        </p:nvSpPr>
        <p:spPr/>
        <p:txBody>
          <a:bodyPr/>
          <a:lstStyle/>
          <a:p>
            <a:r>
              <a:rPr lang="en-US" dirty="0"/>
              <a:t>Extension Justification</a:t>
            </a:r>
          </a:p>
        </p:txBody>
      </p:sp>
      <p:sp>
        <p:nvSpPr>
          <p:cNvPr id="3" name="Content Placeholder 2">
            <a:extLst>
              <a:ext uri="{FF2B5EF4-FFF2-40B4-BE49-F238E27FC236}">
                <a16:creationId xmlns:a16="http://schemas.microsoft.com/office/drawing/2014/main" id="{19BEC7BD-070E-4D84-8D11-B33B9B73041D}"/>
              </a:ext>
            </a:extLst>
          </p:cNvPr>
          <p:cNvSpPr>
            <a:spLocks noGrp="1"/>
          </p:cNvSpPr>
          <p:nvPr>
            <p:ph idx="1"/>
          </p:nvPr>
        </p:nvSpPr>
        <p:spPr/>
        <p:txBody>
          <a:bodyPr/>
          <a:lstStyle/>
          <a:p>
            <a:pPr marL="457200" indent="-457200">
              <a:buFont typeface="Arial" panose="020B0604020202020204" pitchFamily="34" charset="0"/>
              <a:buChar char="•"/>
            </a:pPr>
            <a:r>
              <a:rPr lang="en-US" altLang="en-US" dirty="0"/>
              <a:t>Multiple SUN-OFDM implementations commercially available</a:t>
            </a:r>
          </a:p>
          <a:p>
            <a:pPr marL="457200" indent="-457200">
              <a:buFont typeface="Arial" panose="020B0604020202020204" pitchFamily="34" charset="0"/>
              <a:buChar char="•"/>
            </a:pPr>
            <a:r>
              <a:rPr lang="en-US" altLang="en-US" dirty="0"/>
              <a:t>Existing implementations support MCS5 and MCS6 for all options already</a:t>
            </a:r>
          </a:p>
          <a:p>
            <a:pPr marL="457200" indent="-457200">
              <a:buFont typeface="Arial" panose="020B0604020202020204" pitchFamily="34" charset="0"/>
              <a:buChar char="•"/>
            </a:pPr>
            <a:r>
              <a:rPr lang="en-US" altLang="en-US" dirty="0"/>
              <a:t>Using modulation, coding, channelization already defined.</a:t>
            </a:r>
          </a:p>
          <a:p>
            <a:endParaRPr lang="en-US" dirty="0"/>
          </a:p>
        </p:txBody>
      </p:sp>
      <p:sp>
        <p:nvSpPr>
          <p:cNvPr id="5" name="Footer Placeholder 4">
            <a:extLst>
              <a:ext uri="{FF2B5EF4-FFF2-40B4-BE49-F238E27FC236}">
                <a16:creationId xmlns:a16="http://schemas.microsoft.com/office/drawing/2014/main" id="{D308A551-83E0-4E40-A527-C5ACCAA59385}"/>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39541903-4389-424D-8FA6-4C1B71B82C11}"/>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4047414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4F158-2F1F-4349-B36A-BD18AB49507A}"/>
              </a:ext>
            </a:extLst>
          </p:cNvPr>
          <p:cNvSpPr>
            <a:spLocks noGrp="1"/>
          </p:cNvSpPr>
          <p:nvPr>
            <p:ph type="title"/>
          </p:nvPr>
        </p:nvSpPr>
        <p:spPr/>
        <p:txBody>
          <a:bodyPr/>
          <a:lstStyle/>
          <a:p>
            <a:r>
              <a:rPr lang="en-US" dirty="0"/>
              <a:t>SUN-OQPSK Channel Plans</a:t>
            </a:r>
          </a:p>
        </p:txBody>
      </p:sp>
      <p:sp>
        <p:nvSpPr>
          <p:cNvPr id="3" name="Content Placeholder 2">
            <a:extLst>
              <a:ext uri="{FF2B5EF4-FFF2-40B4-BE49-F238E27FC236}">
                <a16:creationId xmlns:a16="http://schemas.microsoft.com/office/drawing/2014/main" id="{D73B60CD-2F61-44F8-AB1A-1F325911C5C6}"/>
              </a:ext>
            </a:extLst>
          </p:cNvPr>
          <p:cNvSpPr>
            <a:spLocks noGrp="1"/>
          </p:cNvSpPr>
          <p:nvPr>
            <p:ph idx="1"/>
          </p:nvPr>
        </p:nvSpPr>
        <p:spPr/>
        <p:txBody>
          <a:bodyPr/>
          <a:lstStyle/>
          <a:p>
            <a:r>
              <a:rPr lang="en-US" dirty="0"/>
              <a:t>Clarify where SUN-OQPSK can be used in 200khz channel spacing in all markets</a:t>
            </a:r>
          </a:p>
          <a:p>
            <a:endParaRPr lang="en-US" dirty="0"/>
          </a:p>
        </p:txBody>
      </p:sp>
      <p:sp>
        <p:nvSpPr>
          <p:cNvPr id="5" name="Footer Placeholder 4">
            <a:extLst>
              <a:ext uri="{FF2B5EF4-FFF2-40B4-BE49-F238E27FC236}">
                <a16:creationId xmlns:a16="http://schemas.microsoft.com/office/drawing/2014/main" id="{021E1ED7-0585-4486-BE12-70D0D1B885F5}"/>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76ED4CF4-0BC7-49E7-8B50-68EB0D4668B7}"/>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917986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4" name="Text Box 1030">
            <a:extLst>
              <a:ext uri="{FF2B5EF4-FFF2-40B4-BE49-F238E27FC236}">
                <a16:creationId xmlns:a16="http://schemas.microsoft.com/office/drawing/2014/main" id="{CA60AD76-CE41-4110-BB14-4654B17C383E}"/>
              </a:ext>
            </a:extLst>
          </p:cNvPr>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(Optional to be shown)</a:t>
            </a:r>
          </a:p>
        </p:txBody>
      </p:sp>
    </p:spTree>
    <p:extLst>
      <p:ext uri="{BB962C8B-B14F-4D97-AF65-F5344CB8AC3E}">
        <p14:creationId xmlns:p14="http://schemas.microsoft.com/office/powerpoint/2010/main" val="184628318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6C249-AD48-472E-8FC1-1CAAA1DFA066}"/>
              </a:ext>
            </a:extLst>
          </p:cNvPr>
          <p:cNvSpPr>
            <a:spLocks noGrp="1"/>
          </p:cNvSpPr>
          <p:nvPr>
            <p:ph type="title"/>
          </p:nvPr>
        </p:nvSpPr>
        <p:spPr/>
        <p:txBody>
          <a:bodyPr/>
          <a:lstStyle/>
          <a:p>
            <a:r>
              <a:rPr lang="en-US" dirty="0"/>
              <a:t>SUN-OQPSK Example Clarifications</a:t>
            </a:r>
          </a:p>
        </p:txBody>
      </p:sp>
      <p:graphicFrame>
        <p:nvGraphicFramePr>
          <p:cNvPr id="7" name="Content Placeholder 6">
            <a:extLst>
              <a:ext uri="{FF2B5EF4-FFF2-40B4-BE49-F238E27FC236}">
                <a16:creationId xmlns:a16="http://schemas.microsoft.com/office/drawing/2014/main" id="{066286D7-8788-4569-8593-4DE80ACC572B}"/>
              </a:ext>
            </a:extLst>
          </p:cNvPr>
          <p:cNvGraphicFramePr>
            <a:graphicFrameLocks noGrp="1"/>
          </p:cNvGraphicFramePr>
          <p:nvPr>
            <p:ph idx="1"/>
            <p:extLst>
              <p:ext uri="{D42A27DB-BD31-4B8C-83A1-F6EECF244321}">
                <p14:modId xmlns:p14="http://schemas.microsoft.com/office/powerpoint/2010/main" val="571614170"/>
              </p:ext>
            </p:extLst>
          </p:nvPr>
        </p:nvGraphicFramePr>
        <p:xfrm>
          <a:off x="1115616" y="1844674"/>
          <a:ext cx="7342584" cy="4102846"/>
        </p:xfrm>
        <a:graphic>
          <a:graphicData uri="http://schemas.openxmlformats.org/drawingml/2006/table">
            <a:tbl>
              <a:tblPr firstRow="1" firstCol="1" bandRow="1">
                <a:tableStyleId>{5C22544A-7EE6-4342-B048-85BDC9FD1C3A}</a:tableStyleId>
              </a:tblPr>
              <a:tblGrid>
                <a:gridCol w="1843604">
                  <a:extLst>
                    <a:ext uri="{9D8B030D-6E8A-4147-A177-3AD203B41FA5}">
                      <a16:colId xmlns:a16="http://schemas.microsoft.com/office/drawing/2014/main" val="2680181696"/>
                    </a:ext>
                  </a:extLst>
                </a:gridCol>
                <a:gridCol w="1843604">
                  <a:extLst>
                    <a:ext uri="{9D8B030D-6E8A-4147-A177-3AD203B41FA5}">
                      <a16:colId xmlns:a16="http://schemas.microsoft.com/office/drawing/2014/main" val="2852808037"/>
                    </a:ext>
                  </a:extLst>
                </a:gridCol>
                <a:gridCol w="1148020">
                  <a:extLst>
                    <a:ext uri="{9D8B030D-6E8A-4147-A177-3AD203B41FA5}">
                      <a16:colId xmlns:a16="http://schemas.microsoft.com/office/drawing/2014/main" val="2995689551"/>
                    </a:ext>
                  </a:extLst>
                </a:gridCol>
                <a:gridCol w="1253678">
                  <a:extLst>
                    <a:ext uri="{9D8B030D-6E8A-4147-A177-3AD203B41FA5}">
                      <a16:colId xmlns:a16="http://schemas.microsoft.com/office/drawing/2014/main" val="3444676683"/>
                    </a:ext>
                  </a:extLst>
                </a:gridCol>
                <a:gridCol w="1253678">
                  <a:extLst>
                    <a:ext uri="{9D8B030D-6E8A-4147-A177-3AD203B41FA5}">
                      <a16:colId xmlns:a16="http://schemas.microsoft.com/office/drawing/2014/main" val="1762075521"/>
                    </a:ext>
                  </a:extLst>
                </a:gridCol>
              </a:tblGrid>
              <a:tr h="477072">
                <a:tc rowSpan="6">
                  <a:txBody>
                    <a:bodyPr/>
                    <a:lstStyle/>
                    <a:p>
                      <a:pPr marL="0" marR="0" algn="ctr">
                        <a:spcBef>
                          <a:spcPts val="0"/>
                        </a:spcBef>
                        <a:spcAft>
                          <a:spcPts val="300"/>
                        </a:spcAft>
                      </a:pPr>
                      <a:r>
                        <a:rPr lang="en-US" sz="1800">
                          <a:effectLst/>
                        </a:rPr>
                        <a:t>902 – 928</a:t>
                      </a:r>
                    </a:p>
                    <a:p>
                      <a:pPr marL="0" marR="0" algn="ctr">
                        <a:spcBef>
                          <a:spcPts val="0"/>
                        </a:spcBef>
                        <a:spcAft>
                          <a:spcPts val="300"/>
                        </a:spcAft>
                      </a:pPr>
                      <a:r>
                        <a:rPr lang="en-US" sz="1800">
                          <a:effectLst/>
                        </a:rPr>
                        <a:t>(U.S. ISM)</a:t>
                      </a:r>
                    </a:p>
                    <a:p>
                      <a:pPr marL="0" marR="0" algn="ctr">
                        <a:spcBef>
                          <a:spcPts val="0"/>
                        </a:spcBef>
                        <a:spcAft>
                          <a:spcPts val="300"/>
                        </a:spcAft>
                      </a:pPr>
                      <a:r>
                        <a:rPr lang="en-US" sz="1800">
                          <a:effectLst/>
                        </a:rPr>
                        <a:t> </a:t>
                      </a:r>
                    </a:p>
                    <a:p>
                      <a:pPr marL="0" marR="0" algn="ctr">
                        <a:spcBef>
                          <a:spcPts val="0"/>
                        </a:spcBef>
                        <a:spcAft>
                          <a:spcPts val="300"/>
                        </a:spcAft>
                      </a:pPr>
                      <a:r>
                        <a:rPr lang="en-US" sz="1800">
                          <a:effectLst/>
                        </a:rPr>
                        <a:t>Note (1)</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dirty="0">
                          <a:effectLst/>
                        </a:rPr>
                        <a:t>SUN-FSK mode #1</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129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902.2</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07803572"/>
                  </a:ext>
                </a:extLst>
              </a:tr>
              <a:tr h="954143">
                <a:tc vMerge="1">
                  <a:txBody>
                    <a:bodyPr/>
                    <a:lstStyle/>
                    <a:p>
                      <a:endParaRPr lang="en-US"/>
                    </a:p>
                  </a:txBody>
                  <a:tcPr/>
                </a:tc>
                <a:tc>
                  <a:txBody>
                    <a:bodyPr/>
                    <a:lstStyle/>
                    <a:p>
                      <a:pPr marL="0" marR="0" algn="ctr">
                        <a:spcBef>
                          <a:spcPts val="0"/>
                        </a:spcBef>
                        <a:spcAft>
                          <a:spcPts val="300"/>
                        </a:spcAft>
                      </a:pPr>
                      <a:r>
                        <a:rPr lang="en-US" sz="1800" dirty="0">
                          <a:effectLst/>
                        </a:rPr>
                        <a:t>SUN-FSK mode #2 &amp; #3</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64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dirty="0">
                          <a:effectLst/>
                        </a:rPr>
                        <a:t>902.4</a:t>
                      </a:r>
                      <a:endParaRPr lang="en-US"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72096264"/>
                  </a:ext>
                </a:extLst>
              </a:tr>
              <a:tr h="477072">
                <a:tc vMerge="1">
                  <a:txBody>
                    <a:bodyPr/>
                    <a:lstStyle/>
                    <a:p>
                      <a:endParaRPr lang="en-US"/>
                    </a:p>
                  </a:txBody>
                  <a:tcPr/>
                </a:tc>
                <a:tc>
                  <a:txBody>
                    <a:bodyPr/>
                    <a:lstStyle/>
                    <a:p>
                      <a:pPr marL="0" marR="0" algn="ctr">
                        <a:spcBef>
                          <a:spcPts val="0"/>
                        </a:spcBef>
                        <a:spcAft>
                          <a:spcPts val="300"/>
                        </a:spcAft>
                      </a:pPr>
                      <a:r>
                        <a:rPr lang="en-US" sz="1800" dirty="0">
                          <a:effectLst/>
                        </a:rPr>
                        <a:t>SUN-OFDM Option 4</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129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902.2</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13748086"/>
                  </a:ext>
                </a:extLst>
              </a:tr>
              <a:tr h="477072">
                <a:tc vMerge="1">
                  <a:txBody>
                    <a:bodyPr/>
                    <a:lstStyle/>
                    <a:p>
                      <a:endParaRPr lang="en-US"/>
                    </a:p>
                  </a:txBody>
                  <a:tcPr/>
                </a:tc>
                <a:tc>
                  <a:txBody>
                    <a:bodyPr/>
                    <a:lstStyle/>
                    <a:p>
                      <a:pPr marL="0" marR="0" algn="ctr">
                        <a:spcBef>
                          <a:spcPts val="0"/>
                        </a:spcBef>
                        <a:spcAft>
                          <a:spcPts val="300"/>
                        </a:spcAft>
                      </a:pPr>
                      <a:r>
                        <a:rPr lang="en-US" sz="1800" dirty="0">
                          <a:effectLst/>
                        </a:rPr>
                        <a:t>SUN-OFDM Option 3</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64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902.4</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77688795"/>
                  </a:ext>
                </a:extLst>
              </a:tr>
              <a:tr h="477072">
                <a:tc vMerge="1">
                  <a:txBody>
                    <a:bodyPr/>
                    <a:lstStyle/>
                    <a:p>
                      <a:endParaRPr lang="en-US"/>
                    </a:p>
                  </a:txBody>
                  <a:tcPr/>
                </a:tc>
                <a:tc>
                  <a:txBody>
                    <a:bodyPr/>
                    <a:lstStyle/>
                    <a:p>
                      <a:pPr marL="0" marR="0" algn="ctr">
                        <a:spcBef>
                          <a:spcPts val="0"/>
                        </a:spcBef>
                        <a:spcAft>
                          <a:spcPts val="300"/>
                        </a:spcAft>
                      </a:pPr>
                      <a:r>
                        <a:rPr lang="en-US" sz="1800" dirty="0">
                          <a:effectLst/>
                        </a:rPr>
                        <a:t>SUN-OFDM Option 2</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0.8</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31</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a:effectLst/>
                        </a:rPr>
                        <a:t>902.8</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21883500"/>
                  </a:ext>
                </a:extLst>
              </a:tr>
              <a:tr h="954143">
                <a:tc vMerge="1">
                  <a:txBody>
                    <a:bodyPr/>
                    <a:lstStyle/>
                    <a:p>
                      <a:endParaRPr lang="en-US"/>
                    </a:p>
                  </a:txBody>
                  <a:tcPr/>
                </a:tc>
                <a:tc>
                  <a:txBody>
                    <a:bodyPr/>
                    <a:lstStyle/>
                    <a:p>
                      <a:pPr marL="0" marR="0" algn="ctr">
                        <a:spcBef>
                          <a:spcPts val="0"/>
                        </a:spcBef>
                        <a:spcAft>
                          <a:spcPts val="300"/>
                        </a:spcAft>
                      </a:pPr>
                      <a:r>
                        <a:rPr lang="en-US" sz="1800" b="1" dirty="0">
                          <a:effectLst/>
                        </a:rPr>
                        <a:t>SUN-OQPSK 100 </a:t>
                      </a:r>
                      <a:r>
                        <a:rPr lang="en-US" sz="1800" b="1" dirty="0" err="1">
                          <a:effectLst/>
                        </a:rPr>
                        <a:t>kchip</a:t>
                      </a:r>
                      <a:r>
                        <a:rPr lang="en-US" sz="1800" b="1" dirty="0">
                          <a:effectLst/>
                        </a:rPr>
                        <a:t>/s</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b="1" dirty="0">
                          <a:effectLst/>
                        </a:rPr>
                        <a:t>0.2</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b="1" dirty="0">
                          <a:effectLst/>
                        </a:rPr>
                        <a:t>129</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300"/>
                        </a:spcAft>
                      </a:pPr>
                      <a:r>
                        <a:rPr lang="en-US" sz="1800" b="1" dirty="0">
                          <a:effectLst/>
                        </a:rPr>
                        <a:t>902.2</a:t>
                      </a:r>
                      <a:endParaRPr lang="en-US" sz="1800" b="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03441539"/>
                  </a:ext>
                </a:extLst>
              </a:tr>
            </a:tbl>
          </a:graphicData>
        </a:graphic>
      </p:graphicFrame>
      <p:sp>
        <p:nvSpPr>
          <p:cNvPr id="5" name="Footer Placeholder 4">
            <a:extLst>
              <a:ext uri="{FF2B5EF4-FFF2-40B4-BE49-F238E27FC236}">
                <a16:creationId xmlns:a16="http://schemas.microsoft.com/office/drawing/2014/main" id="{C8D67C09-3E33-440E-AD4E-80A8623B75CB}"/>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1063AB2D-3E21-46DE-9B9B-721FBA630A8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962597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a:extLst>
              <a:ext uri="{FF2B5EF4-FFF2-40B4-BE49-F238E27FC236}">
                <a16:creationId xmlns:a16="http://schemas.microsoft.com/office/drawing/2014/main" id="{AF4B449F-46FA-44BF-A7D5-90D149E1090F}"/>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Slide #1</a:t>
            </a:r>
          </a:p>
        </p:txBody>
      </p:sp>
    </p:spTree>
    <p:extLst>
      <p:ext uri="{BB962C8B-B14F-4D97-AF65-F5344CB8AC3E}">
        <p14:creationId xmlns:p14="http://schemas.microsoft.com/office/powerpoint/2010/main" val="86134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a:extLst>
              <a:ext uri="{FF2B5EF4-FFF2-40B4-BE49-F238E27FC236}">
                <a16:creationId xmlns:a16="http://schemas.microsoft.com/office/drawing/2014/main" id="{1B371C5B-1B2F-45F3-83E0-43E9AB6BA49C}"/>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Slide #2</a:t>
            </a: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511770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a:extLst>
              <a:ext uri="{FF2B5EF4-FFF2-40B4-BE49-F238E27FC236}">
                <a16:creationId xmlns:a16="http://schemas.microsoft.com/office/drawing/2014/main" id="{72FB40C7-E8D5-4B1E-B5D4-70945BDA8778}"/>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Slide #3</a:t>
            </a:r>
          </a:p>
        </p:txBody>
      </p:sp>
    </p:spTree>
    <p:extLst>
      <p:ext uri="{BB962C8B-B14F-4D97-AF65-F5344CB8AC3E}">
        <p14:creationId xmlns:p14="http://schemas.microsoft.com/office/powerpoint/2010/main" val="201078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a:extLst>
              <a:ext uri="{FF2B5EF4-FFF2-40B4-BE49-F238E27FC236}">
                <a16:creationId xmlns:a16="http://schemas.microsoft.com/office/drawing/2014/main" id="{81D2B6FA-1D64-44B3-92F8-746E4658F3BD}"/>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sng"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rPr>
              <a:t>Slide #4</a:t>
            </a:r>
            <a:endPar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5101946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IG FANE</a:t>
            </a:r>
            <a:br>
              <a:rPr lang="en-US" dirty="0"/>
            </a:br>
            <a:r>
              <a:rPr lang="en-US" dirty="0"/>
              <a:t>Agenda January 2018 Plenary</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7</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IG OFDM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412991570"/>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p>
                      <a:endParaRPr lang="en-US" dirty="0"/>
                    </a:p>
                  </a:txBody>
                  <a:tcPr/>
                </a:tc>
                <a:tc>
                  <a:txBody>
                    <a:bodyPr/>
                    <a:lstStyle/>
                    <a:p>
                      <a:endParaRPr lang="en-US" dirty="0"/>
                    </a:p>
                    <a:p>
                      <a:r>
                        <a:rPr lang="en-US" dirty="0"/>
                        <a:t>IG FANE</a:t>
                      </a:r>
                    </a:p>
                  </a:txBody>
                  <a:tcPr/>
                </a:tc>
                <a:tc>
                  <a:txBody>
                    <a:bodyPr/>
                    <a:lstStyle/>
                    <a:p>
                      <a:endParaRPr lang="en-US"/>
                    </a:p>
                  </a:txBody>
                  <a:tcPr/>
                </a:tc>
                <a:tc>
                  <a:txBody>
                    <a:bodyPr/>
                    <a:lstStyle/>
                    <a:p>
                      <a:r>
                        <a:rPr lang="en-US" dirty="0"/>
                        <a:t>IG FANE</a:t>
                      </a:r>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r>
                        <a:rPr lang="en-US" dirty="0"/>
                        <a:t>IG FANE</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Tuesday AM1</a:t>
            </a:r>
          </a:p>
          <a:p>
            <a:pPr lvl="1"/>
            <a:r>
              <a:rPr lang="en-US" dirty="0"/>
              <a:t>Time line review</a:t>
            </a:r>
          </a:p>
          <a:p>
            <a:pPr lvl="1"/>
            <a:r>
              <a:rPr lang="en-US" dirty="0"/>
              <a:t>Refinement of scope/proposal</a:t>
            </a:r>
          </a:p>
          <a:p>
            <a:r>
              <a:rPr lang="en-US" dirty="0"/>
              <a:t>Tuesday AM2</a:t>
            </a:r>
          </a:p>
          <a:p>
            <a:pPr lvl="1"/>
            <a:r>
              <a:rPr lang="en-US" dirty="0"/>
              <a:t>PAR review</a:t>
            </a:r>
          </a:p>
          <a:p>
            <a:pPr lvl="1"/>
            <a:r>
              <a:rPr lang="en-US" dirty="0"/>
              <a:t>CSD review</a:t>
            </a:r>
          </a:p>
          <a:p>
            <a:r>
              <a:rPr lang="en-US" dirty="0"/>
              <a:t>Thursday AM1</a:t>
            </a:r>
          </a:p>
          <a:p>
            <a:pPr lvl="1"/>
            <a:r>
              <a:rPr lang="en-US" dirty="0"/>
              <a:t>IG Report Conclusion</a:t>
            </a:r>
          </a:p>
          <a:p>
            <a:pPr lvl="1"/>
            <a:r>
              <a:rPr lang="en-US" dirty="0"/>
              <a:t>SG/TG call for chairs</a:t>
            </a:r>
          </a:p>
          <a:p>
            <a:endParaRPr lang="en-US" dirty="0"/>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1685</TotalTime>
  <Words>964</Words>
  <Application>Microsoft Office PowerPoint</Application>
  <PresentationFormat>On-screen Show (4:3)</PresentationFormat>
  <Paragraphs>210</Paragraphs>
  <Slides>20</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20</vt:i4>
      </vt:variant>
    </vt:vector>
  </HeadingPairs>
  <TitlesOfParts>
    <vt:vector size="29" baseType="lpstr">
      <vt:lpstr>Arial</vt:lpstr>
      <vt:lpstr>Calibri</vt:lpstr>
      <vt:lpstr>Calibri Light</vt:lpstr>
      <vt:lpstr>Helvetica</vt:lpstr>
      <vt:lpstr>Monotype Sorts</vt:lpstr>
      <vt:lpstr>Times New Roman</vt:lpstr>
      <vt:lpstr>IEEE-P802_15_Rbt</vt:lpstr>
      <vt:lpstr>Custom Design</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 IG FANE Agenda January 2018 Plenary</vt:lpstr>
      <vt:lpstr>IG OFDM Schedule for the Week</vt:lpstr>
      <vt:lpstr>Main Agenda Items for the Week</vt:lpstr>
      <vt:lpstr>Timeline</vt:lpstr>
      <vt:lpstr>Scope/Proposal for FANE</vt:lpstr>
      <vt:lpstr>Requirements</vt:lpstr>
      <vt:lpstr>Ways to improve</vt:lpstr>
      <vt:lpstr>Longer Range Enhancements</vt:lpstr>
      <vt:lpstr>Proposed PAR Scope</vt:lpstr>
      <vt:lpstr>SUN-OFDM Modes Existing</vt:lpstr>
      <vt:lpstr>SUN-OFDM Modes Proposed</vt:lpstr>
      <vt:lpstr>Extension Justification</vt:lpstr>
      <vt:lpstr>SUN-OQPSK Channel Plans</vt:lpstr>
      <vt:lpstr>SUN-OQPSK Example Clarifications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Gillmore, Matthew</cp:lastModifiedBy>
  <cp:revision>280</cp:revision>
  <cp:lastPrinted>1998-02-10T13:28:06Z</cp:lastPrinted>
  <dcterms:created xsi:type="dcterms:W3CDTF">2017-03-12T21:31:02Z</dcterms:created>
  <dcterms:modified xsi:type="dcterms:W3CDTF">2018-01-16T05:12:38Z</dcterms:modified>
</cp:coreProperties>
</file>