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6" r:id="rId2"/>
    <p:sldMasterId id="2147483698" r:id="rId3"/>
  </p:sldMasterIdLst>
  <p:notesMasterIdLst>
    <p:notesMasterId r:id="rId24"/>
  </p:notesMasterIdLst>
  <p:handoutMasterIdLst>
    <p:handoutMasterId r:id="rId25"/>
  </p:handoutMasterIdLst>
  <p:sldIdLst>
    <p:sldId id="259" r:id="rId4"/>
    <p:sldId id="318" r:id="rId5"/>
    <p:sldId id="319" r:id="rId6"/>
    <p:sldId id="320" r:id="rId7"/>
    <p:sldId id="321" r:id="rId8"/>
    <p:sldId id="322" r:id="rId9"/>
    <p:sldId id="260" r:id="rId10"/>
    <p:sldId id="261" r:id="rId11"/>
    <p:sldId id="262" r:id="rId12"/>
    <p:sldId id="277" r:id="rId13"/>
    <p:sldId id="306" r:id="rId14"/>
    <p:sldId id="308" r:id="rId15"/>
    <p:sldId id="309" r:id="rId16"/>
    <p:sldId id="311" r:id="rId17"/>
    <p:sldId id="312" r:id="rId18"/>
    <p:sldId id="313" r:id="rId19"/>
    <p:sldId id="314" r:id="rId20"/>
    <p:sldId id="315" r:id="rId21"/>
    <p:sldId id="316" r:id="rId22"/>
    <p:sldId id="317"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08" autoAdjust="0"/>
    <p:restoredTop sz="94671" autoAdjust="0"/>
  </p:normalViewPr>
  <p:slideViewPr>
    <p:cSldViewPr>
      <p:cViewPr varScale="1">
        <p:scale>
          <a:sx n="64" d="100"/>
          <a:sy n="64" d="100"/>
        </p:scale>
        <p:origin x="1560" y="72"/>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2934"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E8C63683-6012-4D53-902A-61343ECADD53}"/>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6788" rtl="0" eaLnBrk="0" fontAlgn="base" latinLnBrk="0" hangingPunct="0">
              <a:lnSpc>
                <a:spcPct val="100000"/>
              </a:lnSpc>
              <a:spcBef>
                <a:spcPct val="0"/>
              </a:spcBef>
              <a:spcAft>
                <a:spcPct val="0"/>
              </a:spcAft>
              <a:buClrTx/>
              <a:buSzTx/>
              <a:buFontTx/>
              <a:buNone/>
              <a:tabLst/>
              <a:defRPr/>
            </a:pPr>
            <a:fld id="{15D5FC27-A76E-4C7D-9698-4B4BD65DBC53}" type="slidenum">
              <a:rPr kumimoji="0" lang="en-US"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66788" rtl="0" eaLnBrk="0" fontAlgn="base" latinLnBrk="0" hangingPunct="0">
                <a:lnSpc>
                  <a:spcPct val="100000"/>
                </a:lnSpc>
                <a:spcBef>
                  <a:spcPct val="0"/>
                </a:spcBef>
                <a:spcAft>
                  <a:spcPct val="0"/>
                </a:spcAft>
                <a:buClrTx/>
                <a:buSzTx/>
                <a:buFontTx/>
                <a:buNone/>
                <a:tabLst/>
                <a:defRPr/>
              </a:pPr>
              <a:t>2</a:t>
            </a:fld>
            <a:endParaRPr kumimoji="0" lang="en-US" altLang="en-US" sz="13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3315" name="Rectangle 1026">
            <a:extLst>
              <a:ext uri="{FF2B5EF4-FFF2-40B4-BE49-F238E27FC236}">
                <a16:creationId xmlns:a16="http://schemas.microsoft.com/office/drawing/2014/main" id="{E74BBCFA-50FF-492F-8376-AFB0F93BF27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a:extLst>
              <a:ext uri="{FF2B5EF4-FFF2-40B4-BE49-F238E27FC236}">
                <a16:creationId xmlns:a16="http://schemas.microsoft.com/office/drawing/2014/main" id="{EDEE0B83-766E-42BC-8F34-6677991BA69F}"/>
              </a:ext>
            </a:extLst>
          </p:cNvPr>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448587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58E4D3DB-5785-4986-B368-E201BC9A92AA}"/>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6788" rtl="0" eaLnBrk="0" fontAlgn="base" latinLnBrk="0" hangingPunct="0">
              <a:lnSpc>
                <a:spcPct val="100000"/>
              </a:lnSpc>
              <a:spcBef>
                <a:spcPct val="0"/>
              </a:spcBef>
              <a:spcAft>
                <a:spcPct val="0"/>
              </a:spcAft>
              <a:buClrTx/>
              <a:buSzTx/>
              <a:buFontTx/>
              <a:buNone/>
              <a:tabLst/>
              <a:defRPr/>
            </a:pPr>
            <a:fld id="{19ED989B-C0A5-460A-A0A4-49C07E405C33}" type="slidenum">
              <a:rPr kumimoji="0" lang="en-US"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66788" rtl="0" eaLnBrk="0" fontAlgn="base" latinLnBrk="0" hangingPunct="0">
                <a:lnSpc>
                  <a:spcPct val="100000"/>
                </a:lnSpc>
                <a:spcBef>
                  <a:spcPct val="0"/>
                </a:spcBef>
                <a:spcAft>
                  <a:spcPct val="0"/>
                </a:spcAft>
                <a:buClrTx/>
                <a:buSzTx/>
                <a:buFontTx/>
                <a:buNone/>
                <a:tabLst/>
                <a:defRPr/>
              </a:pPr>
              <a:t>6</a:t>
            </a:fld>
            <a:endParaRPr kumimoji="0" lang="en-US" altLang="en-US" sz="13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4339" name="Rectangle 2">
            <a:extLst>
              <a:ext uri="{FF2B5EF4-FFF2-40B4-BE49-F238E27FC236}">
                <a16:creationId xmlns:a16="http://schemas.microsoft.com/office/drawing/2014/main" id="{DAECB69F-6E94-46E9-9BC5-D4B9A7998A18}"/>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48FE69A3-43C7-4E96-9F4F-6DF0D803BF5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3594938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B9AFD-E086-4E17-A117-1755F186B19D}"/>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FDA479-781B-4DC7-A73E-6598065AC9C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D9C994-CF21-4C1B-86E4-86AD5374C1ED}"/>
              </a:ext>
            </a:extLst>
          </p:cNvPr>
          <p:cNvSpPr>
            <a:spLocks noGrp="1"/>
          </p:cNvSpPr>
          <p:nvPr>
            <p:ph type="dt" sz="half" idx="10"/>
          </p:nvPr>
        </p:nvSpPr>
        <p:spPr/>
        <p:txBody>
          <a:bodyPr/>
          <a:lstStyle/>
          <a:p>
            <a:fld id="{5077E113-B2F0-49AD-8ACD-305F20DC8837}" type="datetimeFigureOut">
              <a:rPr lang="en-US" smtClean="0"/>
              <a:t>1/15/2018</a:t>
            </a:fld>
            <a:endParaRPr lang="en-US"/>
          </a:p>
        </p:txBody>
      </p:sp>
      <p:sp>
        <p:nvSpPr>
          <p:cNvPr id="5" name="Footer Placeholder 4">
            <a:extLst>
              <a:ext uri="{FF2B5EF4-FFF2-40B4-BE49-F238E27FC236}">
                <a16:creationId xmlns:a16="http://schemas.microsoft.com/office/drawing/2014/main" id="{31D86127-1E45-43AB-97F0-92FF7FD07C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522B83-DBA6-4327-A05B-53A4B348CC7A}"/>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2486718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FC584-656A-4327-BB29-FE17B70648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F62CF7-2316-486C-8D68-D0ABF2EE29D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86DD6B-D8F5-4045-884B-BD964E96E79E}"/>
              </a:ext>
            </a:extLst>
          </p:cNvPr>
          <p:cNvSpPr>
            <a:spLocks noGrp="1"/>
          </p:cNvSpPr>
          <p:nvPr>
            <p:ph type="dt" sz="half" idx="10"/>
          </p:nvPr>
        </p:nvSpPr>
        <p:spPr/>
        <p:txBody>
          <a:bodyPr/>
          <a:lstStyle/>
          <a:p>
            <a:fld id="{5077E113-B2F0-49AD-8ACD-305F20DC8837}" type="datetimeFigureOut">
              <a:rPr lang="en-US" smtClean="0"/>
              <a:t>1/15/2018</a:t>
            </a:fld>
            <a:endParaRPr lang="en-US"/>
          </a:p>
        </p:txBody>
      </p:sp>
      <p:sp>
        <p:nvSpPr>
          <p:cNvPr id="5" name="Footer Placeholder 4">
            <a:extLst>
              <a:ext uri="{FF2B5EF4-FFF2-40B4-BE49-F238E27FC236}">
                <a16:creationId xmlns:a16="http://schemas.microsoft.com/office/drawing/2014/main" id="{B90B2173-858F-4848-BA40-6EBD5C26FF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269182-3CEE-4F20-AB08-DD8E503A67CA}"/>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4437910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24657-1AD5-49C3-8ACF-D27CB0C8B67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F6F7E2-D092-4FCB-9571-74D0D78A7C38}"/>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993D783-B247-4BBE-8689-54A7E5FCC6C6}"/>
              </a:ext>
            </a:extLst>
          </p:cNvPr>
          <p:cNvSpPr>
            <a:spLocks noGrp="1"/>
          </p:cNvSpPr>
          <p:nvPr>
            <p:ph type="dt" sz="half" idx="10"/>
          </p:nvPr>
        </p:nvSpPr>
        <p:spPr/>
        <p:txBody>
          <a:bodyPr/>
          <a:lstStyle/>
          <a:p>
            <a:fld id="{5077E113-B2F0-49AD-8ACD-305F20DC8837}" type="datetimeFigureOut">
              <a:rPr lang="en-US" smtClean="0"/>
              <a:t>1/15/2018</a:t>
            </a:fld>
            <a:endParaRPr lang="en-US"/>
          </a:p>
        </p:txBody>
      </p:sp>
      <p:sp>
        <p:nvSpPr>
          <p:cNvPr id="5" name="Footer Placeholder 4">
            <a:extLst>
              <a:ext uri="{FF2B5EF4-FFF2-40B4-BE49-F238E27FC236}">
                <a16:creationId xmlns:a16="http://schemas.microsoft.com/office/drawing/2014/main" id="{90E77988-17CB-4390-9E04-A04C9B5262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2441FC-5F98-41FF-BE82-2A4D96277635}"/>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6345758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72032-FEB9-471F-A30D-F36F95FA2B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EBECEC-A074-4330-BC29-1C4A2B878BD7}"/>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7A498D-E9DB-44CB-800F-1B3B4E07CF0C}"/>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02AA34-16E4-40B1-B2DD-96453BCC1301}"/>
              </a:ext>
            </a:extLst>
          </p:cNvPr>
          <p:cNvSpPr>
            <a:spLocks noGrp="1"/>
          </p:cNvSpPr>
          <p:nvPr>
            <p:ph type="dt" sz="half" idx="10"/>
          </p:nvPr>
        </p:nvSpPr>
        <p:spPr/>
        <p:txBody>
          <a:bodyPr/>
          <a:lstStyle/>
          <a:p>
            <a:fld id="{5077E113-B2F0-49AD-8ACD-305F20DC8837}" type="datetimeFigureOut">
              <a:rPr lang="en-US" smtClean="0"/>
              <a:t>1/15/2018</a:t>
            </a:fld>
            <a:endParaRPr lang="en-US"/>
          </a:p>
        </p:txBody>
      </p:sp>
      <p:sp>
        <p:nvSpPr>
          <p:cNvPr id="6" name="Footer Placeholder 5">
            <a:extLst>
              <a:ext uri="{FF2B5EF4-FFF2-40B4-BE49-F238E27FC236}">
                <a16:creationId xmlns:a16="http://schemas.microsoft.com/office/drawing/2014/main" id="{B7DF8920-D9CD-47E7-8C98-8AB732835D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AD3008-809C-46E0-A987-C7C8A3EDC2D1}"/>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0574252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0562E-C4E6-4675-8F3B-90D2D5457CDF}"/>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8FB3CC-3E71-424D-9831-F40EEF5893C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D4A4017-976F-44C9-8A28-2A97BFFB6FC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7CF09B-2A6C-4159-86EF-72DC7886101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FB4A5A6-98DF-434E-8679-3834711B2D19}"/>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288220B-BDCC-4C94-8F85-D4326324537C}"/>
              </a:ext>
            </a:extLst>
          </p:cNvPr>
          <p:cNvSpPr>
            <a:spLocks noGrp="1"/>
          </p:cNvSpPr>
          <p:nvPr>
            <p:ph type="dt" sz="half" idx="10"/>
          </p:nvPr>
        </p:nvSpPr>
        <p:spPr/>
        <p:txBody>
          <a:bodyPr/>
          <a:lstStyle/>
          <a:p>
            <a:fld id="{5077E113-B2F0-49AD-8ACD-305F20DC8837}" type="datetimeFigureOut">
              <a:rPr lang="en-US" smtClean="0"/>
              <a:t>1/15/2018</a:t>
            </a:fld>
            <a:endParaRPr lang="en-US"/>
          </a:p>
        </p:txBody>
      </p:sp>
      <p:sp>
        <p:nvSpPr>
          <p:cNvPr id="8" name="Footer Placeholder 7">
            <a:extLst>
              <a:ext uri="{FF2B5EF4-FFF2-40B4-BE49-F238E27FC236}">
                <a16:creationId xmlns:a16="http://schemas.microsoft.com/office/drawing/2014/main" id="{7F43853F-DB93-4C5D-863B-4CA577C970D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535B31-2279-46B4-BC4D-B2F502FE1F27}"/>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2915057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C8BF9-8BE0-4413-A2F6-0451FABD35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7EF1D0-52EB-4B09-A414-F8647CD3E901}"/>
              </a:ext>
            </a:extLst>
          </p:cNvPr>
          <p:cNvSpPr>
            <a:spLocks noGrp="1"/>
          </p:cNvSpPr>
          <p:nvPr>
            <p:ph type="dt" sz="half" idx="10"/>
          </p:nvPr>
        </p:nvSpPr>
        <p:spPr/>
        <p:txBody>
          <a:bodyPr/>
          <a:lstStyle/>
          <a:p>
            <a:fld id="{5077E113-B2F0-49AD-8ACD-305F20DC8837}" type="datetimeFigureOut">
              <a:rPr lang="en-US" smtClean="0"/>
              <a:t>1/15/2018</a:t>
            </a:fld>
            <a:endParaRPr lang="en-US"/>
          </a:p>
        </p:txBody>
      </p:sp>
      <p:sp>
        <p:nvSpPr>
          <p:cNvPr id="4" name="Footer Placeholder 3">
            <a:extLst>
              <a:ext uri="{FF2B5EF4-FFF2-40B4-BE49-F238E27FC236}">
                <a16:creationId xmlns:a16="http://schemas.microsoft.com/office/drawing/2014/main" id="{C28E695C-1B9E-4B70-BE3C-F16334E9481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BA71DF8-1B39-440A-A38E-2746CAB6CF1C}"/>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8077635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90E129-B44D-434F-A937-88943E58FB51}"/>
              </a:ext>
            </a:extLst>
          </p:cNvPr>
          <p:cNvSpPr>
            <a:spLocks noGrp="1"/>
          </p:cNvSpPr>
          <p:nvPr>
            <p:ph type="dt" sz="half" idx="10"/>
          </p:nvPr>
        </p:nvSpPr>
        <p:spPr/>
        <p:txBody>
          <a:bodyPr/>
          <a:lstStyle/>
          <a:p>
            <a:fld id="{5077E113-B2F0-49AD-8ACD-305F20DC8837}" type="datetimeFigureOut">
              <a:rPr lang="en-US" smtClean="0"/>
              <a:t>1/15/2018</a:t>
            </a:fld>
            <a:endParaRPr lang="en-US"/>
          </a:p>
        </p:txBody>
      </p:sp>
      <p:sp>
        <p:nvSpPr>
          <p:cNvPr id="3" name="Footer Placeholder 2">
            <a:extLst>
              <a:ext uri="{FF2B5EF4-FFF2-40B4-BE49-F238E27FC236}">
                <a16:creationId xmlns:a16="http://schemas.microsoft.com/office/drawing/2014/main" id="{9A3A9D04-C2B9-42F6-B497-6580DD223D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CF9D6DD-79CA-46B0-A6C6-CA98C2DF757F}"/>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520433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7FBCD-F9F5-4DE8-8CAF-C6EC972813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861B6A-3F83-4A15-BFE0-82F3111D308E}"/>
              </a:ext>
            </a:extLst>
          </p:cNvPr>
          <p:cNvSpPr>
            <a:spLocks noGrp="1"/>
          </p:cNvSpPr>
          <p:nvPr>
            <p:ph type="dt" sz="half" idx="10"/>
          </p:nvPr>
        </p:nvSpPr>
        <p:spPr/>
        <p:txBody>
          <a:bodyPr/>
          <a:lstStyle/>
          <a:p>
            <a:pPr>
              <a:defRPr/>
            </a:pPr>
            <a:r>
              <a:rPr lang="en-US" altLang="en-US" sz="1400"/>
              <a:t>Nov. 2017</a:t>
            </a:r>
            <a:endParaRPr lang="en-US" altLang="en-US" sz="1400" dirty="0"/>
          </a:p>
        </p:txBody>
      </p:sp>
      <p:sp>
        <p:nvSpPr>
          <p:cNvPr id="4" name="Footer Placeholder 3">
            <a:extLst>
              <a:ext uri="{FF2B5EF4-FFF2-40B4-BE49-F238E27FC236}">
                <a16:creationId xmlns:a16="http://schemas.microsoft.com/office/drawing/2014/main" id="{1D39B10F-4F5D-4547-A642-3CCC98F3041D}"/>
              </a:ext>
            </a:extLst>
          </p:cNvPr>
          <p:cNvSpPr>
            <a:spLocks noGrp="1"/>
          </p:cNvSpPr>
          <p:nvPr>
            <p:ph type="ftr" sz="quarter" idx="11"/>
          </p:nvPr>
        </p:nvSpPr>
        <p:spPr/>
        <p:txBody>
          <a:bodyPr/>
          <a:lstStyle/>
          <a:p>
            <a:pPr>
              <a:defRPr/>
            </a:pPr>
            <a:r>
              <a:rPr lang="en-US" altLang="en-US"/>
              <a:t>Matthew Gillmore, Itron</a:t>
            </a:r>
            <a:endParaRPr lang="en-US" altLang="en-US" dirty="0"/>
          </a:p>
        </p:txBody>
      </p:sp>
      <p:sp>
        <p:nvSpPr>
          <p:cNvPr id="5" name="Slide Number Placeholder 4">
            <a:extLst>
              <a:ext uri="{FF2B5EF4-FFF2-40B4-BE49-F238E27FC236}">
                <a16:creationId xmlns:a16="http://schemas.microsoft.com/office/drawing/2014/main" id="{E1646DC5-C54E-4A06-8F93-0004022D0BEB}"/>
              </a:ext>
            </a:extLst>
          </p:cNvPr>
          <p:cNvSpPr>
            <a:spLocks noGrp="1"/>
          </p:cNvSpPr>
          <p:nvPr>
            <p:ph type="sldNum" sz="quarter" idx="12"/>
          </p:nvPr>
        </p:nvSpPr>
        <p:spPr/>
        <p:txBody>
          <a:bodyPr/>
          <a:lstStyle/>
          <a:p>
            <a:pPr>
              <a:defRPr/>
            </a:pPr>
            <a:r>
              <a:rPr lang="en-US" altLang="en-US"/>
              <a:t>Slide </a:t>
            </a:r>
            <a:fld id="{7BD9AE10-2F0C-444F-9697-6FFCC3759E3A}" type="slidenum">
              <a:rPr lang="en-US" altLang="en-US" smtClean="0"/>
              <a:pPr>
                <a:defRPr/>
              </a:pPr>
              <a:t>‹#›</a:t>
            </a:fld>
            <a:endParaRPr lang="en-US" altLang="en-US"/>
          </a:p>
        </p:txBody>
      </p:sp>
    </p:spTree>
    <p:extLst>
      <p:ext uri="{BB962C8B-B14F-4D97-AF65-F5344CB8AC3E}">
        <p14:creationId xmlns:p14="http://schemas.microsoft.com/office/powerpoint/2010/main" val="39553344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87B82-AE2B-48A3-9DCD-D62507F31AB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D39DA4A-1BE9-4B7B-8F2F-E8E825BD0CF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298049-1AF3-440E-80B0-9FE455049A8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C42CCE-CB29-41F8-B137-31602A5E0185}"/>
              </a:ext>
            </a:extLst>
          </p:cNvPr>
          <p:cNvSpPr>
            <a:spLocks noGrp="1"/>
          </p:cNvSpPr>
          <p:nvPr>
            <p:ph type="dt" sz="half" idx="10"/>
          </p:nvPr>
        </p:nvSpPr>
        <p:spPr/>
        <p:txBody>
          <a:bodyPr/>
          <a:lstStyle/>
          <a:p>
            <a:fld id="{5077E113-B2F0-49AD-8ACD-305F20DC8837}" type="datetimeFigureOut">
              <a:rPr lang="en-US" smtClean="0"/>
              <a:t>1/15/2018</a:t>
            </a:fld>
            <a:endParaRPr lang="en-US"/>
          </a:p>
        </p:txBody>
      </p:sp>
      <p:sp>
        <p:nvSpPr>
          <p:cNvPr id="6" name="Footer Placeholder 5">
            <a:extLst>
              <a:ext uri="{FF2B5EF4-FFF2-40B4-BE49-F238E27FC236}">
                <a16:creationId xmlns:a16="http://schemas.microsoft.com/office/drawing/2014/main" id="{60846DE9-E40E-4FE0-A791-AE2479FBC6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E5A539-27C2-4F03-8C43-EE3AA26C51AF}"/>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29333943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61429-5A19-4671-87BC-24FB28D9FA3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0078597-91C3-419B-82F1-A17F7D487E4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060A63-F6D9-433D-B376-81B703B08D5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6F1F02E-252A-4C1A-8A25-8274F78C6142}"/>
              </a:ext>
            </a:extLst>
          </p:cNvPr>
          <p:cNvSpPr>
            <a:spLocks noGrp="1"/>
          </p:cNvSpPr>
          <p:nvPr>
            <p:ph type="dt" sz="half" idx="10"/>
          </p:nvPr>
        </p:nvSpPr>
        <p:spPr/>
        <p:txBody>
          <a:bodyPr/>
          <a:lstStyle/>
          <a:p>
            <a:fld id="{5077E113-B2F0-49AD-8ACD-305F20DC8837}" type="datetimeFigureOut">
              <a:rPr lang="en-US" smtClean="0"/>
              <a:t>1/15/2018</a:t>
            </a:fld>
            <a:endParaRPr lang="en-US"/>
          </a:p>
        </p:txBody>
      </p:sp>
      <p:sp>
        <p:nvSpPr>
          <p:cNvPr id="6" name="Footer Placeholder 5">
            <a:extLst>
              <a:ext uri="{FF2B5EF4-FFF2-40B4-BE49-F238E27FC236}">
                <a16:creationId xmlns:a16="http://schemas.microsoft.com/office/drawing/2014/main" id="{764EF480-D1CF-46B2-93F8-A3568C781E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618CC6-5B9C-46DC-9D4E-7E59E6F31B31}"/>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0958208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35CDD-A8F0-4F09-AC28-6B00CAC24F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6710C5-ECB4-4A54-93B9-8CA82C2FC9A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6EF40-2F04-41D1-8655-2F0BF708520E}"/>
              </a:ext>
            </a:extLst>
          </p:cNvPr>
          <p:cNvSpPr>
            <a:spLocks noGrp="1"/>
          </p:cNvSpPr>
          <p:nvPr>
            <p:ph type="dt" sz="half" idx="10"/>
          </p:nvPr>
        </p:nvSpPr>
        <p:spPr/>
        <p:txBody>
          <a:bodyPr/>
          <a:lstStyle/>
          <a:p>
            <a:fld id="{5077E113-B2F0-49AD-8ACD-305F20DC8837}" type="datetimeFigureOut">
              <a:rPr lang="en-US" smtClean="0"/>
              <a:t>1/15/2018</a:t>
            </a:fld>
            <a:endParaRPr lang="en-US"/>
          </a:p>
        </p:txBody>
      </p:sp>
      <p:sp>
        <p:nvSpPr>
          <p:cNvPr id="5" name="Footer Placeholder 4">
            <a:extLst>
              <a:ext uri="{FF2B5EF4-FFF2-40B4-BE49-F238E27FC236}">
                <a16:creationId xmlns:a16="http://schemas.microsoft.com/office/drawing/2014/main" id="{1FB0FAD9-A4AD-4CB4-AD27-514C6F3E28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3B1F97-30B7-4402-BBBA-067370D4A723}"/>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2365533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BE87E7-764C-4B20-A9D3-B4CC752E46B6}"/>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5862C0-0BC8-40C9-BA2B-272B1ED41A83}"/>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7914B0-4031-4F4D-A752-431620563199}"/>
              </a:ext>
            </a:extLst>
          </p:cNvPr>
          <p:cNvSpPr>
            <a:spLocks noGrp="1"/>
          </p:cNvSpPr>
          <p:nvPr>
            <p:ph type="dt" sz="half" idx="10"/>
          </p:nvPr>
        </p:nvSpPr>
        <p:spPr/>
        <p:txBody>
          <a:bodyPr/>
          <a:lstStyle/>
          <a:p>
            <a:fld id="{5077E113-B2F0-49AD-8ACD-305F20DC8837}" type="datetimeFigureOut">
              <a:rPr lang="en-US" smtClean="0"/>
              <a:t>1/15/2018</a:t>
            </a:fld>
            <a:endParaRPr lang="en-US"/>
          </a:p>
        </p:txBody>
      </p:sp>
      <p:sp>
        <p:nvSpPr>
          <p:cNvPr id="5" name="Footer Placeholder 4">
            <a:extLst>
              <a:ext uri="{FF2B5EF4-FFF2-40B4-BE49-F238E27FC236}">
                <a16:creationId xmlns:a16="http://schemas.microsoft.com/office/drawing/2014/main" id="{1D9C5FF2-3231-4A50-AD38-52D945F41A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613D80-89FA-46AF-8124-84F87F2DF9D8}"/>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41988829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1415676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6748169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594089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50616020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144264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48823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453795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805820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889630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812766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9011226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99568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a:t>Nov. 2017</a:t>
            </a:r>
          </a:p>
        </p:txBody>
      </p:sp>
      <p:sp>
        <p:nvSpPr>
          <p:cNvPr id="6" name="Fußzeilenplatzhalter 5"/>
          <p:cNvSpPr>
            <a:spLocks noGrp="1"/>
          </p:cNvSpPr>
          <p:nvPr>
            <p:ph type="ftr" sz="quarter" idx="11"/>
          </p:nvPr>
        </p:nvSpPr>
        <p:spPr>
          <a:xfrm>
            <a:off x="5486400" y="6544491"/>
            <a:ext cx="3124200" cy="184666"/>
          </a:xfrm>
        </p:spPr>
        <p:txBody>
          <a:bodyPr/>
          <a:lstStyle>
            <a:lvl1pPr>
              <a:defRPr dirty="0" smtClean="0"/>
            </a:lvl1pPr>
          </a:lstStyle>
          <a:p>
            <a:pPr>
              <a:defRPr/>
            </a:pPr>
            <a:r>
              <a:rPr lang="en-US" altLang="en-US" dirty="0"/>
              <a:t>Matthew Gillmore - Itron</a:t>
            </a:r>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dirty="0"/>
              <a:t>Titelmasterformat durch Klicken bearbeiten</a:t>
            </a:r>
            <a:endParaRPr lang="en-US" altLang="en-US"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a:t>Textmasterformat bearbeiten</a:t>
            </a:r>
          </a:p>
          <a:p>
            <a:pPr lvl="1"/>
            <a:r>
              <a:rPr lang="de-DE" altLang="en-US" dirty="0"/>
              <a:t>Zweite Ebene</a:t>
            </a:r>
          </a:p>
          <a:p>
            <a:pPr lvl="2"/>
            <a:r>
              <a:rPr lang="de-DE" altLang="en-US" dirty="0"/>
              <a:t>Dritte Ebene</a:t>
            </a:r>
          </a:p>
          <a:p>
            <a:pPr lvl="3"/>
            <a:r>
              <a:rPr lang="de-DE" altLang="en-US" dirty="0"/>
              <a:t>Vierte Ebene</a:t>
            </a:r>
          </a:p>
          <a:p>
            <a:pPr lvl="4"/>
            <a:r>
              <a:rPr lang="de-DE" altLang="en-US" dirty="0"/>
              <a:t>Fünfte Ebene</a:t>
            </a:r>
            <a:endParaRPr lang="en-US" altLang="en-US"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a:t>January, 2018</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a:t>Matthew Gillmore, Itron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a:t>
            </a:r>
            <a:r>
              <a:rPr lang="en-US" altLang="en-US" sz="1200" b="1" dirty="0"/>
              <a:t>IEEE 802.</a:t>
            </a:r>
            <a:r>
              <a:rPr lang="en-US" sz="1200" b="1" i="0" kern="1200" dirty="0">
                <a:solidFill>
                  <a:schemeClr val="tx1"/>
                </a:solidFill>
                <a:effectLst/>
                <a:latin typeface="Times New Roman" pitchFamily="18" charset="0"/>
                <a:ea typeface="+mn-ea"/>
                <a:cs typeface="+mn-cs"/>
              </a:rPr>
              <a:t>15-18-0028-00-fane</a:t>
            </a:r>
            <a:endParaRPr lang="en-US" altLang="en-US" sz="12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85" r:id="rId2"/>
    <p:sldLayoutId id="2147483662" r:id="rId3"/>
    <p:sldLayoutId id="2147483663" r:id="rId4"/>
    <p:sldLayoutId id="2147483671" r:id="rId5"/>
    <p:sldLayoutId id="2147483664" r:id="rId6"/>
    <p:sldLayoutId id="2147483665" r:id="rId7"/>
    <p:sldLayoutId id="2147483666" r:id="rId8"/>
    <p:sldLayoutId id="2147483667" r:id="rId9"/>
    <p:sldLayoutId id="2147483668" r:id="rId10"/>
    <p:sldLayoutId id="2147483669" r:id="rId11"/>
    <p:sldLayoutId id="2147483670"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3597CC-3DD9-4C8A-B91B-D823242089B9}"/>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8E84F6-CFC9-41AB-B95A-3BDE38069E3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E6DAE0-9417-4035-8710-4DE79982849D}"/>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7E113-B2F0-49AD-8ACD-305F20DC8837}" type="datetimeFigureOut">
              <a:rPr lang="en-US" smtClean="0"/>
              <a:t>1/15/2018</a:t>
            </a:fld>
            <a:endParaRPr lang="en-US"/>
          </a:p>
        </p:txBody>
      </p:sp>
      <p:sp>
        <p:nvSpPr>
          <p:cNvPr id="5" name="Footer Placeholder 4">
            <a:extLst>
              <a:ext uri="{FF2B5EF4-FFF2-40B4-BE49-F238E27FC236}">
                <a16:creationId xmlns:a16="http://schemas.microsoft.com/office/drawing/2014/main" id="{70D20FB2-95D7-463D-8AA7-EF790AFC328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057AD0B-F49F-4041-92B0-2DE572399549}"/>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9E9A6-4714-41E3-878C-372905DC3420}" type="slidenum">
              <a:rPr lang="en-US" smtClean="0"/>
              <a:t>‹#›</a:t>
            </a:fld>
            <a:endParaRPr lang="en-US"/>
          </a:p>
        </p:txBody>
      </p:sp>
    </p:spTree>
    <p:extLst>
      <p:ext uri="{BB962C8B-B14F-4D97-AF65-F5344CB8AC3E}">
        <p14:creationId xmlns:p14="http://schemas.microsoft.com/office/powerpoint/2010/main" val="22711800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7065A2E-8A2F-4F6B-9E3E-E4354A489D01}"/>
              </a:ext>
            </a:extLst>
          </p:cNvPr>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7E2106C-CB88-45E1-B578-1B10886D56B1}"/>
              </a:ext>
            </a:extLst>
          </p:cNvPr>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Line 8">
            <a:extLst>
              <a:ext uri="{FF2B5EF4-FFF2-40B4-BE49-F238E27FC236}">
                <a16:creationId xmlns:a16="http://schemas.microsoft.com/office/drawing/2014/main" id="{ECDED584-FFED-48AE-A2A9-547C54F90C07}"/>
              </a:ext>
            </a:extLst>
          </p:cNvPr>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29" name="Picture 12" descr="ieeeblu">
            <a:extLst>
              <a:ext uri="{FF2B5EF4-FFF2-40B4-BE49-F238E27FC236}">
                <a16:creationId xmlns:a16="http://schemas.microsoft.com/office/drawing/2014/main" id="{B741DE99-E30B-4BBE-ABF7-C445D6BAE4A5}"/>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a:extLst>
              <a:ext uri="{FF2B5EF4-FFF2-40B4-BE49-F238E27FC236}">
                <a16:creationId xmlns:a16="http://schemas.microsoft.com/office/drawing/2014/main" id="{2A571629-2CA9-45BD-9390-E308EE5B45CA}"/>
              </a:ext>
            </a:extLst>
          </p:cNvPr>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GB" altLang="en-US" sz="1100" b="1" dirty="0">
                <a:solidFill>
                  <a:srgbClr val="000099"/>
                </a:solidFill>
                <a:latin typeface="Arial" charset="0"/>
                <a:cs typeface="+mn-cs"/>
              </a:rPr>
              <a:t>02 January 2018</a:t>
            </a:r>
            <a:endParaRPr lang="en-GB" altLang="en-US" sz="1100" b="1" dirty="0">
              <a:solidFill>
                <a:srgbClr val="000099"/>
              </a:solidFill>
              <a:latin typeface="Arial" charset="0"/>
              <a:cs typeface="Arial" charset="0"/>
            </a:endParaRPr>
          </a:p>
        </p:txBody>
      </p:sp>
    </p:spTree>
    <p:extLst>
      <p:ext uri="{BB962C8B-B14F-4D97-AF65-F5344CB8AC3E}">
        <p14:creationId xmlns:p14="http://schemas.microsoft.com/office/powerpoint/2010/main" val="3310643404"/>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January 2018</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Matthew Gillmore, Itron</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[IG LPWA Agenda November 2017 Plenary]</a:t>
            </a:r>
          </a:p>
          <a:p>
            <a:pPr>
              <a:defRPr/>
            </a:pPr>
            <a:r>
              <a:rPr lang="en-US" altLang="en-US" sz="1600" b="1" dirty="0">
                <a:solidFill>
                  <a:schemeClr val="tx2"/>
                </a:solidFill>
              </a:rPr>
              <a:t>Date Submitted: </a:t>
            </a:r>
            <a:r>
              <a:rPr lang="en-US" altLang="en-US" sz="1600" dirty="0">
                <a:solidFill>
                  <a:schemeClr val="tx2"/>
                </a:solidFill>
              </a:rPr>
              <a:t>[6 November, 2017]	</a:t>
            </a:r>
          </a:p>
          <a:p>
            <a:pPr>
              <a:defRPr/>
            </a:pPr>
            <a:r>
              <a:rPr lang="en-US" altLang="en-US" sz="1600" b="1" dirty="0">
                <a:solidFill>
                  <a:schemeClr val="tx2"/>
                </a:solidFill>
              </a:rPr>
              <a:t>Source:</a:t>
            </a:r>
            <a:r>
              <a:rPr lang="en-US" altLang="en-US" sz="1600" dirty="0">
                <a:solidFill>
                  <a:schemeClr val="tx2"/>
                </a:solidFill>
              </a:rPr>
              <a:t> [Matthew Gillmore] Company [Itron]</a:t>
            </a:r>
          </a:p>
          <a:p>
            <a:pPr>
              <a:defRPr/>
            </a:pPr>
            <a:r>
              <a:rPr lang="en-US" altLang="en-US" sz="1600" dirty="0">
                <a:solidFill>
                  <a:schemeClr val="tx2"/>
                </a:solidFill>
              </a:rPr>
              <a:t>Address[</a:t>
            </a:r>
            <a:r>
              <a:rPr lang="en-US" dirty="0"/>
              <a:t>2111 N </a:t>
            </a:r>
            <a:r>
              <a:rPr lang="en-US" dirty="0" err="1"/>
              <a:t>Molter</a:t>
            </a:r>
            <a:r>
              <a:rPr lang="en-US" dirty="0"/>
              <a:t> Rd, Liberty Lake, WA 99019</a:t>
            </a:r>
            <a:r>
              <a:rPr lang="en-US" altLang="en-US" sz="1600" dirty="0">
                <a:solidFill>
                  <a:schemeClr val="tx2"/>
                </a:solidFill>
              </a:rPr>
              <a:t>]</a:t>
            </a:r>
          </a:p>
          <a:p>
            <a:pPr>
              <a:defRPr/>
            </a:pPr>
            <a:r>
              <a:rPr lang="en-US" altLang="en-US" sz="1600" dirty="0">
                <a:solidFill>
                  <a:schemeClr val="tx2"/>
                </a:solidFill>
              </a:rPr>
              <a:t>Voice[] E-Mail:[matthew.gillmore@itron.com]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[Contains the agenda of the IG FANE]</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[Agenda for January 201 IG FANE]</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Timeline</a:t>
            </a:r>
          </a:p>
        </p:txBody>
      </p:sp>
      <p:sp>
        <p:nvSpPr>
          <p:cNvPr id="3" name="Inhaltsplatzhalter 2"/>
          <p:cNvSpPr>
            <a:spLocks noGrp="1"/>
          </p:cNvSpPr>
          <p:nvPr>
            <p:ph idx="1"/>
          </p:nvPr>
        </p:nvSpPr>
        <p:spPr/>
        <p:txBody>
          <a:bodyPr/>
          <a:lstStyle/>
          <a:p>
            <a:r>
              <a:rPr lang="en-US" sz="2000" b="1" dirty="0"/>
              <a:t>Sept 2017 Interim (Waikoloa)</a:t>
            </a:r>
          </a:p>
          <a:p>
            <a:pPr lvl="1">
              <a:buFontTx/>
              <a:buChar char="–"/>
            </a:pPr>
            <a:r>
              <a:rPr lang="en-US" sz="1800" dirty="0"/>
              <a:t>Initial WNG presentation</a:t>
            </a:r>
          </a:p>
          <a:p>
            <a:pPr>
              <a:buFont typeface="Arial" panose="020B0604020202020204" pitchFamily="34" charset="0"/>
              <a:buChar char="•"/>
            </a:pPr>
            <a:r>
              <a:rPr lang="en-US" sz="2000" b="1" dirty="0"/>
              <a:t>November 2017 Plenary (Orlando)</a:t>
            </a:r>
          </a:p>
          <a:p>
            <a:pPr lvl="1"/>
            <a:r>
              <a:rPr lang="en-US" sz="1800" dirty="0"/>
              <a:t>Develop IG report and draft PAR and CSD</a:t>
            </a:r>
          </a:p>
          <a:p>
            <a:r>
              <a:rPr lang="en-US" sz="2000" b="1" dirty="0">
                <a:solidFill>
                  <a:srgbClr val="FF0000"/>
                </a:solidFill>
              </a:rPr>
              <a:t>January 2018</a:t>
            </a:r>
          </a:p>
          <a:p>
            <a:pPr lvl="1"/>
            <a:r>
              <a:rPr lang="en-US" sz="1600" b="1" dirty="0">
                <a:solidFill>
                  <a:srgbClr val="FF0000"/>
                </a:solidFill>
              </a:rPr>
              <a:t>Get SG/TG approval</a:t>
            </a:r>
          </a:p>
          <a:p>
            <a:r>
              <a:rPr lang="en-US" sz="2000" b="1" dirty="0"/>
              <a:t>March 2018</a:t>
            </a:r>
          </a:p>
          <a:p>
            <a:pPr lvl="1"/>
            <a:r>
              <a:rPr lang="en-US" sz="1600" b="1" dirty="0"/>
              <a:t>Develop amendment</a:t>
            </a:r>
          </a:p>
          <a:p>
            <a:pPr lvl="1"/>
            <a:r>
              <a:rPr lang="en-US" sz="1600" b="1" dirty="0"/>
              <a:t>Submit for ballot</a:t>
            </a:r>
          </a:p>
          <a:p>
            <a:r>
              <a:rPr lang="en-US" sz="2000" b="1" dirty="0"/>
              <a:t>May 2018</a:t>
            </a:r>
          </a:p>
          <a:p>
            <a:pPr lvl="1"/>
            <a:r>
              <a:rPr lang="en-US" sz="1600" b="1" dirty="0"/>
              <a:t>Comment resolution</a:t>
            </a:r>
          </a:p>
          <a:p>
            <a:pPr lvl="1"/>
            <a:r>
              <a:rPr lang="en-US" sz="1600" b="1" dirty="0"/>
              <a:t>Resubmission for ballot</a:t>
            </a:r>
          </a:p>
        </p:txBody>
      </p:sp>
      <p:sp>
        <p:nvSpPr>
          <p:cNvPr id="5" name="Fußzeilenplatzhalter 4"/>
          <p:cNvSpPr>
            <a:spLocks noGrp="1"/>
          </p:cNvSpPr>
          <p:nvPr>
            <p:ph type="ftr" sz="quarter" idx="11"/>
          </p:nvPr>
        </p:nvSpPr>
        <p:spPr/>
        <p:txBody>
          <a:bodyPr/>
          <a:lstStyle/>
          <a:p>
            <a:pPr>
              <a:defRPr/>
            </a:pPr>
            <a:r>
              <a:rPr lang="en-US" altLang="en-US" dirty="0"/>
              <a:t>Matthew Gillmore, Itron</a:t>
            </a:r>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1494740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Scope/Proposal for FANE</a:t>
            </a:r>
          </a:p>
        </p:txBody>
      </p:sp>
      <p:sp>
        <p:nvSpPr>
          <p:cNvPr id="3" name="Inhaltsplatzhalter 2"/>
          <p:cNvSpPr>
            <a:spLocks noGrp="1"/>
          </p:cNvSpPr>
          <p:nvPr>
            <p:ph idx="1"/>
          </p:nvPr>
        </p:nvSpPr>
        <p:spPr/>
        <p:txBody>
          <a:bodyPr/>
          <a:lstStyle/>
          <a:p>
            <a:r>
              <a:rPr lang="en-US" altLang="en-US" sz="2400" dirty="0"/>
              <a:t>Requirements derived from utility use cases</a:t>
            </a:r>
          </a:p>
          <a:p>
            <a:pPr lvl="1"/>
            <a:r>
              <a:rPr lang="en-US" sz="3200" dirty="0"/>
              <a:t>51-17-0523.00</a:t>
            </a:r>
          </a:p>
          <a:p>
            <a:pPr lvl="2"/>
            <a:r>
              <a:rPr lang="en-US" dirty="0"/>
              <a:t>Utilities want higher speeds</a:t>
            </a:r>
          </a:p>
          <a:p>
            <a:pPr lvl="2"/>
            <a:r>
              <a:rPr lang="en-US" dirty="0"/>
              <a:t>Utilities want lower latency</a:t>
            </a:r>
          </a:p>
          <a:p>
            <a:pPr lvl="2"/>
            <a:r>
              <a:rPr lang="en-US" dirty="0"/>
              <a:t>Utilities want longer range</a:t>
            </a:r>
          </a:p>
          <a:p>
            <a:pPr lvl="2"/>
            <a:r>
              <a:rPr lang="en-US" dirty="0"/>
              <a:t>Utilities want to use existing hardware</a:t>
            </a:r>
          </a:p>
          <a:p>
            <a:pPr lvl="2"/>
            <a:r>
              <a:rPr lang="en-US" dirty="0"/>
              <a:t>Utilities want less equipment</a:t>
            </a:r>
          </a:p>
        </p:txBody>
      </p:sp>
      <p:sp>
        <p:nvSpPr>
          <p:cNvPr id="5" name="Fußzeilenplatzhalter 4"/>
          <p:cNvSpPr>
            <a:spLocks noGrp="1"/>
          </p:cNvSpPr>
          <p:nvPr>
            <p:ph type="ftr" sz="quarter" idx="11"/>
          </p:nvPr>
        </p:nvSpPr>
        <p:spPr/>
        <p:txBody>
          <a:bodyPr/>
          <a:lstStyle/>
          <a:p>
            <a:pPr>
              <a:defRPr/>
            </a:pPr>
            <a:r>
              <a:rPr lang="en-US" altLang="en-US" dirty="0"/>
              <a:t>Matthew Gillmore, Itron</a:t>
            </a:r>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a:t>Slide </a:t>
            </a:r>
            <a:fld id="{AECCCC10-95A5-4A40-B619-D8FBFD7D6646}" type="slidenum">
              <a:rPr lang="en-US" altLang="en-US" smtClean="0"/>
              <a:pPr>
                <a:defRPr/>
              </a:pPr>
              <a:t>11</a:t>
            </a:fld>
            <a:endParaRPr lang="en-US" altLang="en-US" dirty="0"/>
          </a:p>
        </p:txBody>
      </p:sp>
    </p:spTree>
    <p:extLst>
      <p:ext uri="{BB962C8B-B14F-4D97-AF65-F5344CB8AC3E}">
        <p14:creationId xmlns:p14="http://schemas.microsoft.com/office/powerpoint/2010/main" val="2324504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Requirements</a:t>
            </a:r>
          </a:p>
        </p:txBody>
      </p:sp>
      <p:sp>
        <p:nvSpPr>
          <p:cNvPr id="3" name="Inhaltsplatzhalter 2"/>
          <p:cNvSpPr>
            <a:spLocks noGrp="1"/>
          </p:cNvSpPr>
          <p:nvPr>
            <p:ph idx="1"/>
          </p:nvPr>
        </p:nvSpPr>
        <p:spPr/>
        <p:txBody>
          <a:bodyPr/>
          <a:lstStyle/>
          <a:p>
            <a:pPr marL="514350" indent="-514350">
              <a:buFont typeface="Arial" panose="020B0604020202020204" pitchFamily="34" charset="0"/>
              <a:buChar char="•"/>
              <a:defRPr/>
            </a:pPr>
            <a:r>
              <a:rPr lang="en-US" sz="2000" dirty="0"/>
              <a:t>Utilities are asking for higher data rates</a:t>
            </a:r>
          </a:p>
          <a:p>
            <a:pPr marL="914400" lvl="1" indent="-514350">
              <a:buFont typeface="Arial" panose="020B0604020202020204" pitchFamily="34" charset="0"/>
              <a:buChar char="•"/>
              <a:defRPr/>
            </a:pPr>
            <a:r>
              <a:rPr lang="en-US" sz="1800" dirty="0"/>
              <a:t>Require lower latency in mesh networks to support latency sensitive applications</a:t>
            </a:r>
          </a:p>
          <a:p>
            <a:pPr marL="914400" lvl="1" indent="-514350">
              <a:buFont typeface="Arial" panose="020B0604020202020204" pitchFamily="34" charset="0"/>
              <a:buChar char="•"/>
              <a:defRPr/>
            </a:pPr>
            <a:r>
              <a:rPr lang="en-US" sz="1800" dirty="0"/>
              <a:t>&lt;10ms per hop required  in some applications</a:t>
            </a:r>
          </a:p>
          <a:p>
            <a:pPr marL="914400" lvl="1" indent="-514350">
              <a:buFont typeface="Arial" panose="020B0604020202020204" pitchFamily="34" charset="0"/>
              <a:buChar char="•"/>
              <a:defRPr/>
            </a:pPr>
            <a:r>
              <a:rPr lang="en-US" sz="1800" dirty="0"/>
              <a:t>Applications with higher data volumes e.g. OTA updates.</a:t>
            </a:r>
          </a:p>
          <a:p>
            <a:pPr marL="514350" indent="-514350">
              <a:buFont typeface="Arial" panose="020B0604020202020204" pitchFamily="34" charset="0"/>
              <a:buChar char="•"/>
              <a:defRPr/>
            </a:pPr>
            <a:r>
              <a:rPr lang="en-US" sz="2000" dirty="0"/>
              <a:t>Higher capacity of nodes in mesh networks</a:t>
            </a:r>
          </a:p>
          <a:p>
            <a:pPr marL="914400" lvl="1" indent="-514350">
              <a:buFont typeface="Arial" panose="020B0604020202020204" pitchFamily="34" charset="0"/>
              <a:buChar char="•"/>
              <a:defRPr/>
            </a:pPr>
            <a:r>
              <a:rPr lang="en-US" sz="1800" dirty="0"/>
              <a:t>Expanding trade-off space for balancing bandwidth, interference footprint, delivery reliability.</a:t>
            </a:r>
          </a:p>
          <a:p>
            <a:pPr marL="514350" indent="-514350">
              <a:buFont typeface="Arial" panose="020B0604020202020204" pitchFamily="34" charset="0"/>
              <a:buChar char="•"/>
              <a:defRPr/>
            </a:pPr>
            <a:r>
              <a:rPr lang="en-US" sz="2000" dirty="0"/>
              <a:t>Performance: Higher Rates &amp; Adaptive RF link optimization </a:t>
            </a:r>
          </a:p>
          <a:p>
            <a:pPr marL="914400" lvl="1" indent="-514350">
              <a:buFont typeface="Arial" panose="020B0604020202020204" pitchFamily="34" charset="0"/>
              <a:buChar char="•"/>
              <a:defRPr/>
            </a:pPr>
            <a:r>
              <a:rPr lang="en-US" sz="1800" dirty="0"/>
              <a:t>Mix of performance needs</a:t>
            </a:r>
          </a:p>
          <a:p>
            <a:pPr marL="914400" lvl="1" indent="-514350">
              <a:buFont typeface="Arial" panose="020B0604020202020204" pitchFamily="34" charset="0"/>
              <a:buChar char="•"/>
              <a:defRPr/>
            </a:pPr>
            <a:r>
              <a:rPr lang="en-US" sz="1800" dirty="0"/>
              <a:t>Minimize Latency, effective use of spectrum, backward compatibility</a:t>
            </a:r>
          </a:p>
          <a:p>
            <a:pPr marL="914400" lvl="1" indent="-514350">
              <a:buFont typeface="Arial" panose="020B0604020202020204" pitchFamily="34" charset="0"/>
              <a:buChar char="•"/>
              <a:defRPr/>
            </a:pPr>
            <a:r>
              <a:rPr lang="en-US" sz="1800" dirty="0"/>
              <a:t>Ability to adjust to changing RF conditions</a:t>
            </a:r>
          </a:p>
          <a:p>
            <a:endParaRPr lang="en-US" sz="1600" dirty="0"/>
          </a:p>
        </p:txBody>
      </p:sp>
      <p:sp>
        <p:nvSpPr>
          <p:cNvPr id="5" name="Fußzeilenplatzhalter 4"/>
          <p:cNvSpPr>
            <a:spLocks noGrp="1"/>
          </p:cNvSpPr>
          <p:nvPr>
            <p:ph type="ftr" sz="quarter" idx="11"/>
          </p:nvPr>
        </p:nvSpPr>
        <p:spPr/>
        <p:txBody>
          <a:bodyPr/>
          <a:lstStyle/>
          <a:p>
            <a:pPr>
              <a:defRPr/>
            </a:pPr>
            <a:r>
              <a:rPr lang="en-US" altLang="en-US" dirty="0"/>
              <a:t>Matthew Gillmore, Itron</a:t>
            </a:r>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12</a:t>
            </a:fld>
            <a:endParaRPr lang="en-US" altLang="en-US"/>
          </a:p>
        </p:txBody>
      </p:sp>
    </p:spTree>
    <p:extLst>
      <p:ext uri="{BB962C8B-B14F-4D97-AF65-F5344CB8AC3E}">
        <p14:creationId xmlns:p14="http://schemas.microsoft.com/office/powerpoint/2010/main" val="2464489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41F70-FE74-4CE8-9E0F-3300A920699B}"/>
              </a:ext>
            </a:extLst>
          </p:cNvPr>
          <p:cNvSpPr>
            <a:spLocks noGrp="1"/>
          </p:cNvSpPr>
          <p:nvPr>
            <p:ph type="title"/>
          </p:nvPr>
        </p:nvSpPr>
        <p:spPr/>
        <p:txBody>
          <a:bodyPr/>
          <a:lstStyle/>
          <a:p>
            <a:r>
              <a:rPr lang="en-US" dirty="0"/>
              <a:t>Ways to improve</a:t>
            </a:r>
          </a:p>
        </p:txBody>
      </p:sp>
      <p:sp>
        <p:nvSpPr>
          <p:cNvPr id="3" name="Content Placeholder 2">
            <a:extLst>
              <a:ext uri="{FF2B5EF4-FFF2-40B4-BE49-F238E27FC236}">
                <a16:creationId xmlns:a16="http://schemas.microsoft.com/office/drawing/2014/main" id="{4434A137-DF07-4D40-B6E4-224A7DCEA9E4}"/>
              </a:ext>
            </a:extLst>
          </p:cNvPr>
          <p:cNvSpPr>
            <a:spLocks noGrp="1"/>
          </p:cNvSpPr>
          <p:nvPr>
            <p:ph idx="1"/>
          </p:nvPr>
        </p:nvSpPr>
        <p:spPr>
          <a:xfrm>
            <a:off x="685800" y="1484784"/>
            <a:ext cx="7772400" cy="4611216"/>
          </a:xfrm>
        </p:spPr>
        <p:txBody>
          <a:bodyPr/>
          <a:lstStyle/>
          <a:p>
            <a:pPr marL="457200" indent="-457200">
              <a:buFont typeface="Arial" panose="020B0604020202020204" pitchFamily="34" charset="0"/>
              <a:buChar char="•"/>
              <a:defRPr/>
            </a:pPr>
            <a:r>
              <a:rPr lang="en-US" dirty="0"/>
              <a:t>Points to increases in data rates</a:t>
            </a:r>
          </a:p>
          <a:p>
            <a:pPr marL="857250" lvl="1" indent="-457200">
              <a:buFont typeface="Arial" panose="020B0604020202020204" pitchFamily="34" charset="0"/>
              <a:buChar char="•"/>
              <a:defRPr/>
            </a:pPr>
            <a:r>
              <a:rPr lang="en-US" dirty="0"/>
              <a:t>Modest increases – still low Mb/sec</a:t>
            </a:r>
          </a:p>
          <a:p>
            <a:pPr marL="857250" lvl="1" indent="-457200">
              <a:buFont typeface="Arial" panose="020B0604020202020204" pitchFamily="34" charset="0"/>
              <a:buChar char="•"/>
              <a:defRPr/>
            </a:pPr>
            <a:r>
              <a:rPr lang="en-US" dirty="0"/>
              <a:t>Modest bandwidth usage/channel width</a:t>
            </a:r>
          </a:p>
          <a:p>
            <a:pPr marL="857250" lvl="1" indent="-457200">
              <a:buFont typeface="Arial" panose="020B0604020202020204" pitchFamily="34" charset="0"/>
              <a:buChar char="•"/>
              <a:defRPr/>
            </a:pPr>
            <a:r>
              <a:rPr lang="en-US" dirty="0"/>
              <a:t>Flexible channelization</a:t>
            </a:r>
          </a:p>
          <a:p>
            <a:pPr marL="514350" indent="-514350">
              <a:buFont typeface="Arial" panose="020B0604020202020204" pitchFamily="34" charset="0"/>
              <a:buChar char="•"/>
              <a:defRPr/>
            </a:pPr>
            <a:r>
              <a:rPr lang="en-US" dirty="0"/>
              <a:t>Just Right balancing point</a:t>
            </a:r>
          </a:p>
          <a:p>
            <a:pPr marL="914400" lvl="1" indent="-514350">
              <a:buFont typeface="Arial" panose="020B0604020202020204" pitchFamily="34" charset="0"/>
              <a:buChar char="•"/>
              <a:defRPr/>
            </a:pPr>
            <a:r>
              <a:rPr lang="en-US" dirty="0"/>
              <a:t>OFDM   800 kbps, 1.2 </a:t>
            </a:r>
            <a:r>
              <a:rPr lang="en-US" dirty="0" err="1"/>
              <a:t>Mbps</a:t>
            </a:r>
            <a:r>
              <a:rPr lang="en-US" dirty="0"/>
              <a:t>, 2.4 </a:t>
            </a:r>
            <a:r>
              <a:rPr lang="en-US" dirty="0" err="1"/>
              <a:t>Mbps</a:t>
            </a:r>
            <a:endParaRPr lang="en-US" dirty="0"/>
          </a:p>
          <a:p>
            <a:pPr marL="914400" lvl="1" indent="-514350">
              <a:buFont typeface="Arial" panose="020B0604020202020204" pitchFamily="34" charset="0"/>
              <a:buChar char="•"/>
              <a:defRPr/>
            </a:pPr>
            <a:r>
              <a:rPr lang="en-US" dirty="0"/>
              <a:t>Compliment to lower rate (bandwidth) OFDM, OQPSK and FSK</a:t>
            </a:r>
          </a:p>
          <a:p>
            <a:pPr marL="914400" lvl="1" indent="-514350">
              <a:buFont typeface="Arial" panose="020B0604020202020204" pitchFamily="34" charset="0"/>
              <a:buChar char="•"/>
              <a:defRPr/>
            </a:pPr>
            <a:r>
              <a:rPr lang="en-US" dirty="0"/>
              <a:t>Builds on what is working now</a:t>
            </a:r>
          </a:p>
          <a:p>
            <a:endParaRPr lang="en-US" dirty="0"/>
          </a:p>
        </p:txBody>
      </p:sp>
      <p:sp>
        <p:nvSpPr>
          <p:cNvPr id="5" name="Footer Placeholder 4">
            <a:extLst>
              <a:ext uri="{FF2B5EF4-FFF2-40B4-BE49-F238E27FC236}">
                <a16:creationId xmlns:a16="http://schemas.microsoft.com/office/drawing/2014/main" id="{8957F6DC-64C8-41E5-B5F2-48030254EE06}"/>
              </a:ext>
            </a:extLst>
          </p:cNvPr>
          <p:cNvSpPr>
            <a:spLocks noGrp="1"/>
          </p:cNvSpPr>
          <p:nvPr>
            <p:ph type="ftr" sz="quarter" idx="11"/>
          </p:nvPr>
        </p:nvSpPr>
        <p:spPr/>
        <p:txBody>
          <a:bodyPr/>
          <a:lstStyle/>
          <a:p>
            <a:pPr>
              <a:defRPr/>
            </a:pPr>
            <a:r>
              <a:rPr lang="en-US" altLang="en-US"/>
              <a:t>Matthew Gillmore - Itron</a:t>
            </a:r>
            <a:endParaRPr lang="en-US" altLang="en-US" dirty="0"/>
          </a:p>
        </p:txBody>
      </p:sp>
      <p:sp>
        <p:nvSpPr>
          <p:cNvPr id="6" name="Slide Number Placeholder 5">
            <a:extLst>
              <a:ext uri="{FF2B5EF4-FFF2-40B4-BE49-F238E27FC236}">
                <a16:creationId xmlns:a16="http://schemas.microsoft.com/office/drawing/2014/main" id="{6DD7B4E4-7B9E-4766-865C-2BCCC158C12E}"/>
              </a:ext>
            </a:extLst>
          </p:cNvPr>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13</a:t>
            </a:fld>
            <a:endParaRPr lang="en-US" altLang="en-US"/>
          </a:p>
        </p:txBody>
      </p:sp>
    </p:spTree>
    <p:extLst>
      <p:ext uri="{BB962C8B-B14F-4D97-AF65-F5344CB8AC3E}">
        <p14:creationId xmlns:p14="http://schemas.microsoft.com/office/powerpoint/2010/main" val="3263472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AEC76-8FDB-445E-B571-FE91457D918D}"/>
              </a:ext>
            </a:extLst>
          </p:cNvPr>
          <p:cNvSpPr>
            <a:spLocks noGrp="1"/>
          </p:cNvSpPr>
          <p:nvPr>
            <p:ph type="title"/>
          </p:nvPr>
        </p:nvSpPr>
        <p:spPr/>
        <p:txBody>
          <a:bodyPr/>
          <a:lstStyle/>
          <a:p>
            <a:r>
              <a:rPr lang="en-US" dirty="0"/>
              <a:t>Longer Range Enhancements</a:t>
            </a:r>
          </a:p>
        </p:txBody>
      </p:sp>
      <p:sp>
        <p:nvSpPr>
          <p:cNvPr id="3" name="Content Placeholder 2">
            <a:extLst>
              <a:ext uri="{FF2B5EF4-FFF2-40B4-BE49-F238E27FC236}">
                <a16:creationId xmlns:a16="http://schemas.microsoft.com/office/drawing/2014/main" id="{50CF86FE-4D49-40FB-9C2E-125855AB3238}"/>
              </a:ext>
            </a:extLst>
          </p:cNvPr>
          <p:cNvSpPr>
            <a:spLocks noGrp="1"/>
          </p:cNvSpPr>
          <p:nvPr>
            <p:ph idx="1"/>
          </p:nvPr>
        </p:nvSpPr>
        <p:spPr/>
        <p:txBody>
          <a:bodyPr/>
          <a:lstStyle/>
          <a:p>
            <a:r>
              <a:rPr lang="en-US" dirty="0"/>
              <a:t>SUN-OQPSK rate modes 0-3 at 100 k/chips per second works</a:t>
            </a:r>
          </a:p>
          <a:p>
            <a:pPr lvl="1"/>
            <a:r>
              <a:rPr lang="en-US" dirty="0"/>
              <a:t>However,  channel plan is not defined for most market regions including North America</a:t>
            </a:r>
          </a:p>
        </p:txBody>
      </p:sp>
      <p:sp>
        <p:nvSpPr>
          <p:cNvPr id="5" name="Footer Placeholder 4">
            <a:extLst>
              <a:ext uri="{FF2B5EF4-FFF2-40B4-BE49-F238E27FC236}">
                <a16:creationId xmlns:a16="http://schemas.microsoft.com/office/drawing/2014/main" id="{690EE73F-3D11-4654-B1E5-E201E78A3354}"/>
              </a:ext>
            </a:extLst>
          </p:cNvPr>
          <p:cNvSpPr>
            <a:spLocks noGrp="1"/>
          </p:cNvSpPr>
          <p:nvPr>
            <p:ph type="ftr" sz="quarter" idx="11"/>
          </p:nvPr>
        </p:nvSpPr>
        <p:spPr/>
        <p:txBody>
          <a:bodyPr/>
          <a:lstStyle/>
          <a:p>
            <a:pPr>
              <a:defRPr/>
            </a:pPr>
            <a:r>
              <a:rPr lang="en-US" altLang="en-US"/>
              <a:t>Matthew Gillmore - Itron</a:t>
            </a:r>
            <a:endParaRPr lang="en-US" altLang="en-US" dirty="0"/>
          </a:p>
        </p:txBody>
      </p:sp>
      <p:sp>
        <p:nvSpPr>
          <p:cNvPr id="6" name="Slide Number Placeholder 5">
            <a:extLst>
              <a:ext uri="{FF2B5EF4-FFF2-40B4-BE49-F238E27FC236}">
                <a16:creationId xmlns:a16="http://schemas.microsoft.com/office/drawing/2014/main" id="{EEA53952-BE5B-4F2A-BEF9-A3E8C9D2A68C}"/>
              </a:ext>
            </a:extLst>
          </p:cNvPr>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14</a:t>
            </a:fld>
            <a:endParaRPr lang="en-US" altLang="en-US"/>
          </a:p>
        </p:txBody>
      </p:sp>
    </p:spTree>
    <p:extLst>
      <p:ext uri="{BB962C8B-B14F-4D97-AF65-F5344CB8AC3E}">
        <p14:creationId xmlns:p14="http://schemas.microsoft.com/office/powerpoint/2010/main" val="1804603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9FC0E-593F-4E6B-9E69-D0086CCC2960}"/>
              </a:ext>
            </a:extLst>
          </p:cNvPr>
          <p:cNvSpPr>
            <a:spLocks noGrp="1"/>
          </p:cNvSpPr>
          <p:nvPr>
            <p:ph type="title"/>
          </p:nvPr>
        </p:nvSpPr>
        <p:spPr/>
        <p:txBody>
          <a:bodyPr/>
          <a:lstStyle/>
          <a:p>
            <a:r>
              <a:rPr lang="en-US" dirty="0"/>
              <a:t>Proposed PAR Scope</a:t>
            </a:r>
          </a:p>
        </p:txBody>
      </p:sp>
      <p:sp>
        <p:nvSpPr>
          <p:cNvPr id="3" name="Content Placeholder 2">
            <a:extLst>
              <a:ext uri="{FF2B5EF4-FFF2-40B4-BE49-F238E27FC236}">
                <a16:creationId xmlns:a16="http://schemas.microsoft.com/office/drawing/2014/main" id="{74EA5337-8E94-4929-A513-2ACE5BCE5103}"/>
              </a:ext>
            </a:extLst>
          </p:cNvPr>
          <p:cNvSpPr>
            <a:spLocks noGrp="1"/>
          </p:cNvSpPr>
          <p:nvPr>
            <p:ph idx="1"/>
          </p:nvPr>
        </p:nvSpPr>
        <p:spPr/>
        <p:txBody>
          <a:bodyPr/>
          <a:lstStyle/>
          <a:p>
            <a:r>
              <a:rPr lang="en-US" dirty="0"/>
              <a:t>Create a TG to assess adding additional SUN-OFDM MCS modes</a:t>
            </a:r>
          </a:p>
          <a:p>
            <a:r>
              <a:rPr lang="en-US" dirty="0"/>
              <a:t>Clarify SUN-OQPSK channel plans for new markets (e.g. North America, </a:t>
            </a:r>
            <a:r>
              <a:rPr lang="en-US" dirty="0" err="1"/>
              <a:t>etc</a:t>
            </a:r>
            <a:r>
              <a:rPr lang="en-US" dirty="0"/>
              <a:t>)</a:t>
            </a:r>
          </a:p>
        </p:txBody>
      </p:sp>
      <p:sp>
        <p:nvSpPr>
          <p:cNvPr id="5" name="Footer Placeholder 4">
            <a:extLst>
              <a:ext uri="{FF2B5EF4-FFF2-40B4-BE49-F238E27FC236}">
                <a16:creationId xmlns:a16="http://schemas.microsoft.com/office/drawing/2014/main" id="{02E8B182-4605-4CB6-9E01-663DC0487E97}"/>
              </a:ext>
            </a:extLst>
          </p:cNvPr>
          <p:cNvSpPr>
            <a:spLocks noGrp="1"/>
          </p:cNvSpPr>
          <p:nvPr>
            <p:ph type="ftr" sz="quarter" idx="11"/>
          </p:nvPr>
        </p:nvSpPr>
        <p:spPr/>
        <p:txBody>
          <a:bodyPr/>
          <a:lstStyle/>
          <a:p>
            <a:pPr>
              <a:defRPr/>
            </a:pPr>
            <a:r>
              <a:rPr lang="en-US" altLang="en-US"/>
              <a:t>Matthew Gillmore - Itron</a:t>
            </a:r>
            <a:endParaRPr lang="en-US" altLang="en-US" dirty="0"/>
          </a:p>
        </p:txBody>
      </p:sp>
      <p:sp>
        <p:nvSpPr>
          <p:cNvPr id="6" name="Slide Number Placeholder 5">
            <a:extLst>
              <a:ext uri="{FF2B5EF4-FFF2-40B4-BE49-F238E27FC236}">
                <a16:creationId xmlns:a16="http://schemas.microsoft.com/office/drawing/2014/main" id="{C68C747C-5BD4-4A02-9595-644E60A97519}"/>
              </a:ext>
            </a:extLst>
          </p:cNvPr>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15</a:t>
            </a:fld>
            <a:endParaRPr lang="en-US" altLang="en-US"/>
          </a:p>
        </p:txBody>
      </p:sp>
    </p:spTree>
    <p:extLst>
      <p:ext uri="{BB962C8B-B14F-4D97-AF65-F5344CB8AC3E}">
        <p14:creationId xmlns:p14="http://schemas.microsoft.com/office/powerpoint/2010/main" val="2160655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A3924-9EBA-404B-8C67-00B8DFE595B4}"/>
              </a:ext>
            </a:extLst>
          </p:cNvPr>
          <p:cNvSpPr>
            <a:spLocks noGrp="1"/>
          </p:cNvSpPr>
          <p:nvPr>
            <p:ph type="title"/>
          </p:nvPr>
        </p:nvSpPr>
        <p:spPr/>
        <p:txBody>
          <a:bodyPr/>
          <a:lstStyle/>
          <a:p>
            <a:r>
              <a:rPr lang="en-US" dirty="0"/>
              <a:t>SUN-OFDM Modes Existing</a:t>
            </a:r>
          </a:p>
        </p:txBody>
      </p:sp>
      <p:pic>
        <p:nvPicPr>
          <p:cNvPr id="7" name="Content Placeholder 6">
            <a:extLst>
              <a:ext uri="{FF2B5EF4-FFF2-40B4-BE49-F238E27FC236}">
                <a16:creationId xmlns:a16="http://schemas.microsoft.com/office/drawing/2014/main" id="{FEF44660-67BE-4B9A-A65A-3ED39EB41D0C}"/>
              </a:ext>
            </a:extLst>
          </p:cNvPr>
          <p:cNvPicPr>
            <a:picLocks noGrp="1" noChangeAspect="1"/>
          </p:cNvPicPr>
          <p:nvPr>
            <p:ph idx="1"/>
          </p:nvPr>
        </p:nvPicPr>
        <p:blipFill>
          <a:blip r:embed="rId2"/>
          <a:stretch>
            <a:fillRect/>
          </a:stretch>
        </p:blipFill>
        <p:spPr>
          <a:xfrm>
            <a:off x="1112320" y="1981200"/>
            <a:ext cx="6919360" cy="4114800"/>
          </a:xfrm>
          <a:prstGeom prst="rect">
            <a:avLst/>
          </a:prstGeom>
        </p:spPr>
      </p:pic>
      <p:sp>
        <p:nvSpPr>
          <p:cNvPr id="5" name="Footer Placeholder 4">
            <a:extLst>
              <a:ext uri="{FF2B5EF4-FFF2-40B4-BE49-F238E27FC236}">
                <a16:creationId xmlns:a16="http://schemas.microsoft.com/office/drawing/2014/main" id="{7643EDFD-BEA5-4617-BF02-A83718DDBD67}"/>
              </a:ext>
            </a:extLst>
          </p:cNvPr>
          <p:cNvSpPr>
            <a:spLocks noGrp="1"/>
          </p:cNvSpPr>
          <p:nvPr>
            <p:ph type="ftr" sz="quarter" idx="11"/>
          </p:nvPr>
        </p:nvSpPr>
        <p:spPr/>
        <p:txBody>
          <a:bodyPr/>
          <a:lstStyle/>
          <a:p>
            <a:pPr>
              <a:defRPr/>
            </a:pPr>
            <a:r>
              <a:rPr lang="en-US" altLang="en-US"/>
              <a:t>Matthew Gillmore - Itron</a:t>
            </a:r>
            <a:endParaRPr lang="en-US" altLang="en-US" dirty="0"/>
          </a:p>
        </p:txBody>
      </p:sp>
      <p:sp>
        <p:nvSpPr>
          <p:cNvPr id="6" name="Slide Number Placeholder 5">
            <a:extLst>
              <a:ext uri="{FF2B5EF4-FFF2-40B4-BE49-F238E27FC236}">
                <a16:creationId xmlns:a16="http://schemas.microsoft.com/office/drawing/2014/main" id="{27242C27-1EAF-4D4D-B3A7-0D61608081C7}"/>
              </a:ext>
            </a:extLst>
          </p:cNvPr>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16</a:t>
            </a:fld>
            <a:endParaRPr lang="en-US" altLang="en-US"/>
          </a:p>
        </p:txBody>
      </p:sp>
    </p:spTree>
    <p:extLst>
      <p:ext uri="{BB962C8B-B14F-4D97-AF65-F5344CB8AC3E}">
        <p14:creationId xmlns:p14="http://schemas.microsoft.com/office/powerpoint/2010/main" val="2122642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A3924-9EBA-404B-8C67-00B8DFE595B4}"/>
              </a:ext>
            </a:extLst>
          </p:cNvPr>
          <p:cNvSpPr>
            <a:spLocks noGrp="1"/>
          </p:cNvSpPr>
          <p:nvPr>
            <p:ph type="title"/>
          </p:nvPr>
        </p:nvSpPr>
        <p:spPr/>
        <p:txBody>
          <a:bodyPr/>
          <a:lstStyle/>
          <a:p>
            <a:r>
              <a:rPr lang="en-US" dirty="0"/>
              <a:t>SUN-OFDM Modes Proposed</a:t>
            </a:r>
          </a:p>
        </p:txBody>
      </p:sp>
      <p:sp>
        <p:nvSpPr>
          <p:cNvPr id="5" name="Footer Placeholder 4">
            <a:extLst>
              <a:ext uri="{FF2B5EF4-FFF2-40B4-BE49-F238E27FC236}">
                <a16:creationId xmlns:a16="http://schemas.microsoft.com/office/drawing/2014/main" id="{7643EDFD-BEA5-4617-BF02-A83718DDBD67}"/>
              </a:ext>
            </a:extLst>
          </p:cNvPr>
          <p:cNvSpPr>
            <a:spLocks noGrp="1"/>
          </p:cNvSpPr>
          <p:nvPr>
            <p:ph type="ftr" sz="quarter" idx="11"/>
          </p:nvPr>
        </p:nvSpPr>
        <p:spPr/>
        <p:txBody>
          <a:bodyPr/>
          <a:lstStyle/>
          <a:p>
            <a:pPr>
              <a:defRPr/>
            </a:pPr>
            <a:r>
              <a:rPr lang="en-US" altLang="en-US"/>
              <a:t>Matthew Gillmore - Itron</a:t>
            </a:r>
            <a:endParaRPr lang="en-US" altLang="en-US" dirty="0"/>
          </a:p>
        </p:txBody>
      </p:sp>
      <p:sp>
        <p:nvSpPr>
          <p:cNvPr id="6" name="Slide Number Placeholder 5">
            <a:extLst>
              <a:ext uri="{FF2B5EF4-FFF2-40B4-BE49-F238E27FC236}">
                <a16:creationId xmlns:a16="http://schemas.microsoft.com/office/drawing/2014/main" id="{27242C27-1EAF-4D4D-B3A7-0D61608081C7}"/>
              </a:ext>
            </a:extLst>
          </p:cNvPr>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17</a:t>
            </a:fld>
            <a:endParaRPr lang="en-US" altLang="en-US"/>
          </a:p>
        </p:txBody>
      </p:sp>
      <p:pic>
        <p:nvPicPr>
          <p:cNvPr id="9" name="Content Placeholder 8">
            <a:extLst>
              <a:ext uri="{FF2B5EF4-FFF2-40B4-BE49-F238E27FC236}">
                <a16:creationId xmlns:a16="http://schemas.microsoft.com/office/drawing/2014/main" id="{40BB4587-9D0C-4498-8FCB-B00A8018A2F2}"/>
              </a:ext>
            </a:extLst>
          </p:cNvPr>
          <p:cNvPicPr>
            <a:picLocks noGrp="1" noChangeAspect="1"/>
          </p:cNvPicPr>
          <p:nvPr>
            <p:ph idx="1"/>
          </p:nvPr>
        </p:nvPicPr>
        <p:blipFill>
          <a:blip r:embed="rId2"/>
          <a:stretch>
            <a:fillRect/>
          </a:stretch>
        </p:blipFill>
        <p:spPr>
          <a:xfrm>
            <a:off x="1112320" y="1981200"/>
            <a:ext cx="6919360" cy="4114800"/>
          </a:xfrm>
          <a:prstGeom prst="rect">
            <a:avLst/>
          </a:prstGeom>
        </p:spPr>
      </p:pic>
    </p:spTree>
    <p:extLst>
      <p:ext uri="{BB962C8B-B14F-4D97-AF65-F5344CB8AC3E}">
        <p14:creationId xmlns:p14="http://schemas.microsoft.com/office/powerpoint/2010/main" val="1139182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DBA77-7358-4F5D-A257-82DC4D3086AA}"/>
              </a:ext>
            </a:extLst>
          </p:cNvPr>
          <p:cNvSpPr>
            <a:spLocks noGrp="1"/>
          </p:cNvSpPr>
          <p:nvPr>
            <p:ph type="title"/>
          </p:nvPr>
        </p:nvSpPr>
        <p:spPr/>
        <p:txBody>
          <a:bodyPr/>
          <a:lstStyle/>
          <a:p>
            <a:r>
              <a:rPr lang="en-US" dirty="0"/>
              <a:t>Extension Justification</a:t>
            </a:r>
          </a:p>
        </p:txBody>
      </p:sp>
      <p:sp>
        <p:nvSpPr>
          <p:cNvPr id="3" name="Content Placeholder 2">
            <a:extLst>
              <a:ext uri="{FF2B5EF4-FFF2-40B4-BE49-F238E27FC236}">
                <a16:creationId xmlns:a16="http://schemas.microsoft.com/office/drawing/2014/main" id="{19BEC7BD-070E-4D84-8D11-B33B9B73041D}"/>
              </a:ext>
            </a:extLst>
          </p:cNvPr>
          <p:cNvSpPr>
            <a:spLocks noGrp="1"/>
          </p:cNvSpPr>
          <p:nvPr>
            <p:ph idx="1"/>
          </p:nvPr>
        </p:nvSpPr>
        <p:spPr/>
        <p:txBody>
          <a:bodyPr/>
          <a:lstStyle/>
          <a:p>
            <a:pPr marL="457200" indent="-457200">
              <a:buFont typeface="Arial" panose="020B0604020202020204" pitchFamily="34" charset="0"/>
              <a:buChar char="•"/>
            </a:pPr>
            <a:r>
              <a:rPr lang="en-US" altLang="en-US" dirty="0"/>
              <a:t>Multiple SUN-OFDM implementations commercially available</a:t>
            </a:r>
          </a:p>
          <a:p>
            <a:pPr marL="457200" indent="-457200">
              <a:buFont typeface="Arial" panose="020B0604020202020204" pitchFamily="34" charset="0"/>
              <a:buChar char="•"/>
            </a:pPr>
            <a:r>
              <a:rPr lang="en-US" altLang="en-US" dirty="0"/>
              <a:t>Existing implementations support MCS5 and MCS6 for all options already</a:t>
            </a:r>
          </a:p>
          <a:p>
            <a:pPr marL="457200" indent="-457200">
              <a:buFont typeface="Arial" panose="020B0604020202020204" pitchFamily="34" charset="0"/>
              <a:buChar char="•"/>
            </a:pPr>
            <a:r>
              <a:rPr lang="en-US" altLang="en-US" dirty="0"/>
              <a:t>Using modulation, coding, channelization already defined.</a:t>
            </a:r>
          </a:p>
          <a:p>
            <a:endParaRPr lang="en-US" dirty="0"/>
          </a:p>
        </p:txBody>
      </p:sp>
      <p:sp>
        <p:nvSpPr>
          <p:cNvPr id="5" name="Footer Placeholder 4">
            <a:extLst>
              <a:ext uri="{FF2B5EF4-FFF2-40B4-BE49-F238E27FC236}">
                <a16:creationId xmlns:a16="http://schemas.microsoft.com/office/drawing/2014/main" id="{D308A551-83E0-4E40-A527-C5ACCAA59385}"/>
              </a:ext>
            </a:extLst>
          </p:cNvPr>
          <p:cNvSpPr>
            <a:spLocks noGrp="1"/>
          </p:cNvSpPr>
          <p:nvPr>
            <p:ph type="ftr" sz="quarter" idx="11"/>
          </p:nvPr>
        </p:nvSpPr>
        <p:spPr/>
        <p:txBody>
          <a:bodyPr/>
          <a:lstStyle/>
          <a:p>
            <a:pPr>
              <a:defRPr/>
            </a:pPr>
            <a:r>
              <a:rPr lang="en-US" altLang="en-US"/>
              <a:t>Matthew Gillmore - Itron</a:t>
            </a:r>
            <a:endParaRPr lang="en-US" altLang="en-US" dirty="0"/>
          </a:p>
        </p:txBody>
      </p:sp>
      <p:sp>
        <p:nvSpPr>
          <p:cNvPr id="6" name="Slide Number Placeholder 5">
            <a:extLst>
              <a:ext uri="{FF2B5EF4-FFF2-40B4-BE49-F238E27FC236}">
                <a16:creationId xmlns:a16="http://schemas.microsoft.com/office/drawing/2014/main" id="{39541903-4389-424D-8FA6-4C1B71B82C11}"/>
              </a:ext>
            </a:extLst>
          </p:cNvPr>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18</a:t>
            </a:fld>
            <a:endParaRPr lang="en-US" altLang="en-US"/>
          </a:p>
        </p:txBody>
      </p:sp>
    </p:spTree>
    <p:extLst>
      <p:ext uri="{BB962C8B-B14F-4D97-AF65-F5344CB8AC3E}">
        <p14:creationId xmlns:p14="http://schemas.microsoft.com/office/powerpoint/2010/main" val="40474146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4F158-2F1F-4349-B36A-BD18AB49507A}"/>
              </a:ext>
            </a:extLst>
          </p:cNvPr>
          <p:cNvSpPr>
            <a:spLocks noGrp="1"/>
          </p:cNvSpPr>
          <p:nvPr>
            <p:ph type="title"/>
          </p:nvPr>
        </p:nvSpPr>
        <p:spPr/>
        <p:txBody>
          <a:bodyPr/>
          <a:lstStyle/>
          <a:p>
            <a:r>
              <a:rPr lang="en-US" dirty="0"/>
              <a:t>SUN-OQPSK Channel Plans</a:t>
            </a:r>
          </a:p>
        </p:txBody>
      </p:sp>
      <p:sp>
        <p:nvSpPr>
          <p:cNvPr id="3" name="Content Placeholder 2">
            <a:extLst>
              <a:ext uri="{FF2B5EF4-FFF2-40B4-BE49-F238E27FC236}">
                <a16:creationId xmlns:a16="http://schemas.microsoft.com/office/drawing/2014/main" id="{D73B60CD-2F61-44F8-AB1A-1F325911C5C6}"/>
              </a:ext>
            </a:extLst>
          </p:cNvPr>
          <p:cNvSpPr>
            <a:spLocks noGrp="1"/>
          </p:cNvSpPr>
          <p:nvPr>
            <p:ph idx="1"/>
          </p:nvPr>
        </p:nvSpPr>
        <p:spPr/>
        <p:txBody>
          <a:bodyPr/>
          <a:lstStyle/>
          <a:p>
            <a:r>
              <a:rPr lang="en-US" dirty="0"/>
              <a:t>Clarify where SUN-OQPSK can be used in 200khz channel spacing in all markets</a:t>
            </a:r>
          </a:p>
          <a:p>
            <a:endParaRPr lang="en-US" dirty="0"/>
          </a:p>
        </p:txBody>
      </p:sp>
      <p:sp>
        <p:nvSpPr>
          <p:cNvPr id="5" name="Footer Placeholder 4">
            <a:extLst>
              <a:ext uri="{FF2B5EF4-FFF2-40B4-BE49-F238E27FC236}">
                <a16:creationId xmlns:a16="http://schemas.microsoft.com/office/drawing/2014/main" id="{021E1ED7-0585-4486-BE12-70D0D1B885F5}"/>
              </a:ext>
            </a:extLst>
          </p:cNvPr>
          <p:cNvSpPr>
            <a:spLocks noGrp="1"/>
          </p:cNvSpPr>
          <p:nvPr>
            <p:ph type="ftr" sz="quarter" idx="11"/>
          </p:nvPr>
        </p:nvSpPr>
        <p:spPr/>
        <p:txBody>
          <a:bodyPr/>
          <a:lstStyle/>
          <a:p>
            <a:pPr>
              <a:defRPr/>
            </a:pPr>
            <a:r>
              <a:rPr lang="en-US" altLang="en-US"/>
              <a:t>Matthew Gillmore - Itron</a:t>
            </a:r>
            <a:endParaRPr lang="en-US" altLang="en-US" dirty="0"/>
          </a:p>
        </p:txBody>
      </p:sp>
      <p:sp>
        <p:nvSpPr>
          <p:cNvPr id="6" name="Slide Number Placeholder 5">
            <a:extLst>
              <a:ext uri="{FF2B5EF4-FFF2-40B4-BE49-F238E27FC236}">
                <a16:creationId xmlns:a16="http://schemas.microsoft.com/office/drawing/2014/main" id="{76ED4CF4-0BC7-49E7-8B50-68EB0D4668B7}"/>
              </a:ext>
            </a:extLst>
          </p:cNvPr>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19</a:t>
            </a:fld>
            <a:endParaRPr lang="en-US" altLang="en-US"/>
          </a:p>
        </p:txBody>
      </p:sp>
    </p:spTree>
    <p:extLst>
      <p:ext uri="{BB962C8B-B14F-4D97-AF65-F5344CB8AC3E}">
        <p14:creationId xmlns:p14="http://schemas.microsoft.com/office/powerpoint/2010/main" val="2917986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a:extLst>
              <a:ext uri="{FF2B5EF4-FFF2-40B4-BE49-F238E27FC236}">
                <a16:creationId xmlns:a16="http://schemas.microsoft.com/office/drawing/2014/main" id="{090A2D95-A848-4E05-B32E-7439894C7545}"/>
              </a:ext>
            </a:extLst>
          </p:cNvPr>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dirty="0"/>
              <a:t>	</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a:extLst>
              <a:ext uri="{FF2B5EF4-FFF2-40B4-BE49-F238E27FC236}">
                <a16:creationId xmlns:a16="http://schemas.microsoft.com/office/drawing/2014/main" id="{E3AA8DBA-F86A-431E-91BE-1CDF984B702C}"/>
              </a:ext>
            </a:extLst>
          </p:cNvPr>
          <p:cNvSpPr>
            <a:spLocks noGrp="1" noChangeArrowheads="1"/>
          </p:cNvSpPr>
          <p:nvPr>
            <p:ph type="title"/>
          </p:nvPr>
        </p:nvSpPr>
        <p:spPr>
          <a:xfrm>
            <a:off x="685800" y="0"/>
            <a:ext cx="7772400" cy="609600"/>
          </a:xfrm>
        </p:spPr>
        <p:txBody>
          <a:bodyPr lIns="90487" tIns="44450" rIns="90487" bIns="44450"/>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3200" u="sng">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a:extLst>
              <a:ext uri="{FF2B5EF4-FFF2-40B4-BE49-F238E27FC236}">
                <a16:creationId xmlns:a16="http://schemas.microsoft.com/office/drawing/2014/main" id="{86D8FA8D-FBE3-4168-9DF8-228C098CF62B}"/>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3200" b="1" i="0" u="sng" strike="noStrike" kern="1200" cap="none" spc="0" normalizeH="0" baseline="0" noProof="0">
              <a:ln>
                <a:noFill/>
              </a:ln>
              <a:solidFill>
                <a:srgbClr val="000099"/>
              </a:solidFill>
              <a:effectLst/>
              <a:uLnTx/>
              <a:uFillTx/>
              <a:latin typeface="Arial" panose="020B0604020202020204" pitchFamily="34" charset="0"/>
              <a:ea typeface="+mn-ea"/>
              <a:cs typeface="Arial" panose="020B0604020202020204" pitchFamily="34" charset="0"/>
            </a:endParaRPr>
          </a:p>
        </p:txBody>
      </p:sp>
      <p:sp>
        <p:nvSpPr>
          <p:cNvPr id="7173" name="Rectangle 1029">
            <a:extLst>
              <a:ext uri="{FF2B5EF4-FFF2-40B4-BE49-F238E27FC236}">
                <a16:creationId xmlns:a16="http://schemas.microsoft.com/office/drawing/2014/main" id="{26AE5C01-5E63-46C7-97F5-7DA4DB1FF180}"/>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3363" marR="0" lvl="0" indent="-180975" algn="l" defTabSz="914400" rtl="0" eaLnBrk="0" fontAlgn="base" latinLnBrk="0" hangingPunct="0">
              <a:lnSpc>
                <a:spcPct val="100000"/>
              </a:lnSpc>
              <a:spcBef>
                <a:spcPct val="20000"/>
              </a:spcBef>
              <a:spcAft>
                <a:spcPct val="0"/>
              </a:spcAft>
              <a:buClr>
                <a:srgbClr val="CC3300"/>
              </a:buClr>
              <a:buSzPct val="50000"/>
              <a:buFont typeface="Monotype Sorts"/>
              <a:buChar char="l"/>
              <a:tabLst/>
              <a:defRPr/>
            </a:pPr>
            <a:endParaRPr kumimoji="0" lang="en-GB" altLang="en-US" sz="1800" b="0" i="0" u="none" strike="noStrike" kern="1200" cap="none" spc="0" normalizeH="0" baseline="0" noProof="0">
              <a:ln>
                <a:noFill/>
              </a:ln>
              <a:solidFill>
                <a:srgbClr val="000099"/>
              </a:solidFill>
              <a:effectLst/>
              <a:uLnTx/>
              <a:uFillTx/>
              <a:latin typeface="Arial" panose="020B0604020202020204" pitchFamily="34" charset="0"/>
              <a:ea typeface="+mn-ea"/>
              <a:cs typeface="Arial" panose="020B0604020202020204" pitchFamily="34" charset="0"/>
            </a:endParaRPr>
          </a:p>
        </p:txBody>
      </p:sp>
      <p:sp>
        <p:nvSpPr>
          <p:cNvPr id="7174" name="Text Box 1030">
            <a:extLst>
              <a:ext uri="{FF2B5EF4-FFF2-40B4-BE49-F238E27FC236}">
                <a16:creationId xmlns:a16="http://schemas.microsoft.com/office/drawing/2014/main" id="{CA60AD76-CE41-4110-BB14-4654B17C383E}"/>
              </a:ext>
            </a:extLst>
          </p:cNvPr>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(Optional to be shown)</a:t>
            </a:r>
          </a:p>
        </p:txBody>
      </p:sp>
    </p:spTree>
    <p:extLst>
      <p:ext uri="{BB962C8B-B14F-4D97-AF65-F5344CB8AC3E}">
        <p14:creationId xmlns:p14="http://schemas.microsoft.com/office/powerpoint/2010/main" val="1846283188"/>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6C249-AD48-472E-8FC1-1CAAA1DFA066}"/>
              </a:ext>
            </a:extLst>
          </p:cNvPr>
          <p:cNvSpPr>
            <a:spLocks noGrp="1"/>
          </p:cNvSpPr>
          <p:nvPr>
            <p:ph type="title"/>
          </p:nvPr>
        </p:nvSpPr>
        <p:spPr/>
        <p:txBody>
          <a:bodyPr/>
          <a:lstStyle/>
          <a:p>
            <a:r>
              <a:rPr lang="en-US" dirty="0"/>
              <a:t>SUN-OQPSK Example Clarifications</a:t>
            </a:r>
          </a:p>
        </p:txBody>
      </p:sp>
      <p:graphicFrame>
        <p:nvGraphicFramePr>
          <p:cNvPr id="7" name="Content Placeholder 6">
            <a:extLst>
              <a:ext uri="{FF2B5EF4-FFF2-40B4-BE49-F238E27FC236}">
                <a16:creationId xmlns:a16="http://schemas.microsoft.com/office/drawing/2014/main" id="{066286D7-8788-4569-8593-4DE80ACC572B}"/>
              </a:ext>
            </a:extLst>
          </p:cNvPr>
          <p:cNvGraphicFramePr>
            <a:graphicFrameLocks noGrp="1"/>
          </p:cNvGraphicFramePr>
          <p:nvPr>
            <p:ph idx="1"/>
            <p:extLst>
              <p:ext uri="{D42A27DB-BD31-4B8C-83A1-F6EECF244321}">
                <p14:modId xmlns:p14="http://schemas.microsoft.com/office/powerpoint/2010/main" val="571614170"/>
              </p:ext>
            </p:extLst>
          </p:nvPr>
        </p:nvGraphicFramePr>
        <p:xfrm>
          <a:off x="1115616" y="1844674"/>
          <a:ext cx="7342584" cy="4102846"/>
        </p:xfrm>
        <a:graphic>
          <a:graphicData uri="http://schemas.openxmlformats.org/drawingml/2006/table">
            <a:tbl>
              <a:tblPr firstRow="1" firstCol="1" bandRow="1">
                <a:tableStyleId>{5C22544A-7EE6-4342-B048-85BDC9FD1C3A}</a:tableStyleId>
              </a:tblPr>
              <a:tblGrid>
                <a:gridCol w="1843604">
                  <a:extLst>
                    <a:ext uri="{9D8B030D-6E8A-4147-A177-3AD203B41FA5}">
                      <a16:colId xmlns:a16="http://schemas.microsoft.com/office/drawing/2014/main" val="2680181696"/>
                    </a:ext>
                  </a:extLst>
                </a:gridCol>
                <a:gridCol w="1843604">
                  <a:extLst>
                    <a:ext uri="{9D8B030D-6E8A-4147-A177-3AD203B41FA5}">
                      <a16:colId xmlns:a16="http://schemas.microsoft.com/office/drawing/2014/main" val="2852808037"/>
                    </a:ext>
                  </a:extLst>
                </a:gridCol>
                <a:gridCol w="1148020">
                  <a:extLst>
                    <a:ext uri="{9D8B030D-6E8A-4147-A177-3AD203B41FA5}">
                      <a16:colId xmlns:a16="http://schemas.microsoft.com/office/drawing/2014/main" val="2995689551"/>
                    </a:ext>
                  </a:extLst>
                </a:gridCol>
                <a:gridCol w="1253678">
                  <a:extLst>
                    <a:ext uri="{9D8B030D-6E8A-4147-A177-3AD203B41FA5}">
                      <a16:colId xmlns:a16="http://schemas.microsoft.com/office/drawing/2014/main" val="3444676683"/>
                    </a:ext>
                  </a:extLst>
                </a:gridCol>
                <a:gridCol w="1253678">
                  <a:extLst>
                    <a:ext uri="{9D8B030D-6E8A-4147-A177-3AD203B41FA5}">
                      <a16:colId xmlns:a16="http://schemas.microsoft.com/office/drawing/2014/main" val="1762075521"/>
                    </a:ext>
                  </a:extLst>
                </a:gridCol>
              </a:tblGrid>
              <a:tr h="477072">
                <a:tc rowSpan="6">
                  <a:txBody>
                    <a:bodyPr/>
                    <a:lstStyle/>
                    <a:p>
                      <a:pPr marL="0" marR="0" algn="ctr">
                        <a:spcBef>
                          <a:spcPts val="0"/>
                        </a:spcBef>
                        <a:spcAft>
                          <a:spcPts val="300"/>
                        </a:spcAft>
                      </a:pPr>
                      <a:r>
                        <a:rPr lang="en-US" sz="1800">
                          <a:effectLst/>
                        </a:rPr>
                        <a:t>902 – 928</a:t>
                      </a:r>
                    </a:p>
                    <a:p>
                      <a:pPr marL="0" marR="0" algn="ctr">
                        <a:spcBef>
                          <a:spcPts val="0"/>
                        </a:spcBef>
                        <a:spcAft>
                          <a:spcPts val="300"/>
                        </a:spcAft>
                      </a:pPr>
                      <a:r>
                        <a:rPr lang="en-US" sz="1800">
                          <a:effectLst/>
                        </a:rPr>
                        <a:t>(U.S. ISM)</a:t>
                      </a:r>
                    </a:p>
                    <a:p>
                      <a:pPr marL="0" marR="0" algn="ctr">
                        <a:spcBef>
                          <a:spcPts val="0"/>
                        </a:spcBef>
                        <a:spcAft>
                          <a:spcPts val="300"/>
                        </a:spcAft>
                      </a:pPr>
                      <a:r>
                        <a:rPr lang="en-US" sz="1800">
                          <a:effectLst/>
                        </a:rPr>
                        <a:t> </a:t>
                      </a:r>
                    </a:p>
                    <a:p>
                      <a:pPr marL="0" marR="0" algn="ctr">
                        <a:spcBef>
                          <a:spcPts val="0"/>
                        </a:spcBef>
                        <a:spcAft>
                          <a:spcPts val="300"/>
                        </a:spcAft>
                      </a:pPr>
                      <a:r>
                        <a:rPr lang="en-US" sz="1800">
                          <a:effectLst/>
                        </a:rPr>
                        <a:t>Note (1)</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300"/>
                        </a:spcAft>
                      </a:pPr>
                      <a:r>
                        <a:rPr lang="en-US" sz="1800" dirty="0">
                          <a:effectLst/>
                        </a:rPr>
                        <a:t>SUN-FSK mode #1</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300"/>
                        </a:spcAft>
                      </a:pPr>
                      <a:r>
                        <a:rPr lang="en-US" sz="1800">
                          <a:effectLst/>
                        </a:rPr>
                        <a:t>0.2</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300"/>
                        </a:spcAft>
                      </a:pPr>
                      <a:r>
                        <a:rPr lang="en-US" sz="1800">
                          <a:effectLst/>
                        </a:rPr>
                        <a:t>129</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300"/>
                        </a:spcAft>
                      </a:pPr>
                      <a:r>
                        <a:rPr lang="en-US" sz="1800">
                          <a:effectLst/>
                        </a:rPr>
                        <a:t>902.2</a:t>
                      </a:r>
                      <a:endParaRPr lang="en-US"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507803572"/>
                  </a:ext>
                </a:extLst>
              </a:tr>
              <a:tr h="954143">
                <a:tc vMerge="1">
                  <a:txBody>
                    <a:bodyPr/>
                    <a:lstStyle/>
                    <a:p>
                      <a:endParaRPr lang="en-US"/>
                    </a:p>
                  </a:txBody>
                  <a:tcPr/>
                </a:tc>
                <a:tc>
                  <a:txBody>
                    <a:bodyPr/>
                    <a:lstStyle/>
                    <a:p>
                      <a:pPr marL="0" marR="0" algn="ctr">
                        <a:spcBef>
                          <a:spcPts val="0"/>
                        </a:spcBef>
                        <a:spcAft>
                          <a:spcPts val="300"/>
                        </a:spcAft>
                      </a:pPr>
                      <a:r>
                        <a:rPr lang="en-US" sz="1800" dirty="0">
                          <a:effectLst/>
                        </a:rPr>
                        <a:t>SUN-FSK mode #2 &amp; #3</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300"/>
                        </a:spcAft>
                      </a:pPr>
                      <a:r>
                        <a:rPr lang="en-US" sz="1800">
                          <a:effectLst/>
                        </a:rPr>
                        <a:t>0.4</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300"/>
                        </a:spcAft>
                      </a:pPr>
                      <a:r>
                        <a:rPr lang="en-US" sz="1800">
                          <a:effectLst/>
                        </a:rPr>
                        <a:t>64</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300"/>
                        </a:spcAft>
                      </a:pPr>
                      <a:r>
                        <a:rPr lang="en-US" sz="1800" dirty="0">
                          <a:effectLst/>
                        </a:rPr>
                        <a:t>902.4</a:t>
                      </a:r>
                      <a:endParaRPr lang="en-US"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872096264"/>
                  </a:ext>
                </a:extLst>
              </a:tr>
              <a:tr h="477072">
                <a:tc vMerge="1">
                  <a:txBody>
                    <a:bodyPr/>
                    <a:lstStyle/>
                    <a:p>
                      <a:endParaRPr lang="en-US"/>
                    </a:p>
                  </a:txBody>
                  <a:tcPr/>
                </a:tc>
                <a:tc>
                  <a:txBody>
                    <a:bodyPr/>
                    <a:lstStyle/>
                    <a:p>
                      <a:pPr marL="0" marR="0" algn="ctr">
                        <a:spcBef>
                          <a:spcPts val="0"/>
                        </a:spcBef>
                        <a:spcAft>
                          <a:spcPts val="300"/>
                        </a:spcAft>
                      </a:pPr>
                      <a:r>
                        <a:rPr lang="en-US" sz="1800" dirty="0">
                          <a:effectLst/>
                        </a:rPr>
                        <a:t>SUN-OFDM Option 4</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300"/>
                        </a:spcAft>
                      </a:pPr>
                      <a:r>
                        <a:rPr lang="en-US" sz="1800">
                          <a:effectLst/>
                        </a:rPr>
                        <a:t>0.2</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300"/>
                        </a:spcAft>
                      </a:pPr>
                      <a:r>
                        <a:rPr lang="en-US" sz="1800">
                          <a:effectLst/>
                        </a:rPr>
                        <a:t>129</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300"/>
                        </a:spcAft>
                      </a:pPr>
                      <a:r>
                        <a:rPr lang="en-US" sz="1800">
                          <a:effectLst/>
                        </a:rPr>
                        <a:t>902.2</a:t>
                      </a:r>
                      <a:endParaRPr lang="en-US"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13748086"/>
                  </a:ext>
                </a:extLst>
              </a:tr>
              <a:tr h="477072">
                <a:tc vMerge="1">
                  <a:txBody>
                    <a:bodyPr/>
                    <a:lstStyle/>
                    <a:p>
                      <a:endParaRPr lang="en-US"/>
                    </a:p>
                  </a:txBody>
                  <a:tcPr/>
                </a:tc>
                <a:tc>
                  <a:txBody>
                    <a:bodyPr/>
                    <a:lstStyle/>
                    <a:p>
                      <a:pPr marL="0" marR="0" algn="ctr">
                        <a:spcBef>
                          <a:spcPts val="0"/>
                        </a:spcBef>
                        <a:spcAft>
                          <a:spcPts val="300"/>
                        </a:spcAft>
                      </a:pPr>
                      <a:r>
                        <a:rPr lang="en-US" sz="1800" dirty="0">
                          <a:effectLst/>
                        </a:rPr>
                        <a:t>SUN-OFDM Option 3</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300"/>
                        </a:spcAft>
                      </a:pPr>
                      <a:r>
                        <a:rPr lang="en-US" sz="1800">
                          <a:effectLst/>
                        </a:rPr>
                        <a:t>0.4</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300"/>
                        </a:spcAft>
                      </a:pPr>
                      <a:r>
                        <a:rPr lang="en-US" sz="1800">
                          <a:effectLst/>
                        </a:rPr>
                        <a:t>64</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300"/>
                        </a:spcAft>
                      </a:pPr>
                      <a:r>
                        <a:rPr lang="en-US" sz="1800">
                          <a:effectLst/>
                        </a:rPr>
                        <a:t>902.4</a:t>
                      </a:r>
                      <a:endParaRPr lang="en-US"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77688795"/>
                  </a:ext>
                </a:extLst>
              </a:tr>
              <a:tr h="477072">
                <a:tc vMerge="1">
                  <a:txBody>
                    <a:bodyPr/>
                    <a:lstStyle/>
                    <a:p>
                      <a:endParaRPr lang="en-US"/>
                    </a:p>
                  </a:txBody>
                  <a:tcPr/>
                </a:tc>
                <a:tc>
                  <a:txBody>
                    <a:bodyPr/>
                    <a:lstStyle/>
                    <a:p>
                      <a:pPr marL="0" marR="0" algn="ctr">
                        <a:spcBef>
                          <a:spcPts val="0"/>
                        </a:spcBef>
                        <a:spcAft>
                          <a:spcPts val="300"/>
                        </a:spcAft>
                      </a:pPr>
                      <a:r>
                        <a:rPr lang="en-US" sz="1800" dirty="0">
                          <a:effectLst/>
                        </a:rPr>
                        <a:t>SUN-OFDM Option 2</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300"/>
                        </a:spcAft>
                      </a:pPr>
                      <a:r>
                        <a:rPr lang="en-US" sz="1800">
                          <a:effectLst/>
                        </a:rPr>
                        <a:t>0.8</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300"/>
                        </a:spcAft>
                      </a:pPr>
                      <a:r>
                        <a:rPr lang="en-US" sz="1800">
                          <a:effectLst/>
                        </a:rPr>
                        <a:t>31</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300"/>
                        </a:spcAft>
                      </a:pPr>
                      <a:r>
                        <a:rPr lang="en-US" sz="1800">
                          <a:effectLst/>
                        </a:rPr>
                        <a:t>902.8</a:t>
                      </a:r>
                      <a:endParaRPr lang="en-US"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421883500"/>
                  </a:ext>
                </a:extLst>
              </a:tr>
              <a:tr h="954143">
                <a:tc vMerge="1">
                  <a:txBody>
                    <a:bodyPr/>
                    <a:lstStyle/>
                    <a:p>
                      <a:endParaRPr lang="en-US"/>
                    </a:p>
                  </a:txBody>
                  <a:tcPr/>
                </a:tc>
                <a:tc>
                  <a:txBody>
                    <a:bodyPr/>
                    <a:lstStyle/>
                    <a:p>
                      <a:pPr marL="0" marR="0" algn="ctr">
                        <a:spcBef>
                          <a:spcPts val="0"/>
                        </a:spcBef>
                        <a:spcAft>
                          <a:spcPts val="300"/>
                        </a:spcAft>
                      </a:pPr>
                      <a:r>
                        <a:rPr lang="en-US" sz="1800" b="1" dirty="0">
                          <a:effectLst/>
                        </a:rPr>
                        <a:t>SUN-OQPSK 100 </a:t>
                      </a:r>
                      <a:r>
                        <a:rPr lang="en-US" sz="1800" b="1" dirty="0" err="1">
                          <a:effectLst/>
                        </a:rPr>
                        <a:t>kchip</a:t>
                      </a:r>
                      <a:r>
                        <a:rPr lang="en-US" sz="1800" b="1" dirty="0">
                          <a:effectLst/>
                        </a:rPr>
                        <a:t>/s</a:t>
                      </a:r>
                      <a:endParaRPr lang="en-US" sz="18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300"/>
                        </a:spcAft>
                      </a:pPr>
                      <a:r>
                        <a:rPr lang="en-US" sz="1800" b="1" dirty="0">
                          <a:effectLst/>
                        </a:rPr>
                        <a:t>0.2</a:t>
                      </a:r>
                      <a:endParaRPr lang="en-US" sz="18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300"/>
                        </a:spcAft>
                      </a:pPr>
                      <a:r>
                        <a:rPr lang="en-US" sz="1800" b="1" dirty="0">
                          <a:effectLst/>
                        </a:rPr>
                        <a:t>129</a:t>
                      </a:r>
                      <a:endParaRPr lang="en-US" sz="18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300"/>
                        </a:spcAft>
                      </a:pPr>
                      <a:r>
                        <a:rPr lang="en-US" sz="1800" b="1" dirty="0">
                          <a:effectLst/>
                        </a:rPr>
                        <a:t>902.2</a:t>
                      </a:r>
                      <a:endParaRPr lang="en-US" sz="1800" b="1"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503441539"/>
                  </a:ext>
                </a:extLst>
              </a:tr>
            </a:tbl>
          </a:graphicData>
        </a:graphic>
      </p:graphicFrame>
      <p:sp>
        <p:nvSpPr>
          <p:cNvPr id="5" name="Footer Placeholder 4">
            <a:extLst>
              <a:ext uri="{FF2B5EF4-FFF2-40B4-BE49-F238E27FC236}">
                <a16:creationId xmlns:a16="http://schemas.microsoft.com/office/drawing/2014/main" id="{C8D67C09-3E33-440E-AD4E-80A8623B75CB}"/>
              </a:ext>
            </a:extLst>
          </p:cNvPr>
          <p:cNvSpPr>
            <a:spLocks noGrp="1"/>
          </p:cNvSpPr>
          <p:nvPr>
            <p:ph type="ftr" sz="quarter" idx="11"/>
          </p:nvPr>
        </p:nvSpPr>
        <p:spPr/>
        <p:txBody>
          <a:bodyPr/>
          <a:lstStyle/>
          <a:p>
            <a:pPr>
              <a:defRPr/>
            </a:pPr>
            <a:r>
              <a:rPr lang="en-US" altLang="en-US"/>
              <a:t>Matthew Gillmore - Itron</a:t>
            </a:r>
            <a:endParaRPr lang="en-US" altLang="en-US" dirty="0"/>
          </a:p>
        </p:txBody>
      </p:sp>
      <p:sp>
        <p:nvSpPr>
          <p:cNvPr id="6" name="Slide Number Placeholder 5">
            <a:extLst>
              <a:ext uri="{FF2B5EF4-FFF2-40B4-BE49-F238E27FC236}">
                <a16:creationId xmlns:a16="http://schemas.microsoft.com/office/drawing/2014/main" id="{1063AB2D-3E21-46DE-9B9B-721FBA630A84}"/>
              </a:ext>
            </a:extLst>
          </p:cNvPr>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20</a:t>
            </a:fld>
            <a:endParaRPr lang="en-US" altLang="en-US"/>
          </a:p>
        </p:txBody>
      </p:sp>
    </p:spTree>
    <p:extLst>
      <p:ext uri="{BB962C8B-B14F-4D97-AF65-F5344CB8AC3E}">
        <p14:creationId xmlns:p14="http://schemas.microsoft.com/office/powerpoint/2010/main" val="962597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2850DF06-7464-497B-83D9-E620AAD36D3D}"/>
              </a:ext>
            </a:extLst>
          </p:cNvPr>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17463" y="1066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a:extLst>
              <a:ext uri="{FF2B5EF4-FFF2-40B4-BE49-F238E27FC236}">
                <a16:creationId xmlns:a16="http://schemas.microsoft.com/office/drawing/2014/main" id="{AF4B449F-46FA-44BF-A7D5-90D149E1090F}"/>
              </a:ext>
            </a:extLst>
          </p:cNvPr>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800" b="1" i="0" u="sng"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Slide #1</a:t>
            </a:r>
          </a:p>
        </p:txBody>
      </p:sp>
    </p:spTree>
    <p:extLst>
      <p:ext uri="{BB962C8B-B14F-4D97-AF65-F5344CB8AC3E}">
        <p14:creationId xmlns:p14="http://schemas.microsoft.com/office/powerpoint/2010/main" val="86134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B437D10-0A08-4B32-BCD8-8AF57F1C6B74}"/>
              </a:ext>
            </a:extLst>
          </p:cNvPr>
          <p:cNvSpPr>
            <a:spLocks noGrp="1" noChangeArrowheads="1"/>
          </p:cNvSpPr>
          <p:nvPr>
            <p:ph type="title"/>
          </p:nvPr>
        </p:nvSpPr>
        <p:spPr>
          <a:xfrm>
            <a:off x="685800" y="152400"/>
            <a:ext cx="7772400" cy="9906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a:p>
        </p:txBody>
      </p:sp>
      <p:sp>
        <p:nvSpPr>
          <p:cNvPr id="9219" name="Rectangle 3">
            <a:extLst>
              <a:ext uri="{FF2B5EF4-FFF2-40B4-BE49-F238E27FC236}">
                <a16:creationId xmlns:a16="http://schemas.microsoft.com/office/drawing/2014/main" id="{3CBCDA18-374C-436B-9084-4ECD99DE6F99}"/>
              </a:ext>
            </a:extLst>
          </p:cNvPr>
          <p:cNvSpPr>
            <a:spLocks noGrp="1" noChangeArrowheads="1"/>
          </p:cNvSpPr>
          <p:nvPr>
            <p:ph type="body" idx="1"/>
          </p:nvPr>
        </p:nvSpPr>
        <p:spPr>
          <a:xfrm>
            <a:off x="228600" y="1295400"/>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a:extLst>
              <a:ext uri="{FF2B5EF4-FFF2-40B4-BE49-F238E27FC236}">
                <a16:creationId xmlns:a16="http://schemas.microsoft.com/office/drawing/2014/main" id="{1B371C5B-1B2F-45F3-83E0-43E9AB6BA49C}"/>
              </a:ext>
            </a:extLst>
          </p:cNvPr>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800" b="1" i="0" u="sng"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Slide #2</a:t>
            </a: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511770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81AABC9E-862E-4733-BDC3-EA0373476EF0}"/>
              </a:ext>
            </a:extLst>
          </p:cNvPr>
          <p:cNvSpPr>
            <a:spLocks noGrp="1" noChangeArrowheads="1"/>
          </p:cNvSpPr>
          <p:nvPr>
            <p:ph type="title"/>
          </p:nvPr>
        </p:nvSpPr>
        <p:spPr>
          <a:xfrm>
            <a:off x="228600" y="26988"/>
            <a:ext cx="8686800" cy="11430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a:p>
        </p:txBody>
      </p:sp>
      <p:sp>
        <p:nvSpPr>
          <p:cNvPr id="10243" name="Rectangle 1027">
            <a:extLst>
              <a:ext uri="{FF2B5EF4-FFF2-40B4-BE49-F238E27FC236}">
                <a16:creationId xmlns:a16="http://schemas.microsoft.com/office/drawing/2014/main" id="{2C4C34DD-765B-4A1D-A93A-46738D21C609}"/>
              </a:ext>
            </a:extLst>
          </p:cNvPr>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a:extLst>
              <a:ext uri="{FF2B5EF4-FFF2-40B4-BE49-F238E27FC236}">
                <a16:creationId xmlns:a16="http://schemas.microsoft.com/office/drawing/2014/main" id="{72FB40C7-E8D5-4B1E-B5D4-70945BDA8778}"/>
              </a:ext>
            </a:extLst>
          </p:cNvPr>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800" b="1" i="0" u="sng"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Slide #3</a:t>
            </a:r>
          </a:p>
        </p:txBody>
      </p:sp>
    </p:spTree>
    <p:extLst>
      <p:ext uri="{BB962C8B-B14F-4D97-AF65-F5344CB8AC3E}">
        <p14:creationId xmlns:p14="http://schemas.microsoft.com/office/powerpoint/2010/main" val="201078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0073B65-DBB3-474B-88D5-E8EDBD936EDB}"/>
              </a:ext>
            </a:extLst>
          </p:cNvPr>
          <p:cNvSpPr>
            <a:spLocks noGrp="1" noChangeArrowheads="1"/>
          </p:cNvSpPr>
          <p:nvPr>
            <p:ph type="title"/>
          </p:nvPr>
        </p:nvSpPr>
        <p:spPr>
          <a:xfrm>
            <a:off x="381000" y="304800"/>
            <a:ext cx="8458200" cy="609600"/>
          </a:xfrm>
        </p:spPr>
        <p:txBody>
          <a:bodyPr/>
          <a:lstStyle/>
          <a:p>
            <a:r>
              <a:rPr lang="en-GB"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a:p>
        </p:txBody>
      </p:sp>
      <p:sp>
        <p:nvSpPr>
          <p:cNvPr id="11267" name="Rectangle 3">
            <a:extLst>
              <a:ext uri="{FF2B5EF4-FFF2-40B4-BE49-F238E27FC236}">
                <a16:creationId xmlns:a16="http://schemas.microsoft.com/office/drawing/2014/main" id="{647C6899-81A1-4AE8-B44B-29C5F667A63B}"/>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2400" b="1" i="0" u="sng" strike="noStrike" kern="1200" cap="none" spc="0" normalizeH="0" baseline="0" noProof="0">
              <a:ln>
                <a:noFill/>
              </a:ln>
              <a:solidFill>
                <a:srgbClr val="000099"/>
              </a:solidFill>
              <a:effectLst/>
              <a:uLnTx/>
              <a:uFillTx/>
              <a:latin typeface="Helvetica" panose="020B0604020202020204" pitchFamily="34" charset="0"/>
              <a:ea typeface="+mn-ea"/>
              <a:cs typeface="Arial" panose="020B0604020202020204" pitchFamily="34" charset="0"/>
            </a:endParaRPr>
          </a:p>
        </p:txBody>
      </p:sp>
      <p:sp>
        <p:nvSpPr>
          <p:cNvPr id="11268" name="Rectangle 4">
            <a:extLst>
              <a:ext uri="{FF2B5EF4-FFF2-40B4-BE49-F238E27FC236}">
                <a16:creationId xmlns:a16="http://schemas.microsoft.com/office/drawing/2014/main" id="{D19ECA7F-C710-45CB-A972-02CFDCE2164C}"/>
              </a:ext>
            </a:extLst>
          </p:cNvPr>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0188" marR="0" lvl="0" indent="-230188" algn="l" defTabSz="914400" rtl="0" eaLnBrk="0" fontAlgn="base" latinLnBrk="0" hangingPunct="0">
              <a:lnSpc>
                <a:spcPct val="80000"/>
              </a:lnSpc>
              <a:spcBef>
                <a:spcPct val="20000"/>
              </a:spcBef>
              <a:spcAft>
                <a:spcPct val="0"/>
              </a:spcAft>
              <a:buClr>
                <a:srgbClr val="CC3300"/>
              </a:buClr>
              <a:buSzPct val="50000"/>
              <a:buFont typeface="Monotype Sorts"/>
              <a:buChar char="l"/>
              <a:tabLst/>
              <a:defRPr/>
            </a:pPr>
            <a:endParaRPr kumimoji="0" lang="en-US" altLang="en-US" sz="700" b="0" i="0" u="sng"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marL="1143000" marR="0" lvl="2" indent="-228600" algn="l" defTabSz="914400" rtl="0" eaLnBrk="0" fontAlgn="base" latinLnBrk="0" hangingPunct="0">
              <a:lnSpc>
                <a:spcPct val="9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1"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IEEE-SA Standards Board Bylaws</a:t>
            </a:r>
            <a:r>
              <a:rPr kumimoji="0" lang="en-US" altLang="en-US" sz="2000" b="1"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1600" b="1"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marL="1143000" marR="0" lvl="2" indent="-228600" algn="l" defTabSz="914400" rtl="0" eaLnBrk="0" fontAlgn="base" latinLnBrk="0" hangingPunct="0">
              <a:lnSpc>
                <a:spcPct val="9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1"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IEEE-SA Standards Board Operations Manual</a:t>
            </a:r>
            <a:r>
              <a:rPr kumimoji="0" lang="en-US" altLang="en-US" sz="2000" b="1"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1600" b="1"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marL="630238" marR="0" lvl="1" indent="-285750" algn="l" defTabSz="914400" rtl="0" eaLnBrk="0" fontAlgn="base" latinLnBrk="0" hangingPunct="0">
              <a:lnSpc>
                <a:spcPct val="90000"/>
              </a:lnSpc>
              <a:spcBef>
                <a:spcPct val="20000"/>
              </a:spcBef>
              <a:spcAft>
                <a:spcPct val="0"/>
              </a:spcAft>
              <a:buClr>
                <a:srgbClr val="CC3300"/>
              </a:buClr>
              <a:buSzPct val="50000"/>
              <a:buFont typeface="Monotype Sorts"/>
              <a:buNone/>
              <a:tabLst/>
              <a:defRPr/>
            </a:pPr>
            <a:endParaRPr kumimoji="0" lang="en-US" altLang="en-US" sz="2000" b="0" i="0" u="none" strike="noStrike" kern="1200" cap="none" spc="0" normalizeH="0" baseline="0" noProof="0">
              <a:ln>
                <a:noFill/>
              </a:ln>
              <a:solidFill>
                <a:srgbClr val="000099"/>
              </a:solidFill>
              <a:effectLst/>
              <a:uLnTx/>
              <a:uFillTx/>
              <a:latin typeface="Arial" panose="020B0604020202020204" pitchFamily="34" charset="0"/>
              <a:ea typeface="+mn-ea"/>
              <a:cs typeface="Arial" panose="020B060402020202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2000" b="1" i="1"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2000" b="1" i="1"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3200" b="1"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ctr"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3200" b="1"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2000" b="1" i="1"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a:extLst>
              <a:ext uri="{FF2B5EF4-FFF2-40B4-BE49-F238E27FC236}">
                <a16:creationId xmlns:a16="http://schemas.microsoft.com/office/drawing/2014/main" id="{81D2B6FA-1D64-44B3-92F8-746E4658F3BD}"/>
              </a:ext>
            </a:extLst>
          </p:cNvPr>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800" b="1" i="0" u="sng"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t>Slide #4</a:t>
            </a:r>
            <a:endParaRPr kumimoji="0" lang="en-US" alt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25101946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a:t>802.15 IG FANE</a:t>
            </a:r>
            <a:br>
              <a:rPr lang="en-US" dirty="0"/>
            </a:br>
            <a:r>
              <a:rPr lang="en-US" dirty="0"/>
              <a:t>Agenda January 2018 Plenary</a:t>
            </a:r>
          </a:p>
        </p:txBody>
      </p:sp>
      <p:sp>
        <p:nvSpPr>
          <p:cNvPr id="6" name="Untertitel 5"/>
          <p:cNvSpPr>
            <a:spLocks noGrp="1"/>
          </p:cNvSpPr>
          <p:nvPr>
            <p:ph type="subTitle" idx="1"/>
          </p:nvPr>
        </p:nvSpPr>
        <p:spPr/>
        <p:txBody>
          <a:bodyPr/>
          <a:lstStyle/>
          <a:p>
            <a:r>
              <a:rPr lang="en-US" dirty="0"/>
              <a:t>Matthew Gillmore</a:t>
            </a:r>
            <a:br>
              <a:rPr lang="en-US" dirty="0"/>
            </a:br>
            <a:r>
              <a:rPr lang="en-US" dirty="0"/>
              <a:t>Itron</a:t>
            </a:r>
          </a:p>
          <a:p>
            <a:endParaRPr lang="en-US" dirty="0"/>
          </a:p>
        </p:txBody>
      </p:sp>
      <p:sp>
        <p:nvSpPr>
          <p:cNvPr id="3" name="Fußzeilenplatzhalter 2"/>
          <p:cNvSpPr>
            <a:spLocks noGrp="1"/>
          </p:cNvSpPr>
          <p:nvPr>
            <p:ph type="ftr" sz="quarter" idx="11"/>
          </p:nvPr>
        </p:nvSpPr>
        <p:spPr/>
        <p:txBody>
          <a:bodyPr/>
          <a:lstStyle/>
          <a:p>
            <a:pPr>
              <a:defRPr/>
            </a:pPr>
            <a:r>
              <a:rPr lang="en-US" altLang="en-US" dirty="0"/>
              <a:t>Matthew Gillmore - Itron</a:t>
            </a:r>
          </a:p>
        </p:txBody>
      </p:sp>
      <p:sp>
        <p:nvSpPr>
          <p:cNvPr id="4" name="Foliennummernplatzhalter 3"/>
          <p:cNvSpPr>
            <a:spLocks noGrp="1"/>
          </p:cNvSpPr>
          <p:nvPr>
            <p:ph type="sldNum" sz="quarter" idx="12"/>
          </p:nvPr>
        </p:nvSpPr>
        <p:spPr/>
        <p:txBody>
          <a:bodyPr/>
          <a:lstStyle/>
          <a:p>
            <a:pPr>
              <a:defRPr/>
            </a:pPr>
            <a:r>
              <a:rPr lang="en-US" altLang="en-US"/>
              <a:t>Slide </a:t>
            </a:r>
            <a:fld id="{CB0D41C4-DADD-4A73-8178-CCCFAB2676E1}" type="slidenum">
              <a:rPr lang="en-US" altLang="en-US" smtClean="0"/>
              <a:pPr>
                <a:defRPr/>
              </a:pPr>
              <a:t>7</a:t>
            </a:fld>
            <a:endParaRPr lang="en-US" altLang="en-US"/>
          </a:p>
        </p:txBody>
      </p:sp>
    </p:spTree>
    <p:extLst>
      <p:ext uri="{BB962C8B-B14F-4D97-AF65-F5344CB8AC3E}">
        <p14:creationId xmlns:p14="http://schemas.microsoft.com/office/powerpoint/2010/main" val="1242131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IG OFDM Schedule for the Week</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2412991570"/>
              </p:ext>
            </p:extLst>
          </p:nvPr>
        </p:nvGraphicFramePr>
        <p:xfrm>
          <a:off x="685800" y="1981200"/>
          <a:ext cx="7772400" cy="266192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endParaRPr lang="en-US" dirty="0"/>
                    </a:p>
                    <a:p>
                      <a:endParaRPr lang="en-US" dirty="0"/>
                    </a:p>
                  </a:txBody>
                  <a:tcPr/>
                </a:tc>
                <a:tc>
                  <a:txBody>
                    <a:bodyPr/>
                    <a:lstStyle/>
                    <a:p>
                      <a:endParaRPr lang="en-US" dirty="0"/>
                    </a:p>
                    <a:p>
                      <a:r>
                        <a:rPr lang="en-US" dirty="0"/>
                        <a:t>IG FANE</a:t>
                      </a:r>
                    </a:p>
                  </a:txBody>
                  <a:tcPr/>
                </a:tc>
                <a:tc>
                  <a:txBody>
                    <a:bodyPr/>
                    <a:lstStyle/>
                    <a:p>
                      <a:endParaRPr lang="en-US"/>
                    </a:p>
                  </a:txBody>
                  <a:tcPr/>
                </a:tc>
                <a:tc>
                  <a:txBody>
                    <a:bodyPr/>
                    <a:lstStyle/>
                    <a:p>
                      <a:r>
                        <a:rPr lang="en-US" dirty="0"/>
                        <a:t>IG FANE</a:t>
                      </a:r>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endParaRPr lang="en-US" dirty="0"/>
                    </a:p>
                    <a:p>
                      <a:endParaRPr lang="en-US" dirty="0"/>
                    </a:p>
                  </a:txBody>
                  <a:tcPr/>
                </a:tc>
                <a:tc>
                  <a:txBody>
                    <a:bodyPr/>
                    <a:lstStyle/>
                    <a:p>
                      <a:r>
                        <a:rPr lang="en-US" dirty="0"/>
                        <a:t>IG FANE</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b="0" i="1" dirty="0">
                        <a:solidFill>
                          <a:schemeClr val="tx1"/>
                        </a:solidFill>
                      </a:endParaRPr>
                    </a:p>
                  </a:txBody>
                  <a:tcPr/>
                </a:tc>
                <a:tc>
                  <a:txBody>
                    <a:bodyPr/>
                    <a:lstStyle/>
                    <a:p>
                      <a:pPr algn="ctr"/>
                      <a:endParaRPr lang="en-US" b="0" i="1" dirty="0">
                        <a:solidFill>
                          <a:schemeClr val="tx1"/>
                        </a:solidFill>
                      </a:endParaRPr>
                    </a:p>
                  </a:txBody>
                  <a:tcPr/>
                </a:tc>
                <a:tc>
                  <a:txBody>
                    <a:bodyPr/>
                    <a:lstStyle/>
                    <a:p>
                      <a:pPr algn="ctr"/>
                      <a:endParaRPr lang="en-US" dirty="0">
                        <a:solidFill>
                          <a:schemeClr val="tx1"/>
                        </a:solidFill>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endParaRPr lang="en-US" dirty="0"/>
                    </a:p>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
        <p:nvSpPr>
          <p:cNvPr id="5" name="Fußzeilenplatzhalter 4"/>
          <p:cNvSpPr>
            <a:spLocks noGrp="1"/>
          </p:cNvSpPr>
          <p:nvPr>
            <p:ph type="ftr" sz="quarter" idx="11"/>
          </p:nvPr>
        </p:nvSpPr>
        <p:spPr/>
        <p:txBody>
          <a:bodyPr/>
          <a:lstStyle/>
          <a:p>
            <a:pPr>
              <a:defRPr/>
            </a:pPr>
            <a:r>
              <a:rPr lang="en-US" altLang="en-US" dirty="0"/>
              <a:t>Matthew Gillmore - Itron</a:t>
            </a:r>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buNone/>
            </a:pPr>
            <a:endParaRPr lang="en-US" sz="2400" kern="0" dirty="0"/>
          </a:p>
        </p:txBody>
      </p:sp>
    </p:spTree>
    <p:extLst>
      <p:ext uri="{BB962C8B-B14F-4D97-AF65-F5344CB8AC3E}">
        <p14:creationId xmlns:p14="http://schemas.microsoft.com/office/powerpoint/2010/main" val="1733436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Main Agenda Items for the Week</a:t>
            </a:r>
          </a:p>
        </p:txBody>
      </p:sp>
      <p:sp>
        <p:nvSpPr>
          <p:cNvPr id="3" name="Inhaltsplatzhalter 2"/>
          <p:cNvSpPr>
            <a:spLocks noGrp="1"/>
          </p:cNvSpPr>
          <p:nvPr>
            <p:ph idx="1"/>
          </p:nvPr>
        </p:nvSpPr>
        <p:spPr/>
        <p:txBody>
          <a:bodyPr/>
          <a:lstStyle/>
          <a:p>
            <a:r>
              <a:rPr lang="en-US" dirty="0"/>
              <a:t>Tuesday AM1</a:t>
            </a:r>
          </a:p>
          <a:p>
            <a:pPr lvl="1"/>
            <a:r>
              <a:rPr lang="en-US" dirty="0"/>
              <a:t>Time line review</a:t>
            </a:r>
          </a:p>
          <a:p>
            <a:pPr lvl="1"/>
            <a:r>
              <a:rPr lang="en-US" dirty="0"/>
              <a:t>Refinement of scope/proposal</a:t>
            </a:r>
          </a:p>
          <a:p>
            <a:r>
              <a:rPr lang="en-US" dirty="0"/>
              <a:t>Tuesday AM2</a:t>
            </a:r>
          </a:p>
          <a:p>
            <a:pPr lvl="1"/>
            <a:r>
              <a:rPr lang="en-US" dirty="0"/>
              <a:t>PAR review</a:t>
            </a:r>
          </a:p>
          <a:p>
            <a:pPr lvl="1"/>
            <a:r>
              <a:rPr lang="en-US" dirty="0"/>
              <a:t>CSD review</a:t>
            </a:r>
          </a:p>
          <a:p>
            <a:r>
              <a:rPr lang="en-US" dirty="0"/>
              <a:t>Thursday AM1</a:t>
            </a:r>
          </a:p>
          <a:p>
            <a:pPr lvl="1"/>
            <a:r>
              <a:rPr lang="en-US" dirty="0"/>
              <a:t>IG Report Conclusion</a:t>
            </a:r>
          </a:p>
          <a:p>
            <a:pPr lvl="1"/>
            <a:r>
              <a:rPr lang="en-US" dirty="0"/>
              <a:t>SG/TG call for chairs</a:t>
            </a:r>
          </a:p>
          <a:p>
            <a:endParaRPr lang="en-US" dirty="0"/>
          </a:p>
        </p:txBody>
      </p:sp>
      <p:sp>
        <p:nvSpPr>
          <p:cNvPr id="5" name="Fußzeilenplatzhalter 4"/>
          <p:cNvSpPr>
            <a:spLocks noGrp="1"/>
          </p:cNvSpPr>
          <p:nvPr>
            <p:ph type="ftr" sz="quarter" idx="11"/>
          </p:nvPr>
        </p:nvSpPr>
        <p:spPr/>
        <p:txBody>
          <a:bodyPr/>
          <a:lstStyle/>
          <a:p>
            <a:pPr>
              <a:defRPr/>
            </a:pPr>
            <a:r>
              <a:rPr lang="en-US" altLang="en-US" dirty="0"/>
              <a:t>Matthew Gillmore, Itron</a:t>
            </a:r>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1685</TotalTime>
  <Words>964</Words>
  <Application>Microsoft Office PowerPoint</Application>
  <PresentationFormat>On-screen Show (4:3)</PresentationFormat>
  <Paragraphs>210</Paragraphs>
  <Slides>20</Slides>
  <Notes>2</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20</vt:i4>
      </vt:variant>
    </vt:vector>
  </HeadingPairs>
  <TitlesOfParts>
    <vt:vector size="29" baseType="lpstr">
      <vt:lpstr>Arial</vt:lpstr>
      <vt:lpstr>Calibri</vt:lpstr>
      <vt:lpstr>Calibri Light</vt:lpstr>
      <vt:lpstr>Helvetica</vt:lpstr>
      <vt:lpstr>Monotype Sorts</vt:lpstr>
      <vt:lpstr>Times New Roman</vt:lpstr>
      <vt:lpstr>IEEE-P802_15_Rbt</vt:lpstr>
      <vt:lpstr>Custom Design</vt:lpstr>
      <vt:lpstr>Default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802.15 IG FANE Agenda January 2018 Plenary</vt:lpstr>
      <vt:lpstr>IG OFDM Schedule for the Week</vt:lpstr>
      <vt:lpstr>Main Agenda Items for the Week</vt:lpstr>
      <vt:lpstr>Timeline</vt:lpstr>
      <vt:lpstr>Scope/Proposal for FANE</vt:lpstr>
      <vt:lpstr>Requirements</vt:lpstr>
      <vt:lpstr>Ways to improve</vt:lpstr>
      <vt:lpstr>Longer Range Enhancements</vt:lpstr>
      <vt:lpstr>Proposed PAR Scope</vt:lpstr>
      <vt:lpstr>SUN-OFDM Modes Existing</vt:lpstr>
      <vt:lpstr>SUN-OFDM Modes Proposed</vt:lpstr>
      <vt:lpstr>Extension Justification</vt:lpstr>
      <vt:lpstr>SUN-OQPSK Channel Plans</vt:lpstr>
      <vt:lpstr>SUN-OQPSK Example Clarifications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Matthew.Gillmore@itron.com</dc:creator>
  <dc:description>&lt;doc#&gt;</dc:description>
  <cp:lastModifiedBy>Gillmore, Matthew</cp:lastModifiedBy>
  <cp:revision>280</cp:revision>
  <cp:lastPrinted>1998-02-10T13:28:06Z</cp:lastPrinted>
  <dcterms:created xsi:type="dcterms:W3CDTF">2017-03-12T21:31:02Z</dcterms:created>
  <dcterms:modified xsi:type="dcterms:W3CDTF">2018-01-16T05:12:38Z</dcterms:modified>
</cp:coreProperties>
</file>