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9" r:id="rId2"/>
    <p:sldId id="260" r:id="rId3"/>
    <p:sldId id="316" r:id="rId4"/>
    <p:sldId id="317" r:id="rId5"/>
    <p:sldId id="318" r:id="rId6"/>
    <p:sldId id="319" r:id="rId7"/>
    <p:sldId id="320" r:id="rId8"/>
    <p:sldId id="261" r:id="rId9"/>
    <p:sldId id="262" r:id="rId10"/>
    <p:sldId id="263" r:id="rId11"/>
    <p:sldId id="307" r:id="rId12"/>
    <p:sldId id="310" r:id="rId13"/>
    <p:sldId id="311" r:id="rId14"/>
    <p:sldId id="312" r:id="rId15"/>
    <p:sldId id="313" r:id="rId16"/>
    <p:sldId id="314" r:id="rId17"/>
    <p:sldId id="315" r:id="rId18"/>
    <p:sldId id="273"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94599" autoAdjust="0"/>
  </p:normalViewPr>
  <p:slideViewPr>
    <p:cSldViewPr>
      <p:cViewPr>
        <p:scale>
          <a:sx n="100" d="100"/>
          <a:sy n="100" d="100"/>
        </p:scale>
        <p:origin x="141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xfrm>
            <a:off x="2933700" y="8985250"/>
            <a:ext cx="801688"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66" eaLnBrk="0" hangingPunct="0">
              <a:defRPr sz="2300">
                <a:solidFill>
                  <a:schemeClr val="tx1"/>
                </a:solidFill>
                <a:latin typeface="Times New Roman" pitchFamily="18" charset="0"/>
              </a:defRPr>
            </a:lvl1pPr>
            <a:lvl2pPr marL="712118" indent="-273891" defTabSz="926666" eaLnBrk="0" hangingPunct="0">
              <a:defRPr sz="2300">
                <a:solidFill>
                  <a:schemeClr val="tx1"/>
                </a:solidFill>
                <a:latin typeface="Times New Roman" pitchFamily="18" charset="0"/>
              </a:defRPr>
            </a:lvl2pPr>
            <a:lvl3pPr marL="1095566" indent="-219113" defTabSz="926666" eaLnBrk="0" hangingPunct="0">
              <a:defRPr sz="2300">
                <a:solidFill>
                  <a:schemeClr val="tx1"/>
                </a:solidFill>
                <a:latin typeface="Times New Roman" pitchFamily="18" charset="0"/>
              </a:defRPr>
            </a:lvl3pPr>
            <a:lvl4pPr marL="1533792" indent="-219113" defTabSz="926666" eaLnBrk="0" hangingPunct="0">
              <a:defRPr sz="2300">
                <a:solidFill>
                  <a:schemeClr val="tx1"/>
                </a:solidFill>
                <a:latin typeface="Times New Roman" pitchFamily="18" charset="0"/>
              </a:defRPr>
            </a:lvl4pPr>
            <a:lvl5pPr marL="1972018" indent="-219113" defTabSz="926666" eaLnBrk="0" hangingPunct="0">
              <a:defRPr sz="2300">
                <a:solidFill>
                  <a:schemeClr val="tx1"/>
                </a:solidFill>
                <a:latin typeface="Times New Roman" pitchFamily="18" charset="0"/>
              </a:defRPr>
            </a:lvl5pPr>
            <a:lvl6pPr marL="2410244" indent="-219113" defTabSz="926666" eaLnBrk="0" fontAlgn="base" hangingPunct="0">
              <a:spcBef>
                <a:spcPct val="0"/>
              </a:spcBef>
              <a:spcAft>
                <a:spcPct val="0"/>
              </a:spcAft>
              <a:defRPr sz="2300">
                <a:solidFill>
                  <a:schemeClr val="tx1"/>
                </a:solidFill>
                <a:latin typeface="Times New Roman" pitchFamily="18" charset="0"/>
              </a:defRPr>
            </a:lvl6pPr>
            <a:lvl7pPr marL="2848470" indent="-219113" defTabSz="926666" eaLnBrk="0" fontAlgn="base" hangingPunct="0">
              <a:spcBef>
                <a:spcPct val="0"/>
              </a:spcBef>
              <a:spcAft>
                <a:spcPct val="0"/>
              </a:spcAft>
              <a:defRPr sz="2300">
                <a:solidFill>
                  <a:schemeClr val="tx1"/>
                </a:solidFill>
                <a:latin typeface="Times New Roman" pitchFamily="18" charset="0"/>
              </a:defRPr>
            </a:lvl7pPr>
            <a:lvl8pPr marL="3286697" indent="-219113" defTabSz="926666" eaLnBrk="0" fontAlgn="base" hangingPunct="0">
              <a:spcBef>
                <a:spcPct val="0"/>
              </a:spcBef>
              <a:spcAft>
                <a:spcPct val="0"/>
              </a:spcAft>
              <a:defRPr sz="2300">
                <a:solidFill>
                  <a:schemeClr val="tx1"/>
                </a:solidFill>
                <a:latin typeface="Times New Roman" pitchFamily="18" charset="0"/>
              </a:defRPr>
            </a:lvl8pPr>
            <a:lvl9pPr marL="3724923" indent="-219113" defTabSz="926666" eaLnBrk="0" fontAlgn="base" hangingPunct="0">
              <a:spcBef>
                <a:spcPct val="0"/>
              </a:spcBef>
              <a:spcAft>
                <a:spcPct val="0"/>
              </a:spcAft>
              <a:defRPr sz="2300">
                <a:solidFill>
                  <a:schemeClr val="tx1"/>
                </a:solidFill>
                <a:latin typeface="Times New Roman" pitchFamily="18" charset="0"/>
              </a:defRPr>
            </a:lvl9pPr>
          </a:lstStyle>
          <a:p>
            <a:pPr>
              <a:defRPr/>
            </a:pPr>
            <a:fld id="{7E57C057-3501-4EB0-A033-87875D124151}" type="slidenum">
              <a:rPr lang="en-US" altLang="en-US" sz="1200">
                <a:solidFill>
                  <a:prstClr val="black"/>
                </a:solidFill>
              </a:rPr>
              <a:pPr>
                <a:defRPr/>
              </a:pPr>
              <a:t>3</a:t>
            </a:fld>
            <a:endParaRPr lang="en-US" altLang="en-US" sz="1200">
              <a:solidFill>
                <a:prstClr val="black"/>
              </a:solidFill>
            </a:endParaRPr>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035" rIns="91678" bIns="45035"/>
          <a:lstStyle/>
          <a:p>
            <a:endParaRPr lang="en-GB" altLang="en-US" smtClean="0"/>
          </a:p>
        </p:txBody>
      </p:sp>
      <p:sp>
        <p:nvSpPr>
          <p:cNvPr id="13316" name="Rectangle 1027"/>
          <p:cNvSpPr>
            <a:spLocks noGrp="1" noRot="1" noChangeAspect="1" noChangeArrowheads="1" noTextEdit="1"/>
          </p:cNvSpPr>
          <p:nvPr>
            <p:ph type="sldImg"/>
          </p:nvPr>
        </p:nvSpPr>
        <p:spPr>
          <a:xfrm>
            <a:off x="1154113" y="701675"/>
            <a:ext cx="4625975" cy="3468688"/>
          </a:xfrm>
          <a:ln w="12700" cap="flat">
            <a:solidFill>
              <a:schemeClr val="tx1"/>
            </a:solidFill>
          </a:ln>
        </p:spPr>
      </p:sp>
    </p:spTree>
    <p:extLst>
      <p:ext uri="{BB962C8B-B14F-4D97-AF65-F5344CB8AC3E}">
        <p14:creationId xmlns:p14="http://schemas.microsoft.com/office/powerpoint/2010/main" val="98445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xfrm>
            <a:off x="2933700" y="8985250"/>
            <a:ext cx="801688"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66" eaLnBrk="0" hangingPunct="0">
              <a:defRPr sz="2300">
                <a:solidFill>
                  <a:schemeClr val="tx1"/>
                </a:solidFill>
                <a:latin typeface="Times New Roman" pitchFamily="18" charset="0"/>
              </a:defRPr>
            </a:lvl1pPr>
            <a:lvl2pPr marL="712118" indent="-273891" defTabSz="926666" eaLnBrk="0" hangingPunct="0">
              <a:defRPr sz="2300">
                <a:solidFill>
                  <a:schemeClr val="tx1"/>
                </a:solidFill>
                <a:latin typeface="Times New Roman" pitchFamily="18" charset="0"/>
              </a:defRPr>
            </a:lvl2pPr>
            <a:lvl3pPr marL="1095566" indent="-219113" defTabSz="926666" eaLnBrk="0" hangingPunct="0">
              <a:defRPr sz="2300">
                <a:solidFill>
                  <a:schemeClr val="tx1"/>
                </a:solidFill>
                <a:latin typeface="Times New Roman" pitchFamily="18" charset="0"/>
              </a:defRPr>
            </a:lvl3pPr>
            <a:lvl4pPr marL="1533792" indent="-219113" defTabSz="926666" eaLnBrk="0" hangingPunct="0">
              <a:defRPr sz="2300">
                <a:solidFill>
                  <a:schemeClr val="tx1"/>
                </a:solidFill>
                <a:latin typeface="Times New Roman" pitchFamily="18" charset="0"/>
              </a:defRPr>
            </a:lvl4pPr>
            <a:lvl5pPr marL="1972018" indent="-219113" defTabSz="926666" eaLnBrk="0" hangingPunct="0">
              <a:defRPr sz="2300">
                <a:solidFill>
                  <a:schemeClr val="tx1"/>
                </a:solidFill>
                <a:latin typeface="Times New Roman" pitchFamily="18" charset="0"/>
              </a:defRPr>
            </a:lvl5pPr>
            <a:lvl6pPr marL="2410244" indent="-219113" defTabSz="926666" eaLnBrk="0" fontAlgn="base" hangingPunct="0">
              <a:spcBef>
                <a:spcPct val="0"/>
              </a:spcBef>
              <a:spcAft>
                <a:spcPct val="0"/>
              </a:spcAft>
              <a:defRPr sz="2300">
                <a:solidFill>
                  <a:schemeClr val="tx1"/>
                </a:solidFill>
                <a:latin typeface="Times New Roman" pitchFamily="18" charset="0"/>
              </a:defRPr>
            </a:lvl6pPr>
            <a:lvl7pPr marL="2848470" indent="-219113" defTabSz="926666" eaLnBrk="0" fontAlgn="base" hangingPunct="0">
              <a:spcBef>
                <a:spcPct val="0"/>
              </a:spcBef>
              <a:spcAft>
                <a:spcPct val="0"/>
              </a:spcAft>
              <a:defRPr sz="2300">
                <a:solidFill>
                  <a:schemeClr val="tx1"/>
                </a:solidFill>
                <a:latin typeface="Times New Roman" pitchFamily="18" charset="0"/>
              </a:defRPr>
            </a:lvl7pPr>
            <a:lvl8pPr marL="3286697" indent="-219113" defTabSz="926666" eaLnBrk="0" fontAlgn="base" hangingPunct="0">
              <a:spcBef>
                <a:spcPct val="0"/>
              </a:spcBef>
              <a:spcAft>
                <a:spcPct val="0"/>
              </a:spcAft>
              <a:defRPr sz="2300">
                <a:solidFill>
                  <a:schemeClr val="tx1"/>
                </a:solidFill>
                <a:latin typeface="Times New Roman" pitchFamily="18" charset="0"/>
              </a:defRPr>
            </a:lvl8pPr>
            <a:lvl9pPr marL="3724923" indent="-219113" defTabSz="926666" eaLnBrk="0" fontAlgn="base" hangingPunct="0">
              <a:spcBef>
                <a:spcPct val="0"/>
              </a:spcBef>
              <a:spcAft>
                <a:spcPct val="0"/>
              </a:spcAft>
              <a:defRPr sz="2300">
                <a:solidFill>
                  <a:schemeClr val="tx1"/>
                </a:solidFill>
                <a:latin typeface="Times New Roman" pitchFamily="18" charset="0"/>
              </a:defRPr>
            </a:lvl9pPr>
          </a:lstStyle>
          <a:p>
            <a:pPr>
              <a:defRPr/>
            </a:pPr>
            <a:fld id="{F2CBAA80-FB16-4347-92C8-E9F14665C886}" type="slidenum">
              <a:rPr lang="en-US" altLang="en-US" sz="1200">
                <a:solidFill>
                  <a:prstClr val="black"/>
                </a:solidFill>
              </a:rPr>
              <a:pPr>
                <a:defRPr/>
              </a:pPr>
              <a:t>7</a:t>
            </a:fld>
            <a:endParaRPr lang="en-US" altLang="en-US" sz="1200">
              <a:solidFill>
                <a:prstClr val="black"/>
              </a:solidFill>
            </a:endParaRPr>
          </a:p>
        </p:txBody>
      </p:sp>
      <p:sp>
        <p:nvSpPr>
          <p:cNvPr id="14339" name="Rectangle 2"/>
          <p:cNvSpPr>
            <a:spLocks noGrp="1" noRot="1" noChangeAspect="1" noChangeArrowheads="1" noTextEdit="1"/>
          </p:cNvSpPr>
          <p:nvPr>
            <p:ph type="sldImg"/>
          </p:nvPr>
        </p:nvSpPr>
        <p:spPr>
          <a:xfrm>
            <a:off x="1154113" y="701675"/>
            <a:ext cx="4625975" cy="3468688"/>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87577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86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smtClean="0"/>
              <a:t>Nov. 2017</a:t>
            </a:r>
            <a:endParaRPr lang="en-US" altLang="en-US" sz="1400"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smtClean="0"/>
              <a:t>Jan. 2018</a:t>
            </a:r>
            <a:endParaRPr lang="en-US" altLang="en-US" sz="1400"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smtClean="0"/>
              <a:t>Don Sturek, </a:t>
            </a:r>
            <a:r>
              <a:rPr lang="en-US" altLang="en-US" dirty="0" err="1" smtClean="0"/>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 </a:t>
            </a:r>
            <a:r>
              <a:rPr lang="en-US" altLang="en-US" sz="1400" b="1" dirty="0" smtClean="0"/>
              <a:t>15-18-</a:t>
            </a:r>
            <a:r>
              <a:rPr lang="fi-FI" altLang="en-US" sz="1400" b="1" dirty="0" smtClean="0"/>
              <a:t>0027-01</a:t>
            </a:r>
            <a:r>
              <a:rPr lang="en-US" altLang="en-US" sz="1400" b="1" dirty="0" smtClean="0"/>
              <a:t>-</a:t>
            </a:r>
            <a:r>
              <a:rPr lang="en-US" altLang="en-US" sz="1400" b="1" dirty="0" err="1" smtClean="0"/>
              <a:t>secn</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smtClean="0"/>
              <a:t>Jan. 2018</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Don Sturek, </a:t>
            </a:r>
            <a:r>
              <a:rPr lang="en-US" altLang="en-US" dirty="0" err="1" smtClean="0"/>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[SG SECN Agenda January 2018 Interim]</a:t>
            </a:r>
            <a:endParaRPr lang="en-US" altLang="en-US" sz="1600" dirty="0">
              <a:solidFill>
                <a:schemeClr val="tx2"/>
              </a:solidFill>
            </a:endParaRPr>
          </a:p>
          <a:p>
            <a:pPr>
              <a:defRPr/>
            </a:pPr>
            <a:r>
              <a:rPr lang="en-US" altLang="en-US" sz="1600" b="1" dirty="0">
                <a:solidFill>
                  <a:schemeClr val="tx2"/>
                </a:solidFill>
              </a:rPr>
              <a:t>Date Submitted: </a:t>
            </a:r>
            <a:r>
              <a:rPr lang="en-US" altLang="en-US" sz="1600" dirty="0" smtClean="0">
                <a:solidFill>
                  <a:schemeClr val="tx2"/>
                </a:solidFill>
              </a:rPr>
              <a:t>[17 January, 2018]</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[Don Sturek] </a:t>
            </a:r>
            <a:r>
              <a:rPr lang="en-US" altLang="en-US" sz="1600" dirty="0">
                <a:solidFill>
                  <a:schemeClr val="tx2"/>
                </a:solidFill>
              </a:rPr>
              <a:t>Company </a:t>
            </a:r>
            <a:r>
              <a:rPr lang="en-US" altLang="en-US" sz="1600" dirty="0" smtClean="0">
                <a:solidFill>
                  <a:schemeClr val="tx2"/>
                </a:solidFill>
              </a:rPr>
              <a:t>[</a:t>
            </a:r>
            <a:r>
              <a:rPr lang="en-US" altLang="en-US" sz="1600" dirty="0" err="1" smtClean="0">
                <a:solidFill>
                  <a:schemeClr val="tx2"/>
                </a:solidFill>
              </a:rPr>
              <a:t>Itron</a:t>
            </a:r>
            <a:r>
              <a:rPr lang="en-US" altLang="en-US" sz="1600" dirty="0" smtClean="0">
                <a:solidFill>
                  <a:schemeClr val="tx2"/>
                </a:solidFill>
              </a:rPr>
              <a:t>]</a:t>
            </a:r>
            <a:endParaRPr lang="en-US" altLang="en-US" sz="1600" dirty="0">
              <a:solidFill>
                <a:schemeClr val="tx2"/>
              </a:solidFill>
            </a:endParaRPr>
          </a:p>
          <a:p>
            <a:pPr>
              <a:defRPr/>
            </a:pPr>
            <a:r>
              <a:rPr lang="en-US" altLang="en-US" sz="1600" dirty="0">
                <a:solidFill>
                  <a:schemeClr val="tx2"/>
                </a:solidFill>
              </a:rPr>
              <a:t>Address </a:t>
            </a:r>
            <a:r>
              <a:rPr lang="en-US" altLang="en-US" sz="1600" dirty="0" smtClean="0">
                <a:solidFill>
                  <a:schemeClr val="tx2"/>
                </a:solidFill>
              </a:rPr>
              <a:t>[230 W. Tasman Drive, San Jose, CA  95134]</a:t>
            </a:r>
            <a:endParaRPr lang="en-US" altLang="en-US" sz="1600" dirty="0">
              <a:solidFill>
                <a:schemeClr val="tx2"/>
              </a:solidFill>
            </a:endParaRPr>
          </a:p>
          <a:p>
            <a:pPr>
              <a:defRPr/>
            </a:pPr>
            <a:r>
              <a:rPr lang="en-US" altLang="en-US" sz="1600" dirty="0">
                <a:solidFill>
                  <a:schemeClr val="tx2"/>
                </a:solidFill>
              </a:rPr>
              <a:t>Voice</a:t>
            </a:r>
            <a:r>
              <a:rPr lang="en-US" altLang="en-US" sz="1600" dirty="0" smtClean="0">
                <a:solidFill>
                  <a:schemeClr val="tx2"/>
                </a:solidFill>
              </a:rPr>
              <a:t>:[+1 669 770 4790], </a:t>
            </a:r>
            <a:r>
              <a:rPr lang="en-US" altLang="en-US" sz="1600" dirty="0">
                <a:solidFill>
                  <a:schemeClr val="tx2"/>
                </a:solidFill>
              </a:rPr>
              <a:t>FAX: </a:t>
            </a:r>
            <a:r>
              <a:rPr lang="en-US" altLang="en-US" sz="1600" dirty="0" smtClean="0">
                <a:solidFill>
                  <a:schemeClr val="tx2"/>
                </a:solidFill>
              </a:rPr>
              <a:t>[+1 866 776 0015], </a:t>
            </a:r>
            <a:r>
              <a:rPr lang="en-US" altLang="en-US" sz="1600" dirty="0">
                <a:solidFill>
                  <a:schemeClr val="tx2"/>
                </a:solidFill>
              </a:rPr>
              <a:t>E-Mail</a:t>
            </a:r>
            <a:r>
              <a:rPr lang="en-US" altLang="en-US" sz="1600" dirty="0" smtClean="0">
                <a:solidFill>
                  <a:schemeClr val="tx2"/>
                </a:solidFill>
              </a:rPr>
              <a:t>:[</a:t>
            </a:r>
            <a:r>
              <a:rPr lang="en-US" altLang="en-US" sz="1600" dirty="0" err="1" smtClean="0">
                <a:solidFill>
                  <a:schemeClr val="tx2"/>
                </a:solidFill>
              </a:rPr>
              <a:t>don.sturek@itron.com</a:t>
            </a:r>
            <a:r>
              <a:rPr lang="en-US" altLang="en-US" sz="1600" dirty="0" smtClean="0">
                <a:solidFill>
                  <a:schemeClr val="tx2"/>
                </a:solidFill>
              </a:rPr>
              <a:t>]</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[SG SECN in IEEE 802.15]</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Contains the </a:t>
            </a:r>
            <a:r>
              <a:rPr lang="en-US" altLang="en-US" sz="1600" dirty="0" smtClean="0">
                <a:solidFill>
                  <a:schemeClr val="tx2"/>
                </a:solidFill>
              </a:rPr>
              <a:t>agenda of </a:t>
            </a:r>
            <a:r>
              <a:rPr lang="en-US" altLang="en-US" sz="1600" dirty="0">
                <a:solidFill>
                  <a:schemeClr val="tx2"/>
                </a:solidFill>
              </a:rPr>
              <a:t>the </a:t>
            </a:r>
            <a:r>
              <a:rPr lang="en-US" altLang="en-US" sz="1600" dirty="0" smtClean="0">
                <a:solidFill>
                  <a:schemeClr val="tx2"/>
                </a:solidFill>
              </a:rPr>
              <a:t>SG SECN]</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[Agenda for January 2018 SG SECN]</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t>Draft Agenda</a:t>
            </a:r>
            <a:endParaRPr lang="en-US" dirty="0"/>
          </a:p>
        </p:txBody>
      </p:sp>
      <p:sp>
        <p:nvSpPr>
          <p:cNvPr id="8" name="Inhaltsplatzhalter 7"/>
          <p:cNvSpPr>
            <a:spLocks noGrp="1"/>
          </p:cNvSpPr>
          <p:nvPr>
            <p:ph sz="half" idx="1"/>
          </p:nvPr>
        </p:nvSpPr>
        <p:spPr>
          <a:xfrm>
            <a:off x="323528" y="1628800"/>
            <a:ext cx="4172272" cy="4467200"/>
          </a:xfrm>
        </p:spPr>
        <p:txBody>
          <a:bodyPr/>
          <a:lstStyle/>
          <a:p>
            <a:r>
              <a:rPr lang="en-US" sz="1800" dirty="0" smtClean="0"/>
              <a:t>Wednesday </a:t>
            </a:r>
            <a:r>
              <a:rPr lang="en-US" sz="1800" dirty="0"/>
              <a:t>PM1 </a:t>
            </a:r>
            <a:endParaRPr lang="en-US" sz="1800" dirty="0" smtClean="0"/>
          </a:p>
          <a:p>
            <a:pPr lvl="1"/>
            <a:r>
              <a:rPr lang="en-US" sz="1400" dirty="0"/>
              <a:t>Open</a:t>
            </a:r>
          </a:p>
          <a:p>
            <a:pPr lvl="1"/>
            <a:r>
              <a:rPr lang="en-US" sz="1400" dirty="0"/>
              <a:t>IEEE-SA Stds. Board Bylaws on Patents in Std's. &amp; Guidelines</a:t>
            </a:r>
          </a:p>
          <a:p>
            <a:pPr lvl="1"/>
            <a:r>
              <a:rPr lang="en-US" sz="1400" dirty="0"/>
              <a:t>Approval of the </a:t>
            </a:r>
            <a:r>
              <a:rPr lang="en-US" sz="1400" dirty="0" smtClean="0"/>
              <a:t>Agenda</a:t>
            </a:r>
          </a:p>
          <a:p>
            <a:pPr lvl="1"/>
            <a:r>
              <a:rPr lang="en-US" sz="1400" dirty="0" smtClean="0"/>
              <a:t>Problem statement</a:t>
            </a:r>
            <a:endParaRPr lang="en-US" sz="1400" dirty="0"/>
          </a:p>
          <a:p>
            <a:pPr lvl="1"/>
            <a:r>
              <a:rPr lang="en-US" sz="1400" dirty="0" smtClean="0"/>
              <a:t>Discussion </a:t>
            </a:r>
            <a:r>
              <a:rPr lang="en-US" sz="1400" dirty="0"/>
              <a:t>of PAR/CSD</a:t>
            </a:r>
          </a:p>
          <a:p>
            <a:pPr lvl="1"/>
            <a:r>
              <a:rPr lang="en-US" sz="1400" dirty="0" smtClean="0"/>
              <a:t>Recess</a:t>
            </a:r>
            <a:endParaRPr lang="en-US" sz="1400" dirty="0"/>
          </a:p>
          <a:p>
            <a:r>
              <a:rPr lang="en-US" sz="1800" dirty="0" smtClean="0"/>
              <a:t>Wednesday PM2 </a:t>
            </a:r>
          </a:p>
          <a:p>
            <a:pPr lvl="1"/>
            <a:r>
              <a:rPr lang="en-US" sz="1400" dirty="0" smtClean="0"/>
              <a:t>Open</a:t>
            </a:r>
            <a:endParaRPr lang="en-US" sz="1400" dirty="0"/>
          </a:p>
          <a:p>
            <a:pPr lvl="1"/>
            <a:r>
              <a:rPr lang="en-US" sz="1400" dirty="0" smtClean="0"/>
              <a:t>Discussion of PAR/CSD</a:t>
            </a:r>
          </a:p>
          <a:p>
            <a:pPr lvl="1"/>
            <a:r>
              <a:rPr lang="en-US" sz="1400" dirty="0" smtClean="0"/>
              <a:t>And/or Start on Call for Proposals</a:t>
            </a:r>
            <a:endParaRPr lang="en-US" sz="1400" dirty="0"/>
          </a:p>
          <a:p>
            <a:pPr lvl="1"/>
            <a:r>
              <a:rPr lang="en-US" sz="1400" dirty="0"/>
              <a:t>Recess</a:t>
            </a:r>
          </a:p>
          <a:p>
            <a:endParaRPr lang="en-US" sz="1800" dirty="0"/>
          </a:p>
        </p:txBody>
      </p:sp>
      <p:sp>
        <p:nvSpPr>
          <p:cNvPr id="9" name="Inhaltsplatzhalter 8"/>
          <p:cNvSpPr>
            <a:spLocks noGrp="1"/>
          </p:cNvSpPr>
          <p:nvPr>
            <p:ph sz="half" idx="2"/>
          </p:nvPr>
        </p:nvSpPr>
        <p:spPr>
          <a:xfrm>
            <a:off x="4648200" y="1628800"/>
            <a:ext cx="3956248" cy="4467200"/>
          </a:xfrm>
        </p:spPr>
        <p:txBody>
          <a:bodyPr/>
          <a:lstStyle/>
          <a:p>
            <a:r>
              <a:rPr lang="en-US" sz="1800" dirty="0" smtClean="0"/>
              <a:t>Thursday </a:t>
            </a:r>
            <a:r>
              <a:rPr lang="en-US" sz="1800" dirty="0"/>
              <a:t>A</a:t>
            </a:r>
            <a:r>
              <a:rPr lang="en-US" sz="1800" dirty="0" smtClean="0"/>
              <a:t>M1 </a:t>
            </a:r>
            <a:endParaRPr lang="en-US" sz="1800" dirty="0"/>
          </a:p>
          <a:p>
            <a:pPr lvl="1"/>
            <a:r>
              <a:rPr lang="en-US" sz="1400" dirty="0"/>
              <a:t>Open</a:t>
            </a:r>
          </a:p>
          <a:p>
            <a:pPr lvl="1"/>
            <a:r>
              <a:rPr lang="en-US" sz="1400" dirty="0"/>
              <a:t>Discussion of </a:t>
            </a:r>
            <a:r>
              <a:rPr lang="en-US" sz="1400" dirty="0" smtClean="0"/>
              <a:t>PAR/CSD</a:t>
            </a:r>
          </a:p>
          <a:p>
            <a:pPr lvl="1"/>
            <a:r>
              <a:rPr lang="en-US" sz="1400" dirty="0" smtClean="0"/>
              <a:t>And/or Continue on Call for Proposals</a:t>
            </a:r>
            <a:endParaRPr lang="en-US" sz="1400" dirty="0"/>
          </a:p>
          <a:p>
            <a:pPr lvl="1"/>
            <a:r>
              <a:rPr lang="en-US" sz="1400" dirty="0" smtClean="0"/>
              <a:t>Recess</a:t>
            </a:r>
            <a:endParaRPr lang="en-US" sz="1400" dirty="0"/>
          </a:p>
          <a:p>
            <a:pPr lvl="1"/>
            <a:endParaRPr lang="en-US" sz="1400" dirty="0"/>
          </a:p>
          <a:p>
            <a:r>
              <a:rPr lang="en-US" sz="1800" dirty="0" smtClean="0"/>
              <a:t>Thursday </a:t>
            </a:r>
            <a:r>
              <a:rPr lang="en-US" sz="1800" dirty="0"/>
              <a:t>PM1 </a:t>
            </a:r>
            <a:endParaRPr lang="en-US" sz="1800" dirty="0" smtClean="0"/>
          </a:p>
          <a:p>
            <a:pPr lvl="1"/>
            <a:r>
              <a:rPr lang="en-US" sz="1400" dirty="0"/>
              <a:t>Open</a:t>
            </a:r>
          </a:p>
          <a:p>
            <a:pPr lvl="1"/>
            <a:r>
              <a:rPr lang="en-US" sz="1400" dirty="0"/>
              <a:t>Discussion of PAR/CSD</a:t>
            </a:r>
          </a:p>
          <a:p>
            <a:pPr lvl="1"/>
            <a:r>
              <a:rPr lang="en-US" sz="1400" dirty="0" smtClean="0"/>
              <a:t>Complete Call for Proposals</a:t>
            </a:r>
            <a:endParaRPr lang="en-US" sz="1400" dirty="0"/>
          </a:p>
          <a:p>
            <a:pPr lvl="1"/>
            <a:r>
              <a:rPr lang="en-US" sz="1400" dirty="0"/>
              <a:t>Adjourn </a:t>
            </a:r>
            <a:r>
              <a:rPr lang="en-US" sz="1400" dirty="0" smtClean="0"/>
              <a:t>SG SECN</a:t>
            </a:r>
            <a:endParaRPr lang="en-US" sz="1400" dirty="0"/>
          </a:p>
          <a:p>
            <a:endParaRPr lang="en-US" sz="1800" dirty="0"/>
          </a:p>
          <a:p>
            <a:endParaRPr lang="en-US" dirty="0" smtClean="0"/>
          </a:p>
        </p:txBody>
      </p:sp>
      <p:sp>
        <p:nvSpPr>
          <p:cNvPr id="4" name="Datumsplatzhalter 3"/>
          <p:cNvSpPr>
            <a:spLocks noGrp="1"/>
          </p:cNvSpPr>
          <p:nvPr>
            <p:ph type="dt" sz="half" idx="10"/>
          </p:nvPr>
        </p:nvSpPr>
        <p:spPr/>
        <p:txBody>
          <a:bodyPr/>
          <a:lstStyle/>
          <a:p>
            <a:pPr>
              <a:defRPr/>
            </a:pPr>
            <a:r>
              <a:rPr lang="en-US" altLang="en-US" dirty="0"/>
              <a:t>Jan. 2018 </a:t>
            </a:r>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10</a:t>
            </a:fld>
            <a:endParaRPr lang="en-US" altLang="en-US"/>
          </a:p>
        </p:txBody>
      </p:sp>
    </p:spTree>
    <p:extLst>
      <p:ext uri="{BB962C8B-B14F-4D97-AF65-F5344CB8AC3E}">
        <p14:creationId xmlns:p14="http://schemas.microsoft.com/office/powerpoint/2010/main" val="3714824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85800" y="1981200"/>
            <a:ext cx="7772400" cy="1066800"/>
          </a:xfrm>
        </p:spPr>
        <p:txBody>
          <a:bodyPr/>
          <a:lstStyle/>
          <a:p>
            <a:r>
              <a:rPr lang="en-US" dirty="0" smtClean="0"/>
              <a:t>Problem Statement</a:t>
            </a:r>
            <a:br>
              <a:rPr lang="en-US" dirty="0" smtClean="0"/>
            </a:br>
            <a:r>
              <a:rPr lang="en-US" dirty="0" smtClean="0"/>
              <a:t>(recap from Orlando with a few updates)</a:t>
            </a:r>
            <a:endParaRPr lang="en-US" dirty="0"/>
          </a:p>
        </p:txBody>
      </p:sp>
      <p:sp>
        <p:nvSpPr>
          <p:cNvPr id="9" name="Inhaltsplatzhalter 8"/>
          <p:cNvSpPr>
            <a:spLocks noGrp="1"/>
          </p:cNvSpPr>
          <p:nvPr>
            <p:ph idx="1"/>
          </p:nvPr>
        </p:nvSpPr>
        <p:spPr/>
        <p:txBody>
          <a:bodyPr/>
          <a:lstStyle/>
          <a:p>
            <a:endParaRPr lang="en-US" dirty="0"/>
          </a:p>
          <a:p>
            <a:endParaRPr lang="en-US" dirty="0" smtClean="0"/>
          </a:p>
        </p:txBody>
      </p:sp>
      <p:sp>
        <p:nvSpPr>
          <p:cNvPr id="5" name="Datumsplatzhalter 4"/>
          <p:cNvSpPr>
            <a:spLocks noGrp="1"/>
          </p:cNvSpPr>
          <p:nvPr>
            <p:ph type="dt" sz="half" idx="10"/>
          </p:nvPr>
        </p:nvSpPr>
        <p:spPr/>
        <p:txBody>
          <a:bodyPr/>
          <a:lstStyle/>
          <a:p>
            <a:pPr>
              <a:defRPr/>
            </a:pPr>
            <a:r>
              <a:rPr lang="en-US" altLang="en-US" dirty="0"/>
              <a:t>Jan. 2018 </a:t>
            </a:r>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11</a:t>
            </a:fld>
            <a:endParaRPr lang="en-US" altLang="en-US"/>
          </a:p>
        </p:txBody>
      </p:sp>
    </p:spTree>
    <p:extLst>
      <p:ext uri="{BB962C8B-B14F-4D97-AF65-F5344CB8AC3E}">
        <p14:creationId xmlns:p14="http://schemas.microsoft.com/office/powerpoint/2010/main" val="219978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Background</a:t>
            </a:r>
            <a:br>
              <a:rPr lang="en-US" b="1" dirty="0" smtClean="0"/>
            </a:br>
            <a:endParaRPr lang="en-US" b="1" dirty="0"/>
          </a:p>
        </p:txBody>
      </p:sp>
      <p:sp>
        <p:nvSpPr>
          <p:cNvPr id="3" name="Content Placeholder 2"/>
          <p:cNvSpPr>
            <a:spLocks noGrp="1"/>
          </p:cNvSpPr>
          <p:nvPr>
            <p:ph idx="1"/>
          </p:nvPr>
        </p:nvSpPr>
        <p:spPr>
          <a:xfrm>
            <a:off x="209826" y="1524000"/>
            <a:ext cx="8934173" cy="4859130"/>
          </a:xfrm>
        </p:spPr>
        <p:txBody>
          <a:bodyPr>
            <a:normAutofit/>
          </a:bodyPr>
          <a:lstStyle/>
          <a:p>
            <a:r>
              <a:rPr lang="en-US" sz="2800" dirty="0" smtClean="0"/>
              <a:t>For the IEEE 802.15.4-2015 auxiliary security header, there is only the option to use AES-128 for encryption (or no security)</a:t>
            </a:r>
          </a:p>
          <a:p>
            <a:r>
              <a:rPr lang="en-US" sz="2800" dirty="0" smtClean="0"/>
              <a:t>There is no cipher suite or key size negotiation option, only the size of the Message Integrity Code (MIC) can be varied</a:t>
            </a:r>
          </a:p>
          <a:p>
            <a:r>
              <a:rPr lang="en-US" sz="2800" dirty="0" smtClean="0"/>
              <a:t>Per NISTIR 7628 Vol 1, key length lifetimes for AES-128 and AES-256 are 2030 or after</a:t>
            </a:r>
          </a:p>
          <a:p>
            <a:r>
              <a:rPr lang="en-US" sz="2800" dirty="0" smtClean="0"/>
              <a:t>That said, key critical infrastructure customers like utilities are asking about AES-256 support (now)</a:t>
            </a:r>
          </a:p>
          <a:p>
            <a:endParaRPr lang="en-US" sz="2800" dirty="0"/>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a:t>
            </a:fld>
            <a:endParaRPr lang="en-US"/>
          </a:p>
        </p:txBody>
      </p:sp>
    </p:spTree>
    <p:extLst>
      <p:ext uri="{BB962C8B-B14F-4D97-AF65-F5344CB8AC3E}">
        <p14:creationId xmlns:p14="http://schemas.microsoft.com/office/powerpoint/2010/main" val="600207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normAutofit fontScale="90000"/>
          </a:bodyPr>
          <a:lstStyle/>
          <a:p>
            <a:pPr algn="ctr"/>
            <a:r>
              <a:rPr lang="en-US" b="1" dirty="0" smtClean="0"/>
              <a:t>Some Considerations</a:t>
            </a:r>
            <a:endParaRPr lang="en-US" b="1" dirty="0"/>
          </a:p>
        </p:txBody>
      </p:sp>
      <p:sp>
        <p:nvSpPr>
          <p:cNvPr id="3" name="Content Placeholder 2"/>
          <p:cNvSpPr>
            <a:spLocks noGrp="1"/>
          </p:cNvSpPr>
          <p:nvPr>
            <p:ph idx="1"/>
          </p:nvPr>
        </p:nvSpPr>
        <p:spPr>
          <a:xfrm>
            <a:off x="209827" y="1219200"/>
            <a:ext cx="8601888" cy="5163930"/>
          </a:xfrm>
        </p:spPr>
        <p:txBody>
          <a:bodyPr>
            <a:normAutofit/>
          </a:bodyPr>
          <a:lstStyle/>
          <a:p>
            <a:r>
              <a:rPr lang="en-US" sz="2800" dirty="0" smtClean="0"/>
              <a:t>Cipher Suite and Key Length Negotiation</a:t>
            </a:r>
          </a:p>
          <a:p>
            <a:pPr lvl="1"/>
            <a:r>
              <a:rPr lang="en-US" sz="2400" dirty="0"/>
              <a:t>IEEE 802.15.9 supports several key management protocols allowing for cipher suite and key length negotiation</a:t>
            </a:r>
          </a:p>
          <a:p>
            <a:pPr lvl="1"/>
            <a:r>
              <a:rPr lang="en-US" sz="2400" dirty="0" smtClean="0"/>
              <a:t>ETSI TS102-887-2 is an example using IEEE 802.15.4</a:t>
            </a:r>
          </a:p>
          <a:p>
            <a:r>
              <a:rPr lang="en-US" altLang="ja-JP" sz="2800" dirty="0" smtClean="0"/>
              <a:t>Quantum Computing and ECC Security</a:t>
            </a:r>
            <a:endParaRPr lang="en-US" altLang="ja-JP" sz="2800" dirty="0"/>
          </a:p>
          <a:p>
            <a:pPr lvl="1"/>
            <a:r>
              <a:rPr lang="en-US" altLang="ja-JP" sz="2400" dirty="0" smtClean="0"/>
              <a:t>At some point there will be a security solution to the Quantum Computing threat but there is not anything to implement just yet</a:t>
            </a:r>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13</a:t>
            </a:fld>
            <a:endParaRPr lang="en-US"/>
          </a:p>
        </p:txBody>
      </p:sp>
    </p:spTree>
    <p:extLst>
      <p:ext uri="{BB962C8B-B14F-4D97-AF65-F5344CB8AC3E}">
        <p14:creationId xmlns:p14="http://schemas.microsoft.com/office/powerpoint/2010/main" val="959686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14</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1856530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either True or False</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15</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1925651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smtClean="0"/>
          </a:p>
          <a:p>
            <a:endParaRPr lang="en-US" sz="2800" dirty="0" smtClean="0"/>
          </a:p>
          <a:p>
            <a:endParaRPr lang="en-US" sz="2800" dirty="0"/>
          </a:p>
          <a:p>
            <a:r>
              <a:rPr lang="en-US" sz="2800" dirty="0" smtClean="0"/>
              <a:t>Security Control Field</a:t>
            </a:r>
          </a:p>
          <a:p>
            <a:endParaRPr lang="en-US" sz="2800" dirty="0"/>
          </a:p>
          <a:p>
            <a:endParaRPr lang="en-US" sz="2800" dirty="0" smtClean="0"/>
          </a:p>
          <a:p>
            <a:endParaRPr lang="en-US" sz="2800" dirty="0"/>
          </a:p>
          <a:p>
            <a:endParaRPr lang="en-US" sz="1200" dirty="0" smtClean="0"/>
          </a:p>
          <a:p>
            <a:r>
              <a:rPr lang="en-US" sz="1200" dirty="0"/>
              <a:t> </a:t>
            </a:r>
            <a:r>
              <a:rPr lang="en-US" sz="1200" dirty="0" smtClean="0"/>
              <a:t>	Each </a:t>
            </a:r>
            <a:r>
              <a:rPr lang="en-US" sz="1200" dirty="0"/>
              <a:t>bit within any Reserved field shall be set to zero on transmission and shall be ignored on reception.</a:t>
            </a:r>
          </a:p>
          <a:p>
            <a:r>
              <a:rPr lang="en-US" sz="1200" dirty="0" smtClean="0"/>
              <a:t>              No </a:t>
            </a:r>
            <a:r>
              <a:rPr lang="en-US" sz="1200" dirty="0"/>
              <a:t>decision should be made on the contents of any Reserved field or field containing a reserved value.</a:t>
            </a:r>
          </a:p>
          <a:p>
            <a:endParaRPr lang="en-US" sz="12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pic>
        <p:nvPicPr>
          <p:cNvPr id="10" name="Picture 9"/>
          <p:cNvPicPr>
            <a:picLocks noChangeAspect="1"/>
          </p:cNvPicPr>
          <p:nvPr/>
        </p:nvPicPr>
        <p:blipFill>
          <a:blip r:embed="rId3"/>
          <a:stretch>
            <a:fillRect/>
          </a:stretch>
        </p:blipFill>
        <p:spPr>
          <a:xfrm>
            <a:off x="876300" y="4202225"/>
            <a:ext cx="7543800" cy="1282700"/>
          </a:xfrm>
          <a:prstGeom prst="rect">
            <a:avLst/>
          </a:prstGeom>
        </p:spPr>
      </p:pic>
    </p:spTree>
    <p:extLst>
      <p:ext uri="{BB962C8B-B14F-4D97-AF65-F5344CB8AC3E}">
        <p14:creationId xmlns:p14="http://schemas.microsoft.com/office/powerpoint/2010/main" val="1850200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38" y="1311275"/>
            <a:ext cx="8601888" cy="5011530"/>
          </a:xfrm>
        </p:spPr>
        <p:txBody>
          <a:bodyPr>
            <a:normAutofit lnSpcReduction="10000"/>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a:p>
            <a:pPr lvl="1"/>
            <a:r>
              <a:rPr lang="en-US" sz="2400" dirty="0" smtClean="0"/>
              <a:t>Where ENC always means AES-128</a:t>
            </a:r>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401782" y="1690376"/>
            <a:ext cx="8229600" cy="3911600"/>
          </a:xfrm>
          <a:prstGeom prst="rect">
            <a:avLst/>
          </a:prstGeom>
        </p:spPr>
      </p:pic>
    </p:spTree>
    <p:extLst>
      <p:ext uri="{BB962C8B-B14F-4D97-AF65-F5344CB8AC3E}">
        <p14:creationId xmlns:p14="http://schemas.microsoft.com/office/powerpoint/2010/main" val="752830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Proposed Timeline</a:t>
            </a:r>
            <a:endParaRPr lang="en-US" dirty="0"/>
          </a:p>
        </p:txBody>
      </p:sp>
      <p:sp>
        <p:nvSpPr>
          <p:cNvPr id="9" name="Inhaltsplatzhalter 8"/>
          <p:cNvSpPr>
            <a:spLocks noGrp="1"/>
          </p:cNvSpPr>
          <p:nvPr>
            <p:ph idx="1"/>
          </p:nvPr>
        </p:nvSpPr>
        <p:spPr/>
        <p:txBody>
          <a:bodyPr/>
          <a:lstStyle/>
          <a:p>
            <a:r>
              <a:rPr lang="en-US" sz="2000" b="1" dirty="0" smtClean="0"/>
              <a:t>January 2018 </a:t>
            </a:r>
            <a:r>
              <a:rPr lang="en-US" sz="2000" b="1" dirty="0"/>
              <a:t>Interim </a:t>
            </a:r>
            <a:r>
              <a:rPr lang="en-US" sz="2000" b="1" dirty="0" smtClean="0"/>
              <a:t>(Irvine)</a:t>
            </a:r>
            <a:endParaRPr lang="de-DE" sz="2000" b="1" dirty="0"/>
          </a:p>
          <a:p>
            <a:pPr lvl="1"/>
            <a:r>
              <a:rPr lang="en-US" sz="1800" dirty="0"/>
              <a:t>Discussion on </a:t>
            </a:r>
            <a:r>
              <a:rPr lang="en-US" sz="1800" dirty="0" smtClean="0"/>
              <a:t>PAR/CSD</a:t>
            </a:r>
          </a:p>
          <a:p>
            <a:pPr lvl="1"/>
            <a:r>
              <a:rPr lang="en-US" sz="1800" dirty="0" smtClean="0"/>
              <a:t>Call for proposals on addressing addition of encryption modes </a:t>
            </a:r>
          </a:p>
          <a:p>
            <a:endParaRPr lang="en-US" sz="2000" b="1" dirty="0" smtClean="0"/>
          </a:p>
          <a:p>
            <a:r>
              <a:rPr lang="en-US" sz="2000" b="1" dirty="0" smtClean="0"/>
              <a:t>March 2018 </a:t>
            </a:r>
            <a:r>
              <a:rPr lang="en-US" sz="2000" b="1" dirty="0"/>
              <a:t>Plenary </a:t>
            </a:r>
            <a:r>
              <a:rPr lang="en-US" sz="2000" b="1" dirty="0" smtClean="0"/>
              <a:t>(Chicago)</a:t>
            </a:r>
          </a:p>
          <a:p>
            <a:pPr lvl="1"/>
            <a:r>
              <a:rPr lang="en-US" sz="1800" dirty="0" smtClean="0"/>
              <a:t>Hear proposals</a:t>
            </a:r>
          </a:p>
          <a:p>
            <a:pPr lvl="1"/>
            <a:endParaRPr lang="en-US" sz="1800" dirty="0"/>
          </a:p>
          <a:p>
            <a:r>
              <a:rPr lang="en-US" sz="2000" b="1" dirty="0" smtClean="0"/>
              <a:t>July </a:t>
            </a:r>
            <a:r>
              <a:rPr lang="en-US" sz="2000" b="1" dirty="0"/>
              <a:t>2018 Plenary </a:t>
            </a:r>
            <a:r>
              <a:rPr lang="en-US" sz="2000" b="1" dirty="0" smtClean="0"/>
              <a:t>(San Diego)</a:t>
            </a:r>
            <a:endParaRPr lang="en-US" sz="2000" b="1" dirty="0"/>
          </a:p>
          <a:p>
            <a:pPr lvl="1"/>
            <a:r>
              <a:rPr lang="en-US" sz="1800" dirty="0"/>
              <a:t>Hear </a:t>
            </a:r>
            <a:r>
              <a:rPr lang="en-US" sz="1800" dirty="0" smtClean="0"/>
              <a:t>revised/new proposals, close on an agreed proposal</a:t>
            </a:r>
            <a:endParaRPr lang="en-US" sz="1800" dirty="0"/>
          </a:p>
          <a:p>
            <a:pPr lvl="1"/>
            <a:r>
              <a:rPr lang="en-US" sz="1800" dirty="0"/>
              <a:t>M</a:t>
            </a:r>
            <a:r>
              <a:rPr lang="en-US" sz="1800" dirty="0" smtClean="0"/>
              <a:t>ake </a:t>
            </a:r>
            <a:r>
              <a:rPr lang="en-US" sz="1800" dirty="0"/>
              <a:t>a request to transition to a </a:t>
            </a:r>
            <a:r>
              <a:rPr lang="en-US" sz="1800" dirty="0" smtClean="0"/>
              <a:t>TG</a:t>
            </a:r>
          </a:p>
          <a:p>
            <a:pPr lvl="1"/>
            <a:endParaRPr lang="en-US" sz="1800" dirty="0"/>
          </a:p>
          <a:p>
            <a:r>
              <a:rPr lang="en-US" sz="2200" dirty="0" smtClean="0"/>
              <a:t>Note:  Focused on Plenary’s to hear proposals in case IEEE 802.1 wanted to participate</a:t>
            </a:r>
            <a:endParaRPr lang="de-DE" sz="2200" dirty="0"/>
          </a:p>
          <a:p>
            <a:endParaRPr lang="de-DE" sz="2200" dirty="0"/>
          </a:p>
        </p:txBody>
      </p:sp>
      <p:sp>
        <p:nvSpPr>
          <p:cNvPr id="5" name="Datumsplatzhalter 4"/>
          <p:cNvSpPr>
            <a:spLocks noGrp="1"/>
          </p:cNvSpPr>
          <p:nvPr>
            <p:ph type="dt" sz="half" idx="10"/>
          </p:nvPr>
        </p:nvSpPr>
        <p:spPr/>
        <p:txBody>
          <a:bodyPr/>
          <a:lstStyle/>
          <a:p>
            <a:pPr>
              <a:defRPr/>
            </a:pPr>
            <a:r>
              <a:rPr lang="en-US" altLang="en-US" dirty="0"/>
              <a:t>Jan. 2018 </a:t>
            </a:r>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18</a:t>
            </a:fld>
            <a:endParaRPr lang="en-US" altLang="en-US"/>
          </a:p>
        </p:txBody>
      </p:sp>
    </p:spTree>
    <p:extLst>
      <p:ext uri="{BB962C8B-B14F-4D97-AF65-F5344CB8AC3E}">
        <p14:creationId xmlns:p14="http://schemas.microsoft.com/office/powerpoint/2010/main" val="1734219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802.15 SG SECN</a:t>
            </a:r>
            <a:br>
              <a:rPr lang="en-US" dirty="0" smtClean="0"/>
            </a:br>
            <a:r>
              <a:rPr lang="en-US" dirty="0" smtClean="0"/>
              <a:t>Agenda January 2018 Plenary</a:t>
            </a:r>
            <a:endParaRPr lang="en-US" dirty="0"/>
          </a:p>
        </p:txBody>
      </p:sp>
      <p:sp>
        <p:nvSpPr>
          <p:cNvPr id="6" name="Untertitel 5"/>
          <p:cNvSpPr>
            <a:spLocks noGrp="1"/>
          </p:cNvSpPr>
          <p:nvPr>
            <p:ph type="subTitle" idx="1"/>
          </p:nvPr>
        </p:nvSpPr>
        <p:spPr/>
        <p:txBody>
          <a:bodyPr/>
          <a:lstStyle/>
          <a:p>
            <a:r>
              <a:rPr lang="en-US" dirty="0" smtClean="0"/>
              <a:t>Don Sturek</a:t>
            </a:r>
            <a:r>
              <a:rPr lang="en-US" dirty="0"/>
              <a:t/>
            </a:r>
            <a:br>
              <a:rPr lang="en-US" dirty="0"/>
            </a:br>
            <a:r>
              <a:rPr lang="en-US" dirty="0" err="1" smtClean="0"/>
              <a:t>Itron</a:t>
            </a:r>
            <a:endParaRPr lang="en-US" dirty="0"/>
          </a:p>
          <a:p>
            <a:endParaRPr lang="en-US" dirty="0"/>
          </a:p>
        </p:txBody>
      </p:sp>
      <p:sp>
        <p:nvSpPr>
          <p:cNvPr id="2" name="Datumsplatzhalter 1"/>
          <p:cNvSpPr>
            <a:spLocks noGrp="1"/>
          </p:cNvSpPr>
          <p:nvPr>
            <p:ph type="dt" sz="half" idx="10"/>
          </p:nvPr>
        </p:nvSpPr>
        <p:spPr/>
        <p:txBody>
          <a:bodyPr/>
          <a:lstStyle/>
          <a:p>
            <a:pPr>
              <a:defRPr/>
            </a:pPr>
            <a:r>
              <a:rPr lang="en-US" altLang="en-US" dirty="0"/>
              <a:t>Jan. 2018</a:t>
            </a:r>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p:cNvSpPr>
            <a:spLocks noGrp="1" noChangeArrowheads="1"/>
          </p:cNvSpPr>
          <p:nvPr>
            <p:ph type="body" idx="1"/>
          </p:nvPr>
        </p:nvSpPr>
        <p:spPr>
          <a:xfrm>
            <a:off x="34032" y="980728"/>
            <a:ext cx="8686800" cy="4186337"/>
          </a:xfrm>
        </p:spPr>
        <p:txBody>
          <a:bodyPr lIns="90487" tIns="44450" rIns="90487" bIns="44450"/>
          <a:lstStyle/>
          <a:p>
            <a:pPr>
              <a:lnSpc>
                <a:spcPct val="80000"/>
              </a:lnSpc>
              <a:spcAft>
                <a:spcPct val="30000"/>
              </a:spcAft>
              <a:buFont typeface="Monotype Sorts"/>
              <a:buNone/>
            </a:pPr>
            <a:r>
              <a:rPr lang="en-US" altLang="en-US" sz="1800" b="1" dirty="0" smtClean="0"/>
              <a:t>	The IEEE-SA strongly recommends that at each WG meeting the chair or a designee:</a:t>
            </a:r>
            <a:endParaRPr lang="en-US" altLang="en-US" sz="1800" dirty="0" smtClean="0"/>
          </a:p>
          <a:p>
            <a:pPr lvl="1">
              <a:lnSpc>
                <a:spcPct val="80000"/>
              </a:lnSpc>
              <a:buFont typeface="Arial" pitchFamily="34" charset="0"/>
              <a:buChar char="•"/>
            </a:pPr>
            <a:r>
              <a:rPr lang="en-US" altLang="en-US" sz="1400" b="1" dirty="0" smtClean="0"/>
              <a:t>Show slides #1 through #4 of this presentation</a:t>
            </a:r>
          </a:p>
          <a:p>
            <a:pPr lvl="1">
              <a:lnSpc>
                <a:spcPct val="80000"/>
              </a:lnSpc>
              <a:buFont typeface="Arial" pitchFamily="34" charset="0"/>
              <a:buChar char="•"/>
            </a:pPr>
            <a:r>
              <a:rPr lang="en-US" altLang="en-US" sz="1400" b="1" dirty="0" smtClean="0"/>
              <a:t>Advise the WG attendees that:</a:t>
            </a:r>
            <a:r>
              <a:rPr lang="en-US" altLang="en-US" sz="1400" dirty="0" smtClean="0"/>
              <a:t> </a:t>
            </a:r>
          </a:p>
          <a:p>
            <a:pPr lvl="2">
              <a:lnSpc>
                <a:spcPct val="80000"/>
              </a:lnSpc>
              <a:buFont typeface="Arial" pitchFamily="34" charset="0"/>
              <a:buChar char="•"/>
            </a:pPr>
            <a:r>
              <a:rPr lang="en-US" altLang="en-US" sz="1400" dirty="0" smtClean="0"/>
              <a:t>The IEEE’s patent policy is described in Clause 6 of the </a:t>
            </a:r>
            <a:r>
              <a:rPr lang="en-US" altLang="en-US" sz="1400" i="1" dirty="0" smtClean="0"/>
              <a:t>IEEE-SA Standards Board Bylaws</a:t>
            </a:r>
            <a:r>
              <a:rPr lang="en-US" altLang="en-US" sz="1400" dirty="0" smtClean="0"/>
              <a:t>;</a:t>
            </a:r>
          </a:p>
          <a:p>
            <a:pPr lvl="2">
              <a:lnSpc>
                <a:spcPct val="80000"/>
              </a:lnSpc>
              <a:buFont typeface="Arial" pitchFamily="34" charset="0"/>
              <a:buChar char="•"/>
            </a:pPr>
            <a:r>
              <a:rPr lang="en-US" altLang="en-US" sz="1400" dirty="0" smtClean="0"/>
              <a:t>Early identification of patent claims which may be essential for the use of standards under development is strongly encouraged; </a:t>
            </a:r>
          </a:p>
          <a:p>
            <a:pPr lvl="2">
              <a:lnSpc>
                <a:spcPct val="80000"/>
              </a:lnSpc>
              <a:buFont typeface="Arial" pitchFamily="34" charset="0"/>
              <a:buChar char="•"/>
            </a:pPr>
            <a:r>
              <a:rPr lang="en-US" altLang="en-US" sz="1400" dirty="0" smtClean="0"/>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lang="en-US" altLang="en-US" sz="1400" dirty="0" smtClean="0"/>
            </a:br>
            <a:endParaRPr lang="en-US" altLang="en-US" sz="1400" dirty="0" smtClean="0"/>
          </a:p>
          <a:p>
            <a:pPr lvl="1">
              <a:lnSpc>
                <a:spcPct val="20000"/>
              </a:lnSpc>
              <a:buFont typeface="Arial" pitchFamily="34" charset="0"/>
              <a:buChar char="•"/>
            </a:pPr>
            <a:r>
              <a:rPr lang="en-US" altLang="en-US" sz="1400" b="1" dirty="0" smtClean="0"/>
              <a:t>Instruct the WG Secretary to record in the minutes of the relevant WG meeting:</a:t>
            </a:r>
            <a:r>
              <a:rPr lang="en-US" altLang="en-US" sz="900" dirty="0" smtClean="0"/>
              <a:t> </a:t>
            </a:r>
          </a:p>
          <a:p>
            <a:pPr lvl="2">
              <a:lnSpc>
                <a:spcPct val="80000"/>
              </a:lnSpc>
              <a:buFont typeface="Arial" pitchFamily="34" charset="0"/>
              <a:buChar char="•"/>
            </a:pPr>
            <a:r>
              <a:rPr lang="en-US" altLang="en-US" sz="1400" dirty="0" smtClean="0"/>
              <a:t>That the foregoing information was provided and that slides 1 through 4 (and this slide 0, if applicable) were shown; </a:t>
            </a:r>
          </a:p>
          <a:p>
            <a:pPr lvl="2">
              <a:lnSpc>
                <a:spcPct val="80000"/>
              </a:lnSpc>
              <a:buFont typeface="Arial" pitchFamily="34" charset="0"/>
              <a:buChar char="•"/>
            </a:pPr>
            <a:r>
              <a:rPr lang="en-US" altLang="en-US" sz="1400" dirty="0" smtClean="0"/>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Font typeface="Arial" pitchFamily="34" charset="0"/>
              <a:buChar char="•"/>
            </a:pPr>
            <a:r>
              <a:rPr lang="en-US" altLang="en-US" sz="1400" dirty="0" smtClean="0"/>
              <a:t>Any responses that were given, specifically the patent claim(s)/patent application claim(s) and/or the holder of the patent claim(s)/patent application claim(s) that were identified (if any) and by whom.</a:t>
            </a:r>
          </a:p>
          <a:p>
            <a:pPr lvl="2">
              <a:lnSpc>
                <a:spcPct val="80000"/>
              </a:lnSpc>
              <a:buFont typeface="Arial" pitchFamily="34" charset="0"/>
              <a:buChar char="•"/>
            </a:pPr>
            <a:endParaRPr lang="en-US" altLang="en-US" sz="800" dirty="0" smtClean="0"/>
          </a:p>
          <a:p>
            <a:pPr lvl="1">
              <a:lnSpc>
                <a:spcPct val="80000"/>
              </a:lnSpc>
              <a:spcBef>
                <a:spcPct val="5000"/>
              </a:spcBef>
              <a:buFont typeface="Arial" pitchFamily="34" charset="0"/>
              <a:buChar char="•"/>
            </a:pPr>
            <a:r>
              <a:rPr lang="en-US" altLang="en-US" sz="1400" dirty="0" smtClean="0"/>
              <a:t>The WG Chair shall ensure that a request is made to any identified holders of potential essential patent claim(s) to complete and submit a Letter of Assurance.</a:t>
            </a:r>
          </a:p>
          <a:p>
            <a:pPr lvl="1">
              <a:lnSpc>
                <a:spcPct val="80000"/>
              </a:lnSpc>
              <a:spcBef>
                <a:spcPct val="5000"/>
              </a:spcBef>
              <a:buFont typeface="Arial" pitchFamily="34" charset="0"/>
              <a:buChar char="•"/>
            </a:pPr>
            <a:r>
              <a:rPr lang="en-US" altLang="en-US" sz="1400" dirty="0" smtClean="0"/>
              <a:t>It is recommended that the WG chair review the guidance in </a:t>
            </a:r>
            <a:r>
              <a:rPr lang="en-US" altLang="en-US" sz="1400" i="1" dirty="0" smtClean="0"/>
              <a:t>IEEE-SA Standards Board Operations Manual</a:t>
            </a:r>
            <a:r>
              <a:rPr lang="en-US" altLang="en-US" sz="1400" dirty="0" smtClean="0"/>
              <a:t> 6.3.5 and in FAQs 14 and 15 on inclusion of potential Essential Patent Claims by incorporation or by reference.</a:t>
            </a:r>
            <a:r>
              <a:rPr lang="en-US" altLang="en-US" sz="1400" dirty="0" smtClean="0">
                <a:solidFill>
                  <a:srgbClr val="FF3300"/>
                </a:solidFill>
              </a:rPr>
              <a:t> </a:t>
            </a:r>
          </a:p>
          <a:p>
            <a:pPr lvl="1">
              <a:lnSpc>
                <a:spcPct val="80000"/>
              </a:lnSpc>
              <a:spcBef>
                <a:spcPct val="5000"/>
              </a:spcBef>
              <a:buFont typeface="Monotype Sorts"/>
              <a:buNone/>
            </a:pPr>
            <a:endParaRPr lang="en-US" altLang="en-US" sz="1200" dirty="0" smtClean="0"/>
          </a:p>
          <a:p>
            <a:pPr lvl="1">
              <a:lnSpc>
                <a:spcPct val="80000"/>
              </a:lnSpc>
              <a:spcBef>
                <a:spcPct val="5000"/>
              </a:spcBef>
              <a:buFont typeface="Monotype Sorts"/>
              <a:buNone/>
            </a:pPr>
            <a:r>
              <a:rPr lang="en-US" altLang="en-US" sz="1200" dirty="0" smtClean="0"/>
              <a:t>	Note: </a:t>
            </a:r>
            <a:r>
              <a:rPr lang="en-US" altLang="en-US" sz="1200" b="1" dirty="0" smtClean="0"/>
              <a:t>WG</a:t>
            </a:r>
            <a:r>
              <a:rPr lang="en-US" altLang="en-US" sz="1200" dirty="0" smtClean="0"/>
              <a:t> includes Working Groups, Task Groups, and other standards-developing committees with a PAR approved by the IEEE-SA Standards Board.</a:t>
            </a:r>
          </a:p>
        </p:txBody>
      </p:sp>
      <p:sp>
        <p:nvSpPr>
          <p:cNvPr id="7171" name="Rectangle 1026"/>
          <p:cNvSpPr>
            <a:spLocks noGrp="1" noChangeArrowheads="1"/>
          </p:cNvSpPr>
          <p:nvPr>
            <p:ph type="title"/>
          </p:nvPr>
        </p:nvSpPr>
        <p:spPr>
          <a:xfrm>
            <a:off x="596404" y="460375"/>
            <a:ext cx="7772400" cy="609600"/>
          </a:xfrm>
        </p:spPr>
        <p:txBody>
          <a:bodyPr lIns="90487" tIns="44450" rIns="90487" bIns="44450"/>
          <a:lstStyle/>
          <a:p>
            <a:r>
              <a:rPr lang="en-US" altLang="en-US" sz="2800" u="sng" dirty="0" smtClean="0"/>
              <a:t>Instructions for the WG Chair</a:t>
            </a:r>
          </a:p>
        </p:txBody>
      </p:sp>
      <p:sp>
        <p:nvSpPr>
          <p:cNvPr id="7172" name="Rectangle 1028"/>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gn="ctr">
              <a:spcBef>
                <a:spcPct val="0"/>
              </a:spcBef>
              <a:buClrTx/>
              <a:buSzTx/>
              <a:buFontTx/>
              <a:buNone/>
            </a:pPr>
            <a:endParaRPr lang="en-GB" altLang="en-US" b="1" u="sng">
              <a:cs typeface="Arial" pitchFamily="34" charset="0"/>
            </a:endParaRPr>
          </a:p>
        </p:txBody>
      </p:sp>
      <p:sp>
        <p:nvSpPr>
          <p:cNvPr id="7173" name="Rectangle 1029"/>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endParaRPr lang="en-GB" altLang="en-US" sz="1800">
              <a:cs typeface="Arial" pitchFamily="34" charset="0"/>
            </a:endParaRPr>
          </a:p>
        </p:txBody>
      </p:sp>
    </p:spTree>
    <p:extLst>
      <p:ext uri="{BB962C8B-B14F-4D97-AF65-F5344CB8AC3E}">
        <p14:creationId xmlns:p14="http://schemas.microsoft.com/office/powerpoint/2010/main" val="15922400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492200"/>
            <a:ext cx="8839200" cy="838200"/>
          </a:xfrm>
        </p:spPr>
        <p:txBody>
          <a:bodyPr/>
          <a:lstStyle/>
          <a:p>
            <a:r>
              <a:rPr lang="en-US" altLang="en-US" sz="3200" u="sng" smtClean="0"/>
              <a:t>Participants, Patents, and Duty to Inform</a:t>
            </a:r>
            <a:endParaRPr lang="en-US" altLang="en-US" sz="3200" smtClean="0"/>
          </a:p>
        </p:txBody>
      </p:sp>
      <p:sp>
        <p:nvSpPr>
          <p:cNvPr id="8195" name="Rectangle 1027"/>
          <p:cNvSpPr>
            <a:spLocks noGrp="1" noChangeArrowheads="1"/>
          </p:cNvSpPr>
          <p:nvPr>
            <p:ph type="body" idx="1"/>
          </p:nvPr>
        </p:nvSpPr>
        <p:spPr>
          <a:xfrm>
            <a:off x="0" y="1340768"/>
            <a:ext cx="9144000" cy="4876800"/>
          </a:xfrm>
        </p:spPr>
        <p:txBody>
          <a:bodyPr/>
          <a:lstStyle/>
          <a:p>
            <a:pPr algn="ctr">
              <a:buFont typeface="Monotype Sorts"/>
              <a:buNone/>
            </a:pPr>
            <a:r>
              <a:rPr lang="en-US" altLang="en-US" sz="1600" b="1" dirty="0" smtClean="0"/>
              <a:t>All participants in this meeting have certain obligations under the IEEE-SA Patent Policy. </a:t>
            </a:r>
          </a:p>
          <a:p>
            <a:pPr lvl="1">
              <a:buFont typeface="Arial" pitchFamily="34" charset="0"/>
              <a:buChar char="•"/>
            </a:pPr>
            <a:r>
              <a:rPr lang="en-US" altLang="en-US" sz="1600" b="1" dirty="0" smtClean="0">
                <a:solidFill>
                  <a:srgbClr val="003399"/>
                </a:solidFill>
              </a:rPr>
              <a:t>Participants [Note: </a:t>
            </a:r>
            <a:r>
              <a:rPr lang="en-GB" altLang="en-US" sz="1600" b="1" dirty="0" smtClean="0">
                <a:solidFill>
                  <a:srgbClr val="003399"/>
                </a:solidFill>
              </a:rPr>
              <a:t>Quoted text excerpted from IEEE-SA Standards Board Bylaws </a:t>
            </a:r>
            <a:r>
              <a:rPr lang="en-GB" altLang="en-US" sz="1600" b="1" dirty="0" err="1" smtClean="0">
                <a:solidFill>
                  <a:srgbClr val="003399"/>
                </a:solidFill>
              </a:rPr>
              <a:t>subclause</a:t>
            </a:r>
            <a:r>
              <a:rPr lang="en-GB" altLang="en-US" sz="1600" b="1" dirty="0" smtClean="0">
                <a:solidFill>
                  <a:srgbClr val="003399"/>
                </a:solidFill>
              </a:rPr>
              <a:t> 6.2</a:t>
            </a:r>
            <a:r>
              <a:rPr lang="en-US" altLang="en-US" sz="1600" b="1" dirty="0" smtClean="0">
                <a:solidFill>
                  <a:srgbClr val="003399"/>
                </a:solidFill>
              </a:rPr>
              <a:t>]:</a:t>
            </a:r>
          </a:p>
          <a:p>
            <a:pPr lvl="2">
              <a:buFont typeface="Arial" pitchFamily="34" charset="0"/>
              <a:buChar char="•"/>
            </a:pPr>
            <a:r>
              <a:rPr lang="en-US" altLang="en-US" sz="1600" b="1" dirty="0" smtClean="0">
                <a:solidFill>
                  <a:srgbClr val="003399"/>
                </a:solidFill>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en-US" sz="1600" dirty="0" smtClean="0"/>
          </a:p>
          <a:p>
            <a:pPr lvl="2">
              <a:buFont typeface="Arial" pitchFamily="34" charset="0"/>
              <a:buChar char="•"/>
            </a:pPr>
            <a:r>
              <a:rPr lang="en-US" altLang="en-US" sz="1600" b="1" dirty="0" smtClean="0">
                <a:solidFill>
                  <a:srgbClr val="003399"/>
                </a:solidFill>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p>
          <a:p>
            <a:pPr lvl="1">
              <a:buFont typeface="Arial" pitchFamily="34" charset="0"/>
              <a:buChar char="•"/>
            </a:pPr>
            <a:r>
              <a:rPr lang="en-US" altLang="en-US" sz="1600" b="1" dirty="0" smtClean="0">
                <a:solidFill>
                  <a:srgbClr val="003399"/>
                </a:solidFill>
              </a:rPr>
              <a:t>The above does not apply if the patent claim is already the subject of an Accepted Letter of Assurance that applies to the proposed standard(s) under consideration by this group</a:t>
            </a:r>
          </a:p>
          <a:p>
            <a:pPr lvl="1">
              <a:buFont typeface="Arial" pitchFamily="34" charset="0"/>
              <a:buChar char="•"/>
            </a:pPr>
            <a:r>
              <a:rPr lang="en-US" altLang="en-US" sz="1600" b="1" dirty="0" smtClean="0">
                <a:solidFill>
                  <a:srgbClr val="003399"/>
                </a:solidFill>
              </a:rPr>
              <a:t>Early identification of holders of potential Essential Patent Claims is strongly encouraged</a:t>
            </a:r>
          </a:p>
          <a:p>
            <a:pPr lvl="1">
              <a:buFont typeface="Arial" pitchFamily="34" charset="0"/>
              <a:buChar char="•"/>
            </a:pPr>
            <a:r>
              <a:rPr lang="en-US" altLang="en-US" sz="1600" b="1" dirty="0" smtClean="0">
                <a:solidFill>
                  <a:srgbClr val="003399"/>
                </a:solidFill>
              </a:rPr>
              <a:t>No duty to perform a patent search</a:t>
            </a:r>
            <a:endParaRPr lang="en-US" altLang="en-US" sz="1600" dirty="0" smtClean="0"/>
          </a:p>
        </p:txBody>
      </p:sp>
    </p:spTree>
    <p:extLst>
      <p:ext uri="{BB962C8B-B14F-4D97-AF65-F5344CB8AC3E}">
        <p14:creationId xmlns:p14="http://schemas.microsoft.com/office/powerpoint/2010/main" val="1587438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32656"/>
            <a:ext cx="7772400" cy="1143000"/>
          </a:xfrm>
        </p:spPr>
        <p:txBody>
          <a:bodyPr/>
          <a:lstStyle/>
          <a:p>
            <a:r>
              <a:rPr lang="en-GB" altLang="en-US" u="sng" smtClean="0"/>
              <a:t>Patent Related Links</a:t>
            </a:r>
            <a:endParaRPr lang="en-US" altLang="en-US" u="sng" dirty="0" smtClean="0"/>
          </a:p>
        </p:txBody>
      </p:sp>
      <p:sp>
        <p:nvSpPr>
          <p:cNvPr id="9219" name="Rectangle 3"/>
          <p:cNvSpPr>
            <a:spLocks noGrp="1" noChangeArrowheads="1"/>
          </p:cNvSpPr>
          <p:nvPr>
            <p:ph type="body" idx="1"/>
          </p:nvPr>
        </p:nvSpPr>
        <p:spPr>
          <a:xfrm>
            <a:off x="0" y="1295400"/>
            <a:ext cx="8991600" cy="3886200"/>
          </a:xfrm>
        </p:spPr>
        <p:txBody>
          <a:bodyPr/>
          <a:lstStyle/>
          <a:p>
            <a:pPr lvl="1">
              <a:lnSpc>
                <a:spcPct val="90000"/>
              </a:lnSpc>
              <a:buFont typeface="Monotype Sorts"/>
              <a:buNone/>
            </a:pPr>
            <a:r>
              <a:rPr lang="en-US" altLang="en-US" sz="2400" dirty="0" smtClean="0">
                <a:cs typeface="Times New Roman" pitchFamily="18" charset="0"/>
              </a:rPr>
              <a:t>	All participants should be familiar with their obligations under the IEEE-SA Policies &amp; Procedures for standards development.</a:t>
            </a:r>
          </a:p>
          <a:p>
            <a:pPr lvl="1">
              <a:lnSpc>
                <a:spcPct val="90000"/>
              </a:lnSpc>
              <a:buFont typeface="Monotype Sorts"/>
              <a:buNone/>
            </a:pPr>
            <a:r>
              <a:rPr lang="en-US" altLang="en-US" sz="2400" dirty="0" smtClean="0">
                <a:cs typeface="Times New Roman" pitchFamily="18" charset="0"/>
              </a:rPr>
              <a:t>	Patent Policy is stated in these sources:</a:t>
            </a:r>
          </a:p>
          <a:p>
            <a:pPr lvl="1">
              <a:lnSpc>
                <a:spcPct val="90000"/>
              </a:lnSpc>
              <a:buFont typeface="Monotype Sorts"/>
              <a:buNone/>
            </a:pPr>
            <a:r>
              <a:rPr lang="en-GB" altLang="en-US" sz="2400" dirty="0" smtClean="0"/>
              <a:t>		IEEE-SA Standards Boards Bylaws</a:t>
            </a:r>
          </a:p>
          <a:p>
            <a:pPr lvl="1">
              <a:lnSpc>
                <a:spcPct val="90000"/>
              </a:lnSpc>
              <a:buFont typeface="Monotype Sorts"/>
              <a:buNone/>
            </a:pPr>
            <a:r>
              <a:rPr lang="en-US" altLang="en-US" sz="2100" dirty="0" smtClean="0"/>
              <a:t>		</a:t>
            </a:r>
            <a:r>
              <a:rPr lang="en-US" altLang="en-US" sz="2100" i="1" dirty="0" smtClean="0"/>
              <a:t>http://</a:t>
            </a:r>
            <a:r>
              <a:rPr lang="en-US" altLang="en-US" sz="2100" i="1" dirty="0" err="1" smtClean="0"/>
              <a:t>standards.ieee.org</a:t>
            </a:r>
            <a:r>
              <a:rPr lang="en-US" altLang="en-US" sz="2100" i="1" dirty="0" smtClean="0"/>
              <a:t>/develop/policies/bylaws/sect6-7.html#6</a:t>
            </a:r>
          </a:p>
          <a:p>
            <a:pPr lvl="1">
              <a:lnSpc>
                <a:spcPct val="90000"/>
              </a:lnSpc>
              <a:buFont typeface="Monotype Sorts"/>
              <a:buNone/>
            </a:pPr>
            <a:r>
              <a:rPr lang="en-GB" altLang="en-US" sz="2400" dirty="0" smtClean="0"/>
              <a:t>		IEEE-SA Standards Board Operations Manual</a:t>
            </a:r>
          </a:p>
          <a:p>
            <a:pPr lvl="1">
              <a:lnSpc>
                <a:spcPct val="90000"/>
              </a:lnSpc>
              <a:buFont typeface="Monotype Sorts"/>
              <a:buNone/>
            </a:pPr>
            <a:r>
              <a:rPr lang="en-US" altLang="en-US" sz="2400" dirty="0" smtClean="0"/>
              <a:t>		</a:t>
            </a:r>
            <a:r>
              <a:rPr lang="en-US" altLang="en-US" sz="2100" i="1" dirty="0" smtClean="0"/>
              <a:t>http://</a:t>
            </a:r>
            <a:r>
              <a:rPr lang="en-US" altLang="en-US" sz="2100" i="1" dirty="0" err="1" smtClean="0"/>
              <a:t>standards.ieee.org</a:t>
            </a:r>
            <a:r>
              <a:rPr lang="en-US" altLang="en-US" sz="2100" i="1" dirty="0" smtClean="0"/>
              <a:t>/develop/policies/</a:t>
            </a:r>
            <a:r>
              <a:rPr lang="en-US" altLang="en-US" sz="2100" i="1" dirty="0" err="1" smtClean="0"/>
              <a:t>opman</a:t>
            </a:r>
            <a:r>
              <a:rPr lang="en-US" altLang="en-US" sz="2100" i="1" dirty="0" smtClean="0"/>
              <a:t>/sect6.html#6.3</a:t>
            </a:r>
            <a:endParaRPr lang="en-US" altLang="en-US" sz="2400" dirty="0" smtClean="0"/>
          </a:p>
          <a:p>
            <a:pPr lvl="1">
              <a:lnSpc>
                <a:spcPct val="90000"/>
              </a:lnSpc>
              <a:buFont typeface="Monotype Sorts"/>
              <a:buNone/>
            </a:pPr>
            <a:r>
              <a:rPr lang="en-US" altLang="en-US" sz="2400" dirty="0" smtClean="0">
                <a:cs typeface="Times New Roman" pitchFamily="18" charset="0"/>
              </a:rPr>
              <a:t>	Material about the patent policy is available at</a:t>
            </a:r>
            <a:r>
              <a:rPr lang="en-US" altLang="en-US" sz="2400" dirty="0" smtClean="0"/>
              <a:t> </a:t>
            </a:r>
          </a:p>
          <a:p>
            <a:pPr lvl="1">
              <a:lnSpc>
                <a:spcPct val="90000"/>
              </a:lnSpc>
              <a:buFont typeface="Monotype Sorts"/>
              <a:buNone/>
            </a:pPr>
            <a:r>
              <a:rPr lang="en-US" altLang="en-US" sz="2400" dirty="0" smtClean="0"/>
              <a:t>		</a:t>
            </a:r>
            <a:r>
              <a:rPr lang="en-US" altLang="en-US" sz="2100" i="1" dirty="0" smtClean="0"/>
              <a:t>http://</a:t>
            </a:r>
            <a:r>
              <a:rPr lang="en-US" altLang="en-US" sz="2100" i="1" dirty="0" err="1" smtClean="0"/>
              <a:t>standards.ieee.org</a:t>
            </a:r>
            <a:r>
              <a:rPr lang="en-US" altLang="en-US" sz="2100" i="1" dirty="0" smtClean="0"/>
              <a:t>/about/</a:t>
            </a:r>
            <a:r>
              <a:rPr lang="en-US" altLang="en-US" sz="2100" i="1" dirty="0" err="1" smtClean="0"/>
              <a:t>sasb</a:t>
            </a:r>
            <a:r>
              <a:rPr lang="en-US" altLang="en-US" sz="2100" i="1" dirty="0" smtClean="0"/>
              <a:t>/</a:t>
            </a:r>
            <a:r>
              <a:rPr lang="en-US" altLang="en-US" sz="2100" i="1" dirty="0" err="1" smtClean="0"/>
              <a:t>patcom</a:t>
            </a:r>
            <a:r>
              <a:rPr lang="en-US" altLang="en-US" sz="2100" i="1" dirty="0" smtClean="0"/>
              <a:t>/</a:t>
            </a:r>
            <a:r>
              <a:rPr lang="en-US" altLang="en-US" sz="2100" i="1" dirty="0" err="1" smtClean="0"/>
              <a:t>materials.html</a:t>
            </a:r>
            <a:endParaRPr lang="en-US" altLang="en-US" sz="2100" i="1" dirty="0" smtClean="0"/>
          </a:p>
        </p:txBody>
      </p:sp>
      <p:sp>
        <p:nvSpPr>
          <p:cNvPr id="9221" name="Rectangle 7"/>
          <p:cNvSpPr>
            <a:spLocks noChangeArrowheads="1"/>
          </p:cNvSpPr>
          <p:nvPr/>
        </p:nvSpPr>
        <p:spPr bwMode="auto">
          <a:xfrm>
            <a:off x="1295400" y="5181600"/>
            <a:ext cx="67818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spcBef>
                <a:spcPct val="0"/>
              </a:spcBef>
              <a:buClrTx/>
              <a:buSzTx/>
              <a:buFontTx/>
              <a:buNone/>
            </a:pPr>
            <a:r>
              <a:rPr lang="en-US" altLang="en-US" sz="1200" b="1">
                <a:cs typeface="Arial" pitchFamily="34" charset="0"/>
              </a:rPr>
              <a:t>If you have questions, contact the IEEE-SA Standards Board Patent Committee Administrator at patcom@ieee.org or visit http://standards.ieee.org/about/sasb/patcom/index.html</a:t>
            </a:r>
          </a:p>
          <a:p>
            <a:pPr algn="ctr">
              <a:lnSpc>
                <a:spcPct val="80000"/>
              </a:lnSpc>
              <a:buFont typeface="Monotype Sorts"/>
              <a:buNone/>
            </a:pPr>
            <a:endParaRPr lang="en-US" altLang="en-US" sz="1200" b="1">
              <a:cs typeface="Arial" pitchFamily="34" charset="0"/>
            </a:endParaRPr>
          </a:p>
          <a:p>
            <a:pPr algn="ctr">
              <a:lnSpc>
                <a:spcPct val="80000"/>
              </a:lnSpc>
              <a:buFont typeface="Monotype Sorts"/>
              <a:buNone/>
            </a:pPr>
            <a:r>
              <a:rPr lang="en-US" altLang="en-US" sz="1200" b="1">
                <a:cs typeface="Arial" pitchFamily="34" charset="0"/>
              </a:rPr>
              <a:t>This slide set is available at https://development.standards.ieee.org/myproject/Public/mytools/mob/slideset.ppt</a:t>
            </a:r>
          </a:p>
        </p:txBody>
      </p:sp>
    </p:spTree>
    <p:extLst>
      <p:ext uri="{BB962C8B-B14F-4D97-AF65-F5344CB8AC3E}">
        <p14:creationId xmlns:p14="http://schemas.microsoft.com/office/powerpoint/2010/main" val="1889741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381000"/>
            <a:ext cx="8686800" cy="1143000"/>
          </a:xfrm>
        </p:spPr>
        <p:txBody>
          <a:bodyPr/>
          <a:lstStyle/>
          <a:p>
            <a:r>
              <a:rPr lang="en-US" altLang="en-US" smtClean="0"/>
              <a:t>Call for Potentially Essential Patents</a:t>
            </a:r>
          </a:p>
        </p:txBody>
      </p:sp>
      <p:sp>
        <p:nvSpPr>
          <p:cNvPr id="10243" name="Rectangle 1027"/>
          <p:cNvSpPr>
            <a:spLocks noGrp="1" noChangeArrowheads="1"/>
          </p:cNvSpPr>
          <p:nvPr>
            <p:ph type="body" idx="1"/>
          </p:nvPr>
        </p:nvSpPr>
        <p:spPr/>
        <p:txBody>
          <a:bodyPr/>
          <a:lstStyle/>
          <a:p>
            <a:pPr>
              <a:buFont typeface="Arial" pitchFamily="34" charset="0"/>
              <a:buChar char="•"/>
            </a:pPr>
            <a:r>
              <a:rPr lang="en-US" altLang="en-US" sz="280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pitchFamily="34" charset="0"/>
              <a:buChar char="•"/>
            </a:pPr>
            <a:r>
              <a:rPr lang="en-US" altLang="en-US" sz="2000" smtClean="0"/>
              <a:t>Either speak up now or</a:t>
            </a:r>
          </a:p>
          <a:p>
            <a:pPr lvl="1">
              <a:buFont typeface="Arial" pitchFamily="34" charset="0"/>
              <a:buChar char="•"/>
            </a:pPr>
            <a:r>
              <a:rPr lang="en-US" altLang="en-US" sz="2000" smtClean="0"/>
              <a:t>Provide the chair of this group with the identity of the holder(s) of any and all such claims as soon as possible or</a:t>
            </a:r>
          </a:p>
          <a:p>
            <a:pPr lvl="1">
              <a:buFont typeface="Arial" pitchFamily="34" charset="0"/>
              <a:buChar char="•"/>
            </a:pPr>
            <a:r>
              <a:rPr lang="en-US" altLang="en-US" sz="2000" smtClean="0"/>
              <a:t>Cause an LOA to be submitted</a:t>
            </a:r>
          </a:p>
        </p:txBody>
      </p:sp>
    </p:spTree>
    <p:extLst>
      <p:ext uri="{BB962C8B-B14F-4D97-AF65-F5344CB8AC3E}">
        <p14:creationId xmlns:p14="http://schemas.microsoft.com/office/powerpoint/2010/main" val="1746541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870992"/>
            <a:ext cx="8458200" cy="609600"/>
          </a:xfrm>
        </p:spPr>
        <p:txBody>
          <a:bodyPr/>
          <a:lstStyle/>
          <a:p>
            <a:r>
              <a:rPr lang="en-US" altLang="en-US" sz="3200" u="sng" smtClean="0"/>
              <a:t>Other Guidelines for IEEE WG Meetings</a:t>
            </a:r>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gn="ctr">
              <a:spcBef>
                <a:spcPct val="0"/>
              </a:spcBef>
              <a:buClrTx/>
              <a:buSzTx/>
              <a:buFontTx/>
              <a:buNone/>
            </a:pPr>
            <a:endParaRPr lang="en-GB" altLang="en-US" sz="2400" b="1" u="sng">
              <a:latin typeface="Helvetica" pitchFamily="34" charset="0"/>
              <a:cs typeface="Arial" pitchFamily="34" charset="0"/>
            </a:endParaRPr>
          </a:p>
        </p:txBody>
      </p:sp>
      <p:sp>
        <p:nvSpPr>
          <p:cNvPr id="11268" name="Rectangle 4"/>
          <p:cNvSpPr>
            <a:spLocks noChangeArrowheads="1"/>
          </p:cNvSpPr>
          <p:nvPr/>
        </p:nvSpPr>
        <p:spPr bwMode="auto">
          <a:xfrm>
            <a:off x="533400" y="1556792"/>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nSpc>
                <a:spcPct val="80000"/>
              </a:lnSpc>
            </a:pPr>
            <a:endParaRPr lang="en-US" altLang="en-US" sz="700" u="sng" dirty="0">
              <a:solidFill>
                <a:srgbClr val="FF0000"/>
              </a:solidFill>
              <a:cs typeface="Arial" pitchFamily="34" charset="0"/>
            </a:endParaRPr>
          </a:p>
          <a:p>
            <a:pPr>
              <a:lnSpc>
                <a:spcPct val="80000"/>
              </a:lnSpc>
              <a:spcAft>
                <a:spcPct val="40000"/>
              </a:spcAft>
              <a:buFont typeface="Arial" pitchFamily="34" charset="0"/>
              <a:buChar char="•"/>
            </a:pPr>
            <a:r>
              <a:rPr lang="en-US" altLang="en-US" sz="1800" b="1" dirty="0">
                <a:cs typeface="Arial" pitchFamily="34" charset="0"/>
              </a:rPr>
              <a:t>All IEEE-SA standards meetings shall be conducted in compliance with all applicable laws, including antitrust and competition laws. </a:t>
            </a:r>
          </a:p>
          <a:p>
            <a:pPr lvl="1">
              <a:lnSpc>
                <a:spcPct val="80000"/>
              </a:lnSpc>
              <a:spcAft>
                <a:spcPct val="40000"/>
              </a:spcAft>
              <a:buFont typeface="Arial" pitchFamily="34" charset="0"/>
              <a:buChar char="•"/>
            </a:pPr>
            <a:r>
              <a:rPr lang="en-US" altLang="en-US" sz="1600" b="1" dirty="0">
                <a:cs typeface="Arial" pitchFamily="34" charset="0"/>
              </a:rPr>
              <a:t>Don’t discuss the interpretation, validity, or essentiality of patents/patent claims. </a:t>
            </a:r>
          </a:p>
          <a:p>
            <a:pPr lvl="1">
              <a:lnSpc>
                <a:spcPct val="80000"/>
              </a:lnSpc>
              <a:spcAft>
                <a:spcPct val="40000"/>
              </a:spcAft>
              <a:buFont typeface="Arial" pitchFamily="34" charset="0"/>
              <a:buChar char="•"/>
            </a:pPr>
            <a:r>
              <a:rPr lang="en-US" altLang="en-US" sz="1600" b="1" dirty="0">
                <a:cs typeface="Arial" pitchFamily="34" charset="0"/>
              </a:rPr>
              <a:t>Don’t discuss specific license rates, terms, or conditions.</a:t>
            </a:r>
          </a:p>
          <a:p>
            <a:pPr lvl="2">
              <a:lnSpc>
                <a:spcPct val="80000"/>
              </a:lnSpc>
              <a:spcAft>
                <a:spcPct val="40000"/>
              </a:spcAft>
              <a:buFont typeface="Arial" pitchFamily="34" charset="0"/>
              <a:buChar char="•"/>
            </a:pPr>
            <a:r>
              <a:rPr lang="en-US" altLang="en-US" sz="1400" dirty="0">
                <a:cs typeface="Arial" pitchFamily="34" charset="0"/>
              </a:rPr>
              <a:t>Relative costs, including licensing costs of essential patent claims, of different technical approaches may be discussed in standards development meetings. </a:t>
            </a:r>
          </a:p>
          <a:p>
            <a:pPr lvl="3">
              <a:lnSpc>
                <a:spcPct val="80000"/>
              </a:lnSpc>
              <a:spcAft>
                <a:spcPct val="40000"/>
              </a:spcAft>
              <a:buFont typeface="Arial" pitchFamily="34" charset="0"/>
              <a:buChar char="•"/>
            </a:pPr>
            <a:r>
              <a:rPr lang="en-GB" altLang="en-US" sz="1400" dirty="0">
                <a:cs typeface="Arial" pitchFamily="34" charset="0"/>
              </a:rPr>
              <a:t>Technical considerations remain primary focus</a:t>
            </a:r>
            <a:endParaRPr lang="en-US" altLang="en-US" sz="1400" dirty="0">
              <a:cs typeface="Arial" pitchFamily="34" charset="0"/>
            </a:endParaRPr>
          </a:p>
          <a:p>
            <a:pPr lvl="1">
              <a:lnSpc>
                <a:spcPct val="80000"/>
              </a:lnSpc>
              <a:spcAft>
                <a:spcPct val="40000"/>
              </a:spcAft>
              <a:buFont typeface="Arial" pitchFamily="34" charset="0"/>
              <a:buChar char="•"/>
            </a:pPr>
            <a:r>
              <a:rPr lang="en-US" altLang="en-US" sz="1600" b="1" dirty="0">
                <a:cs typeface="Arial" pitchFamily="34" charset="0"/>
              </a:rPr>
              <a:t>Don’t discuss or engage in the fixing of product prices, allocation of customers, or division of sales markets.</a:t>
            </a:r>
          </a:p>
          <a:p>
            <a:pPr lvl="1">
              <a:lnSpc>
                <a:spcPct val="80000"/>
              </a:lnSpc>
              <a:spcAft>
                <a:spcPct val="40000"/>
              </a:spcAft>
              <a:buFont typeface="Arial" pitchFamily="34" charset="0"/>
              <a:buChar char="•"/>
            </a:pPr>
            <a:r>
              <a:rPr lang="en-US" altLang="en-US" sz="1600" b="1" dirty="0">
                <a:cs typeface="Arial" pitchFamily="34" charset="0"/>
              </a:rPr>
              <a:t>Don’t discuss the status or substance of ongoing or threatened litigation.</a:t>
            </a:r>
          </a:p>
          <a:p>
            <a:pPr lvl="1">
              <a:lnSpc>
                <a:spcPct val="80000"/>
              </a:lnSpc>
              <a:spcAft>
                <a:spcPct val="40000"/>
              </a:spcAft>
              <a:buFont typeface="Arial" pitchFamily="34" charset="0"/>
              <a:buChar char="•"/>
            </a:pPr>
            <a:r>
              <a:rPr lang="en-US" altLang="en-US" sz="1600" b="1" dirty="0">
                <a:cs typeface="Arial" pitchFamily="34" charset="0"/>
              </a:rPr>
              <a:t>Don’t be silent if inappropriate topics are discussed … do formally object.</a:t>
            </a:r>
          </a:p>
          <a:p>
            <a:pPr algn="ctr">
              <a:lnSpc>
                <a:spcPct val="80000"/>
              </a:lnSpc>
              <a:buFont typeface="Monotype Sorts"/>
              <a:buNone/>
            </a:pPr>
            <a:r>
              <a:rPr lang="en-US" altLang="en-US" sz="1000" b="1" dirty="0">
                <a:cs typeface="Arial" pitchFamily="34" charset="0"/>
              </a:rPr>
              <a:t>---------------------------------------------------------------   </a:t>
            </a:r>
            <a:endParaRPr lang="en-US" altLang="en-US" sz="1200" b="1" dirty="0">
              <a:cs typeface="Arial" pitchFamily="34" charset="0"/>
            </a:endParaRPr>
          </a:p>
          <a:p>
            <a:pPr algn="ctr">
              <a:lnSpc>
                <a:spcPct val="80000"/>
              </a:lnSpc>
              <a:buFont typeface="Monotype Sorts"/>
              <a:buNone/>
            </a:pPr>
            <a:r>
              <a:rPr lang="en-US" altLang="en-US" sz="1200" b="1" dirty="0">
                <a:cs typeface="Arial" pitchFamily="34" charset="0"/>
              </a:rPr>
              <a:t>See </a:t>
            </a:r>
            <a:r>
              <a:rPr lang="en-US" altLang="en-US" sz="1200" b="1" i="1" dirty="0">
                <a:cs typeface="Arial" pitchFamily="34" charset="0"/>
              </a:rPr>
              <a:t>IEEE-SA Standards Board Operations Manual</a:t>
            </a:r>
            <a:r>
              <a:rPr lang="en-US" altLang="en-US" sz="1200" b="1" dirty="0">
                <a:cs typeface="Arial" pitchFamily="34" charset="0"/>
              </a:rPr>
              <a:t>, clause 5.3.10 and </a:t>
            </a:r>
            <a:r>
              <a:rPr lang="en-GB" altLang="en-US" sz="1200" b="1" dirty="0">
                <a:cs typeface="Arial" pitchFamily="34" charset="0"/>
              </a:rPr>
              <a:t>“Promoting Competition and Innovation: What You Need to Know about the IEEE Standards Association's Antitrust and Competition Policy”</a:t>
            </a:r>
            <a:r>
              <a:rPr lang="en-US" altLang="en-US" sz="1200" b="1" dirty="0">
                <a:cs typeface="Arial" pitchFamily="34" charset="0"/>
              </a:rPr>
              <a:t> for more details.</a:t>
            </a:r>
          </a:p>
        </p:txBody>
      </p:sp>
    </p:spTree>
    <p:extLst>
      <p:ext uri="{BB962C8B-B14F-4D97-AF65-F5344CB8AC3E}">
        <p14:creationId xmlns:p14="http://schemas.microsoft.com/office/powerpoint/2010/main" val="1721625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SG SECN Schedule for the Week</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581137339"/>
              </p:ext>
            </p:extLst>
          </p:nvPr>
        </p:nvGraphicFramePr>
        <p:xfrm>
          <a:off x="685800" y="1981200"/>
          <a:ext cx="7772400" cy="2931160"/>
        </p:xfrm>
        <a:graphic>
          <a:graphicData uri="http://schemas.openxmlformats.org/drawingml/2006/table">
            <a:tbl>
              <a:tblPr firstRow="1" firstCol="1" bandRow="1">
                <a:tableStyleId>{00A15C55-8517-42AA-B614-E9B94910E393}</a:tableStyleId>
              </a:tblPr>
              <a:tblGrid>
                <a:gridCol w="1554480"/>
                <a:gridCol w="1554480"/>
                <a:gridCol w="1554480"/>
                <a:gridCol w="1554480"/>
                <a:gridCol w="1554480"/>
              </a:tblGrid>
              <a:tr h="370840">
                <a:tc>
                  <a:txBody>
                    <a:bodyPr/>
                    <a:lstStyle/>
                    <a:p>
                      <a:endParaRPr lang="en-US" dirty="0"/>
                    </a:p>
                  </a:txBody>
                  <a:tcPr/>
                </a:tc>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r>
              <a:tr h="370840">
                <a:tc>
                  <a:txBody>
                    <a:bodyPr/>
                    <a:lstStyle/>
                    <a:p>
                      <a:r>
                        <a:rPr lang="en-US" dirty="0" smtClean="0"/>
                        <a:t>AM 1</a:t>
                      </a:r>
                      <a:endParaRPr lang="en-US" dirty="0"/>
                    </a:p>
                  </a:txBody>
                  <a:tcPr/>
                </a:tc>
                <a:tc>
                  <a:txBody>
                    <a:bodyPr/>
                    <a:lstStyle/>
                    <a:p>
                      <a:endParaRPr lang="en-US" dirty="0" smtClean="0"/>
                    </a:p>
                    <a:p>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endParaRPr lang="en-US" dirty="0"/>
                    </a:p>
                  </a:txBody>
                  <a:tcPr/>
                </a:tc>
              </a:tr>
              <a:tr h="370840">
                <a:tc>
                  <a:txBody>
                    <a:bodyPr/>
                    <a:lstStyle/>
                    <a:p>
                      <a:r>
                        <a:rPr lang="en-US" dirty="0" smtClean="0"/>
                        <a:t>AM</a:t>
                      </a:r>
                      <a:r>
                        <a:rPr lang="en-US" baseline="0" dirty="0" smtClean="0"/>
                        <a:t> 2</a:t>
                      </a:r>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pPr algn="ctr"/>
                      <a:endParaRPr lang="en-US" dirty="0"/>
                    </a:p>
                  </a:txBody>
                  <a:tcPr/>
                </a:tc>
              </a:tr>
              <a:tr h="370840">
                <a:tc>
                  <a:txBody>
                    <a:bodyPr/>
                    <a:lstStyle/>
                    <a:p>
                      <a:r>
                        <a:rPr lang="en-US" dirty="0" smtClean="0"/>
                        <a:t>PM 1</a:t>
                      </a:r>
                      <a:endParaRPr lang="en-US" dirty="0"/>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r>
              <a:tr h="370840">
                <a:tc>
                  <a:txBody>
                    <a:bodyPr/>
                    <a:lstStyle/>
                    <a:p>
                      <a:r>
                        <a:rPr lang="en-US" dirty="0" smtClean="0"/>
                        <a:t>PM 2</a:t>
                      </a:r>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endParaRPr lang="en-US" dirty="0"/>
                    </a:p>
                  </a:txBody>
                  <a:tcPr/>
                </a:tc>
                <a:tc>
                  <a:txBody>
                    <a:bodyPr/>
                    <a:lstStyle/>
                    <a:p>
                      <a:endParaRPr lang="en-US" dirty="0"/>
                    </a:p>
                  </a:txBody>
                  <a:tcPr/>
                </a:tc>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2018</a:t>
            </a:r>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8</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smtClean="0"/>
          </a:p>
        </p:txBody>
      </p:sp>
    </p:spTree>
    <p:extLst>
      <p:ext uri="{BB962C8B-B14F-4D97-AF65-F5344CB8AC3E}">
        <p14:creationId xmlns:p14="http://schemas.microsoft.com/office/powerpoint/2010/main" val="1733436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Main Agenda Items for the Week</a:t>
            </a:r>
            <a:endParaRPr lang="en-US" dirty="0"/>
          </a:p>
        </p:txBody>
      </p:sp>
      <p:sp>
        <p:nvSpPr>
          <p:cNvPr id="3" name="Inhaltsplatzhalter 2"/>
          <p:cNvSpPr>
            <a:spLocks noGrp="1"/>
          </p:cNvSpPr>
          <p:nvPr>
            <p:ph idx="1"/>
          </p:nvPr>
        </p:nvSpPr>
        <p:spPr/>
        <p:txBody>
          <a:bodyPr/>
          <a:lstStyle/>
          <a:p>
            <a:r>
              <a:rPr lang="en-US" dirty="0" smtClean="0"/>
              <a:t>Introduction to problem statement</a:t>
            </a:r>
          </a:p>
          <a:p>
            <a:r>
              <a:rPr lang="en-US" dirty="0" smtClean="0"/>
              <a:t>Creation of PAR / CSD</a:t>
            </a:r>
          </a:p>
          <a:p>
            <a:r>
              <a:rPr lang="en-US" dirty="0" smtClean="0"/>
              <a:t>Call for proposals</a:t>
            </a:r>
          </a:p>
          <a:p>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smtClean="0"/>
              <a:t>Jan. 2018 </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9</a:t>
            </a:fld>
            <a:endParaRPr lang="en-US" altLang="en-US"/>
          </a:p>
        </p:txBody>
      </p:sp>
    </p:spTree>
    <p:extLst>
      <p:ext uri="{BB962C8B-B14F-4D97-AF65-F5344CB8AC3E}">
        <p14:creationId xmlns:p14="http://schemas.microsoft.com/office/powerpoint/2010/main" val="3272682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107</TotalTime>
  <Words>1005</Words>
  <Application>Microsoft Macintosh PowerPoint</Application>
  <PresentationFormat>On-screen Show (4:3)</PresentationFormat>
  <Paragraphs>216</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Helvetica</vt:lpstr>
      <vt:lpstr>Monotype Sorts</vt:lpstr>
      <vt:lpstr>Times New Roman</vt:lpstr>
      <vt:lpstr>IEEE-P802_15_Rbt</vt:lpstr>
      <vt:lpstr>PowerPoint Presentation</vt:lpstr>
      <vt:lpstr>802.15 SG SECN Agenda January 2018 Plenary</vt:lpstr>
      <vt:lpstr>Instructions for the WG Chair</vt:lpstr>
      <vt:lpstr>Participants, Patents, and Duty to Inform</vt:lpstr>
      <vt:lpstr>Patent Related Links</vt:lpstr>
      <vt:lpstr>Call for Potentially Essential Patents</vt:lpstr>
      <vt:lpstr>Other Guidelines for IEEE WG Meetings</vt:lpstr>
      <vt:lpstr>SG SECN Schedule for the Week</vt:lpstr>
      <vt:lpstr>Main Agenda Items for the Week</vt:lpstr>
      <vt:lpstr>Draft Agenda</vt:lpstr>
      <vt:lpstr>Problem Statement (recap from Orlando with a few updates)</vt:lpstr>
      <vt:lpstr>Background </vt:lpstr>
      <vt:lpstr>Some Considerations</vt:lpstr>
      <vt:lpstr>IEEE 802.15.4 Auxiliary Security Header</vt:lpstr>
      <vt:lpstr>IEEE 802.15.4 Auxiliary Security Header</vt:lpstr>
      <vt:lpstr>IEEE 802.15.4 Auxiliary Security Header</vt:lpstr>
      <vt:lpstr>IEEE 802.15.4 Auxiliary Security Header</vt:lpstr>
      <vt:lpstr>Proposed Timeline</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334</cp:revision>
  <cp:lastPrinted>1998-02-10T13:28:06Z</cp:lastPrinted>
  <dcterms:created xsi:type="dcterms:W3CDTF">2017-03-12T21:31:02Z</dcterms:created>
  <dcterms:modified xsi:type="dcterms:W3CDTF">2018-01-16T17:46:33Z</dcterms:modified>
</cp:coreProperties>
</file>