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72" r:id="rId2"/>
  </p:sldMasterIdLst>
  <p:notesMasterIdLst>
    <p:notesMasterId r:id="rId21"/>
  </p:notesMasterIdLst>
  <p:handoutMasterIdLst>
    <p:handoutMasterId r:id="rId22"/>
  </p:handoutMasterIdLst>
  <p:sldIdLst>
    <p:sldId id="259" r:id="rId3"/>
    <p:sldId id="260" r:id="rId4"/>
    <p:sldId id="265" r:id="rId5"/>
    <p:sldId id="266" r:id="rId6"/>
    <p:sldId id="267" r:id="rId7"/>
    <p:sldId id="268" r:id="rId8"/>
    <p:sldId id="269" r:id="rId9"/>
    <p:sldId id="261" r:id="rId10"/>
    <p:sldId id="262" r:id="rId11"/>
    <p:sldId id="263" r:id="rId12"/>
    <p:sldId id="307" r:id="rId13"/>
    <p:sldId id="310" r:id="rId14"/>
    <p:sldId id="311" r:id="rId15"/>
    <p:sldId id="312" r:id="rId16"/>
    <p:sldId id="313" r:id="rId17"/>
    <p:sldId id="314" r:id="rId18"/>
    <p:sldId id="315" r:id="rId19"/>
    <p:sldId id="273" r:id="rId20"/>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autoAdjust="0"/>
    <p:restoredTop sz="94599" autoAdjust="0"/>
  </p:normalViewPr>
  <p:slideViewPr>
    <p:cSldViewPr>
      <p:cViewPr>
        <p:scale>
          <a:sx n="100" d="100"/>
          <a:sy n="100" d="100"/>
        </p:scale>
        <p:origin x="141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smtClean="0"/>
            </a:lvl1pPr>
          </a:lstStyle>
          <a:p>
            <a:pPr>
              <a:defRPr/>
            </a:pPr>
            <a:r>
              <a:rPr lang="en-US"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smtClean="0"/>
            </a:lvl1pPr>
          </a:lstStyle>
          <a:p>
            <a:pPr>
              <a:defRPr/>
            </a:pPr>
            <a:r>
              <a:rPr lang="en-US" altLang="en-US"/>
              <a:t>Page </a:t>
            </a:r>
            <a:fld id="{D155B0EA-C7B8-42C3-B56A-5BBDAD17CEE1}" type="slidenum">
              <a:rPr lang="en-US" altLang="en-US"/>
              <a:pPr>
                <a:defRPr/>
              </a:pPr>
              <a:t>‹#›</a:t>
            </a:fld>
            <a:endParaRPr lang="en-US" altLang="en-US"/>
          </a:p>
        </p:txBody>
      </p:sp>
      <p:sp>
        <p:nvSpPr>
          <p:cNvPr id="6150"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itchFamily="18" charset="0"/>
              </a:defRPr>
            </a:lvl1pPr>
            <a:lvl2pPr marL="461963" defTabSz="933450">
              <a:defRPr sz="2400">
                <a:solidFill>
                  <a:schemeClr val="tx1"/>
                </a:solidFill>
                <a:latin typeface="Times New Roman" pitchFamily="18" charset="0"/>
              </a:defRPr>
            </a:lvl2pPr>
            <a:lvl3pPr marL="923925" defTabSz="933450">
              <a:defRPr sz="2400">
                <a:solidFill>
                  <a:schemeClr val="tx1"/>
                </a:solidFill>
                <a:latin typeface="Times New Roman" pitchFamily="18" charset="0"/>
              </a:defRPr>
            </a:lvl3pPr>
            <a:lvl4pPr marL="1387475" defTabSz="933450">
              <a:defRPr sz="2400">
                <a:solidFill>
                  <a:schemeClr val="tx1"/>
                </a:solidFill>
                <a:latin typeface="Times New Roman" pitchFamily="18" charset="0"/>
              </a:defRPr>
            </a:lvl4pPr>
            <a:lvl5pPr marL="1849438" defTabSz="933450">
              <a:defRPr sz="2400">
                <a:solidFill>
                  <a:schemeClr val="tx1"/>
                </a:solidFill>
                <a:latin typeface="Times New Roman" pitchFamily="18" charset="0"/>
              </a:defRPr>
            </a:lvl5pPr>
            <a:lvl6pPr marL="2306638" defTabSz="933450" eaLnBrk="0" fontAlgn="base" hangingPunct="0">
              <a:spcBef>
                <a:spcPct val="0"/>
              </a:spcBef>
              <a:spcAft>
                <a:spcPct val="0"/>
              </a:spcAft>
              <a:defRPr sz="2400">
                <a:solidFill>
                  <a:schemeClr val="tx1"/>
                </a:solidFill>
                <a:latin typeface="Times New Roman" pitchFamily="18" charset="0"/>
              </a:defRPr>
            </a:lvl6pPr>
            <a:lvl7pPr marL="2763838" defTabSz="933450" eaLnBrk="0" fontAlgn="base" hangingPunct="0">
              <a:spcBef>
                <a:spcPct val="0"/>
              </a:spcBef>
              <a:spcAft>
                <a:spcPct val="0"/>
              </a:spcAft>
              <a:defRPr sz="2400">
                <a:solidFill>
                  <a:schemeClr val="tx1"/>
                </a:solidFill>
                <a:latin typeface="Times New Roman" pitchFamily="18" charset="0"/>
              </a:defRPr>
            </a:lvl7pPr>
            <a:lvl8pPr marL="3221038" defTabSz="933450" eaLnBrk="0" fontAlgn="base" hangingPunct="0">
              <a:spcBef>
                <a:spcPct val="0"/>
              </a:spcBef>
              <a:spcAft>
                <a:spcPct val="0"/>
              </a:spcAft>
              <a:defRPr sz="2400">
                <a:solidFill>
                  <a:schemeClr val="tx1"/>
                </a:solidFill>
                <a:latin typeface="Times New Roman" pitchFamily="18" charset="0"/>
              </a:defRPr>
            </a:lvl8pPr>
            <a:lvl9pPr marL="3678238" defTabSz="93345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1200" smtClean="0"/>
              <a:t>Submission</a:t>
            </a:r>
          </a:p>
        </p:txBody>
      </p:sp>
      <p:sp>
        <p:nvSpPr>
          <p:cNvPr id="6152"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486966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smtClean="0"/>
            </a:lvl1pPr>
          </a:lstStyle>
          <a:p>
            <a:pPr>
              <a:defRPr/>
            </a:pPr>
            <a:r>
              <a:rPr lang="en-US"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smtClean="0"/>
            </a:lvl1pPr>
          </a:lstStyle>
          <a:p>
            <a:pPr>
              <a:defRPr/>
            </a:pPr>
            <a:r>
              <a:rPr lang="en-US" altLang="en-US"/>
              <a:t>&lt;month year&gt;</a:t>
            </a:r>
          </a:p>
        </p:txBody>
      </p:sp>
      <p:sp>
        <p:nvSpPr>
          <p:cNvPr id="5124"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smtClean="0"/>
            </a:lvl5pPr>
          </a:lstStyle>
          <a:p>
            <a:pPr lvl="4">
              <a:defRPr/>
            </a:pPr>
            <a:r>
              <a:rPr lang="en-US"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mtClean="0"/>
            </a:lvl1pPr>
          </a:lstStyle>
          <a:p>
            <a:pPr>
              <a:defRPr/>
            </a:pPr>
            <a:r>
              <a:rPr lang="en-US" altLang="en-US"/>
              <a:t>Page </a:t>
            </a:r>
            <a:fld id="{5FEB5FDB-DE82-4AB7-8712-9A9F3663A589}" type="slidenum">
              <a:rPr lang="en-US" altLang="en-US"/>
              <a:pPr>
                <a:defRPr/>
              </a:pPr>
              <a:t>‹#›</a:t>
            </a:fld>
            <a:endParaRPr lang="en-US" altLang="en-US"/>
          </a:p>
        </p:txBody>
      </p:sp>
      <p:sp>
        <p:nvSpPr>
          <p:cNvPr id="5128"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5129"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4709211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7E57C057-3501-4EB0-A033-87875D124151}" type="slidenum">
              <a:rPr lang="en-US" altLang="en-US" sz="1200">
                <a:solidFill>
                  <a:prstClr val="black"/>
                </a:solidFill>
              </a:rPr>
              <a:pPr>
                <a:defRPr/>
              </a:pPr>
              <a:t>3</a:t>
            </a:fld>
            <a:endParaRPr lang="en-US" altLang="en-US" sz="1200">
              <a:solidFill>
                <a:prstClr val="black"/>
              </a:solidFill>
            </a:endParaRPr>
          </a:p>
        </p:txBody>
      </p:sp>
      <p:sp>
        <p:nvSpPr>
          <p:cNvPr id="13315" name="Rectangle 1026"/>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8" tIns="45035" rIns="91678" bIns="45035"/>
          <a:lstStyle/>
          <a:p>
            <a:endParaRPr lang="en-GB" altLang="en-US" smtClean="0"/>
          </a:p>
        </p:txBody>
      </p:sp>
      <p:sp>
        <p:nvSpPr>
          <p:cNvPr id="13316" name="Rectangle 1027"/>
          <p:cNvSpPr>
            <a:spLocks noGrp="1" noRot="1" noChangeAspect="1" noChangeArrowheads="1" noTextEdit="1"/>
          </p:cNvSpPr>
          <p:nvPr>
            <p:ph type="sldImg"/>
          </p:nvPr>
        </p:nvSpPr>
        <p:spPr>
          <a:xfrm>
            <a:off x="1154113" y="701675"/>
            <a:ext cx="4625975" cy="3468688"/>
          </a:xfrm>
          <a:ln w="12700" cap="flat">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xfrm>
            <a:off x="2933700" y="8985250"/>
            <a:ext cx="801688" cy="1846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666" eaLnBrk="0" hangingPunct="0">
              <a:defRPr sz="2300">
                <a:solidFill>
                  <a:schemeClr val="tx1"/>
                </a:solidFill>
                <a:latin typeface="Times New Roman" pitchFamily="18" charset="0"/>
              </a:defRPr>
            </a:lvl1pPr>
            <a:lvl2pPr marL="712118" indent="-273891" defTabSz="926666" eaLnBrk="0" hangingPunct="0">
              <a:defRPr sz="2300">
                <a:solidFill>
                  <a:schemeClr val="tx1"/>
                </a:solidFill>
                <a:latin typeface="Times New Roman" pitchFamily="18" charset="0"/>
              </a:defRPr>
            </a:lvl2pPr>
            <a:lvl3pPr marL="1095566" indent="-219113" defTabSz="926666" eaLnBrk="0" hangingPunct="0">
              <a:defRPr sz="2300">
                <a:solidFill>
                  <a:schemeClr val="tx1"/>
                </a:solidFill>
                <a:latin typeface="Times New Roman" pitchFamily="18" charset="0"/>
              </a:defRPr>
            </a:lvl3pPr>
            <a:lvl4pPr marL="1533792" indent="-219113" defTabSz="926666" eaLnBrk="0" hangingPunct="0">
              <a:defRPr sz="2300">
                <a:solidFill>
                  <a:schemeClr val="tx1"/>
                </a:solidFill>
                <a:latin typeface="Times New Roman" pitchFamily="18" charset="0"/>
              </a:defRPr>
            </a:lvl4pPr>
            <a:lvl5pPr marL="1972018" indent="-219113" defTabSz="926666" eaLnBrk="0" hangingPunct="0">
              <a:defRPr sz="2300">
                <a:solidFill>
                  <a:schemeClr val="tx1"/>
                </a:solidFill>
                <a:latin typeface="Times New Roman" pitchFamily="18" charset="0"/>
              </a:defRPr>
            </a:lvl5pPr>
            <a:lvl6pPr marL="2410244" indent="-219113" defTabSz="926666" eaLnBrk="0" fontAlgn="base" hangingPunct="0">
              <a:spcBef>
                <a:spcPct val="0"/>
              </a:spcBef>
              <a:spcAft>
                <a:spcPct val="0"/>
              </a:spcAft>
              <a:defRPr sz="2300">
                <a:solidFill>
                  <a:schemeClr val="tx1"/>
                </a:solidFill>
                <a:latin typeface="Times New Roman" pitchFamily="18" charset="0"/>
              </a:defRPr>
            </a:lvl6pPr>
            <a:lvl7pPr marL="2848470" indent="-219113" defTabSz="926666" eaLnBrk="0" fontAlgn="base" hangingPunct="0">
              <a:spcBef>
                <a:spcPct val="0"/>
              </a:spcBef>
              <a:spcAft>
                <a:spcPct val="0"/>
              </a:spcAft>
              <a:defRPr sz="2300">
                <a:solidFill>
                  <a:schemeClr val="tx1"/>
                </a:solidFill>
                <a:latin typeface="Times New Roman" pitchFamily="18" charset="0"/>
              </a:defRPr>
            </a:lvl7pPr>
            <a:lvl8pPr marL="3286697" indent="-219113" defTabSz="926666" eaLnBrk="0" fontAlgn="base" hangingPunct="0">
              <a:spcBef>
                <a:spcPct val="0"/>
              </a:spcBef>
              <a:spcAft>
                <a:spcPct val="0"/>
              </a:spcAft>
              <a:defRPr sz="2300">
                <a:solidFill>
                  <a:schemeClr val="tx1"/>
                </a:solidFill>
                <a:latin typeface="Times New Roman" pitchFamily="18" charset="0"/>
              </a:defRPr>
            </a:lvl8pPr>
            <a:lvl9pPr marL="3724923" indent="-219113" defTabSz="926666" eaLnBrk="0" fontAlgn="base" hangingPunct="0">
              <a:spcBef>
                <a:spcPct val="0"/>
              </a:spcBef>
              <a:spcAft>
                <a:spcPct val="0"/>
              </a:spcAft>
              <a:defRPr sz="2300">
                <a:solidFill>
                  <a:schemeClr val="tx1"/>
                </a:solidFill>
                <a:latin typeface="Times New Roman" pitchFamily="18" charset="0"/>
              </a:defRPr>
            </a:lvl9pPr>
          </a:lstStyle>
          <a:p>
            <a:pPr>
              <a:defRPr/>
            </a:pPr>
            <a:fld id="{F2CBAA80-FB16-4347-92C8-E9F14665C886}" type="slidenum">
              <a:rPr lang="en-US" altLang="en-US" sz="1200">
                <a:solidFill>
                  <a:prstClr val="black"/>
                </a:solidFill>
              </a:rPr>
              <a:pPr>
                <a:defRPr/>
              </a:pPr>
              <a:t>7</a:t>
            </a:fld>
            <a:endParaRPr lang="en-US" altLang="en-US" sz="1200">
              <a:solidFill>
                <a:prstClr val="black"/>
              </a:solidFill>
            </a:endParaRPr>
          </a:p>
        </p:txBody>
      </p:sp>
      <p:sp>
        <p:nvSpPr>
          <p:cNvPr id="14339" name="Rectangle 2"/>
          <p:cNvSpPr>
            <a:spLocks noGrp="1" noRot="1" noChangeAspect="1" noChangeArrowheads="1" noTextEdit="1"/>
          </p:cNvSpPr>
          <p:nvPr>
            <p:ph type="sldImg"/>
          </p:nvPr>
        </p:nvSpPr>
        <p:spPr>
          <a:xfrm>
            <a:off x="1154113" y="701675"/>
            <a:ext cx="4625975" cy="3468688"/>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CA61DD99-C9BB-4923-A4D0-63974C4618AE}" type="slidenum">
              <a:rPr lang="en-US" altLang="en-US"/>
              <a:pPr>
                <a:defRPr/>
              </a:pPr>
              <a:t>‹#›</a:t>
            </a:fld>
            <a:endParaRPr lang="en-US" altLang="en-US"/>
          </a:p>
        </p:txBody>
      </p:sp>
    </p:spTree>
    <p:extLst>
      <p:ext uri="{BB962C8B-B14F-4D97-AF65-F5344CB8AC3E}">
        <p14:creationId xmlns:p14="http://schemas.microsoft.com/office/powerpoint/2010/main" val="312588193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2FC7BA1E-1A3C-4B5D-9B83-5B34940DCE75}" type="slidenum">
              <a:rPr lang="en-US" altLang="en-US"/>
              <a:pPr>
                <a:defRPr/>
              </a:pPr>
              <a:t>‹#›</a:t>
            </a:fld>
            <a:endParaRPr lang="en-US" altLang="en-US"/>
          </a:p>
        </p:txBody>
      </p:sp>
    </p:spTree>
    <p:extLst>
      <p:ext uri="{BB962C8B-B14F-4D97-AF65-F5344CB8AC3E}">
        <p14:creationId xmlns:p14="http://schemas.microsoft.com/office/powerpoint/2010/main" val="2885462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850159D3-C163-4BBD-B2E0-71B0828CBD4D}" type="slidenum">
              <a:rPr lang="en-US" altLang="en-US"/>
              <a:pPr>
                <a:defRPr/>
              </a:pPr>
              <a:t>‹#›</a:t>
            </a:fld>
            <a:endParaRPr lang="en-US" altLang="en-US"/>
          </a:p>
        </p:txBody>
      </p:sp>
    </p:spTree>
    <p:extLst>
      <p:ext uri="{BB962C8B-B14F-4D97-AF65-F5344CB8AC3E}">
        <p14:creationId xmlns:p14="http://schemas.microsoft.com/office/powerpoint/2010/main" val="116815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88982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563071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0826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851801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1259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775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7513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446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AECCCC10-95A5-4A40-B619-D8FBFD7D6646}" type="slidenum">
              <a:rPr lang="en-US" altLang="en-US"/>
              <a:pPr>
                <a:defRPr/>
              </a:pPr>
              <a:t>‹#›</a:t>
            </a:fld>
            <a:endParaRPr lang="en-US" altLang="en-US"/>
          </a:p>
        </p:txBody>
      </p:sp>
    </p:spTree>
    <p:extLst>
      <p:ext uri="{BB962C8B-B14F-4D97-AF65-F5344CB8AC3E}">
        <p14:creationId xmlns:p14="http://schemas.microsoft.com/office/powerpoint/2010/main" val="26806785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88884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4702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70717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1825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en-US"/>
              <a:t>Slide </a:t>
            </a:r>
            <a:fld id="{F4A1C197-2786-4603-AB11-5395CC76E2CD}" type="slidenum">
              <a:rPr lang="en-US" altLang="en-US"/>
              <a:pPr>
                <a:defRPr/>
              </a:pPr>
              <a:t>‹#›</a:t>
            </a:fld>
            <a:endParaRPr lang="en-US" altLang="en-US"/>
          </a:p>
        </p:txBody>
      </p:sp>
    </p:spTree>
    <p:extLst>
      <p:ext uri="{BB962C8B-B14F-4D97-AF65-F5344CB8AC3E}">
        <p14:creationId xmlns:p14="http://schemas.microsoft.com/office/powerpoint/2010/main" val="2819694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smtClean="0"/>
            </a:lvl1pPr>
          </a:lstStyle>
          <a:p>
            <a:pPr>
              <a:defRPr/>
            </a:pPr>
            <a:r>
              <a:rPr lang="en-US" altLang="en-US" sz="1400" dirty="0" smtClean="0"/>
              <a:t>Nov. 2017</a:t>
            </a:r>
            <a:endParaRPr lang="en-US" altLang="en-US" sz="1400" dirty="0"/>
          </a:p>
        </p:txBody>
      </p:sp>
      <p:sp>
        <p:nvSpPr>
          <p:cNvPr id="6" name="Fußzeilenplatzhalter 5"/>
          <p:cNvSpPr>
            <a:spLocks noGrp="1"/>
          </p:cNvSpPr>
          <p:nvPr>
            <p:ph type="ftr" sz="quarter" idx="11"/>
          </p:nvPr>
        </p:nvSpPr>
        <p:spPr/>
        <p:txBody>
          <a:bodyPr/>
          <a:lstStyle>
            <a:lvl1pPr>
              <a:defRPr dirty="0" smtClean="0"/>
            </a:lvl1p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lvl1pPr>
              <a:defRPr smtClean="0"/>
            </a:lvl1pPr>
          </a:lstStyle>
          <a:p>
            <a:pPr>
              <a:defRPr/>
            </a:pPr>
            <a:r>
              <a:rPr lang="en-US" altLang="en-US"/>
              <a:t>Slide </a:t>
            </a:r>
            <a:fld id="{52F1B2CD-7625-4F18-8E05-E9EEC07E93CC}" type="slidenum">
              <a:rPr lang="en-US" altLang="en-US"/>
              <a:pPr>
                <a:defRPr/>
              </a:pPr>
              <a:t>‹#›</a:t>
            </a:fld>
            <a:endParaRPr lang="en-US" altLang="en-US"/>
          </a:p>
        </p:txBody>
      </p:sp>
    </p:spTree>
    <p:extLst>
      <p:ext uri="{BB962C8B-B14F-4D97-AF65-F5344CB8AC3E}">
        <p14:creationId xmlns:p14="http://schemas.microsoft.com/office/powerpoint/2010/main" val="3209577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en-US"/>
              <a:t>Slide </a:t>
            </a:r>
            <a:fld id="{8AE65431-8228-424E-B506-6A40843FF070}" type="slidenum">
              <a:rPr lang="en-US" altLang="en-US"/>
              <a:pPr>
                <a:defRPr/>
              </a:pPr>
              <a:t>‹#›</a:t>
            </a:fld>
            <a:endParaRPr lang="en-US" altLang="en-US"/>
          </a:p>
        </p:txBody>
      </p:sp>
    </p:spTree>
    <p:extLst>
      <p:ext uri="{BB962C8B-B14F-4D97-AF65-F5344CB8AC3E}">
        <p14:creationId xmlns:p14="http://schemas.microsoft.com/office/powerpoint/2010/main" val="893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en-US"/>
              <a:t>Slide </a:t>
            </a:r>
            <a:fld id="{601FCD64-390F-49E5-9CE4-7F6F7547B309}" type="slidenum">
              <a:rPr lang="en-US" altLang="en-US"/>
              <a:pPr>
                <a:defRPr/>
              </a:pPr>
              <a:t>‹#›</a:t>
            </a:fld>
            <a:endParaRPr lang="en-US" altLang="en-US"/>
          </a:p>
        </p:txBody>
      </p:sp>
    </p:spTree>
    <p:extLst>
      <p:ext uri="{BB962C8B-B14F-4D97-AF65-F5344CB8AC3E}">
        <p14:creationId xmlns:p14="http://schemas.microsoft.com/office/powerpoint/2010/main" val="4070980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en-US"/>
              <a:t>Slide </a:t>
            </a:r>
            <a:fld id="{CB0D41C4-DADD-4A73-8178-CCCFAB2676E1}" type="slidenum">
              <a:rPr lang="en-US" altLang="en-US"/>
              <a:pPr>
                <a:defRPr/>
              </a:pPr>
              <a:t>‹#›</a:t>
            </a:fld>
            <a:endParaRPr lang="en-US" altLang="en-US"/>
          </a:p>
        </p:txBody>
      </p:sp>
    </p:spTree>
    <p:extLst>
      <p:ext uri="{BB962C8B-B14F-4D97-AF65-F5344CB8AC3E}">
        <p14:creationId xmlns:p14="http://schemas.microsoft.com/office/powerpoint/2010/main" val="3547644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smtClean="0"/>
              <a:t>Titelmasterformat durch Klicken bearbeiten</a:t>
            </a:r>
            <a:endParaRPr lang="de-DE" dirty="0"/>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5F4C1F3-06E0-4A42-8490-7D5523201175}" type="slidenum">
              <a:rPr lang="en-US" altLang="en-US"/>
              <a:pPr>
                <a:defRPr/>
              </a:pPr>
              <a:t>‹#›</a:t>
            </a:fld>
            <a:endParaRPr lang="en-US" altLang="en-US"/>
          </a:p>
        </p:txBody>
      </p:sp>
    </p:spTree>
    <p:extLst>
      <p:ext uri="{BB962C8B-B14F-4D97-AF65-F5344CB8AC3E}">
        <p14:creationId xmlns:p14="http://schemas.microsoft.com/office/powerpoint/2010/main" val="7195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sz="1400" dirty="0" smtClean="0"/>
              <a:t>Nov. 2017</a:t>
            </a:r>
            <a:endParaRPr lang="en-US" altLang="en-US" sz="1400"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dirty="0" smtClean="0"/>
              <a:t>Don Sturek, </a:t>
            </a:r>
            <a:r>
              <a:rPr lang="en-US" altLang="en-US" dirty="0" err="1" smtClean="0"/>
              <a:t>Itron</a:t>
            </a: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en-US"/>
              <a:t>Slide </a:t>
            </a:r>
            <a:fld id="{6B93A8EE-B5D3-4522-A447-D1DBA4E77764}" type="slidenum">
              <a:rPr lang="en-US" altLang="en-US"/>
              <a:pPr>
                <a:defRPr/>
              </a:pPr>
              <a:t>‹#›</a:t>
            </a:fld>
            <a:endParaRPr lang="en-US" altLang="en-US"/>
          </a:p>
        </p:txBody>
      </p:sp>
    </p:spTree>
    <p:extLst>
      <p:ext uri="{BB962C8B-B14F-4D97-AF65-F5344CB8AC3E}">
        <p14:creationId xmlns:p14="http://schemas.microsoft.com/office/powerpoint/2010/main" val="403433342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de-DE" altLang="en-US" smtClean="0"/>
              <a:t>Textmasterformat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altLang="en-US" sz="1400" dirty="0" smtClean="0"/>
              <a:t>Jan. 2018</a:t>
            </a:r>
            <a:endParaRPr lang="en-US" altLang="en-US" sz="1400" dirty="0"/>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dirty="0" smtClean="0"/>
            </a:lvl1pPr>
          </a:lstStyle>
          <a:p>
            <a:pPr>
              <a:defRPr/>
            </a:pPr>
            <a:r>
              <a:rPr lang="en-US" altLang="en-US" dirty="0" smtClean="0"/>
              <a:t>Don Sturek, </a:t>
            </a:r>
            <a:r>
              <a:rPr lang="en-US" altLang="en-US" dirty="0" err="1" smtClean="0"/>
              <a:t>Itron</a:t>
            </a:r>
            <a:endParaRPr lang="en-US"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mtClean="0"/>
            </a:lvl1pPr>
          </a:lstStyle>
          <a:p>
            <a:pPr>
              <a:defRPr/>
            </a:pPr>
            <a:r>
              <a:rPr lang="en-US" altLang="en-US"/>
              <a:t>Slide </a:t>
            </a:r>
            <a:fld id="{7BD9AE10-2F0C-444F-9697-6FFCC3759E3A}" type="slidenum">
              <a:rPr lang="en-US" altLang="en-US"/>
              <a:pPr>
                <a:defRPr/>
              </a:pPr>
              <a:t>‹#›</a:t>
            </a:fld>
            <a:endParaRPr lang="en-US" altLang="en-US"/>
          </a:p>
        </p:txBody>
      </p:sp>
      <p:sp>
        <p:nvSpPr>
          <p:cNvPr id="1031" name="Rectangle 7"/>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r>
              <a:rPr lang="en-US" altLang="en-US" sz="1400" b="1" dirty="0"/>
              <a:t>doc.: IEEE </a:t>
            </a:r>
            <a:r>
              <a:rPr lang="en-US" altLang="en-US" sz="1400" b="1" dirty="0" smtClean="0"/>
              <a:t>802. 15-18-</a:t>
            </a:r>
            <a:r>
              <a:rPr lang="fi-FI" altLang="en-US" sz="1400" b="1" dirty="0" smtClean="0"/>
              <a:t>0027-00</a:t>
            </a:r>
            <a:r>
              <a:rPr lang="en-US" altLang="en-US" sz="1400" b="1" dirty="0" smtClean="0"/>
              <a:t>-</a:t>
            </a:r>
            <a:r>
              <a:rPr lang="en-US" altLang="en-US" sz="1400" b="1" dirty="0" err="1" smtClean="0"/>
              <a:t>secn</a:t>
            </a:r>
            <a:endParaRPr lang="en-US"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1"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8"/>
          <p:cNvSpPr>
            <a:spLocks noChangeShapeType="1"/>
          </p:cNvSpPr>
          <p:nvPr/>
        </p:nvSpPr>
        <p:spPr bwMode="auto">
          <a:xfrm flipV="1">
            <a:off x="533400" y="6400800"/>
            <a:ext cx="6746875" cy="6350"/>
          </a:xfrm>
          <a:prstGeom prst="line">
            <a:avLst/>
          </a:prstGeom>
          <a:noFill/>
          <a:ln w="50800">
            <a:solidFill>
              <a:srgbClr val="2944B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1" hangingPunct="1"/>
            <a:endParaRPr lang="de-DE" sz="2400">
              <a:solidFill>
                <a:srgbClr val="000000"/>
              </a:solidFill>
              <a:cs typeface="Arial" pitchFamily="34" charset="0"/>
            </a:endParaRPr>
          </a:p>
        </p:txBody>
      </p:sp>
      <p:pic>
        <p:nvPicPr>
          <p:cNvPr id="1029" name="Picture 12" descr="ieeebl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4113" y="6229350"/>
            <a:ext cx="1066800"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20"/>
          <p:cNvSpPr>
            <a:spLocks noChangeArrowheads="1"/>
          </p:cNvSpPr>
          <p:nvPr userDrawn="1"/>
        </p:nvSpPr>
        <p:spPr bwMode="auto">
          <a:xfrm>
            <a:off x="0" y="6410325"/>
            <a:ext cx="9144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GB" altLang="en-US" sz="1100" b="1" dirty="0" smtClean="0">
                <a:solidFill>
                  <a:srgbClr val="000099"/>
                </a:solidFill>
                <a:latin typeface="Arial" charset="0"/>
                <a:cs typeface="Arial" pitchFamily="34" charset="0"/>
              </a:rPr>
              <a:t>15 March 2015</a:t>
            </a:r>
            <a:endParaRPr lang="en-GB" altLang="en-US" sz="1100" b="1" dirty="0" smtClean="0">
              <a:solidFill>
                <a:srgbClr val="000099"/>
              </a:solidFill>
              <a:latin typeface="Arial" charset="0"/>
              <a:cs typeface="Arial" charset="0"/>
            </a:endParaRPr>
          </a:p>
        </p:txBody>
      </p:sp>
    </p:spTree>
    <p:extLst>
      <p:ext uri="{BB962C8B-B14F-4D97-AF65-F5344CB8AC3E}">
        <p14:creationId xmlns:p14="http://schemas.microsoft.com/office/powerpoint/2010/main" val="13174804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eaLnBrk="0" fontAlgn="base" hangingPunct="0">
        <a:spcBef>
          <a:spcPct val="0"/>
        </a:spcBef>
        <a:spcAft>
          <a:spcPct val="0"/>
        </a:spcAft>
        <a:defRPr sz="3600" b="1">
          <a:solidFill>
            <a:srgbClr val="000099"/>
          </a:solidFill>
          <a:latin typeface="Arial" charset="0"/>
        </a:defRPr>
      </a:lvl6pPr>
      <a:lvl7pPr marL="914400" algn="ctr" rtl="0" eaLnBrk="0" fontAlgn="base" hangingPunct="0">
        <a:spcBef>
          <a:spcPct val="0"/>
        </a:spcBef>
        <a:spcAft>
          <a:spcPct val="0"/>
        </a:spcAft>
        <a:defRPr sz="3600" b="1">
          <a:solidFill>
            <a:srgbClr val="000099"/>
          </a:solidFill>
          <a:latin typeface="Arial" charset="0"/>
        </a:defRPr>
      </a:lvl7pPr>
      <a:lvl8pPr marL="1371600" algn="ctr" rtl="0" eaLnBrk="0" fontAlgn="base" hangingPunct="0">
        <a:spcBef>
          <a:spcPct val="0"/>
        </a:spcBef>
        <a:spcAft>
          <a:spcPct val="0"/>
        </a:spcAft>
        <a:defRPr sz="3600" b="1">
          <a:solidFill>
            <a:srgbClr val="000099"/>
          </a:solidFill>
          <a:latin typeface="Arial" charset="0"/>
        </a:defRPr>
      </a:lvl8pPr>
      <a:lvl9pPr marL="1828800" algn="ctr" rtl="0" eaLnBrk="0" fontAlgn="base" hangingPunct="0">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lr>
          <a:srgbClr val="CC3300"/>
        </a:buClr>
        <a:buSzPct val="50000"/>
        <a:buFont typeface="Monotype Sorts"/>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5.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umsplatzhalter 1"/>
          <p:cNvSpPr>
            <a:spLocks noGrp="1"/>
          </p:cNvSpPr>
          <p:nvPr>
            <p:ph type="dt" sz="quarter" idx="10"/>
          </p:nvPr>
        </p:nvSpPr>
        <p:spPr>
          <a:xfrm>
            <a:off x="685800" y="378281"/>
            <a:ext cx="1600200" cy="215444"/>
          </a:xfr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z="1400" dirty="0" smtClean="0"/>
              <a:t>Jan. 2018</a:t>
            </a:r>
            <a:endParaRPr lang="en-US" altLang="en-US" sz="1400" dirty="0"/>
          </a:p>
        </p:txBody>
      </p:sp>
      <p:sp>
        <p:nvSpPr>
          <p:cNvPr id="3075" name="Fußzeilenplatzhalter 2"/>
          <p:cNvSpPr>
            <a:spLocks noGrp="1"/>
          </p:cNvSpPr>
          <p:nvPr>
            <p:ph type="ftr" sz="quarter" idx="11"/>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dirty="0" smtClean="0"/>
              <a:t>Don Sturek, </a:t>
            </a:r>
            <a:r>
              <a:rPr lang="en-US" altLang="en-US" dirty="0" err="1" smtClean="0"/>
              <a:t>Itron</a:t>
            </a:r>
            <a:endParaRPr lang="en-US" altLang="en-US" dirty="0"/>
          </a:p>
        </p:txBody>
      </p:sp>
      <p:sp>
        <p:nvSpPr>
          <p:cNvPr id="3076" name="Foliennummernplatzhalter 3"/>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ltLang="en-US"/>
              <a:t>Slide </a:t>
            </a:r>
            <a:fld id="{049B0792-D589-4959-95CB-096FC9FA4897}" type="slidenum">
              <a:rPr lang="en-US" altLang="en-US"/>
              <a:pPr/>
              <a:t>1</a:t>
            </a:fld>
            <a:endParaRPr lang="en-US" altLang="en-US"/>
          </a:p>
        </p:txBody>
      </p:sp>
      <p:sp>
        <p:nvSpPr>
          <p:cNvPr id="27651" name="Rectangle 3"/>
          <p:cNvSpPr>
            <a:spLocks noChangeArrowheads="1"/>
          </p:cNvSpPr>
          <p:nvPr/>
        </p:nvSpPr>
        <p:spPr bwMode="auto">
          <a:xfrm>
            <a:off x="1524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altLang="en-US" sz="1600" b="1" dirty="0">
              <a:solidFill>
                <a:schemeClr val="tx2"/>
              </a:solidFill>
            </a:endParaRPr>
          </a:p>
          <a:p>
            <a:pPr>
              <a:defRPr/>
            </a:pPr>
            <a:endParaRPr lang="en-US" altLang="en-US" sz="1600" dirty="0">
              <a:solidFill>
                <a:schemeClr val="tx2"/>
              </a:solidFill>
            </a:endParaRPr>
          </a:p>
          <a:p>
            <a:pPr>
              <a:defRPr/>
            </a:pPr>
            <a:r>
              <a:rPr lang="en-US" altLang="en-US" sz="1600" b="1" dirty="0">
                <a:solidFill>
                  <a:schemeClr val="tx2"/>
                </a:solidFill>
              </a:rPr>
              <a:t>Submission Title:</a:t>
            </a:r>
            <a:r>
              <a:rPr lang="en-US" altLang="en-US" sz="1600" dirty="0">
                <a:solidFill>
                  <a:schemeClr val="tx2"/>
                </a:solidFill>
              </a:rPr>
              <a:t> </a:t>
            </a:r>
            <a:r>
              <a:rPr lang="en-US" altLang="en-US" sz="1600" dirty="0" smtClean="0">
                <a:solidFill>
                  <a:schemeClr val="tx2"/>
                </a:solidFill>
              </a:rPr>
              <a:t>[SG SECN Agenda January 2018 Interim]</a:t>
            </a:r>
            <a:endParaRPr lang="en-US" altLang="en-US" sz="1600" dirty="0">
              <a:solidFill>
                <a:schemeClr val="tx2"/>
              </a:solidFill>
            </a:endParaRPr>
          </a:p>
          <a:p>
            <a:pPr>
              <a:defRPr/>
            </a:pPr>
            <a:r>
              <a:rPr lang="en-US" altLang="en-US" sz="1600" b="1" dirty="0">
                <a:solidFill>
                  <a:schemeClr val="tx2"/>
                </a:solidFill>
              </a:rPr>
              <a:t>Date Submitted: </a:t>
            </a:r>
            <a:r>
              <a:rPr lang="en-US" altLang="en-US" sz="1600" dirty="0" smtClean="0">
                <a:solidFill>
                  <a:schemeClr val="tx2"/>
                </a:solidFill>
              </a:rPr>
              <a:t>[17 January, 2018]</a:t>
            </a:r>
            <a:r>
              <a:rPr lang="en-US" altLang="en-US" sz="1600" dirty="0">
                <a:solidFill>
                  <a:schemeClr val="tx2"/>
                </a:solidFill>
              </a:rPr>
              <a:t>	</a:t>
            </a:r>
          </a:p>
          <a:p>
            <a:pPr>
              <a:defRPr/>
            </a:pPr>
            <a:r>
              <a:rPr lang="en-US" altLang="en-US" sz="1600" b="1" dirty="0">
                <a:solidFill>
                  <a:schemeClr val="tx2"/>
                </a:solidFill>
              </a:rPr>
              <a:t>Source:</a:t>
            </a:r>
            <a:r>
              <a:rPr lang="en-US" altLang="en-US" sz="1600" dirty="0">
                <a:solidFill>
                  <a:schemeClr val="tx2"/>
                </a:solidFill>
              </a:rPr>
              <a:t> </a:t>
            </a:r>
            <a:r>
              <a:rPr lang="en-US" altLang="en-US" sz="1600" dirty="0" smtClean="0">
                <a:solidFill>
                  <a:schemeClr val="tx2"/>
                </a:solidFill>
              </a:rPr>
              <a:t>[Don Sturek] </a:t>
            </a:r>
            <a:r>
              <a:rPr lang="en-US" altLang="en-US" sz="1600" dirty="0">
                <a:solidFill>
                  <a:schemeClr val="tx2"/>
                </a:solidFill>
              </a:rPr>
              <a:t>Company </a:t>
            </a:r>
            <a:r>
              <a:rPr lang="en-US" altLang="en-US" sz="1600" dirty="0" smtClean="0">
                <a:solidFill>
                  <a:schemeClr val="tx2"/>
                </a:solidFill>
              </a:rPr>
              <a:t>[</a:t>
            </a:r>
            <a:r>
              <a:rPr lang="en-US" altLang="en-US" sz="1600" dirty="0" err="1" smtClean="0">
                <a:solidFill>
                  <a:schemeClr val="tx2"/>
                </a:solidFill>
              </a:rPr>
              <a:t>Itron</a:t>
            </a:r>
            <a:r>
              <a:rPr lang="en-US" altLang="en-US" sz="1600" dirty="0" smtClean="0">
                <a:solidFill>
                  <a:schemeClr val="tx2"/>
                </a:solidFill>
              </a:rPr>
              <a:t>]</a:t>
            </a:r>
            <a:endParaRPr lang="en-US" altLang="en-US" sz="1600" dirty="0">
              <a:solidFill>
                <a:schemeClr val="tx2"/>
              </a:solidFill>
            </a:endParaRPr>
          </a:p>
          <a:p>
            <a:pPr>
              <a:defRPr/>
            </a:pPr>
            <a:r>
              <a:rPr lang="en-US" altLang="en-US" sz="1600" dirty="0">
                <a:solidFill>
                  <a:schemeClr val="tx2"/>
                </a:solidFill>
              </a:rPr>
              <a:t>Address </a:t>
            </a:r>
            <a:r>
              <a:rPr lang="en-US" altLang="en-US" sz="1600" dirty="0" smtClean="0">
                <a:solidFill>
                  <a:schemeClr val="tx2"/>
                </a:solidFill>
              </a:rPr>
              <a:t>[230 W. Tasman Drive, San Jose, CA  95134]</a:t>
            </a:r>
            <a:endParaRPr lang="en-US" altLang="en-US" sz="1600" dirty="0">
              <a:solidFill>
                <a:schemeClr val="tx2"/>
              </a:solidFill>
            </a:endParaRPr>
          </a:p>
          <a:p>
            <a:pPr>
              <a:defRPr/>
            </a:pPr>
            <a:r>
              <a:rPr lang="en-US" altLang="en-US" sz="1600" dirty="0">
                <a:solidFill>
                  <a:schemeClr val="tx2"/>
                </a:solidFill>
              </a:rPr>
              <a:t>Voice</a:t>
            </a:r>
            <a:r>
              <a:rPr lang="en-US" altLang="en-US" sz="1600" dirty="0" smtClean="0">
                <a:solidFill>
                  <a:schemeClr val="tx2"/>
                </a:solidFill>
              </a:rPr>
              <a:t>:[+1 669 770 4790], </a:t>
            </a:r>
            <a:r>
              <a:rPr lang="en-US" altLang="en-US" sz="1600" dirty="0">
                <a:solidFill>
                  <a:schemeClr val="tx2"/>
                </a:solidFill>
              </a:rPr>
              <a:t>FAX: </a:t>
            </a:r>
            <a:r>
              <a:rPr lang="en-US" altLang="en-US" sz="1600" dirty="0" smtClean="0">
                <a:solidFill>
                  <a:schemeClr val="tx2"/>
                </a:solidFill>
              </a:rPr>
              <a:t>[+1 866 776 0015], </a:t>
            </a:r>
            <a:r>
              <a:rPr lang="en-US" altLang="en-US" sz="1600" dirty="0">
                <a:solidFill>
                  <a:schemeClr val="tx2"/>
                </a:solidFill>
              </a:rPr>
              <a:t>E-Mail</a:t>
            </a:r>
            <a:r>
              <a:rPr lang="en-US" altLang="en-US" sz="1600" dirty="0" smtClean="0">
                <a:solidFill>
                  <a:schemeClr val="tx2"/>
                </a:solidFill>
              </a:rPr>
              <a:t>:[</a:t>
            </a:r>
            <a:r>
              <a:rPr lang="en-US" altLang="en-US" sz="1600" dirty="0" err="1" smtClean="0">
                <a:solidFill>
                  <a:schemeClr val="tx2"/>
                </a:solidFill>
              </a:rPr>
              <a:t>don.sturek@itron.com</a:t>
            </a:r>
            <a:r>
              <a:rPr lang="en-US" altLang="en-US" sz="1600" dirty="0" smtClean="0">
                <a:solidFill>
                  <a:schemeClr val="tx2"/>
                </a:solidFill>
              </a:rPr>
              <a:t>]</a:t>
            </a:r>
            <a:r>
              <a:rPr lang="en-US" altLang="en-US" sz="1600" dirty="0">
                <a:solidFill>
                  <a:schemeClr val="tx2"/>
                </a:solidFill>
              </a:rPr>
              <a:t>	</a:t>
            </a:r>
          </a:p>
          <a:p>
            <a:pPr>
              <a:spcBef>
                <a:spcPts val="600"/>
              </a:spcBef>
              <a:spcAft>
                <a:spcPts val="600"/>
              </a:spcAft>
              <a:defRPr/>
            </a:pPr>
            <a:r>
              <a:rPr lang="en-US" altLang="en-US" sz="1600" b="1" dirty="0">
                <a:solidFill>
                  <a:schemeClr val="tx2"/>
                </a:solidFill>
              </a:rPr>
              <a:t>Re:</a:t>
            </a:r>
            <a:r>
              <a:rPr lang="en-US" altLang="en-US" sz="1600" dirty="0">
                <a:solidFill>
                  <a:schemeClr val="tx2"/>
                </a:solidFill>
              </a:rPr>
              <a:t> </a:t>
            </a:r>
            <a:r>
              <a:rPr lang="en-US" altLang="en-US" sz="1600" dirty="0" smtClean="0">
                <a:solidFill>
                  <a:schemeClr val="tx2"/>
                </a:solidFill>
              </a:rPr>
              <a:t>[]</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Abstract:</a:t>
            </a:r>
            <a:r>
              <a:rPr lang="en-US" altLang="en-US" sz="1600" dirty="0">
                <a:solidFill>
                  <a:schemeClr val="tx2"/>
                </a:solidFill>
              </a:rPr>
              <a:t>	</a:t>
            </a:r>
            <a:r>
              <a:rPr lang="en-US" altLang="en-US" sz="1600" dirty="0" smtClean="0">
                <a:solidFill>
                  <a:schemeClr val="tx2"/>
                </a:solidFill>
              </a:rPr>
              <a:t>[</a:t>
            </a:r>
            <a:r>
              <a:rPr lang="en-US" altLang="en-US" sz="1600" dirty="0">
                <a:solidFill>
                  <a:schemeClr val="tx2"/>
                </a:solidFill>
              </a:rPr>
              <a:t>Contains the </a:t>
            </a:r>
            <a:r>
              <a:rPr lang="en-US" altLang="en-US" sz="1600" dirty="0" smtClean="0">
                <a:solidFill>
                  <a:schemeClr val="tx2"/>
                </a:solidFill>
              </a:rPr>
              <a:t>agenda of </a:t>
            </a:r>
            <a:r>
              <a:rPr lang="en-US" altLang="en-US" sz="1600" dirty="0">
                <a:solidFill>
                  <a:schemeClr val="tx2"/>
                </a:solidFill>
              </a:rPr>
              <a:t>the </a:t>
            </a:r>
            <a:r>
              <a:rPr lang="en-US" altLang="en-US" sz="1600" dirty="0" smtClean="0">
                <a:solidFill>
                  <a:schemeClr val="tx2"/>
                </a:solidFill>
              </a:rPr>
              <a:t>SG SECN]</a:t>
            </a:r>
            <a:endParaRPr lang="en-US" altLang="en-US" sz="1600" dirty="0">
              <a:solidFill>
                <a:schemeClr val="tx2"/>
              </a:solidFill>
            </a:endParaRPr>
          </a:p>
          <a:p>
            <a:pPr>
              <a:spcBef>
                <a:spcPts val="600"/>
              </a:spcBef>
              <a:spcAft>
                <a:spcPts val="600"/>
              </a:spcAft>
              <a:defRPr/>
            </a:pPr>
            <a:r>
              <a:rPr lang="en-US" altLang="en-US" sz="1600" b="1" dirty="0">
                <a:solidFill>
                  <a:schemeClr val="tx2"/>
                </a:solidFill>
              </a:rPr>
              <a:t>Purpose:</a:t>
            </a:r>
            <a:r>
              <a:rPr lang="en-US" altLang="en-US" sz="1600" dirty="0">
                <a:solidFill>
                  <a:schemeClr val="tx2"/>
                </a:solidFill>
              </a:rPr>
              <a:t>	</a:t>
            </a:r>
            <a:r>
              <a:rPr lang="en-US" altLang="en-US" sz="1600" dirty="0" smtClean="0">
                <a:solidFill>
                  <a:schemeClr val="tx2"/>
                </a:solidFill>
              </a:rPr>
              <a:t>[Agenda for January 2018 SG SECN]</a:t>
            </a:r>
            <a:endParaRPr lang="en-US" altLang="en-US" sz="1600" dirty="0">
              <a:solidFill>
                <a:schemeClr val="tx2"/>
              </a:solidFill>
            </a:endParaRPr>
          </a:p>
          <a:p>
            <a:pPr>
              <a:defRPr/>
            </a:pPr>
            <a:r>
              <a:rPr lang="en-US" altLang="en-US" sz="1600" b="1" dirty="0">
                <a:solidFill>
                  <a:schemeClr val="tx2"/>
                </a:solidFill>
              </a:rPr>
              <a:t>Notice:</a:t>
            </a:r>
            <a:r>
              <a:rPr lang="en-US"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altLang="en-US" sz="1600" b="1" dirty="0">
                <a:solidFill>
                  <a:schemeClr val="tx2"/>
                </a:solidFill>
              </a:rPr>
              <a:t>Release:</a:t>
            </a:r>
            <a:r>
              <a:rPr lang="en-US"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US" dirty="0" smtClean="0"/>
              <a:t>Draft Agenda</a:t>
            </a:r>
            <a:endParaRPr lang="en-US" dirty="0"/>
          </a:p>
        </p:txBody>
      </p:sp>
      <p:sp>
        <p:nvSpPr>
          <p:cNvPr id="8" name="Inhaltsplatzhalter 7"/>
          <p:cNvSpPr>
            <a:spLocks noGrp="1"/>
          </p:cNvSpPr>
          <p:nvPr>
            <p:ph sz="half" idx="1"/>
          </p:nvPr>
        </p:nvSpPr>
        <p:spPr>
          <a:xfrm>
            <a:off x="323528" y="1628800"/>
            <a:ext cx="4172272" cy="4467200"/>
          </a:xfrm>
        </p:spPr>
        <p:txBody>
          <a:bodyPr/>
          <a:lstStyle/>
          <a:p>
            <a:r>
              <a:rPr lang="en-US" sz="1800" dirty="0" smtClean="0"/>
              <a:t>Wednesday </a:t>
            </a:r>
            <a:r>
              <a:rPr lang="en-US" sz="1800" dirty="0"/>
              <a:t>PM1 </a:t>
            </a:r>
            <a:endParaRPr lang="en-US" sz="1800" dirty="0" smtClean="0"/>
          </a:p>
          <a:p>
            <a:pPr lvl="1"/>
            <a:r>
              <a:rPr lang="en-US" sz="1400" dirty="0"/>
              <a:t>Open</a:t>
            </a:r>
          </a:p>
          <a:p>
            <a:pPr lvl="1"/>
            <a:r>
              <a:rPr lang="en-US" sz="1400" dirty="0"/>
              <a:t>IEEE-SA Stds. Board Bylaws on Patents in Std's. &amp; Guidelines</a:t>
            </a:r>
          </a:p>
          <a:p>
            <a:pPr lvl="1"/>
            <a:r>
              <a:rPr lang="en-US" sz="1400" dirty="0"/>
              <a:t>Approval of the </a:t>
            </a:r>
            <a:r>
              <a:rPr lang="en-US" sz="1400" dirty="0" smtClean="0"/>
              <a:t>Agenda</a:t>
            </a:r>
          </a:p>
          <a:p>
            <a:pPr lvl="1"/>
            <a:r>
              <a:rPr lang="en-US" sz="1400" dirty="0" smtClean="0"/>
              <a:t>Problem statement</a:t>
            </a:r>
            <a:endParaRPr lang="en-US" sz="1400" dirty="0"/>
          </a:p>
          <a:p>
            <a:pPr lvl="1"/>
            <a:r>
              <a:rPr lang="en-US" sz="1400" dirty="0" smtClean="0"/>
              <a:t>Discussion </a:t>
            </a:r>
            <a:r>
              <a:rPr lang="en-US" sz="1400" dirty="0"/>
              <a:t>of PAR/CSD</a:t>
            </a:r>
          </a:p>
          <a:p>
            <a:pPr lvl="1"/>
            <a:r>
              <a:rPr lang="en-US" sz="1400" dirty="0" smtClean="0"/>
              <a:t>Recess</a:t>
            </a:r>
            <a:endParaRPr lang="en-US" sz="1400" dirty="0"/>
          </a:p>
          <a:p>
            <a:r>
              <a:rPr lang="en-US" sz="1800" dirty="0" smtClean="0"/>
              <a:t>Wednesday PM2 </a:t>
            </a:r>
          </a:p>
          <a:p>
            <a:pPr lvl="1"/>
            <a:r>
              <a:rPr lang="en-US" sz="1400" dirty="0" smtClean="0"/>
              <a:t>Open</a:t>
            </a:r>
            <a:endParaRPr lang="en-US" sz="1400" dirty="0"/>
          </a:p>
          <a:p>
            <a:pPr lvl="1"/>
            <a:r>
              <a:rPr lang="en-US" sz="1400" dirty="0" smtClean="0"/>
              <a:t>Discussion of PAR/CSD</a:t>
            </a:r>
          </a:p>
          <a:p>
            <a:pPr lvl="1"/>
            <a:r>
              <a:rPr lang="en-US" sz="1400" dirty="0" smtClean="0"/>
              <a:t>And/or Start on Call for Proposals</a:t>
            </a:r>
            <a:endParaRPr lang="en-US" sz="1400" dirty="0"/>
          </a:p>
          <a:p>
            <a:pPr lvl="1"/>
            <a:r>
              <a:rPr lang="en-US" sz="1400" dirty="0"/>
              <a:t>Recess</a:t>
            </a:r>
          </a:p>
          <a:p>
            <a:endParaRPr lang="en-US" sz="1800" dirty="0"/>
          </a:p>
        </p:txBody>
      </p:sp>
      <p:sp>
        <p:nvSpPr>
          <p:cNvPr id="9" name="Inhaltsplatzhalter 8"/>
          <p:cNvSpPr>
            <a:spLocks noGrp="1"/>
          </p:cNvSpPr>
          <p:nvPr>
            <p:ph sz="half" idx="2"/>
          </p:nvPr>
        </p:nvSpPr>
        <p:spPr>
          <a:xfrm>
            <a:off x="4648200" y="1628800"/>
            <a:ext cx="3956248" cy="4467200"/>
          </a:xfrm>
        </p:spPr>
        <p:txBody>
          <a:bodyPr/>
          <a:lstStyle/>
          <a:p>
            <a:r>
              <a:rPr lang="en-US" sz="1800" dirty="0" smtClean="0"/>
              <a:t>Thursday </a:t>
            </a:r>
            <a:r>
              <a:rPr lang="en-US" sz="1800" dirty="0"/>
              <a:t>A</a:t>
            </a:r>
            <a:r>
              <a:rPr lang="en-US" sz="1800" dirty="0" smtClean="0"/>
              <a:t>M1 </a:t>
            </a:r>
            <a:endParaRPr lang="en-US" sz="1800" dirty="0"/>
          </a:p>
          <a:p>
            <a:pPr lvl="1"/>
            <a:r>
              <a:rPr lang="en-US" sz="1400" dirty="0"/>
              <a:t>Open</a:t>
            </a:r>
          </a:p>
          <a:p>
            <a:pPr lvl="1"/>
            <a:r>
              <a:rPr lang="en-US" sz="1400" dirty="0"/>
              <a:t>Discussion of </a:t>
            </a:r>
            <a:r>
              <a:rPr lang="en-US" sz="1400" dirty="0" smtClean="0"/>
              <a:t>PAR/CSD</a:t>
            </a:r>
          </a:p>
          <a:p>
            <a:pPr lvl="1"/>
            <a:r>
              <a:rPr lang="en-US" sz="1400" dirty="0" smtClean="0"/>
              <a:t>And/or Continue on Call for Proposals</a:t>
            </a:r>
            <a:endParaRPr lang="en-US" sz="1400" dirty="0"/>
          </a:p>
          <a:p>
            <a:pPr lvl="1"/>
            <a:r>
              <a:rPr lang="en-US" sz="1400" dirty="0" smtClean="0"/>
              <a:t>Recess</a:t>
            </a:r>
            <a:endParaRPr lang="en-US" sz="1400" dirty="0"/>
          </a:p>
          <a:p>
            <a:pPr lvl="1"/>
            <a:endParaRPr lang="en-US" sz="1400" dirty="0"/>
          </a:p>
          <a:p>
            <a:r>
              <a:rPr lang="en-US" sz="1800" dirty="0" smtClean="0"/>
              <a:t>Thursday </a:t>
            </a:r>
            <a:r>
              <a:rPr lang="en-US" sz="1800" dirty="0"/>
              <a:t>PM1 </a:t>
            </a:r>
            <a:endParaRPr lang="en-US" sz="1800" dirty="0" smtClean="0"/>
          </a:p>
          <a:p>
            <a:pPr lvl="1"/>
            <a:r>
              <a:rPr lang="en-US" sz="1400" dirty="0"/>
              <a:t>Open</a:t>
            </a:r>
          </a:p>
          <a:p>
            <a:pPr lvl="1"/>
            <a:r>
              <a:rPr lang="en-US" sz="1400" dirty="0"/>
              <a:t>Discussion of PAR/CSD</a:t>
            </a:r>
          </a:p>
          <a:p>
            <a:pPr lvl="1"/>
            <a:r>
              <a:rPr lang="en-US" sz="1400" dirty="0" smtClean="0"/>
              <a:t>Complete Call for Proposals</a:t>
            </a:r>
            <a:endParaRPr lang="en-US" sz="1400" dirty="0"/>
          </a:p>
          <a:p>
            <a:pPr lvl="1"/>
            <a:r>
              <a:rPr lang="en-US" sz="1400" dirty="0"/>
              <a:t>Adjourn </a:t>
            </a:r>
            <a:r>
              <a:rPr lang="en-US" sz="1400" dirty="0" smtClean="0"/>
              <a:t>SG SECN</a:t>
            </a:r>
            <a:endParaRPr lang="en-US" sz="1400" dirty="0"/>
          </a:p>
          <a:p>
            <a:endParaRPr lang="en-US" sz="1800" dirty="0"/>
          </a:p>
          <a:p>
            <a:endParaRPr lang="en-US" dirty="0" smtClean="0"/>
          </a:p>
        </p:txBody>
      </p:sp>
      <p:sp>
        <p:nvSpPr>
          <p:cNvPr id="4" name="Datumsplatzhalter 3"/>
          <p:cNvSpPr>
            <a:spLocks noGrp="1"/>
          </p:cNvSpPr>
          <p:nvPr>
            <p:ph type="dt" sz="half" idx="10"/>
          </p:nvPr>
        </p:nvSpPr>
        <p:spPr/>
        <p:txBody>
          <a:bodyPr/>
          <a:lstStyle/>
          <a:p>
            <a:pPr>
              <a:defRPr/>
            </a:pPr>
            <a:r>
              <a:rPr lang="en-US" altLang="en-US" dirty="0"/>
              <a:t>Jan. 2018 </a:t>
            </a:r>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3714824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685800" y="1981200"/>
            <a:ext cx="7772400" cy="1066800"/>
          </a:xfrm>
        </p:spPr>
        <p:txBody>
          <a:bodyPr/>
          <a:lstStyle/>
          <a:p>
            <a:r>
              <a:rPr lang="en-US" dirty="0" smtClean="0"/>
              <a:t>Problem Statement</a:t>
            </a:r>
            <a:br>
              <a:rPr lang="en-US" dirty="0" smtClean="0"/>
            </a:br>
            <a:r>
              <a:rPr lang="en-US" dirty="0" smtClean="0"/>
              <a:t>(recap from Orlando with a few updates)</a:t>
            </a:r>
            <a:endParaRPr lang="en-US" dirty="0"/>
          </a:p>
        </p:txBody>
      </p:sp>
      <p:sp>
        <p:nvSpPr>
          <p:cNvPr id="9" name="Inhaltsplatzhalter 8"/>
          <p:cNvSpPr>
            <a:spLocks noGrp="1"/>
          </p:cNvSpPr>
          <p:nvPr>
            <p:ph idx="1"/>
          </p:nvPr>
        </p:nvSpPr>
        <p:spPr/>
        <p:txBody>
          <a:bodyPr/>
          <a:lstStyle/>
          <a:p>
            <a:endParaRPr lang="en-US" dirty="0"/>
          </a:p>
          <a:p>
            <a:endParaRPr lang="en-US" dirty="0" smtClean="0"/>
          </a:p>
        </p:txBody>
      </p:sp>
      <p:sp>
        <p:nvSpPr>
          <p:cNvPr id="5" name="Datumsplatzhalter 4"/>
          <p:cNvSpPr>
            <a:spLocks noGrp="1"/>
          </p:cNvSpPr>
          <p:nvPr>
            <p:ph type="dt" sz="half" idx="10"/>
          </p:nvPr>
        </p:nvSpPr>
        <p:spPr/>
        <p:txBody>
          <a:bodyPr/>
          <a:lstStyle/>
          <a:p>
            <a:pPr>
              <a:defRPr/>
            </a:pPr>
            <a:r>
              <a:rPr lang="en-US" altLang="en-US" dirty="0"/>
              <a:t>Jan. 2018 </a:t>
            </a:r>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11</a:t>
            </a:fld>
            <a:endParaRPr lang="en-US" altLang="en-US"/>
          </a:p>
        </p:txBody>
      </p:sp>
    </p:spTree>
    <p:extLst>
      <p:ext uri="{BB962C8B-B14F-4D97-AF65-F5344CB8AC3E}">
        <p14:creationId xmlns:p14="http://schemas.microsoft.com/office/powerpoint/2010/main" val="219978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Background</a:t>
            </a:r>
            <a:br>
              <a:rPr lang="en-US" b="1" dirty="0" smtClean="0"/>
            </a:br>
            <a:endParaRPr lang="en-US" b="1" dirty="0"/>
          </a:p>
        </p:txBody>
      </p:sp>
      <p:sp>
        <p:nvSpPr>
          <p:cNvPr id="3" name="Content Placeholder 2"/>
          <p:cNvSpPr>
            <a:spLocks noGrp="1"/>
          </p:cNvSpPr>
          <p:nvPr>
            <p:ph idx="1"/>
          </p:nvPr>
        </p:nvSpPr>
        <p:spPr>
          <a:xfrm>
            <a:off x="209826" y="1524000"/>
            <a:ext cx="8934173" cy="4859130"/>
          </a:xfrm>
        </p:spPr>
        <p:txBody>
          <a:bodyPr>
            <a:normAutofit/>
          </a:bodyPr>
          <a:lstStyle/>
          <a:p>
            <a:r>
              <a:rPr lang="en-US" sz="2800" dirty="0" smtClean="0"/>
              <a:t>For the IEEE 802.15.4-2015 auxiliary security header, there is only the option to use AES-128 for encryption (or no security)</a:t>
            </a:r>
          </a:p>
          <a:p>
            <a:r>
              <a:rPr lang="en-US" sz="2800" dirty="0" smtClean="0"/>
              <a:t>There is no cipher suite or key size negotiation option, only the size of the Message Integrity Code (MIC) can be varied</a:t>
            </a:r>
          </a:p>
          <a:p>
            <a:r>
              <a:rPr lang="en-US" sz="2800" dirty="0" smtClean="0"/>
              <a:t>Per NISTIR 7628 Vol 1, key length lifetimes for AES-128 and AES-256 are 2030 or after</a:t>
            </a:r>
          </a:p>
          <a:p>
            <a:r>
              <a:rPr lang="en-US" sz="2800" dirty="0" smtClean="0"/>
              <a:t>That said, key critical infrastructure customers like utilities are asking about AES-256 support (now)</a:t>
            </a:r>
          </a:p>
          <a:p>
            <a:endParaRPr lang="en-US" sz="2800" dirty="0"/>
          </a:p>
          <a:p>
            <a:endParaRPr lang="en-US" sz="2800" dirty="0" smtClean="0"/>
          </a:p>
          <a:p>
            <a:endParaRPr lang="en-US" sz="28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12</a:t>
            </a:fld>
            <a:endParaRPr lang="en-US"/>
          </a:p>
        </p:txBody>
      </p:sp>
    </p:spTree>
    <p:extLst>
      <p:ext uri="{BB962C8B-B14F-4D97-AF65-F5344CB8AC3E}">
        <p14:creationId xmlns:p14="http://schemas.microsoft.com/office/powerpoint/2010/main" val="60020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normAutofit fontScale="90000"/>
          </a:bodyPr>
          <a:lstStyle/>
          <a:p>
            <a:pPr algn="ctr"/>
            <a:r>
              <a:rPr lang="en-US" b="1" dirty="0" smtClean="0"/>
              <a:t>Some Considerations</a:t>
            </a:r>
            <a:endParaRPr lang="en-US" b="1" dirty="0"/>
          </a:p>
        </p:txBody>
      </p:sp>
      <p:sp>
        <p:nvSpPr>
          <p:cNvPr id="3" name="Content Placeholder 2"/>
          <p:cNvSpPr>
            <a:spLocks noGrp="1"/>
          </p:cNvSpPr>
          <p:nvPr>
            <p:ph idx="1"/>
          </p:nvPr>
        </p:nvSpPr>
        <p:spPr>
          <a:xfrm>
            <a:off x="209827" y="1219200"/>
            <a:ext cx="8601888" cy="5163930"/>
          </a:xfrm>
        </p:spPr>
        <p:txBody>
          <a:bodyPr>
            <a:normAutofit/>
          </a:bodyPr>
          <a:lstStyle/>
          <a:p>
            <a:r>
              <a:rPr lang="en-US" sz="2800" dirty="0" smtClean="0"/>
              <a:t>Cipher Suite and Key Length Negotiation</a:t>
            </a:r>
          </a:p>
          <a:p>
            <a:pPr lvl="1"/>
            <a:r>
              <a:rPr lang="en-US" sz="2400" dirty="0"/>
              <a:t>IEEE 802.15.9 supports several key management protocols allowing for cipher suite and key length negotiation</a:t>
            </a:r>
          </a:p>
          <a:p>
            <a:pPr lvl="1"/>
            <a:r>
              <a:rPr lang="en-US" sz="2400" dirty="0" smtClean="0"/>
              <a:t>ETSI </a:t>
            </a:r>
            <a:r>
              <a:rPr lang="en-US" sz="2400" dirty="0" smtClean="0"/>
              <a:t>TS102-887-2 is an example using IEEE 802.15.4</a:t>
            </a:r>
          </a:p>
          <a:p>
            <a:r>
              <a:rPr lang="en-US" altLang="ja-JP" sz="2800" dirty="0" smtClean="0"/>
              <a:t>Quantum </a:t>
            </a:r>
            <a:r>
              <a:rPr lang="en-US" altLang="ja-JP" sz="2800" dirty="0" smtClean="0"/>
              <a:t>Computing and ECC Security</a:t>
            </a:r>
            <a:endParaRPr lang="en-US" altLang="ja-JP" sz="2800" dirty="0"/>
          </a:p>
          <a:p>
            <a:pPr lvl="1"/>
            <a:r>
              <a:rPr lang="en-US" altLang="ja-JP" sz="2400" dirty="0" smtClean="0"/>
              <a:t>At some point there will be a security solution to the Quantum Computing threat but there is not anything to implement just </a:t>
            </a:r>
            <a:r>
              <a:rPr lang="en-US" altLang="ja-JP" sz="2400" dirty="0" smtClean="0"/>
              <a:t>yet</a:t>
            </a:r>
            <a:endParaRPr lang="en-US" altLang="ja-JP" sz="24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13</a:t>
            </a:fld>
            <a:endParaRPr lang="en-US"/>
          </a:p>
        </p:txBody>
      </p:sp>
    </p:spTree>
    <p:extLst>
      <p:ext uri="{BB962C8B-B14F-4D97-AF65-F5344CB8AC3E}">
        <p14:creationId xmlns:p14="http://schemas.microsoft.com/office/powerpoint/2010/main" val="959686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General MAC Frame Format</a:t>
            </a:r>
          </a:p>
          <a:p>
            <a:endParaRPr lang="en-US" sz="2800" dirty="0"/>
          </a:p>
          <a:p>
            <a:endParaRPr lang="en-US" sz="2800" dirty="0" smtClean="0"/>
          </a:p>
          <a:p>
            <a:endParaRPr lang="en-US" sz="2800" dirty="0" smtClean="0"/>
          </a:p>
          <a:p>
            <a:endParaRPr lang="en-US" sz="2800" dirty="0"/>
          </a:p>
          <a:p>
            <a:endParaRPr lang="en-US" sz="2800" dirty="0" smtClean="0"/>
          </a:p>
          <a:p>
            <a:endParaRPr lang="en-US" sz="2800" dirty="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14</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pic>
        <p:nvPicPr>
          <p:cNvPr id="2" name="Picture 1"/>
          <p:cNvPicPr>
            <a:picLocks noChangeAspect="1"/>
          </p:cNvPicPr>
          <p:nvPr/>
        </p:nvPicPr>
        <p:blipFill>
          <a:blip r:embed="rId2"/>
          <a:stretch>
            <a:fillRect/>
          </a:stretch>
        </p:blipFill>
        <p:spPr>
          <a:xfrm>
            <a:off x="209827" y="1981200"/>
            <a:ext cx="8610600" cy="2832100"/>
          </a:xfrm>
          <a:prstGeom prst="rect">
            <a:avLst/>
          </a:prstGeom>
        </p:spPr>
      </p:pic>
    </p:spTree>
    <p:extLst>
      <p:ext uri="{BB962C8B-B14F-4D97-AF65-F5344CB8AC3E}">
        <p14:creationId xmlns:p14="http://schemas.microsoft.com/office/powerpoint/2010/main" val="1856530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Frame Control</a:t>
            </a:r>
          </a:p>
          <a:p>
            <a:endParaRPr lang="en-US" sz="2800" dirty="0"/>
          </a:p>
          <a:p>
            <a:endParaRPr lang="en-US" sz="2800" dirty="0" smtClean="0"/>
          </a:p>
          <a:p>
            <a:endParaRPr lang="en-US" sz="2800" dirty="0"/>
          </a:p>
          <a:p>
            <a:endParaRPr lang="en-US" sz="2800" dirty="0" smtClean="0"/>
          </a:p>
          <a:p>
            <a:endParaRPr lang="en-US" sz="2800" dirty="0"/>
          </a:p>
          <a:p>
            <a:pPr lvl="1"/>
            <a:r>
              <a:rPr lang="en-US" sz="2400" dirty="0" smtClean="0"/>
              <a:t>Security Enabled either True or False</a:t>
            </a:r>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15</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1075421" y="1997075"/>
            <a:ext cx="6870700" cy="2108200"/>
          </a:xfrm>
          <a:prstGeom prst="rect">
            <a:avLst/>
          </a:prstGeom>
        </p:spPr>
      </p:pic>
    </p:spTree>
    <p:extLst>
      <p:ext uri="{BB962C8B-B14F-4D97-AF65-F5344CB8AC3E}">
        <p14:creationId xmlns:p14="http://schemas.microsoft.com/office/powerpoint/2010/main" val="1925651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9827" y="1371600"/>
            <a:ext cx="8601888" cy="5011530"/>
          </a:xfrm>
        </p:spPr>
        <p:txBody>
          <a:bodyPr>
            <a:normAutofit/>
          </a:bodyPr>
          <a:lstStyle/>
          <a:p>
            <a:r>
              <a:rPr lang="en-US" sz="2800" dirty="0" smtClean="0"/>
              <a:t>Auxiliary Security Header</a:t>
            </a:r>
          </a:p>
          <a:p>
            <a:endParaRPr lang="en-US" sz="2800" dirty="0" smtClean="0"/>
          </a:p>
          <a:p>
            <a:endParaRPr lang="en-US" sz="2800" dirty="0" smtClean="0"/>
          </a:p>
          <a:p>
            <a:endParaRPr lang="en-US" sz="2800" dirty="0"/>
          </a:p>
          <a:p>
            <a:r>
              <a:rPr lang="en-US" sz="2800" dirty="0" smtClean="0"/>
              <a:t>Security Control Field</a:t>
            </a:r>
          </a:p>
          <a:p>
            <a:endParaRPr lang="en-US" sz="2800" dirty="0"/>
          </a:p>
          <a:p>
            <a:endParaRPr lang="en-US" sz="2800" dirty="0" smtClean="0"/>
          </a:p>
          <a:p>
            <a:endParaRPr lang="en-US" sz="2800" dirty="0"/>
          </a:p>
          <a:p>
            <a:endParaRPr lang="en-US" sz="1200" dirty="0" smtClean="0"/>
          </a:p>
          <a:p>
            <a:r>
              <a:rPr lang="en-US" sz="1200" dirty="0"/>
              <a:t> </a:t>
            </a:r>
            <a:r>
              <a:rPr lang="en-US" sz="1200" dirty="0" smtClean="0"/>
              <a:t>	Each </a:t>
            </a:r>
            <a:r>
              <a:rPr lang="en-US" sz="1200" dirty="0"/>
              <a:t>bit within any Reserved field shall be set to zero on transmission and shall be ignored on reception.</a:t>
            </a:r>
          </a:p>
          <a:p>
            <a:r>
              <a:rPr lang="en-US" sz="1200" dirty="0" smtClean="0"/>
              <a:t>              No </a:t>
            </a:r>
            <a:r>
              <a:rPr lang="en-US" sz="1200" dirty="0"/>
              <a:t>decision should be made on the contents of any Reserved field or field containing a reserved value.</a:t>
            </a:r>
          </a:p>
          <a:p>
            <a:endParaRPr lang="en-US" sz="1200" dirty="0" smtClean="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16</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2" name="Picture 1"/>
          <p:cNvPicPr>
            <a:picLocks noChangeAspect="1"/>
          </p:cNvPicPr>
          <p:nvPr/>
        </p:nvPicPr>
        <p:blipFill>
          <a:blip r:embed="rId2"/>
          <a:stretch>
            <a:fillRect/>
          </a:stretch>
        </p:blipFill>
        <p:spPr>
          <a:xfrm>
            <a:off x="1752600" y="2025774"/>
            <a:ext cx="4940300" cy="1244600"/>
          </a:xfrm>
          <a:prstGeom prst="rect">
            <a:avLst/>
          </a:prstGeom>
        </p:spPr>
      </p:pic>
      <p:pic>
        <p:nvPicPr>
          <p:cNvPr id="10" name="Picture 9"/>
          <p:cNvPicPr>
            <a:picLocks noChangeAspect="1"/>
          </p:cNvPicPr>
          <p:nvPr/>
        </p:nvPicPr>
        <p:blipFill>
          <a:blip r:embed="rId3"/>
          <a:stretch>
            <a:fillRect/>
          </a:stretch>
        </p:blipFill>
        <p:spPr>
          <a:xfrm>
            <a:off x="876300" y="4202225"/>
            <a:ext cx="7543800" cy="1282700"/>
          </a:xfrm>
          <a:prstGeom prst="rect">
            <a:avLst/>
          </a:prstGeom>
        </p:spPr>
      </p:pic>
    </p:spTree>
    <p:extLst>
      <p:ext uri="{BB962C8B-B14F-4D97-AF65-F5344CB8AC3E}">
        <p14:creationId xmlns:p14="http://schemas.microsoft.com/office/powerpoint/2010/main" val="1850200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638" y="1311275"/>
            <a:ext cx="8601888" cy="5011530"/>
          </a:xfrm>
        </p:spPr>
        <p:txBody>
          <a:bodyPr>
            <a:normAutofit lnSpcReduction="10000"/>
          </a:bodyPr>
          <a:lstStyle/>
          <a:p>
            <a:r>
              <a:rPr lang="en-US" sz="2800" dirty="0" smtClean="0"/>
              <a:t>Security Level</a:t>
            </a:r>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a:p>
          <a:p>
            <a:pPr lvl="1"/>
            <a:r>
              <a:rPr lang="en-US" sz="2400" dirty="0" smtClean="0"/>
              <a:t>Where ENC always means AES-128</a:t>
            </a:r>
          </a:p>
          <a:p>
            <a:endParaRPr lang="en-US" sz="2800" dirty="0" smtClean="0"/>
          </a:p>
          <a:p>
            <a:endParaRPr lang="en-US" sz="2800" dirty="0" smtClean="0"/>
          </a:p>
          <a:p>
            <a:endParaRPr lang="en-US" sz="2800" dirty="0" smtClean="0"/>
          </a:p>
          <a:p>
            <a:endParaRPr lang="en-US" sz="2800" dirty="0"/>
          </a:p>
          <a:p>
            <a:endParaRPr lang="en-US" sz="2800" dirty="0" smtClean="0"/>
          </a:p>
        </p:txBody>
      </p:sp>
      <p:sp>
        <p:nvSpPr>
          <p:cNvPr id="4" name="Date Placeholder 3"/>
          <p:cNvSpPr>
            <a:spLocks noGrp="1"/>
          </p:cNvSpPr>
          <p:nvPr>
            <p:ph type="dt" sz="half" idx="10"/>
          </p:nvPr>
        </p:nvSpPr>
        <p:spPr>
          <a:xfrm>
            <a:off x="685800" y="378281"/>
            <a:ext cx="1600200" cy="215444"/>
          </a:xfrm>
        </p:spPr>
        <p:txBody>
          <a:bodyPr/>
          <a:lstStyle/>
          <a:p>
            <a:r>
              <a:rPr lang="en-GB" dirty="0" smtClean="0"/>
              <a:t>November 2017</a:t>
            </a:r>
            <a:endParaRPr lang="en-US" dirty="0"/>
          </a:p>
        </p:txBody>
      </p:sp>
      <p:sp>
        <p:nvSpPr>
          <p:cNvPr id="5" name="Footer Placeholder 4"/>
          <p:cNvSpPr>
            <a:spLocks noGrp="1"/>
          </p:cNvSpPr>
          <p:nvPr>
            <p:ph type="ftr" sz="quarter" idx="11"/>
          </p:nvPr>
        </p:nvSpPr>
        <p:spPr>
          <a:xfrm>
            <a:off x="5486400" y="6475413"/>
            <a:ext cx="3124200" cy="184666"/>
          </a:xfrm>
        </p:spPr>
        <p:txBody>
          <a:bodyPr/>
          <a:lstStyle/>
          <a:p>
            <a:r>
              <a:rPr lang="en-US" dirty="0" smtClean="0"/>
              <a:t>Don Sturek, </a:t>
            </a:r>
            <a:r>
              <a:rPr lang="en-US" dirty="0" err="1" smtClean="0"/>
              <a:t>Itron</a:t>
            </a:r>
            <a:endParaRPr lang="en-US" dirty="0"/>
          </a:p>
        </p:txBody>
      </p:sp>
      <p:sp>
        <p:nvSpPr>
          <p:cNvPr id="6" name="Slide Number Placeholder 5"/>
          <p:cNvSpPr>
            <a:spLocks noGrp="1"/>
          </p:cNvSpPr>
          <p:nvPr>
            <p:ph type="sldNum" sz="quarter" idx="12"/>
          </p:nvPr>
        </p:nvSpPr>
        <p:spPr/>
        <p:txBody>
          <a:bodyPr/>
          <a:lstStyle/>
          <a:p>
            <a:r>
              <a:rPr lang="en-US" smtClean="0"/>
              <a:t>Slide </a:t>
            </a:r>
            <a:fld id="{BEA1CB58-4D52-0449-BE91-2C27EAEF9D94}" type="slidenum">
              <a:rPr lang="en-US" smtClean="0"/>
              <a:pPr/>
              <a:t>17</a:t>
            </a:fld>
            <a:endParaRPr lang="en-US"/>
          </a:p>
        </p:txBody>
      </p:sp>
      <p:sp>
        <p:nvSpPr>
          <p:cNvPr id="7" name="Title 1"/>
          <p:cNvSpPr>
            <a:spLocks noGrp="1"/>
          </p:cNvSpPr>
          <p:nvPr>
            <p:ph type="title"/>
          </p:nvPr>
        </p:nvSpPr>
        <p:spPr>
          <a:xfrm>
            <a:off x="685800" y="685800"/>
            <a:ext cx="7924800" cy="533400"/>
          </a:xfrm>
        </p:spPr>
        <p:txBody>
          <a:bodyPr>
            <a:normAutofit fontScale="90000"/>
          </a:bodyPr>
          <a:lstStyle/>
          <a:p>
            <a:pPr algn="ctr"/>
            <a:r>
              <a:rPr lang="en-US" b="1" dirty="0" smtClean="0"/>
              <a:t>IEEE 802.15.4 Auxiliary Security Header</a:t>
            </a:r>
            <a:endParaRPr lang="en-US" b="1" dirty="0"/>
          </a:p>
        </p:txBody>
      </p:sp>
      <p:sp>
        <p:nvSpPr>
          <p:cNvPr id="8" name="TextBox 7"/>
          <p:cNvSpPr txBox="1"/>
          <p:nvPr/>
        </p:nvSpPr>
        <p:spPr>
          <a:xfrm>
            <a:off x="391886" y="5747657"/>
            <a:ext cx="184731" cy="276999"/>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2"/>
          <a:stretch>
            <a:fillRect/>
          </a:stretch>
        </p:blipFill>
        <p:spPr>
          <a:xfrm>
            <a:off x="401782" y="1690376"/>
            <a:ext cx="8229600" cy="3911600"/>
          </a:xfrm>
          <a:prstGeom prst="rect">
            <a:avLst/>
          </a:prstGeom>
        </p:spPr>
      </p:pic>
    </p:spTree>
    <p:extLst>
      <p:ext uri="{BB962C8B-B14F-4D97-AF65-F5344CB8AC3E}">
        <p14:creationId xmlns:p14="http://schemas.microsoft.com/office/powerpoint/2010/main" val="7528301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en-US" dirty="0" smtClean="0"/>
              <a:t>Proposed Timeline</a:t>
            </a:r>
            <a:endParaRPr lang="en-US" dirty="0"/>
          </a:p>
        </p:txBody>
      </p:sp>
      <p:sp>
        <p:nvSpPr>
          <p:cNvPr id="9" name="Inhaltsplatzhalter 8"/>
          <p:cNvSpPr>
            <a:spLocks noGrp="1"/>
          </p:cNvSpPr>
          <p:nvPr>
            <p:ph idx="1"/>
          </p:nvPr>
        </p:nvSpPr>
        <p:spPr/>
        <p:txBody>
          <a:bodyPr/>
          <a:lstStyle/>
          <a:p>
            <a:r>
              <a:rPr lang="en-US" sz="2000" b="1" dirty="0" smtClean="0"/>
              <a:t>January 2018 </a:t>
            </a:r>
            <a:r>
              <a:rPr lang="en-US" sz="2000" b="1" dirty="0"/>
              <a:t>Interim </a:t>
            </a:r>
            <a:r>
              <a:rPr lang="en-US" sz="2000" b="1" dirty="0" smtClean="0"/>
              <a:t>(Irvine)</a:t>
            </a:r>
            <a:endParaRPr lang="de-DE" sz="2000" b="1" dirty="0"/>
          </a:p>
          <a:p>
            <a:pPr lvl="1"/>
            <a:r>
              <a:rPr lang="en-US" sz="1800" dirty="0"/>
              <a:t>Discussion on </a:t>
            </a:r>
            <a:r>
              <a:rPr lang="en-US" sz="1800" dirty="0" smtClean="0"/>
              <a:t>PAR/CSD</a:t>
            </a:r>
          </a:p>
          <a:p>
            <a:pPr lvl="1"/>
            <a:r>
              <a:rPr lang="en-US" sz="1800" dirty="0" smtClean="0"/>
              <a:t>Call for proposals on addressing addition of encryption modes </a:t>
            </a:r>
          </a:p>
          <a:p>
            <a:endParaRPr lang="en-US" sz="2000" b="1" dirty="0" smtClean="0"/>
          </a:p>
          <a:p>
            <a:r>
              <a:rPr lang="en-US" sz="2000" b="1" dirty="0" smtClean="0"/>
              <a:t>March 2018 </a:t>
            </a:r>
            <a:r>
              <a:rPr lang="en-US" sz="2000" b="1" dirty="0"/>
              <a:t>Plenary </a:t>
            </a:r>
            <a:r>
              <a:rPr lang="en-US" sz="2000" b="1" dirty="0" smtClean="0"/>
              <a:t>(Chicago)</a:t>
            </a:r>
          </a:p>
          <a:p>
            <a:pPr lvl="1"/>
            <a:r>
              <a:rPr lang="en-US" sz="1800" dirty="0" smtClean="0"/>
              <a:t>Hear </a:t>
            </a:r>
            <a:r>
              <a:rPr lang="en-US" sz="1800" dirty="0" smtClean="0"/>
              <a:t>proposals</a:t>
            </a:r>
          </a:p>
          <a:p>
            <a:pPr lvl="1"/>
            <a:endParaRPr lang="en-US" sz="1800" dirty="0"/>
          </a:p>
          <a:p>
            <a:r>
              <a:rPr lang="en-US" sz="2000" b="1" dirty="0" smtClean="0"/>
              <a:t>July </a:t>
            </a:r>
            <a:r>
              <a:rPr lang="en-US" sz="2000" b="1" dirty="0"/>
              <a:t>2018 Plenary </a:t>
            </a:r>
            <a:r>
              <a:rPr lang="en-US" sz="2000" b="1" dirty="0" smtClean="0"/>
              <a:t>(San Diego)</a:t>
            </a:r>
            <a:endParaRPr lang="en-US" sz="2000" b="1" dirty="0"/>
          </a:p>
          <a:p>
            <a:pPr lvl="1"/>
            <a:r>
              <a:rPr lang="en-US" sz="1800" dirty="0"/>
              <a:t>Hear </a:t>
            </a:r>
            <a:r>
              <a:rPr lang="en-US" sz="1800" dirty="0" smtClean="0"/>
              <a:t>revised/new proposals, close on an agreed proposal</a:t>
            </a:r>
            <a:endParaRPr lang="en-US" sz="1800" dirty="0"/>
          </a:p>
          <a:p>
            <a:pPr lvl="1"/>
            <a:r>
              <a:rPr lang="en-US" sz="1800" dirty="0"/>
              <a:t>M</a:t>
            </a:r>
            <a:r>
              <a:rPr lang="en-US" sz="1800" dirty="0" smtClean="0"/>
              <a:t>ake </a:t>
            </a:r>
            <a:r>
              <a:rPr lang="en-US" sz="1800" dirty="0"/>
              <a:t>a request to transition to a TG</a:t>
            </a:r>
            <a:endParaRPr lang="de-DE" sz="1800" dirty="0"/>
          </a:p>
          <a:p>
            <a:endParaRPr lang="de-DE" sz="2200" dirty="0"/>
          </a:p>
        </p:txBody>
      </p:sp>
      <p:sp>
        <p:nvSpPr>
          <p:cNvPr id="5" name="Datumsplatzhalter 4"/>
          <p:cNvSpPr>
            <a:spLocks noGrp="1"/>
          </p:cNvSpPr>
          <p:nvPr>
            <p:ph type="dt" sz="half" idx="10"/>
          </p:nvPr>
        </p:nvSpPr>
        <p:spPr/>
        <p:txBody>
          <a:bodyPr/>
          <a:lstStyle/>
          <a:p>
            <a:pPr>
              <a:defRPr/>
            </a:pPr>
            <a:r>
              <a:rPr lang="en-US" altLang="en-US" dirty="0"/>
              <a:t>Jan. 2018 </a:t>
            </a:r>
          </a:p>
        </p:txBody>
      </p:sp>
      <p:sp>
        <p:nvSpPr>
          <p:cNvPr id="6" name="Fußzeilenplatzhalter 5"/>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7" name="Foliennummernplatzhalter 6"/>
          <p:cNvSpPr>
            <a:spLocks noGrp="1"/>
          </p:cNvSpPr>
          <p:nvPr>
            <p:ph type="sldNum" sz="quarter" idx="12"/>
          </p:nvPr>
        </p:nvSpPr>
        <p:spPr/>
        <p:txBody>
          <a:bodyPr/>
          <a:lstStyle/>
          <a:p>
            <a:pPr>
              <a:defRPr/>
            </a:pPr>
            <a:r>
              <a:rPr lang="en-US" altLang="en-US" smtClean="0"/>
              <a:t>Slide </a:t>
            </a:r>
            <a:fld id="{52F1B2CD-7625-4F18-8E05-E9EEC07E93CC}" type="slidenum">
              <a:rPr lang="en-US" altLang="en-US" smtClean="0"/>
              <a:pPr>
                <a:defRPr/>
              </a:pPr>
              <a:t>18</a:t>
            </a:fld>
            <a:endParaRPr lang="en-US" altLang="en-US"/>
          </a:p>
        </p:txBody>
      </p:sp>
    </p:spTree>
    <p:extLst>
      <p:ext uri="{BB962C8B-B14F-4D97-AF65-F5344CB8AC3E}">
        <p14:creationId xmlns:p14="http://schemas.microsoft.com/office/powerpoint/2010/main" val="1734219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en-US" dirty="0" smtClean="0"/>
              <a:t>802.15 SG SECN</a:t>
            </a:r>
            <a:br>
              <a:rPr lang="en-US" dirty="0" smtClean="0"/>
            </a:br>
            <a:r>
              <a:rPr lang="en-US" dirty="0" smtClean="0"/>
              <a:t>Agenda January 2018 Plenary</a:t>
            </a:r>
            <a:endParaRPr lang="en-US" dirty="0"/>
          </a:p>
        </p:txBody>
      </p:sp>
      <p:sp>
        <p:nvSpPr>
          <p:cNvPr id="6" name="Untertitel 5"/>
          <p:cNvSpPr>
            <a:spLocks noGrp="1"/>
          </p:cNvSpPr>
          <p:nvPr>
            <p:ph type="subTitle" idx="1"/>
          </p:nvPr>
        </p:nvSpPr>
        <p:spPr/>
        <p:txBody>
          <a:bodyPr/>
          <a:lstStyle/>
          <a:p>
            <a:r>
              <a:rPr lang="en-US" dirty="0" smtClean="0"/>
              <a:t>Don Sturek</a:t>
            </a:r>
            <a:r>
              <a:rPr lang="en-US" dirty="0"/>
              <a:t/>
            </a:r>
            <a:br>
              <a:rPr lang="en-US" dirty="0"/>
            </a:br>
            <a:r>
              <a:rPr lang="en-US" dirty="0" err="1" smtClean="0"/>
              <a:t>Itron</a:t>
            </a:r>
            <a:endParaRPr lang="en-US" dirty="0"/>
          </a:p>
          <a:p>
            <a:endParaRPr lang="en-US" dirty="0"/>
          </a:p>
        </p:txBody>
      </p:sp>
      <p:sp>
        <p:nvSpPr>
          <p:cNvPr id="2" name="Datumsplatzhalter 1"/>
          <p:cNvSpPr>
            <a:spLocks noGrp="1"/>
          </p:cNvSpPr>
          <p:nvPr>
            <p:ph type="dt" sz="half" idx="10"/>
          </p:nvPr>
        </p:nvSpPr>
        <p:spPr/>
        <p:txBody>
          <a:bodyPr/>
          <a:lstStyle/>
          <a:p>
            <a:pPr>
              <a:defRPr/>
            </a:pPr>
            <a:r>
              <a:rPr lang="en-US" altLang="en-US" dirty="0"/>
              <a:t>Jan. 2018</a:t>
            </a:r>
          </a:p>
        </p:txBody>
      </p:sp>
      <p:sp>
        <p:nvSpPr>
          <p:cNvPr id="3" name="Fußzeilenplatzhalter 2"/>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4" name="Foliennummernplatzhalter 3"/>
          <p:cNvSpPr>
            <a:spLocks noGrp="1"/>
          </p:cNvSpPr>
          <p:nvPr>
            <p:ph type="sldNum" sz="quarter" idx="12"/>
          </p:nvPr>
        </p:nvSpPr>
        <p:spPr/>
        <p:txBody>
          <a:bodyPr/>
          <a:lstStyle/>
          <a:p>
            <a:pPr>
              <a:defRPr/>
            </a:pPr>
            <a:r>
              <a:rPr lang="en-US" altLang="en-US" smtClean="0"/>
              <a:t>Slide </a:t>
            </a:r>
            <a:fld id="{CB0D41C4-DADD-4A73-8178-CCCFAB2676E1}" type="slidenum">
              <a:rPr lang="en-US" altLang="en-US" smtClean="0"/>
              <a:pPr>
                <a:defRPr/>
              </a:pPr>
              <a:t>2</a:t>
            </a:fld>
            <a:endParaRPr lang="en-US" altLang="en-US"/>
          </a:p>
        </p:txBody>
      </p:sp>
    </p:spTree>
    <p:extLst>
      <p:ext uri="{BB962C8B-B14F-4D97-AF65-F5344CB8AC3E}">
        <p14:creationId xmlns:p14="http://schemas.microsoft.com/office/powerpoint/2010/main" val="124213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7"/>
          <p:cNvSpPr>
            <a:spLocks noGrp="1" noChangeArrowheads="1"/>
          </p:cNvSpPr>
          <p:nvPr>
            <p:ph type="body" idx="1"/>
          </p:nvPr>
        </p:nvSpPr>
        <p:spPr>
          <a:xfrm>
            <a:off x="152400" y="533400"/>
            <a:ext cx="8763000" cy="5943600"/>
          </a:xfrm>
        </p:spPr>
        <p:txBody>
          <a:bodyPr lIns="90487" tIns="44450" rIns="90487" bIns="44450"/>
          <a:lstStyle/>
          <a:p>
            <a:pPr>
              <a:lnSpc>
                <a:spcPct val="80000"/>
              </a:lnSpc>
              <a:spcAft>
                <a:spcPct val="30000"/>
              </a:spcAft>
              <a:buFont typeface="Monotype Sorts"/>
              <a:buNone/>
            </a:pPr>
            <a:r>
              <a:rPr lang="en-US" altLang="en-US" sz="1800" b="1" smtClean="0"/>
              <a:t>	The IEEE-SA strongly recommends that at each WG meeting the chair or a designee:</a:t>
            </a:r>
            <a:endParaRPr lang="en-US" altLang="en-US" sz="1800" smtClean="0"/>
          </a:p>
          <a:p>
            <a:pPr lvl="1">
              <a:lnSpc>
                <a:spcPct val="80000"/>
              </a:lnSpc>
              <a:buFont typeface="Arial" pitchFamily="34" charset="0"/>
              <a:buChar char="•"/>
            </a:pPr>
            <a:r>
              <a:rPr lang="en-US" altLang="en-US" sz="1400" b="1" smtClean="0"/>
              <a:t>Show slides #1 through #4 of this presentation</a:t>
            </a:r>
          </a:p>
          <a:p>
            <a:pPr lvl="1">
              <a:lnSpc>
                <a:spcPct val="80000"/>
              </a:lnSpc>
              <a:buFont typeface="Arial" pitchFamily="34" charset="0"/>
              <a:buChar char="•"/>
            </a:pPr>
            <a:r>
              <a:rPr lang="en-US" altLang="en-US" sz="1400" b="1" smtClean="0"/>
              <a:t>Advise the WG attendees that:</a:t>
            </a:r>
            <a:r>
              <a:rPr lang="en-US" altLang="en-US" sz="1400" smtClean="0"/>
              <a:t> </a:t>
            </a:r>
          </a:p>
          <a:p>
            <a:pPr lvl="2">
              <a:lnSpc>
                <a:spcPct val="80000"/>
              </a:lnSpc>
              <a:buFont typeface="Arial" pitchFamily="34" charset="0"/>
              <a:buChar char="•"/>
            </a:pPr>
            <a:r>
              <a:rPr lang="en-US" altLang="en-US" sz="1400" smtClean="0"/>
              <a:t>The IEEE’s patent policy is described in Clause 6 of the </a:t>
            </a:r>
            <a:r>
              <a:rPr lang="en-US" altLang="en-US" sz="1400" i="1" smtClean="0"/>
              <a:t>IEEE-SA Standards Board Bylaws</a:t>
            </a:r>
            <a:r>
              <a:rPr lang="en-US" altLang="en-US" sz="1400" smtClean="0"/>
              <a:t>;</a:t>
            </a:r>
          </a:p>
          <a:p>
            <a:pPr lvl="2">
              <a:lnSpc>
                <a:spcPct val="80000"/>
              </a:lnSpc>
              <a:buFont typeface="Arial" pitchFamily="34" charset="0"/>
              <a:buChar char="•"/>
            </a:pPr>
            <a:r>
              <a:rPr lang="en-US" altLang="en-US" sz="1400" smtClean="0"/>
              <a:t>Early identification of patent claims which may be essential for the use of standards under development is strongly encouraged; </a:t>
            </a:r>
          </a:p>
          <a:p>
            <a:pPr lvl="2">
              <a:lnSpc>
                <a:spcPct val="80000"/>
              </a:lnSpc>
              <a:buFont typeface="Arial" pitchFamily="34" charset="0"/>
              <a:buChar char="•"/>
            </a:pPr>
            <a:r>
              <a:rPr lang="en-US" altLang="en-US" sz="1400" smtClean="0"/>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lang="en-US" altLang="en-US" sz="1400" smtClean="0"/>
            </a:br>
            <a:endParaRPr lang="en-US" altLang="en-US" sz="1400" smtClean="0"/>
          </a:p>
          <a:p>
            <a:pPr lvl="1">
              <a:lnSpc>
                <a:spcPct val="20000"/>
              </a:lnSpc>
              <a:buFont typeface="Arial" pitchFamily="34" charset="0"/>
              <a:buChar char="•"/>
            </a:pPr>
            <a:r>
              <a:rPr lang="en-US" altLang="en-US" sz="1400" b="1" smtClean="0"/>
              <a:t>Instruct the WG Secretary to record in the minutes of the relevant WG meeting:</a:t>
            </a:r>
            <a:r>
              <a:rPr lang="en-US" altLang="en-US" sz="900" smtClean="0"/>
              <a:t> </a:t>
            </a:r>
          </a:p>
          <a:p>
            <a:pPr lvl="2">
              <a:lnSpc>
                <a:spcPct val="80000"/>
              </a:lnSpc>
              <a:buFont typeface="Arial" pitchFamily="34" charset="0"/>
              <a:buChar char="•"/>
            </a:pPr>
            <a:r>
              <a:rPr lang="en-US" altLang="en-US" sz="1400" smtClean="0"/>
              <a:t>That the foregoing information was provided and that slides 1 through 4 (and this slide 0, if applicable) were shown; </a:t>
            </a:r>
          </a:p>
          <a:p>
            <a:pPr lvl="2">
              <a:lnSpc>
                <a:spcPct val="80000"/>
              </a:lnSpc>
              <a:buFont typeface="Arial" pitchFamily="34" charset="0"/>
              <a:buChar char="•"/>
            </a:pPr>
            <a:r>
              <a:rPr lang="en-US" altLang="en-US" sz="1400" smtClean="0"/>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lvl="2">
              <a:lnSpc>
                <a:spcPct val="80000"/>
              </a:lnSpc>
              <a:buFont typeface="Arial" pitchFamily="34" charset="0"/>
              <a:buChar char="•"/>
            </a:pPr>
            <a:r>
              <a:rPr lang="en-US" altLang="en-US" sz="1400" smtClean="0"/>
              <a:t>Any responses that were given, specifically the patent claim(s)/patent application claim(s) and/or the holder of the patent claim(s)/patent application claim(s) that were identified (if any) and by whom.</a:t>
            </a:r>
          </a:p>
          <a:p>
            <a:pPr lvl="2">
              <a:lnSpc>
                <a:spcPct val="80000"/>
              </a:lnSpc>
              <a:buFont typeface="Arial" pitchFamily="34" charset="0"/>
              <a:buChar char="•"/>
            </a:pPr>
            <a:endParaRPr lang="en-US" altLang="en-US" sz="800" smtClean="0"/>
          </a:p>
          <a:p>
            <a:pPr lvl="1">
              <a:lnSpc>
                <a:spcPct val="80000"/>
              </a:lnSpc>
              <a:spcBef>
                <a:spcPct val="5000"/>
              </a:spcBef>
              <a:buFont typeface="Arial" pitchFamily="34" charset="0"/>
              <a:buChar char="•"/>
            </a:pPr>
            <a:r>
              <a:rPr lang="en-US" altLang="en-US" sz="1400" smtClean="0"/>
              <a:t>The WG Chair shall ensure that a request is made to any identified holders of potential essential patent claim(s) to complete and submit a Letter of Assurance.</a:t>
            </a:r>
          </a:p>
          <a:p>
            <a:pPr lvl="1">
              <a:lnSpc>
                <a:spcPct val="80000"/>
              </a:lnSpc>
              <a:spcBef>
                <a:spcPct val="5000"/>
              </a:spcBef>
              <a:buFont typeface="Arial" pitchFamily="34" charset="0"/>
              <a:buChar char="•"/>
            </a:pPr>
            <a:r>
              <a:rPr lang="en-US" altLang="en-US" sz="1400" smtClean="0"/>
              <a:t>It is recommended that the WG chair review the guidance in </a:t>
            </a:r>
            <a:r>
              <a:rPr lang="en-US" altLang="en-US" sz="1400" i="1" smtClean="0"/>
              <a:t>IEEE-SA Standards Board Operations Manual</a:t>
            </a:r>
            <a:r>
              <a:rPr lang="en-US" altLang="en-US" sz="1400" smtClean="0"/>
              <a:t> 6.3.5 and in FAQs 14 and 15 on inclusion of potential Essential Patent Claims by incorporation or by reference.</a:t>
            </a:r>
            <a:r>
              <a:rPr lang="en-US" altLang="en-US" sz="1400" smtClean="0">
                <a:solidFill>
                  <a:srgbClr val="FF3300"/>
                </a:solidFill>
              </a:rPr>
              <a:t> </a:t>
            </a:r>
          </a:p>
          <a:p>
            <a:pPr lvl="1">
              <a:lnSpc>
                <a:spcPct val="80000"/>
              </a:lnSpc>
              <a:spcBef>
                <a:spcPct val="5000"/>
              </a:spcBef>
              <a:buFont typeface="Monotype Sorts"/>
              <a:buNone/>
            </a:pPr>
            <a:endParaRPr lang="en-US" altLang="en-US" sz="1200" smtClean="0"/>
          </a:p>
          <a:p>
            <a:pPr lvl="1">
              <a:lnSpc>
                <a:spcPct val="80000"/>
              </a:lnSpc>
              <a:spcBef>
                <a:spcPct val="5000"/>
              </a:spcBef>
              <a:buFont typeface="Monotype Sorts"/>
              <a:buNone/>
            </a:pPr>
            <a:r>
              <a:rPr lang="en-US" altLang="en-US" sz="1200" smtClean="0"/>
              <a:t>	Note: </a:t>
            </a:r>
            <a:r>
              <a:rPr lang="en-US" altLang="en-US" sz="1200" b="1" smtClean="0"/>
              <a:t>WG</a:t>
            </a:r>
            <a:r>
              <a:rPr lang="en-US" altLang="en-US" sz="1200" smtClean="0"/>
              <a:t> includes Working Groups, Task Groups, and other standards-developing committees with a PAR approved by the IEEE-SA Standards Board.</a:t>
            </a:r>
          </a:p>
        </p:txBody>
      </p:sp>
      <p:sp>
        <p:nvSpPr>
          <p:cNvPr id="7171" name="Rectangle 1026"/>
          <p:cNvSpPr>
            <a:spLocks noGrp="1" noChangeArrowheads="1"/>
          </p:cNvSpPr>
          <p:nvPr>
            <p:ph type="title"/>
          </p:nvPr>
        </p:nvSpPr>
        <p:spPr>
          <a:xfrm>
            <a:off x="685800" y="0"/>
            <a:ext cx="7772400" cy="609600"/>
          </a:xfrm>
        </p:spPr>
        <p:txBody>
          <a:bodyPr lIns="90487" tIns="44450" rIns="90487" bIns="44450"/>
          <a:lstStyle/>
          <a:p>
            <a:r>
              <a:rPr lang="en-US" altLang="en-US" sz="2800" u="sng" smtClean="0"/>
              <a:t>Instructions for the WG Chair</a:t>
            </a:r>
          </a:p>
        </p:txBody>
      </p:sp>
      <p:sp>
        <p:nvSpPr>
          <p:cNvPr id="7172" name="Rectangle 1028"/>
          <p:cNvSpPr>
            <a:spLocks noChangeArrowheads="1"/>
          </p:cNvSpPr>
          <p:nvPr/>
        </p:nvSpPr>
        <p:spPr bwMode="auto">
          <a:xfrm>
            <a:off x="685800" y="-228600"/>
            <a:ext cx="77724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b="1" u="sng">
              <a:cs typeface="Arial" pitchFamily="34" charset="0"/>
            </a:endParaRPr>
          </a:p>
        </p:txBody>
      </p:sp>
      <p:sp>
        <p:nvSpPr>
          <p:cNvPr id="7173" name="Rectangle 1029"/>
          <p:cNvSpPr>
            <a:spLocks noChangeArrowheads="1"/>
          </p:cNvSpPr>
          <p:nvPr/>
        </p:nvSpPr>
        <p:spPr bwMode="auto">
          <a:xfrm>
            <a:off x="381000" y="8382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3363" indent="-180975"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endParaRPr lang="en-GB" altLang="en-US" sz="1800">
              <a:cs typeface="Arial" pitchFamily="34" charset="0"/>
            </a:endParaRPr>
          </a:p>
        </p:txBody>
      </p:sp>
    </p:spTree>
    <p:extLst>
      <p:ext uri="{BB962C8B-B14F-4D97-AF65-F5344CB8AC3E}">
        <p14:creationId xmlns:p14="http://schemas.microsoft.com/office/powerpoint/2010/main" val="256821641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a:xfrm>
            <a:off x="304800" y="152400"/>
            <a:ext cx="8839200" cy="838200"/>
          </a:xfrm>
        </p:spPr>
        <p:txBody>
          <a:bodyPr/>
          <a:lstStyle/>
          <a:p>
            <a:r>
              <a:rPr lang="en-US" altLang="en-US" sz="3200" u="sng" smtClean="0"/>
              <a:t>Participants, Patents, and Duty to Inform</a:t>
            </a:r>
            <a:endParaRPr lang="en-US" altLang="en-US" sz="3200" smtClean="0"/>
          </a:p>
        </p:txBody>
      </p:sp>
      <p:sp>
        <p:nvSpPr>
          <p:cNvPr id="8195" name="Rectangle 1027"/>
          <p:cNvSpPr>
            <a:spLocks noGrp="1" noChangeArrowheads="1"/>
          </p:cNvSpPr>
          <p:nvPr>
            <p:ph type="body" idx="1"/>
          </p:nvPr>
        </p:nvSpPr>
        <p:spPr>
          <a:xfrm>
            <a:off x="0" y="914400"/>
            <a:ext cx="9144000" cy="4876800"/>
          </a:xfrm>
        </p:spPr>
        <p:txBody>
          <a:bodyPr/>
          <a:lstStyle/>
          <a:p>
            <a:pPr algn="ctr">
              <a:buFont typeface="Monotype Sorts"/>
              <a:buNone/>
            </a:pPr>
            <a:r>
              <a:rPr lang="en-US" altLang="en-US" sz="1600" b="1" smtClean="0"/>
              <a:t>All participants in this meeting have certain obligations under the IEEE-SA Patent Policy. </a:t>
            </a:r>
          </a:p>
          <a:p>
            <a:pPr lvl="1">
              <a:buFont typeface="Arial" pitchFamily="34" charset="0"/>
              <a:buChar char="•"/>
            </a:pPr>
            <a:r>
              <a:rPr lang="en-US" altLang="en-US" sz="1600" b="1" smtClean="0">
                <a:solidFill>
                  <a:srgbClr val="003399"/>
                </a:solidFill>
              </a:rPr>
              <a:t>Participants [Note: </a:t>
            </a:r>
            <a:r>
              <a:rPr lang="en-GB" altLang="en-US" sz="1600" b="1" smtClean="0">
                <a:solidFill>
                  <a:srgbClr val="003399"/>
                </a:solidFill>
              </a:rPr>
              <a:t>Quoted text excerpted from IEEE-SA Standards Board Bylaws subclause 6.2</a:t>
            </a:r>
            <a:r>
              <a:rPr lang="en-US" altLang="en-US" sz="1600" b="1" smtClean="0">
                <a:solidFill>
                  <a:srgbClr val="003399"/>
                </a:solidFill>
              </a:rPr>
              <a:t>]:</a:t>
            </a:r>
          </a:p>
          <a:p>
            <a:pPr lvl="2">
              <a:buFont typeface="Arial" pitchFamily="34" charset="0"/>
              <a:buChar char="•"/>
            </a:pPr>
            <a:r>
              <a:rPr lang="en-US" altLang="en-US" sz="1600" b="1" smtClean="0">
                <a:solidFill>
                  <a:srgbClr val="003399"/>
                </a:solidFill>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endParaRPr lang="en-US" altLang="en-US" sz="1600" smtClean="0"/>
          </a:p>
          <a:p>
            <a:pPr lvl="2">
              <a:buFont typeface="Arial" pitchFamily="34" charset="0"/>
              <a:buChar char="•"/>
            </a:pPr>
            <a:r>
              <a:rPr lang="en-US" altLang="en-US" sz="1600" b="1" smtClean="0">
                <a:solidFill>
                  <a:srgbClr val="003399"/>
                </a:solidFill>
              </a:rPr>
              <a:t>“Should inform the IEEE (or cause the IEEE to be informed)” of the identity of “any other holders of potential Essential Patent Claims” (that is, third parties that are not affiliated with the participant, with the participant’s employer, or with anyone else that the participant is from or otherwise represents)</a:t>
            </a:r>
          </a:p>
          <a:p>
            <a:pPr lvl="1">
              <a:buFont typeface="Arial" pitchFamily="34" charset="0"/>
              <a:buChar char="•"/>
            </a:pPr>
            <a:r>
              <a:rPr lang="en-US" altLang="en-US" sz="1600" b="1" smtClean="0">
                <a:solidFill>
                  <a:srgbClr val="003399"/>
                </a:solidFill>
              </a:rPr>
              <a:t>The above does not apply if the patent claim is already the subject of an Accepted Letter of Assurance that applies to the proposed standard(s) under consideration by this group</a:t>
            </a:r>
          </a:p>
          <a:p>
            <a:pPr lvl="1">
              <a:buFont typeface="Arial" pitchFamily="34" charset="0"/>
              <a:buChar char="•"/>
            </a:pPr>
            <a:r>
              <a:rPr lang="en-US" altLang="en-US" sz="1600" b="1" smtClean="0">
                <a:solidFill>
                  <a:srgbClr val="003399"/>
                </a:solidFill>
              </a:rPr>
              <a:t>Early identification of holders of potential Essential Patent Claims is strongly encouraged</a:t>
            </a:r>
          </a:p>
          <a:p>
            <a:pPr lvl="1">
              <a:buFont typeface="Arial" pitchFamily="34" charset="0"/>
              <a:buChar char="•"/>
            </a:pPr>
            <a:r>
              <a:rPr lang="en-US" altLang="en-US" sz="1600" b="1" smtClean="0">
                <a:solidFill>
                  <a:srgbClr val="003399"/>
                </a:solidFill>
              </a:rPr>
              <a:t>No duty to perform a patent search</a:t>
            </a:r>
            <a:endParaRPr lang="en-US" altLang="en-US" sz="1600" smtClean="0"/>
          </a:p>
        </p:txBody>
      </p:sp>
    </p:spTree>
    <p:extLst>
      <p:ext uri="{BB962C8B-B14F-4D97-AF65-F5344CB8AC3E}">
        <p14:creationId xmlns:p14="http://schemas.microsoft.com/office/powerpoint/2010/main" val="31688489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152400"/>
            <a:ext cx="7772400" cy="1143000"/>
          </a:xfrm>
        </p:spPr>
        <p:txBody>
          <a:bodyPr/>
          <a:lstStyle/>
          <a:p>
            <a:r>
              <a:rPr lang="en-GB" altLang="en-US" u="sng" smtClean="0"/>
              <a:t>Patent Related Links</a:t>
            </a:r>
            <a:endParaRPr lang="en-US" altLang="en-US" u="sng" smtClean="0"/>
          </a:p>
        </p:txBody>
      </p:sp>
      <p:sp>
        <p:nvSpPr>
          <p:cNvPr id="9219" name="Rectangle 3"/>
          <p:cNvSpPr>
            <a:spLocks noGrp="1" noChangeArrowheads="1"/>
          </p:cNvSpPr>
          <p:nvPr>
            <p:ph type="body" idx="1"/>
          </p:nvPr>
        </p:nvSpPr>
        <p:spPr>
          <a:xfrm>
            <a:off x="0" y="1295400"/>
            <a:ext cx="8991600" cy="3886200"/>
          </a:xfrm>
        </p:spPr>
        <p:txBody>
          <a:bodyPr/>
          <a:lstStyle/>
          <a:p>
            <a:pPr lvl="1">
              <a:lnSpc>
                <a:spcPct val="90000"/>
              </a:lnSpc>
              <a:buFont typeface="Monotype Sorts"/>
              <a:buNone/>
            </a:pPr>
            <a:r>
              <a:rPr lang="en-US" altLang="en-US" sz="2400" smtClean="0">
                <a:cs typeface="Times New Roman" pitchFamily="18" charset="0"/>
              </a:rPr>
              <a:t>	All participants should be familiar with their obligations under the IEEE-SA Policies &amp; Procedures for standards development.</a:t>
            </a:r>
          </a:p>
          <a:p>
            <a:pPr lvl="1">
              <a:lnSpc>
                <a:spcPct val="90000"/>
              </a:lnSpc>
              <a:buFont typeface="Monotype Sorts"/>
              <a:buNone/>
            </a:pPr>
            <a:r>
              <a:rPr lang="en-US" altLang="en-US" sz="2400" smtClean="0">
                <a:cs typeface="Times New Roman" pitchFamily="18" charset="0"/>
              </a:rPr>
              <a:t>	Patent Policy is stated in these sources:</a:t>
            </a:r>
          </a:p>
          <a:p>
            <a:pPr lvl="1">
              <a:lnSpc>
                <a:spcPct val="90000"/>
              </a:lnSpc>
              <a:buFont typeface="Monotype Sorts"/>
              <a:buNone/>
            </a:pPr>
            <a:r>
              <a:rPr lang="en-GB" altLang="en-US" sz="2400" smtClean="0"/>
              <a:t>		IEEE-SA Standards Boards Bylaws</a:t>
            </a:r>
          </a:p>
          <a:p>
            <a:pPr lvl="1">
              <a:lnSpc>
                <a:spcPct val="90000"/>
              </a:lnSpc>
              <a:buFont typeface="Monotype Sorts"/>
              <a:buNone/>
            </a:pPr>
            <a:r>
              <a:rPr lang="en-US" altLang="en-US" sz="2100" smtClean="0"/>
              <a:t>		</a:t>
            </a:r>
            <a:r>
              <a:rPr lang="en-US" altLang="en-US" sz="2100" i="1" smtClean="0"/>
              <a:t>http://standards.ieee.org/develop/policies/bylaws/sect6-7.html#6</a:t>
            </a:r>
          </a:p>
          <a:p>
            <a:pPr lvl="1">
              <a:lnSpc>
                <a:spcPct val="90000"/>
              </a:lnSpc>
              <a:buFont typeface="Monotype Sorts"/>
              <a:buNone/>
            </a:pPr>
            <a:r>
              <a:rPr lang="en-GB" altLang="en-US" sz="2400" smtClean="0"/>
              <a:t>		IEEE-SA Standards Board Operations Manual</a:t>
            </a:r>
          </a:p>
          <a:p>
            <a:pPr lvl="1">
              <a:lnSpc>
                <a:spcPct val="90000"/>
              </a:lnSpc>
              <a:buFont typeface="Monotype Sorts"/>
              <a:buNone/>
            </a:pPr>
            <a:r>
              <a:rPr lang="en-US" altLang="en-US" sz="2400" smtClean="0"/>
              <a:t>		</a:t>
            </a:r>
            <a:r>
              <a:rPr lang="en-US" altLang="en-US" sz="2100" i="1" smtClean="0"/>
              <a:t>http://standards.ieee.org/develop/policies/opman/sect6.html#6.3</a:t>
            </a:r>
            <a:endParaRPr lang="en-US" altLang="en-US" sz="2400" smtClean="0"/>
          </a:p>
          <a:p>
            <a:pPr lvl="1">
              <a:lnSpc>
                <a:spcPct val="90000"/>
              </a:lnSpc>
              <a:buFont typeface="Monotype Sorts"/>
              <a:buNone/>
            </a:pPr>
            <a:r>
              <a:rPr lang="en-US" altLang="en-US" sz="2400" smtClean="0">
                <a:cs typeface="Times New Roman" pitchFamily="18" charset="0"/>
              </a:rPr>
              <a:t>	Material about the patent policy is available at</a:t>
            </a:r>
            <a:r>
              <a:rPr lang="en-US" altLang="en-US" sz="2400" smtClean="0"/>
              <a:t> </a:t>
            </a:r>
          </a:p>
          <a:p>
            <a:pPr lvl="1">
              <a:lnSpc>
                <a:spcPct val="90000"/>
              </a:lnSpc>
              <a:buFont typeface="Monotype Sorts"/>
              <a:buNone/>
            </a:pPr>
            <a:r>
              <a:rPr lang="en-US" altLang="en-US" sz="2400" smtClean="0"/>
              <a:t>		</a:t>
            </a:r>
            <a:r>
              <a:rPr lang="en-US" altLang="en-US" sz="2100" i="1" smtClean="0"/>
              <a:t>http://standards.ieee.org/about/sasb/patcom/materials.html</a:t>
            </a:r>
          </a:p>
        </p:txBody>
      </p:sp>
      <p:sp>
        <p:nvSpPr>
          <p:cNvPr id="9221" name="Rectangle 7"/>
          <p:cNvSpPr>
            <a:spLocks noChangeArrowheads="1"/>
          </p:cNvSpPr>
          <p:nvPr/>
        </p:nvSpPr>
        <p:spPr bwMode="auto">
          <a:xfrm>
            <a:off x="1295400" y="5181600"/>
            <a:ext cx="6781800"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spcBef>
                <a:spcPct val="0"/>
              </a:spcBef>
              <a:buClrTx/>
              <a:buSzTx/>
              <a:buFontTx/>
              <a:buNone/>
            </a:pPr>
            <a:r>
              <a:rPr lang="en-US" altLang="en-US" sz="1200" b="1">
                <a:cs typeface="Arial" pitchFamily="34" charset="0"/>
              </a:rPr>
              <a:t>If you have questions, contact the IEEE-SA Standards Board Patent Committee Administrator at patcom@ieee.org or visit http://standards.ieee.org/about/sasb/patcom/index.html</a:t>
            </a:r>
          </a:p>
          <a:p>
            <a:pPr algn="ctr">
              <a:lnSpc>
                <a:spcPct val="80000"/>
              </a:lnSpc>
              <a:buFont typeface="Monotype Sorts"/>
              <a:buNone/>
            </a:pPr>
            <a:endParaRPr lang="en-US" altLang="en-US" sz="1200" b="1">
              <a:cs typeface="Arial" pitchFamily="34" charset="0"/>
            </a:endParaRPr>
          </a:p>
          <a:p>
            <a:pPr algn="ctr">
              <a:lnSpc>
                <a:spcPct val="80000"/>
              </a:lnSpc>
              <a:buFont typeface="Monotype Sorts"/>
              <a:buNone/>
            </a:pPr>
            <a:r>
              <a:rPr lang="en-US" altLang="en-US" sz="1200" b="1">
                <a:cs typeface="Arial" pitchFamily="34" charset="0"/>
              </a:rPr>
              <a:t>This slide set is available at https://development.standards.ieee.org/myproject/Public/mytools/mob/slideset.ppt</a:t>
            </a:r>
          </a:p>
        </p:txBody>
      </p:sp>
    </p:spTree>
    <p:extLst>
      <p:ext uri="{BB962C8B-B14F-4D97-AF65-F5344CB8AC3E}">
        <p14:creationId xmlns:p14="http://schemas.microsoft.com/office/powerpoint/2010/main" val="1270691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304800" y="381000"/>
            <a:ext cx="8686800" cy="1143000"/>
          </a:xfrm>
        </p:spPr>
        <p:txBody>
          <a:bodyPr/>
          <a:lstStyle/>
          <a:p>
            <a:r>
              <a:rPr lang="en-US" altLang="en-US" smtClean="0"/>
              <a:t>Call for Potentially Essential Patents</a:t>
            </a:r>
          </a:p>
        </p:txBody>
      </p:sp>
      <p:sp>
        <p:nvSpPr>
          <p:cNvPr id="10243" name="Rectangle 1027"/>
          <p:cNvSpPr>
            <a:spLocks noGrp="1" noChangeArrowheads="1"/>
          </p:cNvSpPr>
          <p:nvPr>
            <p:ph type="body" idx="1"/>
          </p:nvPr>
        </p:nvSpPr>
        <p:spPr/>
        <p:txBody>
          <a:bodyPr/>
          <a:lstStyle/>
          <a:p>
            <a:pPr>
              <a:buFont typeface="Arial" pitchFamily="34" charset="0"/>
              <a:buChar char="•"/>
            </a:pPr>
            <a:r>
              <a:rPr lang="en-US" altLang="en-US" sz="280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1">
              <a:buFont typeface="Arial" pitchFamily="34" charset="0"/>
              <a:buChar char="•"/>
            </a:pPr>
            <a:r>
              <a:rPr lang="en-US" altLang="en-US" sz="2000" smtClean="0"/>
              <a:t>Either speak up now or</a:t>
            </a:r>
          </a:p>
          <a:p>
            <a:pPr lvl="1">
              <a:buFont typeface="Arial" pitchFamily="34" charset="0"/>
              <a:buChar char="•"/>
            </a:pPr>
            <a:r>
              <a:rPr lang="en-US" altLang="en-US" sz="2000" smtClean="0"/>
              <a:t>Provide the chair of this group with the identity of the holder(s) of any and all such claims as soon as possible or</a:t>
            </a:r>
          </a:p>
          <a:p>
            <a:pPr lvl="1">
              <a:buFont typeface="Arial" pitchFamily="34" charset="0"/>
              <a:buChar char="•"/>
            </a:pPr>
            <a:r>
              <a:rPr lang="en-US" altLang="en-US" sz="2000" smtClean="0"/>
              <a:t>Cause an LOA to be submitted</a:t>
            </a:r>
          </a:p>
        </p:txBody>
      </p:sp>
    </p:spTree>
    <p:extLst>
      <p:ext uri="{BB962C8B-B14F-4D97-AF65-F5344CB8AC3E}">
        <p14:creationId xmlns:p14="http://schemas.microsoft.com/office/powerpoint/2010/main" val="287922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04800"/>
            <a:ext cx="8458200" cy="609600"/>
          </a:xfrm>
        </p:spPr>
        <p:txBody>
          <a:bodyPr/>
          <a:lstStyle/>
          <a:p>
            <a:r>
              <a:rPr lang="en-US" altLang="en-US" sz="3200" u="sng" smtClean="0"/>
              <a:t>Other Guidelines for IEEE WG Meetings</a:t>
            </a:r>
          </a:p>
        </p:txBody>
      </p:sp>
      <p:sp>
        <p:nvSpPr>
          <p:cNvPr id="11267"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gn="ctr">
              <a:spcBef>
                <a:spcPct val="0"/>
              </a:spcBef>
              <a:buClrTx/>
              <a:buSzTx/>
              <a:buFontTx/>
              <a:buNone/>
            </a:pPr>
            <a:endParaRPr lang="en-GB" altLang="en-US" sz="2400" b="1" u="sng">
              <a:latin typeface="Helvetica" pitchFamily="34" charset="0"/>
              <a:cs typeface="Arial" pitchFamily="34" charset="0"/>
            </a:endParaRPr>
          </a:p>
        </p:txBody>
      </p:sp>
      <p:sp>
        <p:nvSpPr>
          <p:cNvPr id="11268" name="Rectangle 4"/>
          <p:cNvSpPr>
            <a:spLocks noChangeArrowheads="1"/>
          </p:cNvSpPr>
          <p:nvPr/>
        </p:nvSpPr>
        <p:spPr bwMode="auto">
          <a:xfrm>
            <a:off x="5334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eaLnBrk="0" hangingPunct="0">
              <a:spcBef>
                <a:spcPct val="20000"/>
              </a:spcBef>
              <a:buClr>
                <a:srgbClr val="CC3300"/>
              </a:buClr>
              <a:buSzPct val="50000"/>
              <a:buFont typeface="Monotype Sorts"/>
              <a:buChar char="l"/>
              <a:defRPr sz="3200">
                <a:solidFill>
                  <a:srgbClr val="000099"/>
                </a:solidFill>
                <a:latin typeface="Arial" pitchFamily="34" charset="0"/>
              </a:defRPr>
            </a:lvl1pPr>
            <a:lvl2pPr marL="630238" indent="-285750" eaLnBrk="0" hangingPunct="0">
              <a:spcBef>
                <a:spcPct val="20000"/>
              </a:spcBef>
              <a:buClr>
                <a:srgbClr val="CC3300"/>
              </a:buClr>
              <a:buSzPct val="50000"/>
              <a:buFont typeface="Monotype Sorts"/>
              <a:buChar char="l"/>
              <a:defRPr sz="2800">
                <a:solidFill>
                  <a:srgbClr val="000099"/>
                </a:solidFill>
                <a:latin typeface="Arial"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itchFamily="34" charset="0"/>
              </a:defRPr>
            </a:lvl9pPr>
          </a:lstStyle>
          <a:p>
            <a:pPr>
              <a:lnSpc>
                <a:spcPct val="80000"/>
              </a:lnSpc>
            </a:pPr>
            <a:endParaRPr lang="en-US" altLang="en-US" sz="700" u="sng">
              <a:solidFill>
                <a:srgbClr val="FF0000"/>
              </a:solidFill>
              <a:cs typeface="Arial" pitchFamily="34" charset="0"/>
            </a:endParaRPr>
          </a:p>
          <a:p>
            <a:pPr>
              <a:lnSpc>
                <a:spcPct val="80000"/>
              </a:lnSpc>
              <a:spcAft>
                <a:spcPct val="40000"/>
              </a:spcAft>
              <a:buFont typeface="Arial" pitchFamily="34" charset="0"/>
              <a:buChar char="•"/>
            </a:pPr>
            <a:r>
              <a:rPr lang="en-US" altLang="en-US" sz="1800" b="1">
                <a:cs typeface="Arial" pitchFamily="34" charset="0"/>
              </a:rPr>
              <a:t>All IEEE-SA standards meetings shall be conducted in compliance with all applicable laws, including antitrust and competition laws. </a:t>
            </a:r>
          </a:p>
          <a:p>
            <a:pPr lvl="1">
              <a:lnSpc>
                <a:spcPct val="80000"/>
              </a:lnSpc>
              <a:spcAft>
                <a:spcPct val="40000"/>
              </a:spcAft>
              <a:buFont typeface="Arial" pitchFamily="34" charset="0"/>
              <a:buChar char="•"/>
            </a:pPr>
            <a:r>
              <a:rPr lang="en-US" altLang="en-US" sz="1600" b="1">
                <a:cs typeface="Arial" pitchFamily="34" charset="0"/>
              </a:rPr>
              <a:t>Don’t discuss the interpretation, validity, or essentiality of patents/patent claims. </a:t>
            </a:r>
          </a:p>
          <a:p>
            <a:pPr lvl="1">
              <a:lnSpc>
                <a:spcPct val="80000"/>
              </a:lnSpc>
              <a:spcAft>
                <a:spcPct val="40000"/>
              </a:spcAft>
              <a:buFont typeface="Arial" pitchFamily="34" charset="0"/>
              <a:buChar char="•"/>
            </a:pPr>
            <a:r>
              <a:rPr lang="en-US" altLang="en-US" sz="1600" b="1">
                <a:cs typeface="Arial" pitchFamily="34" charset="0"/>
              </a:rPr>
              <a:t>Don’t discuss specific license rates, terms, or conditions.</a:t>
            </a:r>
          </a:p>
          <a:p>
            <a:pPr lvl="2">
              <a:lnSpc>
                <a:spcPct val="80000"/>
              </a:lnSpc>
              <a:spcAft>
                <a:spcPct val="40000"/>
              </a:spcAft>
              <a:buFont typeface="Arial" pitchFamily="34" charset="0"/>
              <a:buChar char="•"/>
            </a:pPr>
            <a:r>
              <a:rPr lang="en-US" altLang="en-US" sz="1400">
                <a:cs typeface="Arial" pitchFamily="34" charset="0"/>
              </a:rPr>
              <a:t>Relative costs, including licensing costs of essential patent claims, of different technical approaches may be discussed in standards development meetings. </a:t>
            </a:r>
          </a:p>
          <a:p>
            <a:pPr lvl="3">
              <a:lnSpc>
                <a:spcPct val="80000"/>
              </a:lnSpc>
              <a:spcAft>
                <a:spcPct val="40000"/>
              </a:spcAft>
              <a:buFont typeface="Arial" pitchFamily="34" charset="0"/>
              <a:buChar char="•"/>
            </a:pPr>
            <a:r>
              <a:rPr lang="en-GB" altLang="en-US" sz="1400">
                <a:cs typeface="Arial" pitchFamily="34" charset="0"/>
              </a:rPr>
              <a:t>Technical considerations remain primary focus</a:t>
            </a:r>
            <a:endParaRPr lang="en-US" altLang="en-US" sz="1400">
              <a:cs typeface="Arial" pitchFamily="34" charset="0"/>
            </a:endParaRPr>
          </a:p>
          <a:p>
            <a:pPr lvl="1">
              <a:lnSpc>
                <a:spcPct val="80000"/>
              </a:lnSpc>
              <a:spcAft>
                <a:spcPct val="40000"/>
              </a:spcAft>
              <a:buFont typeface="Arial" pitchFamily="34" charset="0"/>
              <a:buChar char="•"/>
            </a:pPr>
            <a:r>
              <a:rPr lang="en-US" altLang="en-US" sz="1600" b="1">
                <a:cs typeface="Arial" pitchFamily="34" charset="0"/>
              </a:rPr>
              <a:t>Don’t discuss or engage in the fixing of product prices, allocation of customers, or division of sales markets.</a:t>
            </a:r>
          </a:p>
          <a:p>
            <a:pPr lvl="1">
              <a:lnSpc>
                <a:spcPct val="80000"/>
              </a:lnSpc>
              <a:spcAft>
                <a:spcPct val="40000"/>
              </a:spcAft>
              <a:buFont typeface="Arial" pitchFamily="34" charset="0"/>
              <a:buChar char="•"/>
            </a:pPr>
            <a:r>
              <a:rPr lang="en-US" altLang="en-US" sz="1600" b="1">
                <a:cs typeface="Arial" pitchFamily="34" charset="0"/>
              </a:rPr>
              <a:t>Don’t discuss the status or substance of ongoing or threatened litigation.</a:t>
            </a:r>
          </a:p>
          <a:p>
            <a:pPr lvl="1">
              <a:lnSpc>
                <a:spcPct val="80000"/>
              </a:lnSpc>
              <a:spcAft>
                <a:spcPct val="40000"/>
              </a:spcAft>
              <a:buFont typeface="Arial" pitchFamily="34" charset="0"/>
              <a:buChar char="•"/>
            </a:pPr>
            <a:r>
              <a:rPr lang="en-US" altLang="en-US" sz="1600" b="1">
                <a:cs typeface="Arial" pitchFamily="34" charset="0"/>
              </a:rPr>
              <a:t>Don’t be silent if inappropriate topics are discussed … do formally object.</a:t>
            </a:r>
          </a:p>
          <a:p>
            <a:pPr algn="ctr">
              <a:lnSpc>
                <a:spcPct val="80000"/>
              </a:lnSpc>
              <a:buFont typeface="Monotype Sorts"/>
              <a:buNone/>
            </a:pPr>
            <a:r>
              <a:rPr lang="en-US" altLang="en-US" sz="1000" b="1">
                <a:cs typeface="Arial" pitchFamily="34" charset="0"/>
              </a:rPr>
              <a:t>---------------------------------------------------------------   </a:t>
            </a:r>
            <a:endParaRPr lang="en-US" altLang="en-US" sz="1200" b="1">
              <a:cs typeface="Arial" pitchFamily="34" charset="0"/>
            </a:endParaRPr>
          </a:p>
          <a:p>
            <a:pPr algn="ctr">
              <a:lnSpc>
                <a:spcPct val="80000"/>
              </a:lnSpc>
              <a:buFont typeface="Monotype Sorts"/>
              <a:buNone/>
            </a:pPr>
            <a:r>
              <a:rPr lang="en-US" altLang="en-US" sz="1200" b="1">
                <a:cs typeface="Arial" pitchFamily="34" charset="0"/>
              </a:rPr>
              <a:t>See </a:t>
            </a:r>
            <a:r>
              <a:rPr lang="en-US" altLang="en-US" sz="1200" b="1" i="1">
                <a:cs typeface="Arial" pitchFamily="34" charset="0"/>
              </a:rPr>
              <a:t>IEEE-SA Standards Board Operations Manual</a:t>
            </a:r>
            <a:r>
              <a:rPr lang="en-US" altLang="en-US" sz="1200" b="1">
                <a:cs typeface="Arial" pitchFamily="34" charset="0"/>
              </a:rPr>
              <a:t>, clause 5.3.10 and </a:t>
            </a:r>
            <a:r>
              <a:rPr lang="en-GB" altLang="en-US" sz="1200" b="1">
                <a:cs typeface="Arial" pitchFamily="34" charset="0"/>
              </a:rPr>
              <a:t>“Promoting Competition and Innovation: What You Need to Know about the IEEE Standards Association's Antitrust and Competition Policy”</a:t>
            </a:r>
            <a:r>
              <a:rPr lang="en-US" altLang="en-US" sz="1200" b="1">
                <a:cs typeface="Arial" pitchFamily="34" charset="0"/>
              </a:rPr>
              <a:t> for more details.</a:t>
            </a:r>
          </a:p>
        </p:txBody>
      </p:sp>
    </p:spTree>
    <p:extLst>
      <p:ext uri="{BB962C8B-B14F-4D97-AF65-F5344CB8AC3E}">
        <p14:creationId xmlns:p14="http://schemas.microsoft.com/office/powerpoint/2010/main" val="345599270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SG SECN Schedule for the Week</a:t>
            </a:r>
            <a:endParaRPr lang="en-US" dirty="0"/>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581137339"/>
              </p:ext>
            </p:extLst>
          </p:nvPr>
        </p:nvGraphicFramePr>
        <p:xfrm>
          <a:off x="685800" y="1981200"/>
          <a:ext cx="7772400" cy="2931160"/>
        </p:xfrm>
        <a:graphic>
          <a:graphicData uri="http://schemas.openxmlformats.org/drawingml/2006/table">
            <a:tbl>
              <a:tblPr firstRow="1" firstCol="1" bandRow="1">
                <a:tableStyleId>{00A15C55-8517-42AA-B614-E9B94910E393}</a:tableStyleId>
              </a:tblPr>
              <a:tblGrid>
                <a:gridCol w="1554480"/>
                <a:gridCol w="1554480"/>
                <a:gridCol w="1554480"/>
                <a:gridCol w="1554480"/>
                <a:gridCol w="1554480"/>
              </a:tblGrid>
              <a:tr h="370840">
                <a:tc>
                  <a:txBody>
                    <a:bodyPr/>
                    <a:lstStyle/>
                    <a:p>
                      <a:endParaRPr lang="en-US" dirty="0"/>
                    </a:p>
                  </a:txBody>
                  <a:tcPr/>
                </a:tc>
                <a:tc>
                  <a:txBody>
                    <a:bodyPr/>
                    <a:lstStyle/>
                    <a:p>
                      <a:r>
                        <a:rPr lang="en-US" dirty="0" smtClean="0"/>
                        <a:t>Monday</a:t>
                      </a:r>
                      <a:endParaRPr lang="en-US" dirty="0"/>
                    </a:p>
                  </a:txBody>
                  <a:tcPr/>
                </a:tc>
                <a:tc>
                  <a:txBody>
                    <a:bodyPr/>
                    <a:lstStyle/>
                    <a:p>
                      <a:r>
                        <a:rPr lang="en-US" dirty="0" smtClean="0"/>
                        <a:t>Tuesday</a:t>
                      </a:r>
                      <a:endParaRPr lang="en-US" dirty="0"/>
                    </a:p>
                  </a:txBody>
                  <a:tcPr/>
                </a:tc>
                <a:tc>
                  <a:txBody>
                    <a:bodyPr/>
                    <a:lstStyle/>
                    <a:p>
                      <a:r>
                        <a:rPr lang="en-US" dirty="0" smtClean="0"/>
                        <a:t>Wednesday</a:t>
                      </a:r>
                      <a:endParaRPr lang="en-US" dirty="0"/>
                    </a:p>
                  </a:txBody>
                  <a:tcPr/>
                </a:tc>
                <a:tc>
                  <a:txBody>
                    <a:bodyPr/>
                    <a:lstStyle/>
                    <a:p>
                      <a:r>
                        <a:rPr lang="en-US" dirty="0" smtClean="0"/>
                        <a:t>Thursday</a:t>
                      </a:r>
                      <a:endParaRPr lang="en-US" dirty="0"/>
                    </a:p>
                  </a:txBody>
                  <a:tcPr/>
                </a:tc>
              </a:tr>
              <a:tr h="370840">
                <a:tc>
                  <a:txBody>
                    <a:bodyPr/>
                    <a:lstStyle/>
                    <a:p>
                      <a:r>
                        <a:rPr lang="en-US" dirty="0" smtClean="0"/>
                        <a:t>AM 1</a:t>
                      </a:r>
                      <a:endParaRPr lang="en-US" dirty="0"/>
                    </a:p>
                  </a:txBody>
                  <a:tcPr/>
                </a:tc>
                <a:tc>
                  <a:txBody>
                    <a:bodyPr/>
                    <a:lstStyle/>
                    <a:p>
                      <a:endParaRPr lang="en-US" dirty="0" smtClean="0"/>
                    </a:p>
                    <a:p>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r>
              <a:tr h="370840">
                <a:tc>
                  <a:txBody>
                    <a:bodyPr/>
                    <a:lstStyle/>
                    <a:p>
                      <a:r>
                        <a:rPr lang="en-US" dirty="0" smtClean="0"/>
                        <a:t>AM</a:t>
                      </a:r>
                      <a:r>
                        <a:rPr lang="en-US" baseline="0" dirty="0" smtClean="0"/>
                        <a:t>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dirty="0"/>
                    </a:p>
                  </a:txBody>
                  <a:tcPr/>
                </a:tc>
              </a:tr>
              <a:tr h="370840">
                <a:tc>
                  <a:txBody>
                    <a:bodyPr/>
                    <a:lstStyle/>
                    <a:p>
                      <a:r>
                        <a:rPr lang="en-US" dirty="0" smtClean="0"/>
                        <a:t>PM 1</a:t>
                      </a:r>
                      <a:endParaRPr lang="en-US" dirty="0"/>
                    </a:p>
                  </a:txBody>
                  <a:tcPr/>
                </a:tc>
                <a:tc>
                  <a:txBody>
                    <a:bodyPr/>
                    <a:lstStyle/>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pPr algn="ctr"/>
                      <a:endParaRPr lang="en-US" sz="1800" kern="1200" dirty="0">
                        <a:solidFill>
                          <a:schemeClr val="dk1"/>
                        </a:solidFill>
                        <a:latin typeface="+mn-lt"/>
                        <a:ea typeface="+mn-ea"/>
                        <a:cs typeface="+mn-cs"/>
                      </a:endParaRPr>
                    </a:p>
                  </a:txBody>
                  <a:tcPr/>
                </a:tc>
                <a:tc>
                  <a:txBody>
                    <a:bodyPr/>
                    <a:lstStyle/>
                    <a:p>
                      <a:pPr algn="ctr"/>
                      <a:endParaRPr lang="en-US" sz="1800" kern="1200" dirty="0">
                        <a:solidFill>
                          <a:schemeClr val="dk1"/>
                        </a:solidFill>
                        <a:latin typeface="+mn-lt"/>
                        <a:ea typeface="+mn-ea"/>
                        <a:cs typeface="+mn-cs"/>
                      </a:endParaRPr>
                    </a:p>
                  </a:txBody>
                  <a:tcPr/>
                </a:tc>
              </a:tr>
              <a:tr h="370840">
                <a:tc>
                  <a:txBody>
                    <a:bodyPr/>
                    <a:lstStyle/>
                    <a:p>
                      <a:r>
                        <a:rPr lang="en-US" dirty="0" smtClean="0"/>
                        <a:t>PM 2</a:t>
                      </a:r>
                      <a:endParaRPr lang="en-US" dirty="0"/>
                    </a:p>
                  </a:txBody>
                  <a:tcPr/>
                </a:tc>
                <a:tc>
                  <a:txBody>
                    <a:bodyPr/>
                    <a:lstStyle/>
                    <a:p>
                      <a:endParaRPr lang="en-US" dirty="0" smtClean="0"/>
                    </a:p>
                    <a:p>
                      <a:endParaRPr lang="en-US" dirty="0"/>
                    </a:p>
                  </a:txBody>
                  <a:tcPr/>
                </a:tc>
                <a:tc>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SG SECN</a:t>
                      </a:r>
                    </a:p>
                    <a:p>
                      <a:endParaRPr lang="en-US" dirty="0"/>
                    </a:p>
                  </a:txBody>
                  <a:tcPr/>
                </a:tc>
                <a:tc>
                  <a:txBody>
                    <a:bodyPr/>
                    <a:lstStyle/>
                    <a:p>
                      <a:endParaRPr lang="en-US" dirty="0"/>
                    </a:p>
                  </a:txBody>
                  <a:tcPr/>
                </a:tc>
              </a:tr>
            </a:tbl>
          </a:graphicData>
        </a:graphic>
      </p:graphicFrame>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Jan. 2018</a:t>
            </a:r>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8</a:t>
            </a:fld>
            <a:endParaRPr lang="en-US" altLang="en-US"/>
          </a:p>
        </p:txBody>
      </p:sp>
      <p:sp>
        <p:nvSpPr>
          <p:cNvPr id="8" name="Inhaltsplatzhalter 2"/>
          <p:cNvSpPr txBox="1">
            <a:spLocks/>
          </p:cNvSpPr>
          <p:nvPr/>
        </p:nvSpPr>
        <p:spPr bwMode="auto">
          <a:xfrm>
            <a:off x="685800" y="5229200"/>
            <a:ext cx="7772400" cy="8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lang="en-US" sz="2400" kern="0" dirty="0" smtClean="0"/>
          </a:p>
        </p:txBody>
      </p:sp>
    </p:spTree>
    <p:extLst>
      <p:ext uri="{BB962C8B-B14F-4D97-AF65-F5344CB8AC3E}">
        <p14:creationId xmlns:p14="http://schemas.microsoft.com/office/powerpoint/2010/main" val="17334366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Main Agenda Items for the Week</a:t>
            </a:r>
            <a:endParaRPr lang="en-US" dirty="0"/>
          </a:p>
        </p:txBody>
      </p:sp>
      <p:sp>
        <p:nvSpPr>
          <p:cNvPr id="3" name="Inhaltsplatzhalter 2"/>
          <p:cNvSpPr>
            <a:spLocks noGrp="1"/>
          </p:cNvSpPr>
          <p:nvPr>
            <p:ph idx="1"/>
          </p:nvPr>
        </p:nvSpPr>
        <p:spPr/>
        <p:txBody>
          <a:bodyPr/>
          <a:lstStyle/>
          <a:p>
            <a:r>
              <a:rPr lang="en-US" dirty="0" smtClean="0"/>
              <a:t>Introduction to problem statement</a:t>
            </a:r>
          </a:p>
          <a:p>
            <a:r>
              <a:rPr lang="en-US" dirty="0" smtClean="0"/>
              <a:t>Creation of PAR / CSD</a:t>
            </a:r>
          </a:p>
          <a:p>
            <a:r>
              <a:rPr lang="en-US" dirty="0" smtClean="0"/>
              <a:t>Call for proposals</a:t>
            </a:r>
          </a:p>
          <a:p>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smtClean="0"/>
              <a:t>Jan. 2018 </a:t>
            </a:r>
            <a:endParaRPr lang="en-US" altLang="en-US" dirty="0"/>
          </a:p>
        </p:txBody>
      </p:sp>
      <p:sp>
        <p:nvSpPr>
          <p:cNvPr id="5" name="Fußzeilenplatzhalter 4"/>
          <p:cNvSpPr>
            <a:spLocks noGrp="1"/>
          </p:cNvSpPr>
          <p:nvPr>
            <p:ph type="ftr" sz="quarter" idx="11"/>
          </p:nvPr>
        </p:nvSpPr>
        <p:spPr/>
        <p:txBody>
          <a:bodyPr/>
          <a:lstStyle/>
          <a:p>
            <a:pPr>
              <a:defRPr/>
            </a:pPr>
            <a:r>
              <a:rPr lang="en-US" altLang="en-US" dirty="0" smtClean="0"/>
              <a:t>Don Sturek, </a:t>
            </a:r>
            <a:r>
              <a:rPr lang="en-US" altLang="en-US" dirty="0" err="1" smtClean="0"/>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smtClean="0"/>
              <a:t>Slide </a:t>
            </a:r>
            <a:fld id="{AECCCC10-95A5-4A40-B619-D8FBFD7D6646}" type="slidenum">
              <a:rPr lang="en-US" altLang="en-US" smtClean="0"/>
              <a:pPr>
                <a:defRPr/>
              </a:pPr>
              <a:t>9</a:t>
            </a:fld>
            <a:endParaRPr lang="en-US" altLang="en-US"/>
          </a:p>
        </p:txBody>
      </p:sp>
    </p:spTree>
    <p:extLst>
      <p:ext uri="{BB962C8B-B14F-4D97-AF65-F5344CB8AC3E}">
        <p14:creationId xmlns:p14="http://schemas.microsoft.com/office/powerpoint/2010/main" val="3272682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_Rbt">
  <a:themeElements>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IEEE-P802_15_Rbt</Template>
  <TotalTime>95</TotalTime>
  <Words>990</Words>
  <Application>Microsoft Macintosh PowerPoint</Application>
  <PresentationFormat>On-screen Show (4:3)</PresentationFormat>
  <Paragraphs>214</Paragraphs>
  <Slides>18</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Helvetica</vt:lpstr>
      <vt:lpstr>Monotype Sorts</vt:lpstr>
      <vt:lpstr>Times New Roman</vt:lpstr>
      <vt:lpstr>Arial</vt:lpstr>
      <vt:lpstr>IEEE-P802_15_Rbt</vt:lpstr>
      <vt:lpstr>Default Design</vt:lpstr>
      <vt:lpstr>PowerPoint Presentation</vt:lpstr>
      <vt:lpstr>802.15 SG SECN Agenda January 2018 Plenary</vt:lpstr>
      <vt:lpstr>Instructions for the WG Chair</vt:lpstr>
      <vt:lpstr>Participants, Patents, and Duty to Inform</vt:lpstr>
      <vt:lpstr>Patent Related Links</vt:lpstr>
      <vt:lpstr>Call for Potentially Essential Patents</vt:lpstr>
      <vt:lpstr>Other Guidelines for IEEE WG Meetings</vt:lpstr>
      <vt:lpstr>SG SECN Schedule for the Week</vt:lpstr>
      <vt:lpstr>Main Agenda Items for the Week</vt:lpstr>
      <vt:lpstr>Draft Agenda</vt:lpstr>
      <vt:lpstr>Problem Statement (recap from Orlando with a few updates)</vt:lpstr>
      <vt:lpstr>Background </vt:lpstr>
      <vt:lpstr>Some Considerations</vt:lpstr>
      <vt:lpstr>IEEE 802.15.4 Auxiliary Security Header</vt:lpstr>
      <vt:lpstr>IEEE 802.15.4 Auxiliary Security Header</vt:lpstr>
      <vt:lpstr>IEEE 802.15.4 Auxiliary Security Header</vt:lpstr>
      <vt:lpstr>IEEE 802.15.4 Auxiliary Security Header</vt:lpstr>
      <vt:lpstr>Proposed Timeline</vt:lpstr>
    </vt:vector>
  </TitlesOfParts>
  <Company>Microsoft</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IEEE 802.15 &lt;subject&gt;</dc:subject>
  <dc:creator>Joerg Robert</dc:creator>
  <dc:description>&lt;doc#&gt;</dc:description>
  <cp:lastModifiedBy>Sturek, Don</cp:lastModifiedBy>
  <cp:revision>331</cp:revision>
  <cp:lastPrinted>1998-02-10T13:28:06Z</cp:lastPrinted>
  <dcterms:created xsi:type="dcterms:W3CDTF">2017-03-12T21:31:02Z</dcterms:created>
  <dcterms:modified xsi:type="dcterms:W3CDTF">2018-01-16T16:21:37Z</dcterms:modified>
</cp:coreProperties>
</file>