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71" r:id="rId4"/>
    <p:sldId id="272" r:id="rId5"/>
    <p:sldId id="275" r:id="rId6"/>
    <p:sldId id="276" r:id="rId7"/>
    <p:sldId id="273" r:id="rId8"/>
    <p:sldId id="277" r:id="rId9"/>
    <p:sldId id="281"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6" d="100"/>
          <a:sy n="66" d="100"/>
        </p:scale>
        <p:origin x="-5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2018</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2018</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2018</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2018</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2018</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2018</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January 2018</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January 2018</a:t>
            </a:r>
            <a:endParaRPr lang="en-US" altLang="ja-JP" dirty="0"/>
          </a:p>
        </p:txBody>
      </p:sp>
    </p:spTree>
    <p:extLst>
      <p:ext uri="{BB962C8B-B14F-4D97-AF65-F5344CB8AC3E}">
        <p14:creationId xmlns:p14="http://schemas.microsoft.com/office/powerpoint/2010/main" xmlns=""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2018</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15-18-0026-00-004s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January 2018</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January 2018</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[15 January 2018]</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January 2018</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January 2018</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
            </a:r>
            <a:br>
              <a:rPr lang="en-US" altLang="ja-JP" dirty="0" smtClean="0">
                <a:ea typeface="ＭＳ Ｐゴシック" charset="-128"/>
              </a:rPr>
            </a:br>
            <a:r>
              <a:rPr lang="en-US" altLang="ja-JP" dirty="0" smtClean="0">
                <a:ea typeface="ＭＳ Ｐゴシック" charset="-128"/>
              </a:rPr>
              <a:t>January 2018</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January 2018</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98" name="プレゼンテーション" showAsIcon="1" r:id="rId4" imgW="914400" imgH="857250" progId="">
              <p:embed/>
            </p:oleObj>
          </a:graphicData>
        </a:graphic>
      </p:graphicFrame>
    </p:spTree>
    <p:extLst>
      <p:ext uri="{BB962C8B-B14F-4D97-AF65-F5344CB8AC3E}">
        <p14:creationId xmlns:p14="http://schemas.microsoft.com/office/powerpoint/2010/main" xmlns=""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endParaRPr lang="ja-JP" altLang="en-US" dirty="0"/>
                    </a:p>
                  </a:txBody>
                  <a:tcPr marL="36000" marR="36000" marT="36000" marB="36000" anchor="ctr"/>
                </a:tc>
                <a:tc>
                  <a:txBody>
                    <a:bodyPr/>
                    <a:lstStyle/>
                    <a:p>
                      <a:endParaRPr lang="ja-JP" altLang="en-US"/>
                    </a:p>
                  </a:txBody>
                  <a:tcPr marL="36000" marR="36000" marT="36000" marB="36000" anchor="ctr"/>
                </a:tc>
                <a:extLst>
                  <a:ext uri="{0D108BD9-81ED-4DB2-BD59-A6C34878D82A}">
                    <a16:rowId xmlns:a16="http://schemas.microsoft.com/office/drawing/2014/main" xmlns=""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endParaRPr lang="ja-JP" altLang="en-US"/>
                    </a:p>
                  </a:txBody>
                  <a:tcPr marL="36000" marR="36000" marT="36000" marB="36000" anchor="ctr"/>
                </a:tc>
                <a:tc>
                  <a:txBody>
                    <a:bodyPr/>
                    <a:lstStyle/>
                    <a:p>
                      <a:endParaRPr lang="ja-JP" altLang="en-US"/>
                    </a:p>
                  </a:txBody>
                  <a:tcPr marL="36000" marR="36000" marT="36000" marB="36000" anchor="ctr"/>
                </a:tc>
                <a:extLst>
                  <a:ext uri="{0D108BD9-81ED-4DB2-BD59-A6C34878D82A}">
                    <a16:rowId xmlns:a16="http://schemas.microsoft.com/office/drawing/2014/main" xmlns=""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endParaRPr lang="ja-JP" altLang="en-US"/>
                    </a:p>
                  </a:txBody>
                  <a:tcPr marL="36000" marR="36000" marT="36000" marB="36000" anchor="ctr"/>
                </a:tc>
                <a:tc>
                  <a:txBody>
                    <a:bodyPr/>
                    <a:lstStyle/>
                    <a:p>
                      <a:endParaRPr lang="ja-JP" altLang="en-US"/>
                    </a:p>
                  </a:txBody>
                  <a:tcPr marL="36000" marR="36000" marT="36000" marB="36000" anchor="ctr"/>
                </a:tc>
                <a:extLst>
                  <a:ext uri="{0D108BD9-81ED-4DB2-BD59-A6C34878D82A}">
                    <a16:rowId xmlns:a16="http://schemas.microsoft.com/office/drawing/2014/main" xmlns=""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Quail Hill</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smtClean="0"/>
                    </a:p>
                  </a:txBody>
                  <a:tcPr anchor="ctr"/>
                </a:tc>
                <a:tc>
                  <a:txBody>
                    <a:bodyPr/>
                    <a:lstStyle/>
                    <a:p>
                      <a:endParaRPr lang="ja-JP" altLang="en-US"/>
                    </a:p>
                  </a:txBody>
                  <a:tcPr marL="36000" marR="36000" marT="36000" marB="36000" anchor="ctr"/>
                </a:tc>
                <a:tc>
                  <a:txBody>
                    <a:bodyPr/>
                    <a:lstStyle/>
                    <a:p>
                      <a:endParaRPr lang="ja-JP" altLang="en-US" dirty="0"/>
                    </a:p>
                  </a:txBody>
                  <a:tcPr marL="36000" marR="36000" marT="36000" marB="36000" anchor="ctr"/>
                </a:tc>
                <a:extLst>
                  <a:ext uri="{0D108BD9-81ED-4DB2-BD59-A6C34878D82A}">
                    <a16:rowId xmlns:a16="http://schemas.microsoft.com/office/drawing/2014/main" xmlns=""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2018</a:t>
            </a:r>
            <a:endParaRPr lang="en-US" altLang="ja-JP" dirty="0"/>
          </a:p>
        </p:txBody>
      </p:sp>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2018</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MCO </a:t>
            </a:r>
            <a:r>
              <a:rPr lang="en-US" altLang="ja-JP" sz="2400" dirty="0"/>
              <a:t>meeting </a:t>
            </a:r>
            <a:r>
              <a:rPr lang="en-US" altLang="ja-JP" sz="2400" dirty="0" smtClean="0"/>
              <a:t>minutes</a:t>
            </a:r>
          </a:p>
          <a:p>
            <a:r>
              <a:rPr lang="en-US" altLang="ja-JP" sz="2400" dirty="0" smtClean="0"/>
              <a:t>Status report</a:t>
            </a:r>
            <a:endParaRPr lang="en-US" altLang="ja-JP" sz="2400" dirty="0"/>
          </a:p>
          <a:p>
            <a:pPr>
              <a:lnSpc>
                <a:spcPct val="80000"/>
              </a:lnSpc>
            </a:pPr>
            <a:r>
              <a:rPr lang="en-US" altLang="ja-JP" sz="2400" dirty="0" smtClean="0"/>
              <a:t>Plan </a:t>
            </a:r>
            <a:r>
              <a:rPr lang="en-US" altLang="ja-JP" sz="2400" dirty="0"/>
              <a:t>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January 2018</a:t>
            </a:r>
            <a:r>
              <a:rPr lang="ja-JP" altLang="en-US" sz="2400" dirty="0" smtClean="0"/>
              <a:t> </a:t>
            </a:r>
            <a:r>
              <a:rPr lang="en-US" altLang="ja-JP" sz="2400" dirty="0" smtClean="0"/>
              <a:t>Agenda (15-17-677r0)</a:t>
            </a:r>
          </a:p>
          <a:p>
            <a:r>
              <a:rPr lang="en-US" altLang="ja-JP" sz="2400" dirty="0" smtClean="0"/>
              <a:t>TG4s November </a:t>
            </a:r>
            <a:r>
              <a:rPr lang="en-US" altLang="ja-JP" sz="2400" dirty="0"/>
              <a:t>2017 Meeting Minutes (</a:t>
            </a:r>
            <a:r>
              <a:rPr lang="en-US" altLang="ja-JP" sz="2400" dirty="0" smtClean="0"/>
              <a:t>15-17-669r0)</a:t>
            </a:r>
          </a:p>
          <a:p>
            <a:r>
              <a:rPr lang="en-US" altLang="ja-JP" sz="2400" dirty="0" smtClean="0"/>
              <a:t>TG4s Opening information for January 2018 (15-18-26r0)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2018</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January 2018</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January 2018</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395536" y="836712"/>
          <a:ext cx="8276289" cy="3864538"/>
        </p:xfrm>
        <a:graphic>
          <a:graphicData uri="http://schemas.openxmlformats.org/drawingml/2006/table">
            <a:tbl>
              <a:tblPr/>
              <a:tblGrid>
                <a:gridCol w="289434">
                  <a:extLst>
                    <a:ext uri="{9D8B030D-6E8A-4147-A177-3AD203B41FA5}">
                      <a16:colId xmlns:a16="http://schemas.microsoft.com/office/drawing/2014/main" xmlns="" val="20000"/>
                    </a:ext>
                  </a:extLst>
                </a:gridCol>
                <a:gridCol w="1356937">
                  <a:extLst>
                    <a:ext uri="{9D8B030D-6E8A-4147-A177-3AD203B41FA5}">
                      <a16:colId xmlns:a16="http://schemas.microsoft.com/office/drawing/2014/main" xmlns="" val="20001"/>
                    </a:ext>
                  </a:extLst>
                </a:gridCol>
                <a:gridCol w="289434">
                  <a:extLst>
                    <a:ext uri="{9D8B030D-6E8A-4147-A177-3AD203B41FA5}">
                      <a16:colId xmlns:a16="http://schemas.microsoft.com/office/drawing/2014/main" xmlns="" val="20002"/>
                    </a:ext>
                  </a:extLst>
                </a:gridCol>
                <a:gridCol w="289434">
                  <a:extLst>
                    <a:ext uri="{9D8B030D-6E8A-4147-A177-3AD203B41FA5}">
                      <a16:colId xmlns:a16="http://schemas.microsoft.com/office/drawing/2014/main" xmlns="" val="20003"/>
                    </a:ext>
                  </a:extLst>
                </a:gridCol>
                <a:gridCol w="289434">
                  <a:extLst>
                    <a:ext uri="{9D8B030D-6E8A-4147-A177-3AD203B41FA5}">
                      <a16:colId xmlns:a16="http://schemas.microsoft.com/office/drawing/2014/main" xmlns="" val="20004"/>
                    </a:ext>
                  </a:extLst>
                </a:gridCol>
                <a:gridCol w="289434">
                  <a:extLst>
                    <a:ext uri="{9D8B030D-6E8A-4147-A177-3AD203B41FA5}">
                      <a16:colId xmlns:a16="http://schemas.microsoft.com/office/drawing/2014/main" xmlns="" val="20005"/>
                    </a:ext>
                  </a:extLst>
                </a:gridCol>
                <a:gridCol w="289434">
                  <a:extLst>
                    <a:ext uri="{9D8B030D-6E8A-4147-A177-3AD203B41FA5}">
                      <a16:colId xmlns:a16="http://schemas.microsoft.com/office/drawing/2014/main" xmlns="" val="20006"/>
                    </a:ext>
                  </a:extLst>
                </a:gridCol>
                <a:gridCol w="289434">
                  <a:extLst>
                    <a:ext uri="{9D8B030D-6E8A-4147-A177-3AD203B41FA5}">
                      <a16:colId xmlns:a16="http://schemas.microsoft.com/office/drawing/2014/main" xmlns="" val="20007"/>
                    </a:ext>
                  </a:extLst>
                </a:gridCol>
                <a:gridCol w="289434">
                  <a:extLst>
                    <a:ext uri="{9D8B030D-6E8A-4147-A177-3AD203B41FA5}">
                      <a16:colId xmlns:a16="http://schemas.microsoft.com/office/drawing/2014/main" xmlns="" val="20008"/>
                    </a:ext>
                  </a:extLst>
                </a:gridCol>
                <a:gridCol w="289434">
                  <a:extLst>
                    <a:ext uri="{9D8B030D-6E8A-4147-A177-3AD203B41FA5}">
                      <a16:colId xmlns:a16="http://schemas.microsoft.com/office/drawing/2014/main" xmlns="" val="20009"/>
                    </a:ext>
                  </a:extLst>
                </a:gridCol>
                <a:gridCol w="289434">
                  <a:extLst>
                    <a:ext uri="{9D8B030D-6E8A-4147-A177-3AD203B41FA5}">
                      <a16:colId xmlns:a16="http://schemas.microsoft.com/office/drawing/2014/main" xmlns="" val="20010"/>
                    </a:ext>
                  </a:extLst>
                </a:gridCol>
                <a:gridCol w="289434">
                  <a:extLst>
                    <a:ext uri="{9D8B030D-6E8A-4147-A177-3AD203B41FA5}">
                      <a16:colId xmlns:a16="http://schemas.microsoft.com/office/drawing/2014/main" xmlns="" val="20011"/>
                    </a:ext>
                  </a:extLst>
                </a:gridCol>
                <a:gridCol w="289434">
                  <a:extLst>
                    <a:ext uri="{9D8B030D-6E8A-4147-A177-3AD203B41FA5}">
                      <a16:colId xmlns:a16="http://schemas.microsoft.com/office/drawing/2014/main" xmlns="" val="20012"/>
                    </a:ext>
                  </a:extLst>
                </a:gridCol>
                <a:gridCol w="289434">
                  <a:extLst>
                    <a:ext uri="{9D8B030D-6E8A-4147-A177-3AD203B41FA5}">
                      <a16:colId xmlns:a16="http://schemas.microsoft.com/office/drawing/2014/main" xmlns="" val="20013"/>
                    </a:ext>
                  </a:extLst>
                </a:gridCol>
                <a:gridCol w="289434">
                  <a:extLst>
                    <a:ext uri="{9D8B030D-6E8A-4147-A177-3AD203B41FA5}">
                      <a16:colId xmlns:a16="http://schemas.microsoft.com/office/drawing/2014/main" xmlns="" val="20014"/>
                    </a:ext>
                  </a:extLst>
                </a:gridCol>
                <a:gridCol w="289434">
                  <a:extLst>
                    <a:ext uri="{9D8B030D-6E8A-4147-A177-3AD203B41FA5}">
                      <a16:colId xmlns:a16="http://schemas.microsoft.com/office/drawing/2014/main" xmlns="" val="20015"/>
                    </a:ext>
                  </a:extLst>
                </a:gridCol>
                <a:gridCol w="289434">
                  <a:extLst>
                    <a:ext uri="{9D8B030D-6E8A-4147-A177-3AD203B41FA5}">
                      <a16:colId xmlns:a16="http://schemas.microsoft.com/office/drawing/2014/main" xmlns="" val="20016"/>
                    </a:ext>
                  </a:extLst>
                </a:gridCol>
                <a:gridCol w="289434">
                  <a:extLst>
                    <a:ext uri="{9D8B030D-6E8A-4147-A177-3AD203B41FA5}">
                      <a16:colId xmlns:a16="http://schemas.microsoft.com/office/drawing/2014/main" xmlns="" val="20017"/>
                    </a:ext>
                  </a:extLst>
                </a:gridCol>
                <a:gridCol w="289434">
                  <a:extLst>
                    <a:ext uri="{9D8B030D-6E8A-4147-A177-3AD203B41FA5}">
                      <a16:colId xmlns:a16="http://schemas.microsoft.com/office/drawing/2014/main" xmlns="" val="20018"/>
                    </a:ext>
                  </a:extLst>
                </a:gridCol>
                <a:gridCol w="289434">
                  <a:extLst>
                    <a:ext uri="{9D8B030D-6E8A-4147-A177-3AD203B41FA5}">
                      <a16:colId xmlns:a16="http://schemas.microsoft.com/office/drawing/2014/main" xmlns="" val="20019"/>
                    </a:ext>
                  </a:extLst>
                </a:gridCol>
                <a:gridCol w="289434">
                  <a:extLst>
                    <a:ext uri="{9D8B030D-6E8A-4147-A177-3AD203B41FA5}">
                      <a16:colId xmlns:a16="http://schemas.microsoft.com/office/drawing/2014/main" xmlns="" val="20020"/>
                    </a:ext>
                  </a:extLst>
                </a:gridCol>
                <a:gridCol w="282668">
                  <a:extLst>
                    <a:ext uri="{9D8B030D-6E8A-4147-A177-3AD203B41FA5}">
                      <a16:colId xmlns:a16="http://schemas.microsoft.com/office/drawing/2014/main" xmlns="" val="20021"/>
                    </a:ext>
                  </a:extLst>
                </a:gridCol>
                <a:gridCol w="282668">
                  <a:extLst>
                    <a:ext uri="{9D8B030D-6E8A-4147-A177-3AD203B41FA5}">
                      <a16:colId xmlns:a16="http://schemas.microsoft.com/office/drawing/2014/main" xmlns="" val="20022"/>
                    </a:ext>
                  </a:extLst>
                </a:gridCol>
                <a:gridCol w="282668">
                  <a:extLst>
                    <a:ext uri="{9D8B030D-6E8A-4147-A177-3AD203B41FA5}">
                      <a16:colId xmlns:a16="http://schemas.microsoft.com/office/drawing/2014/main" xmlns="" val="20023"/>
                    </a:ext>
                  </a:extLst>
                </a:gridCol>
                <a:gridCol w="282668">
                  <a:extLst>
                    <a:ext uri="{9D8B030D-6E8A-4147-A177-3AD203B41FA5}">
                      <a16:colId xmlns:a16="http://schemas.microsoft.com/office/drawing/2014/main" xmlns=""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9"/>
                  </a:ext>
                </a:extLst>
              </a:tr>
            </a:tbl>
          </a:graphicData>
        </a:graphic>
      </p:graphicFrame>
      <p:cxnSp>
        <p:nvCxnSpPr>
          <p:cNvPr id="9" name="直線コネクタ 8"/>
          <p:cNvCxnSpPr/>
          <p:nvPr/>
        </p:nvCxnSpPr>
        <p:spPr bwMode="auto">
          <a:xfrm>
            <a:off x="8244408" y="148478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 name="テキスト ボックス 7"/>
          <p:cNvSpPr txBox="1"/>
          <p:nvPr/>
        </p:nvSpPr>
        <p:spPr>
          <a:xfrm>
            <a:off x="323528" y="4869160"/>
            <a:ext cx="5724644" cy="523220"/>
          </a:xfrm>
          <a:prstGeom prst="rect">
            <a:avLst/>
          </a:prstGeom>
          <a:noFill/>
        </p:spPr>
        <p:txBody>
          <a:bodyPr wrap="square" rtlCol="0">
            <a:spAutoFit/>
          </a:bodyPr>
          <a:lstStyle/>
          <a:p>
            <a:r>
              <a:rPr lang="en-US" altLang="ja-JP" sz="2800" dirty="0" smtClean="0">
                <a:latin typeface="+mn-lt"/>
              </a:rPr>
              <a:t>Jan</a:t>
            </a:r>
            <a:r>
              <a:rPr lang="ja-JP" altLang="en-US" sz="2800" dirty="0" smtClean="0">
                <a:latin typeface="+mn-lt"/>
              </a:rPr>
              <a:t> </a:t>
            </a:r>
            <a:r>
              <a:rPr lang="en-US" altLang="ja-JP" sz="2800" dirty="0" smtClean="0">
                <a:latin typeface="+mn-lt"/>
              </a:rPr>
              <a:t>24</a:t>
            </a:r>
            <a:r>
              <a:rPr lang="en-US" altLang="ja-JP" sz="2800" dirty="0" smtClean="0">
                <a:latin typeface="+mn-lt"/>
              </a:rPr>
              <a:t>: </a:t>
            </a:r>
            <a:r>
              <a:rPr lang="en-US" altLang="ja-JP" sz="2800" dirty="0" err="1" smtClean="0">
                <a:latin typeface="+mn-lt"/>
              </a:rPr>
              <a:t>RevCom</a:t>
            </a:r>
            <a:r>
              <a:rPr lang="en-US" altLang="ja-JP" sz="2800" dirty="0" smtClean="0">
                <a:latin typeface="+mn-lt"/>
              </a:rPr>
              <a:t> teleconference </a:t>
            </a:r>
            <a:r>
              <a:rPr lang="en-US" altLang="ja-JP" sz="2800" b="1"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smtClean="0"/>
              <a:t>Prepare </a:t>
            </a:r>
            <a:r>
              <a:rPr lang="en-US" altLang="ja-JP" sz="2800" dirty="0" smtClean="0"/>
              <a:t>for </a:t>
            </a:r>
            <a:r>
              <a:rPr lang="en-US" altLang="ja-JP" sz="2800" dirty="0" smtClean="0"/>
              <a:t>publication</a:t>
            </a:r>
          </a:p>
          <a:p>
            <a:r>
              <a:rPr lang="en-US" altLang="ja-JP" sz="2800" dirty="0" smtClean="0"/>
              <a:t>March </a:t>
            </a:r>
            <a:r>
              <a:rPr lang="en-US" altLang="ja-JP" sz="2800" dirty="0"/>
              <a:t>meeting</a:t>
            </a:r>
          </a:p>
          <a:p>
            <a:pPr lvl="1"/>
            <a:r>
              <a:rPr lang="en-US" altLang="ja-JP" sz="2400" dirty="0" smtClean="0"/>
              <a:t>1 </a:t>
            </a:r>
            <a:r>
              <a:rPr lang="en-US" altLang="ja-JP" sz="2400" dirty="0"/>
              <a:t>meeting slots </a:t>
            </a:r>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2018</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2685</TotalTime>
  <Words>296</Words>
  <Application>Microsoft Office PowerPoint</Application>
  <PresentationFormat>画面に合わせる (4:3)</PresentationFormat>
  <Paragraphs>124</Paragraphs>
  <Slides>9</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IEEE-P802_15</vt:lpstr>
      <vt:lpstr>プレゼンテーション</vt:lpstr>
      <vt:lpstr>スライド 1</vt:lpstr>
      <vt:lpstr>TG4s Opening Information for  January 2018</vt:lpstr>
      <vt:lpstr>IEEE Patent Policy</vt:lpstr>
      <vt:lpstr>TG4s schedule for the week</vt:lpstr>
      <vt:lpstr>Agenda</vt:lpstr>
      <vt:lpstr>Contributions</vt:lpstr>
      <vt:lpstr>Time planning</vt:lpstr>
      <vt:lpstr>スライド 8</vt:lpstr>
      <vt:lpstr>Next step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15-17-0xxx-00-004s</dc:description>
  <cp:lastModifiedBy>kitazawa</cp:lastModifiedBy>
  <cp:revision>90</cp:revision>
  <cp:lastPrinted>2015-06-24T08:51:36Z</cp:lastPrinted>
  <dcterms:created xsi:type="dcterms:W3CDTF">2015-02-02T05:19:06Z</dcterms:created>
  <dcterms:modified xsi:type="dcterms:W3CDTF">2018-01-15T22:10:15Z</dcterms:modified>
</cp:coreProperties>
</file>