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1" r:id="rId3"/>
    <p:sldId id="267" r:id="rId4"/>
    <p:sldId id="266" r:id="rId5"/>
    <p:sldId id="265" r:id="rId6"/>
    <p:sldId id="272" r:id="rId7"/>
    <p:sldId id="268" r:id="rId8"/>
    <p:sldId id="264" r:id="rId9"/>
    <p:sldId id="280" r:id="rId10"/>
    <p:sldId id="274" r:id="rId11"/>
    <p:sldId id="273" r:id="rId12"/>
    <p:sldId id="279" r:id="rId13"/>
    <p:sldId id="275" r:id="rId14"/>
    <p:sldId id="278" r:id="rId15"/>
    <p:sldId id="276" r:id="rId16"/>
    <p:sldId id="269"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F0D59B3-F736-4968-8F04-7D21D9EC5FE3}"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33511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0AF4E0FC-C351-4ED6-B00A-C2F6E9901CB1}"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93766061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03C4FA9-351E-4D7A-A052-E801DEB179C0}" type="slidenum">
              <a:rPr lang="en-US" altLang="en-US"/>
              <a:pPr>
                <a:defRPr/>
              </a:pPr>
              <a:t>‹Nr.›</a:t>
            </a:fld>
            <a:endParaRPr lang="en-US" altLang="en-US"/>
          </a:p>
        </p:txBody>
      </p:sp>
    </p:spTree>
    <p:extLst>
      <p:ext uri="{BB962C8B-B14F-4D97-AF65-F5344CB8AC3E}">
        <p14:creationId xmlns:p14="http://schemas.microsoft.com/office/powerpoint/2010/main" val="2935837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7A080D7-088A-4529-A915-A9C514F10A63}" type="slidenum">
              <a:rPr lang="en-US" altLang="en-US"/>
              <a:pPr>
                <a:defRPr/>
              </a:pPr>
              <a:t>‹Nr.›</a:t>
            </a:fld>
            <a:endParaRPr lang="en-US" altLang="en-US"/>
          </a:p>
        </p:txBody>
      </p:sp>
    </p:spTree>
    <p:extLst>
      <p:ext uri="{BB962C8B-B14F-4D97-AF65-F5344CB8AC3E}">
        <p14:creationId xmlns:p14="http://schemas.microsoft.com/office/powerpoint/2010/main" val="3511729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051164A-D475-493A-9611-1009022904CE}" type="slidenum">
              <a:rPr lang="en-US" altLang="en-US"/>
              <a:pPr>
                <a:defRPr/>
              </a:pPr>
              <a:t>‹Nr.›</a:t>
            </a:fld>
            <a:endParaRPr lang="en-US" altLang="en-US"/>
          </a:p>
        </p:txBody>
      </p:sp>
    </p:spTree>
    <p:extLst>
      <p:ext uri="{BB962C8B-B14F-4D97-AF65-F5344CB8AC3E}">
        <p14:creationId xmlns:p14="http://schemas.microsoft.com/office/powerpoint/2010/main" val="1372580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F880984-2E37-4317-80CB-B9C04B7D0CB0}" type="slidenum">
              <a:rPr lang="en-US" altLang="en-US"/>
              <a:pPr>
                <a:defRPr/>
              </a:pPr>
              <a:t>‹Nr.›</a:t>
            </a:fld>
            <a:endParaRPr lang="en-US" altLang="en-US"/>
          </a:p>
        </p:txBody>
      </p:sp>
    </p:spTree>
    <p:extLst>
      <p:ext uri="{BB962C8B-B14F-4D97-AF65-F5344CB8AC3E}">
        <p14:creationId xmlns:p14="http://schemas.microsoft.com/office/powerpoint/2010/main" val="3747470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D949B5-A65E-44EC-B2BC-7EF8C6582654}" type="slidenum">
              <a:rPr lang="en-US" altLang="en-US"/>
              <a:pPr>
                <a:defRPr/>
              </a:pPr>
              <a:t>‹Nr.›</a:t>
            </a:fld>
            <a:endParaRPr lang="en-US" altLang="en-US"/>
          </a:p>
        </p:txBody>
      </p:sp>
    </p:spTree>
    <p:extLst>
      <p:ext uri="{BB962C8B-B14F-4D97-AF65-F5344CB8AC3E}">
        <p14:creationId xmlns:p14="http://schemas.microsoft.com/office/powerpoint/2010/main" val="88085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Jan.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757A729D-0C5B-4E6C-99E0-0D90E5DEA1B2}" type="slidenum">
              <a:rPr lang="en-US" altLang="en-US"/>
              <a:pPr>
                <a:defRPr/>
              </a:pPr>
              <a:t>‹Nr.›</a:t>
            </a:fld>
            <a:endParaRPr lang="en-US" altLang="en-US"/>
          </a:p>
        </p:txBody>
      </p:sp>
    </p:spTree>
    <p:extLst>
      <p:ext uri="{BB962C8B-B14F-4D97-AF65-F5344CB8AC3E}">
        <p14:creationId xmlns:p14="http://schemas.microsoft.com/office/powerpoint/2010/main" val="369735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8E997CD-32FC-430A-9096-0EA66809E34A}" type="slidenum">
              <a:rPr lang="en-US" altLang="en-US"/>
              <a:pPr>
                <a:defRPr/>
              </a:pPr>
              <a:t>‹Nr.›</a:t>
            </a:fld>
            <a:endParaRPr lang="en-US" altLang="en-US"/>
          </a:p>
        </p:txBody>
      </p:sp>
    </p:spTree>
    <p:extLst>
      <p:ext uri="{BB962C8B-B14F-4D97-AF65-F5344CB8AC3E}">
        <p14:creationId xmlns:p14="http://schemas.microsoft.com/office/powerpoint/2010/main" val="1227224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1688FCF0-F063-42E0-8AA5-2A524669238A}" type="slidenum">
              <a:rPr lang="en-US" altLang="en-US"/>
              <a:pPr>
                <a:defRPr/>
              </a:pPr>
              <a:t>‹Nr.›</a:t>
            </a:fld>
            <a:endParaRPr lang="en-US" altLang="en-US"/>
          </a:p>
        </p:txBody>
      </p:sp>
    </p:spTree>
    <p:extLst>
      <p:ext uri="{BB962C8B-B14F-4D97-AF65-F5344CB8AC3E}">
        <p14:creationId xmlns:p14="http://schemas.microsoft.com/office/powerpoint/2010/main" val="198642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B4EA4C25-4C54-42B3-A2B2-718E0490521A}" type="slidenum">
              <a:rPr lang="en-US" altLang="en-US"/>
              <a:pPr>
                <a:defRPr/>
              </a:pPr>
              <a:t>‹Nr.›</a:t>
            </a:fld>
            <a:endParaRPr lang="en-US" altLang="en-US"/>
          </a:p>
        </p:txBody>
      </p:sp>
    </p:spTree>
    <p:extLst>
      <p:ext uri="{BB962C8B-B14F-4D97-AF65-F5344CB8AC3E}">
        <p14:creationId xmlns:p14="http://schemas.microsoft.com/office/powerpoint/2010/main" val="3788045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6DBD34E-CFD6-4CAA-B605-F662DD2E515E}" type="slidenum">
              <a:rPr lang="en-US" altLang="en-US"/>
              <a:pPr>
                <a:defRPr/>
              </a:pPr>
              <a:t>‹Nr.›</a:t>
            </a:fld>
            <a:endParaRPr lang="en-US" altLang="en-US"/>
          </a:p>
        </p:txBody>
      </p:sp>
    </p:spTree>
    <p:extLst>
      <p:ext uri="{BB962C8B-B14F-4D97-AF65-F5344CB8AC3E}">
        <p14:creationId xmlns:p14="http://schemas.microsoft.com/office/powerpoint/2010/main" val="280063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CA939FA-4C58-48BA-946F-8314A400692B}" type="slidenum">
              <a:rPr lang="en-US" altLang="en-US"/>
              <a:pPr>
                <a:defRPr/>
              </a:pPr>
              <a:t>‹Nr.›</a:t>
            </a:fld>
            <a:endParaRPr lang="en-US" altLang="en-US"/>
          </a:p>
        </p:txBody>
      </p:sp>
    </p:spTree>
    <p:extLst>
      <p:ext uri="{BB962C8B-B14F-4D97-AF65-F5344CB8AC3E}">
        <p14:creationId xmlns:p14="http://schemas.microsoft.com/office/powerpoint/2010/main" val="1178957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Jan.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9DD43E47-AAB1-46E0-ADE7-05A2C52498D8}"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15-18-0024-01-lpwa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CE51BAF5-12B5-4C68-95BD-9F4ED78B02A5}"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PAR and CSD document discussion]	</a:t>
            </a:r>
          </a:p>
          <a:p>
            <a:pPr>
              <a:defRPr/>
            </a:pPr>
            <a:r>
              <a:rPr lang="en-US" altLang="en-US" sz="1600" b="1" dirty="0">
                <a:solidFill>
                  <a:schemeClr val="tx2"/>
                </a:solidFill>
              </a:rPr>
              <a:t>Date Submitted: </a:t>
            </a:r>
            <a:r>
              <a:rPr lang="en-US" altLang="en-US" sz="1600" dirty="0" smtClean="0">
                <a:solidFill>
                  <a:schemeClr val="tx2"/>
                </a:solidFill>
              </a:rPr>
              <a:t>[15 </a:t>
            </a:r>
            <a:r>
              <a:rPr lang="en-US" altLang="en-US" sz="1600" dirty="0">
                <a:solidFill>
                  <a:schemeClr val="tx2"/>
                </a:solidFill>
              </a:rPr>
              <a:t>January, 2018</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[Document proposed draft text for SG LPWA PAR and CSD document]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in SG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Document</a:t>
            </a:r>
            <a:endParaRPr lang="en-US" dirty="0"/>
          </a:p>
        </p:txBody>
      </p:sp>
      <p:sp>
        <p:nvSpPr>
          <p:cNvPr id="3" name="Inhaltsplatzhalter 2"/>
          <p:cNvSpPr>
            <a:spLocks noGrp="1"/>
          </p:cNvSpPr>
          <p:nvPr>
            <p:ph idx="1"/>
          </p:nvPr>
        </p:nvSpPr>
        <p:spPr/>
        <p:txBody>
          <a:bodyPr/>
          <a:lstStyle/>
          <a:p>
            <a:r>
              <a:rPr lang="en-US" sz="2800" dirty="0"/>
              <a:t>SG LPWA has to agree on </a:t>
            </a:r>
            <a:r>
              <a:rPr lang="en-US" sz="2800" dirty="0" smtClean="0"/>
              <a:t>“Distinct Identity” </a:t>
            </a:r>
            <a:r>
              <a:rPr lang="en-US" sz="2800" dirty="0"/>
              <a:t>and </a:t>
            </a:r>
            <a:r>
              <a:rPr lang="en-US" sz="2800" dirty="0" smtClean="0"/>
              <a:t>“Broad Market Potential” </a:t>
            </a:r>
          </a:p>
          <a:p>
            <a:r>
              <a:rPr lang="en-US" sz="2800" dirty="0" smtClean="0"/>
              <a:t>All </a:t>
            </a:r>
            <a:r>
              <a:rPr lang="en-US" sz="2800" dirty="0"/>
              <a:t>other items are mainly editorial</a:t>
            </a:r>
          </a:p>
          <a:p>
            <a:endParaRPr lang="en-US" sz="2800" dirty="0"/>
          </a:p>
          <a:p>
            <a:r>
              <a:rPr lang="en-US" sz="2800" dirty="0"/>
              <a:t>Final </a:t>
            </a:r>
            <a:r>
              <a:rPr lang="en-US" sz="2800" dirty="0" smtClean="0"/>
              <a:t>CSD document </a:t>
            </a:r>
            <a:r>
              <a:rPr lang="en-US" sz="2800" dirty="0"/>
              <a:t>will be drafted after </a:t>
            </a:r>
            <a:r>
              <a:rPr lang="en-US" sz="2800" dirty="0" smtClean="0"/>
              <a:t>agreement on both items</a:t>
            </a:r>
            <a:endParaRPr lang="en-US" sz="2800" dirty="0"/>
          </a:p>
          <a:p>
            <a:endParaRPr lang="en-US" sz="28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10</a:t>
            </a:fld>
            <a:endParaRPr lang="en-US" altLang="en-US"/>
          </a:p>
        </p:txBody>
      </p:sp>
    </p:spTree>
    <p:extLst>
      <p:ext uri="{BB962C8B-B14F-4D97-AF65-F5344CB8AC3E}">
        <p14:creationId xmlns:p14="http://schemas.microsoft.com/office/powerpoint/2010/main" val="415396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Distinct Identity</a:t>
            </a:r>
          </a:p>
        </p:txBody>
      </p:sp>
      <p:sp>
        <p:nvSpPr>
          <p:cNvPr id="3" name="Inhaltsplatzhalter 2"/>
          <p:cNvSpPr>
            <a:spLocks noGrp="1"/>
          </p:cNvSpPr>
          <p:nvPr>
            <p:ph idx="1"/>
          </p:nvPr>
        </p:nvSpPr>
        <p:spPr/>
        <p:txBody>
          <a:bodyPr/>
          <a:lstStyle/>
          <a:p>
            <a:r>
              <a:rPr lang="en-US" dirty="0"/>
              <a:t>Each proposed IEEE 802 LMSC standard shall provide evidence of a distinct identity. </a:t>
            </a:r>
            <a:r>
              <a:rPr lang="en-US" dirty="0" smtClean="0"/>
              <a:t>Identify standards </a:t>
            </a:r>
            <a:r>
              <a:rPr lang="en-US" dirty="0"/>
              <a:t>and standards projects with similar scopes and for each one describe why the </a:t>
            </a:r>
            <a:r>
              <a:rPr lang="en-US" dirty="0" smtClean="0"/>
              <a:t>proposed project </a:t>
            </a:r>
            <a:r>
              <a:rPr lang="en-US" dirty="0"/>
              <a:t>is substantially different.</a:t>
            </a:r>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11</a:t>
            </a:fld>
            <a:endParaRPr lang="en-US" altLang="en-US"/>
          </a:p>
        </p:txBody>
      </p:sp>
    </p:spTree>
    <p:extLst>
      <p:ext uri="{BB962C8B-B14F-4D97-AF65-F5344CB8AC3E}">
        <p14:creationId xmlns:p14="http://schemas.microsoft.com/office/powerpoint/2010/main" val="3866507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for “Distinct Identity”</a:t>
            </a:r>
            <a:endParaRPr lang="en-US" dirty="0"/>
          </a:p>
        </p:txBody>
      </p:sp>
      <p:sp>
        <p:nvSpPr>
          <p:cNvPr id="3" name="Inhaltsplatzhalter 2"/>
          <p:cNvSpPr>
            <a:spLocks noGrp="1"/>
          </p:cNvSpPr>
          <p:nvPr>
            <p:ph idx="1"/>
          </p:nvPr>
        </p:nvSpPr>
        <p:spPr>
          <a:xfrm>
            <a:off x="685800" y="1556792"/>
            <a:ext cx="7772400" cy="4539208"/>
          </a:xfrm>
        </p:spPr>
        <p:txBody>
          <a:bodyPr/>
          <a:lstStyle/>
          <a:p>
            <a:pPr marL="0" indent="0">
              <a:buNone/>
            </a:pPr>
            <a:r>
              <a:rPr lang="en-US" sz="2000" dirty="0" smtClean="0"/>
              <a:t>The LPWAN market is rapidly growing. Suitable standards have to support very high link margins in license-exempt frequency bands with high interference.</a:t>
            </a:r>
          </a:p>
          <a:p>
            <a:pPr marL="0" indent="0">
              <a:buNone/>
            </a:pPr>
            <a:r>
              <a:rPr lang="en-US" sz="2000" dirty="0" smtClean="0"/>
              <a:t>Analyses have shown that </a:t>
            </a:r>
            <a:r>
              <a:rPr lang="en-US" sz="2000" dirty="0"/>
              <a:t>only IEEE 802.15.4 in addition to very low bit-rates is able to achieve the required link </a:t>
            </a:r>
            <a:r>
              <a:rPr lang="en-US" sz="2000" dirty="0" smtClean="0"/>
              <a:t>margins.</a:t>
            </a:r>
          </a:p>
          <a:p>
            <a:pPr marL="0" indent="0">
              <a:buNone/>
            </a:pPr>
            <a:r>
              <a:rPr lang="en-US" sz="2000" dirty="0" smtClean="0"/>
              <a:t>However, further analyses indicate that the performance in case of highly occupied license-exempt or interference into licensed frequency bands is significantly reduced, as the existing IEEE 802.15.4 standard has not been designed for such channels.</a:t>
            </a:r>
          </a:p>
          <a:p>
            <a:pPr marL="0" indent="0">
              <a:buNone/>
            </a:pPr>
            <a:r>
              <a:rPr lang="en-US" sz="2000" dirty="0" smtClean="0"/>
              <a:t>Consequently, the transmission reliability in license-exempt or interfered licensed frequency </a:t>
            </a:r>
            <a:r>
              <a:rPr lang="en-US" sz="2000" dirty="0"/>
              <a:t>bands can be highly improved by means of an amendment to IEEE </a:t>
            </a:r>
            <a:r>
              <a:rPr lang="en-US" sz="2000" dirty="0" smtClean="0"/>
              <a:t>802.15.4 that is focusing on the very challenging LPWAN environment.</a:t>
            </a:r>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12</a:t>
            </a:fld>
            <a:endParaRPr lang="en-US" altLang="en-US"/>
          </a:p>
        </p:txBody>
      </p:sp>
    </p:spTree>
    <p:extLst>
      <p:ext uri="{BB962C8B-B14F-4D97-AF65-F5344CB8AC3E}">
        <p14:creationId xmlns:p14="http://schemas.microsoft.com/office/powerpoint/2010/main" val="3244233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Broad Market Potential </a:t>
            </a:r>
          </a:p>
        </p:txBody>
      </p:sp>
      <p:sp>
        <p:nvSpPr>
          <p:cNvPr id="3" name="Inhaltsplatzhalter 2"/>
          <p:cNvSpPr>
            <a:spLocks noGrp="1"/>
          </p:cNvSpPr>
          <p:nvPr>
            <p:ph idx="1"/>
          </p:nvPr>
        </p:nvSpPr>
        <p:spPr/>
        <p:txBody>
          <a:bodyPr/>
          <a:lstStyle/>
          <a:p>
            <a:r>
              <a:rPr lang="en-US" dirty="0"/>
              <a:t>Each proposed IEEE 802 LMSC standard shall have broad market potential. At a minimum, address the following </a:t>
            </a:r>
            <a:r>
              <a:rPr lang="en-US" dirty="0" smtClean="0"/>
              <a:t>areas:</a:t>
            </a:r>
          </a:p>
          <a:p>
            <a:pPr marL="971550" lvl="1" indent="-514350">
              <a:buAutoNum type="alphaLcParenR"/>
            </a:pPr>
            <a:r>
              <a:rPr lang="en-US" dirty="0" smtClean="0"/>
              <a:t>Broad </a:t>
            </a:r>
            <a:r>
              <a:rPr lang="en-US" dirty="0"/>
              <a:t>sets of </a:t>
            </a:r>
            <a:r>
              <a:rPr lang="en-US" dirty="0" smtClean="0"/>
              <a:t>applicability</a:t>
            </a:r>
          </a:p>
          <a:p>
            <a:pPr marL="971550" lvl="1" indent="-514350">
              <a:buAutoNum type="alphaLcParenR"/>
            </a:pPr>
            <a:r>
              <a:rPr lang="en-US" dirty="0" smtClean="0"/>
              <a:t>Multiple </a:t>
            </a:r>
            <a:r>
              <a:rPr lang="en-US" dirty="0"/>
              <a:t>vendors and numerous users</a:t>
            </a:r>
          </a:p>
          <a:p>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13</a:t>
            </a:fld>
            <a:endParaRPr lang="en-US" altLang="en-US"/>
          </a:p>
        </p:txBody>
      </p:sp>
    </p:spTree>
    <p:extLst>
      <p:ext uri="{BB962C8B-B14F-4D97-AF65-F5344CB8AC3E}">
        <p14:creationId xmlns:p14="http://schemas.microsoft.com/office/powerpoint/2010/main" val="1836768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a:t>
            </a:r>
            <a:r>
              <a:rPr lang="en-US" dirty="0"/>
              <a:t>for </a:t>
            </a:r>
            <a:r>
              <a:rPr lang="en-US" dirty="0" smtClean="0"/>
              <a:t>“Broad </a:t>
            </a:r>
            <a:r>
              <a:rPr lang="en-US" dirty="0"/>
              <a:t>sets of </a:t>
            </a:r>
            <a:r>
              <a:rPr lang="en-US" dirty="0" smtClean="0"/>
              <a:t>applicability” </a:t>
            </a:r>
            <a:endParaRPr lang="en-US" dirty="0"/>
          </a:p>
        </p:txBody>
      </p:sp>
      <p:sp>
        <p:nvSpPr>
          <p:cNvPr id="3" name="Inhaltsplatzhalter 2"/>
          <p:cNvSpPr>
            <a:spLocks noGrp="1"/>
          </p:cNvSpPr>
          <p:nvPr>
            <p:ph idx="1"/>
          </p:nvPr>
        </p:nvSpPr>
        <p:spPr/>
        <p:txBody>
          <a:bodyPr/>
          <a:lstStyle/>
          <a:p>
            <a:pPr marL="0" indent="0">
              <a:buNone/>
            </a:pPr>
            <a:r>
              <a:rPr lang="en-US" sz="2000" dirty="0" smtClean="0"/>
              <a:t>An immense number of potential use-cases is currently discussed for LPWAN. These use-cases have the communality of low throughput and latency tolerance.</a:t>
            </a:r>
          </a:p>
          <a:p>
            <a:pPr marL="0" indent="0">
              <a:buNone/>
            </a:pPr>
            <a:r>
              <a:rPr lang="en-US" sz="2000" dirty="0" smtClean="0"/>
              <a:t>Many of these use-cases can only be effectively covered by technology based on LPWAN. Furthermore, recent studies predict billions of low-cost IoT devices based on LPWAN technology in the upcoming years. Hence, the proposed amendment to IEEE 802.15.4 focusing on low throughput and latency tolerant application scenarios will be able to efficiently cover a broad set of applications with billions of potential devices.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14</a:t>
            </a:fld>
            <a:endParaRPr lang="en-US" altLang="en-US"/>
          </a:p>
        </p:txBody>
      </p:sp>
    </p:spTree>
    <p:extLst>
      <p:ext uri="{BB962C8B-B14F-4D97-AF65-F5344CB8AC3E}">
        <p14:creationId xmlns:p14="http://schemas.microsoft.com/office/powerpoint/2010/main" val="3264023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a:t>
            </a:r>
            <a:r>
              <a:rPr lang="en-US" dirty="0"/>
              <a:t>for “Multiple vendors and numerous </a:t>
            </a:r>
            <a:r>
              <a:rPr lang="en-US" dirty="0" smtClean="0"/>
              <a:t>users” </a:t>
            </a:r>
            <a:endParaRPr lang="en-US" dirty="0"/>
          </a:p>
        </p:txBody>
      </p:sp>
      <p:sp>
        <p:nvSpPr>
          <p:cNvPr id="3" name="Inhaltsplatzhalter 2"/>
          <p:cNvSpPr>
            <a:spLocks noGrp="1"/>
          </p:cNvSpPr>
          <p:nvPr>
            <p:ph idx="1"/>
          </p:nvPr>
        </p:nvSpPr>
        <p:spPr/>
        <p:txBody>
          <a:bodyPr/>
          <a:lstStyle/>
          <a:p>
            <a:pPr marL="0" indent="0">
              <a:buNone/>
            </a:pPr>
            <a:r>
              <a:rPr lang="en-US" sz="2400" dirty="0"/>
              <a:t>The LPWAN market is rapidly growing. An immense number of potential use-cases is currently discussed by network providers, chip manufacturers, start-ups, potential users, and in the scientific community. </a:t>
            </a:r>
            <a:r>
              <a:rPr lang="en-US" sz="2400" dirty="0" smtClean="0"/>
              <a:t>Recent studies predict billions of IoT devices based on LPWAN connectivity in the upcoming years. An important requirement to achieve this goal is the availability of an open standard, that will be defined within the scope of the group.</a:t>
            </a:r>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15</a:t>
            </a:fld>
            <a:endParaRPr lang="en-US" altLang="en-US"/>
          </a:p>
        </p:txBody>
      </p:sp>
    </p:spTree>
    <p:extLst>
      <p:ext uri="{BB962C8B-B14F-4D97-AF65-F5344CB8AC3E}">
        <p14:creationId xmlns:p14="http://schemas.microsoft.com/office/powerpoint/2010/main" val="1325576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Thank You!</a:t>
            </a:r>
            <a:endParaRPr lang="en-US" dirty="0"/>
          </a:p>
        </p:txBody>
      </p:sp>
      <p:sp>
        <p:nvSpPr>
          <p:cNvPr id="10" name="Untertitel 9"/>
          <p:cNvSpPr>
            <a:spLocks noGrp="1"/>
          </p:cNvSpPr>
          <p:nvPr>
            <p:ph type="subTitle" idx="1"/>
          </p:nvPr>
        </p:nvSpPr>
        <p:spPr/>
        <p:txBody>
          <a:bodyPr/>
          <a:lstStyle/>
          <a:p>
            <a:r>
              <a:rPr lang="en-US" dirty="0" smtClean="0"/>
              <a:t>Any Discussions?</a:t>
            </a:r>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16</a:t>
            </a:fld>
            <a:endParaRPr lang="en-US" altLang="en-US"/>
          </a:p>
        </p:txBody>
      </p:sp>
    </p:spTree>
    <p:extLst>
      <p:ext uri="{BB962C8B-B14F-4D97-AF65-F5344CB8AC3E}">
        <p14:creationId xmlns:p14="http://schemas.microsoft.com/office/powerpoint/2010/main" val="1544259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Proposed Scope and Need for LPWAN PAR</a:t>
            </a:r>
            <a:endParaRPr lang="en-US" dirty="0"/>
          </a:p>
        </p:txBody>
      </p:sp>
      <p:sp>
        <p:nvSpPr>
          <p:cNvPr id="6" name="Untertitel 5"/>
          <p:cNvSpPr>
            <a:spLocks noGrp="1"/>
          </p:cNvSpPr>
          <p:nvPr>
            <p:ph type="subTitle" idx="1"/>
          </p:nvPr>
        </p:nvSpPr>
        <p:spPr/>
        <p:txBody>
          <a:bodyPr/>
          <a:lstStyle/>
          <a:p>
            <a:r>
              <a:rPr lang="en-US" dirty="0" smtClean="0"/>
              <a:t>Joerg </a:t>
            </a:r>
            <a:r>
              <a:rPr lang="en-US" dirty="0"/>
              <a:t>Robert </a:t>
            </a:r>
            <a:r>
              <a:rPr lang="en-US" dirty="0" smtClean="0"/>
              <a:t>(FAU Erlangen-</a:t>
            </a:r>
            <a:r>
              <a:rPr lang="en-US" dirty="0" err="1" smtClean="0"/>
              <a:t>Nuernberg</a:t>
            </a:r>
            <a:r>
              <a:rPr lang="en-US" dirty="0"/>
              <a:t>)</a:t>
            </a:r>
          </a:p>
        </p:txBody>
      </p:sp>
      <p:sp>
        <p:nvSpPr>
          <p:cNvPr id="2" name="Datumsplatzhalter 1"/>
          <p:cNvSpPr>
            <a:spLocks noGrp="1"/>
          </p:cNvSpPr>
          <p:nvPr>
            <p:ph type="dt" sz="half" idx="10"/>
          </p:nvPr>
        </p:nvSpPr>
        <p:spPr/>
        <p:txBody>
          <a:bodyPr/>
          <a:lstStyle/>
          <a:p>
            <a:pPr>
              <a:defRPr/>
            </a:pPr>
            <a:r>
              <a:rPr lang="en-US" altLang="en-US" dirty="0" smtClean="0"/>
              <a:t>Jan.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B4EA4C25-4C54-42B3-A2B2-718E0490521A}" type="slidenum">
              <a:rPr lang="en-US" altLang="en-US" smtClean="0"/>
              <a:pPr>
                <a:defRPr/>
              </a:pPr>
              <a:t>2</a:t>
            </a:fld>
            <a:endParaRPr lang="en-US" altLang="en-US"/>
          </a:p>
        </p:txBody>
      </p:sp>
    </p:spTree>
    <p:extLst>
      <p:ext uri="{BB962C8B-B14F-4D97-AF65-F5344CB8AC3E}">
        <p14:creationId xmlns:p14="http://schemas.microsoft.com/office/powerpoint/2010/main" val="3027615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400" dirty="0" smtClean="0"/>
              <a:t>Primary focus of the SG LPWA is the definition </a:t>
            </a:r>
            <a:r>
              <a:rPr lang="en-US" sz="2400" dirty="0"/>
              <a:t>of the PAR (Project Authorization Request) and the CSD </a:t>
            </a:r>
            <a:r>
              <a:rPr lang="en-US" sz="2400" dirty="0" smtClean="0"/>
              <a:t>(Criteria </a:t>
            </a:r>
            <a:r>
              <a:rPr lang="en-US" sz="2400" dirty="0"/>
              <a:t>for </a:t>
            </a:r>
            <a:r>
              <a:rPr lang="en-US" sz="2400" dirty="0" smtClean="0"/>
              <a:t>Standards Development) documents</a:t>
            </a:r>
          </a:p>
          <a:p>
            <a:endParaRPr lang="en-US" sz="2400" dirty="0"/>
          </a:p>
          <a:p>
            <a:r>
              <a:rPr lang="en-US" sz="2400" dirty="0" smtClean="0"/>
              <a:t>Aim of this presentation is to achieve general agreement on the content of both documents</a:t>
            </a:r>
            <a:endParaRPr lang="en-US" sz="24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3</a:t>
            </a:fld>
            <a:endParaRPr lang="en-US" altLang="en-US"/>
          </a:p>
        </p:txBody>
      </p:sp>
    </p:spTree>
    <p:extLst>
      <p:ext uri="{BB962C8B-B14F-4D97-AF65-F5344CB8AC3E}">
        <p14:creationId xmlns:p14="http://schemas.microsoft.com/office/powerpoint/2010/main" val="2548276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Goal of New Amendment</a:t>
            </a:r>
            <a:endParaRPr lang="en-US" dirty="0"/>
          </a:p>
        </p:txBody>
      </p:sp>
      <p:sp>
        <p:nvSpPr>
          <p:cNvPr id="3" name="Inhaltsplatzhalter 2"/>
          <p:cNvSpPr>
            <a:spLocks noGrp="1"/>
          </p:cNvSpPr>
          <p:nvPr>
            <p:ph idx="1"/>
          </p:nvPr>
        </p:nvSpPr>
        <p:spPr/>
        <p:txBody>
          <a:bodyPr/>
          <a:lstStyle/>
          <a:p>
            <a:r>
              <a:rPr lang="en-US" sz="2400" dirty="0" smtClean="0"/>
              <a:t>Improvement of IEEE 802.15.4 performance in use-cases with very low payload bit-rates (e.g. typically &lt;30kBit/s) in license-exempt frequency bands with potentially high levels of interference</a:t>
            </a:r>
          </a:p>
          <a:p>
            <a:r>
              <a:rPr lang="en-US" sz="2400" dirty="0" smtClean="0"/>
              <a:t>No introduction of new modulation schemes, base on existing IEEE 802.15.4k FSK PHY</a:t>
            </a:r>
          </a:p>
          <a:p>
            <a:r>
              <a:rPr lang="en-US" sz="2400" dirty="0" smtClean="0"/>
              <a:t>All modifications should be supported by  existing IEEE 802.15.4 chipsets with updated software</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4</a:t>
            </a:fld>
            <a:endParaRPr lang="en-US" altLang="en-US"/>
          </a:p>
        </p:txBody>
      </p:sp>
    </p:spTree>
    <p:extLst>
      <p:ext uri="{BB962C8B-B14F-4D97-AF65-F5344CB8AC3E}">
        <p14:creationId xmlns:p14="http://schemas.microsoft.com/office/powerpoint/2010/main" val="1171511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Required Amendments for Powerful LPWA Functionality</a:t>
            </a:r>
            <a:endParaRPr lang="en-US" dirty="0"/>
          </a:p>
        </p:txBody>
      </p:sp>
      <p:sp>
        <p:nvSpPr>
          <p:cNvPr id="3" name="Inhaltsplatzhalter 2"/>
          <p:cNvSpPr>
            <a:spLocks noGrp="1"/>
          </p:cNvSpPr>
          <p:nvPr>
            <p:ph idx="1"/>
          </p:nvPr>
        </p:nvSpPr>
        <p:spPr/>
        <p:txBody>
          <a:bodyPr/>
          <a:lstStyle/>
          <a:p>
            <a:r>
              <a:rPr lang="en-US" sz="2800" dirty="0" smtClean="0"/>
              <a:t>Amend current 802.15-4 revision wrt.</a:t>
            </a:r>
          </a:p>
          <a:p>
            <a:pPr lvl="1"/>
            <a:r>
              <a:rPr lang="en-US" sz="2400" dirty="0" smtClean="0"/>
              <a:t>FCC compliant ultra-low bit-rate modes based on 802.15.4k FSK PHY</a:t>
            </a:r>
          </a:p>
          <a:p>
            <a:pPr lvl="1"/>
            <a:r>
              <a:rPr lang="en-US" sz="2400" dirty="0" smtClean="0"/>
              <a:t>Fragmented transmission of FEC code-words</a:t>
            </a:r>
          </a:p>
          <a:p>
            <a:pPr lvl="1"/>
            <a:r>
              <a:rPr lang="en-US" sz="2400" dirty="0" smtClean="0"/>
              <a:t>Fragmentation mechanisms and channel hopping patterns</a:t>
            </a:r>
          </a:p>
          <a:p>
            <a:pPr lvl="1"/>
            <a:endParaRPr lang="en-US" sz="2400" i="1" dirty="0" smtClean="0"/>
          </a:p>
          <a:p>
            <a:pPr lvl="1"/>
            <a:r>
              <a:rPr lang="en-US" sz="2400" dirty="0" smtClean="0"/>
              <a:t>Convolutional codes with lower rates in addition to the K=7 R=1/2 code can be added if high performance gains in the order of several dB &lt;significant </a:t>
            </a:r>
            <a:r>
              <a:rPr lang="en-US" sz="2400" dirty="0" err="1" smtClean="0"/>
              <a:t>Eb</a:t>
            </a:r>
            <a:r>
              <a:rPr lang="en-US" sz="2400" dirty="0" smtClean="0"/>
              <a:t>/N0 gain&gt;</a:t>
            </a:r>
          </a:p>
          <a:p>
            <a:endParaRPr lang="en-US" sz="2800" dirty="0" smtClean="0"/>
          </a:p>
          <a:p>
            <a:endParaRPr lang="en-US" sz="28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5</a:t>
            </a:fld>
            <a:endParaRPr lang="en-US" altLang="en-US"/>
          </a:p>
        </p:txBody>
      </p:sp>
    </p:spTree>
    <p:extLst>
      <p:ext uri="{BB962C8B-B14F-4D97-AF65-F5344CB8AC3E}">
        <p14:creationId xmlns:p14="http://schemas.microsoft.com/office/powerpoint/2010/main" val="718344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Document</a:t>
            </a:r>
            <a:endParaRPr lang="en-US" dirty="0"/>
          </a:p>
        </p:txBody>
      </p:sp>
      <p:sp>
        <p:nvSpPr>
          <p:cNvPr id="3" name="Inhaltsplatzhalter 2"/>
          <p:cNvSpPr>
            <a:spLocks noGrp="1"/>
          </p:cNvSpPr>
          <p:nvPr>
            <p:ph idx="1"/>
          </p:nvPr>
        </p:nvSpPr>
        <p:spPr/>
        <p:txBody>
          <a:bodyPr/>
          <a:lstStyle/>
          <a:p>
            <a:r>
              <a:rPr lang="en-US" sz="2800" dirty="0" smtClean="0"/>
              <a:t>SG LPWA has to agree on “Scope” and “Need” defined in the PAR document</a:t>
            </a:r>
          </a:p>
          <a:p>
            <a:r>
              <a:rPr lang="en-US" sz="2800" dirty="0" smtClean="0"/>
              <a:t>All other items are mainly editorial</a:t>
            </a:r>
          </a:p>
          <a:p>
            <a:endParaRPr lang="en-US" sz="2800" dirty="0"/>
          </a:p>
          <a:p>
            <a:r>
              <a:rPr lang="en-US" sz="2800" dirty="0" smtClean="0"/>
              <a:t>Final PAR document will be drafted after we have agreed “Scope” and “Need”</a:t>
            </a:r>
          </a:p>
          <a:p>
            <a:endParaRPr lang="en-US" sz="28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6</a:t>
            </a:fld>
            <a:endParaRPr lang="en-US" altLang="en-US"/>
          </a:p>
        </p:txBody>
      </p:sp>
    </p:spTree>
    <p:extLst>
      <p:ext uri="{BB962C8B-B14F-4D97-AF65-F5344CB8AC3E}">
        <p14:creationId xmlns:p14="http://schemas.microsoft.com/office/powerpoint/2010/main" val="3482445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“Scope”</a:t>
            </a:r>
            <a:endParaRPr lang="en-US" dirty="0"/>
          </a:p>
        </p:txBody>
      </p:sp>
      <p:sp>
        <p:nvSpPr>
          <p:cNvPr id="3" name="Inhaltsplatzhalter 2"/>
          <p:cNvSpPr>
            <a:spLocks noGrp="1"/>
          </p:cNvSpPr>
          <p:nvPr>
            <p:ph idx="1"/>
          </p:nvPr>
        </p:nvSpPr>
        <p:spPr/>
        <p:txBody>
          <a:bodyPr/>
          <a:lstStyle/>
          <a:p>
            <a:r>
              <a:rPr lang="en-US" sz="2000" dirty="0" smtClean="0"/>
              <a:t>Focus on low bit-rates (e.g. payload bit-rate typically &lt;30kBit/s) </a:t>
            </a:r>
          </a:p>
          <a:p>
            <a:r>
              <a:rPr lang="en-US" sz="2000" dirty="0" smtClean="0"/>
              <a:t>Definition of mechanism for fragmented transmission of FEC code-words</a:t>
            </a:r>
          </a:p>
          <a:p>
            <a:r>
              <a:rPr lang="en-US" sz="2000" dirty="0" smtClean="0"/>
              <a:t>Definition of time / frequency patterns for the transmission of the fragments</a:t>
            </a:r>
          </a:p>
          <a:p>
            <a:r>
              <a:rPr lang="en-US" sz="2000" dirty="0" smtClean="0"/>
              <a:t>Minor adjustments of  the MAC required for the efficient transmission of the fragments</a:t>
            </a:r>
          </a:p>
          <a:p>
            <a:r>
              <a:rPr lang="en-US" sz="2000" dirty="0" smtClean="0"/>
              <a:t>No definition of new modulation schemes wrt. </a:t>
            </a:r>
            <a:r>
              <a:rPr lang="en-US" sz="2000" dirty="0"/>
              <a:t>the 802.15.4k FSK </a:t>
            </a:r>
            <a:r>
              <a:rPr lang="en-US" sz="2000" dirty="0" smtClean="0"/>
              <a:t>PHY, addition of lower bit-rates and frequency bands</a:t>
            </a:r>
          </a:p>
          <a:p>
            <a:endParaRPr lang="en-US" sz="2000" dirty="0"/>
          </a:p>
          <a:p>
            <a:r>
              <a:rPr lang="en-US" sz="2000" dirty="0" smtClean="0"/>
              <a:t>Definition of lower rate K=7 convolutional codes in addition to the R=1/2 rate if marked demands additional robustness</a:t>
            </a:r>
            <a:endParaRPr lang="en-US" sz="20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7</a:t>
            </a:fld>
            <a:endParaRPr lang="en-US" altLang="en-US"/>
          </a:p>
        </p:txBody>
      </p:sp>
    </p:spTree>
    <p:extLst>
      <p:ext uri="{BB962C8B-B14F-4D97-AF65-F5344CB8AC3E}">
        <p14:creationId xmlns:p14="http://schemas.microsoft.com/office/powerpoint/2010/main" val="2413301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for “Need” ( I / II )</a:t>
            </a:r>
            <a:endParaRPr lang="en-US" dirty="0"/>
          </a:p>
        </p:txBody>
      </p:sp>
      <p:sp>
        <p:nvSpPr>
          <p:cNvPr id="3" name="Inhaltsplatzhalter 2"/>
          <p:cNvSpPr>
            <a:spLocks noGrp="1"/>
          </p:cNvSpPr>
          <p:nvPr>
            <p:ph idx="1"/>
          </p:nvPr>
        </p:nvSpPr>
        <p:spPr>
          <a:xfrm>
            <a:off x="685800" y="1556792"/>
            <a:ext cx="7772400" cy="4330824"/>
          </a:xfrm>
        </p:spPr>
        <p:txBody>
          <a:bodyPr/>
          <a:lstStyle/>
          <a:p>
            <a:pPr marL="0" indent="0">
              <a:buNone/>
            </a:pPr>
            <a:r>
              <a:rPr lang="en-US" sz="1800" dirty="0" smtClean="0"/>
              <a:t>There is significant commercial interest in Low </a:t>
            </a:r>
            <a:r>
              <a:rPr lang="en-US" sz="1800" dirty="0"/>
              <a:t>Power Wide Area </a:t>
            </a:r>
            <a:r>
              <a:rPr lang="en-US" sz="1800" dirty="0" smtClean="0"/>
              <a:t>Networks </a:t>
            </a:r>
            <a:r>
              <a:rPr lang="en-US" sz="1800" dirty="0"/>
              <a:t>(LPWAN</a:t>
            </a:r>
            <a:r>
              <a:rPr lang="en-US" sz="1800" dirty="0" smtClean="0"/>
              <a:t>). According to recent studies, it is getting a very important solution in different areas to achieve cost-effective connectivity to billions of devices spread over large areas.</a:t>
            </a:r>
          </a:p>
          <a:p>
            <a:pPr marL="0" indent="0">
              <a:buNone/>
            </a:pPr>
            <a:r>
              <a:rPr lang="en-US" sz="1800" dirty="0" smtClean="0"/>
              <a:t>A main functional requirement for LPWAN is a high link margin, leading to a minimum required receiver sensitivity in the order of -140dBm. However, the use of sub-GHz license exempt frequency bands – that are typically used by LWPAN – has increased over the recent years. Additionally, the upcoming large roll-out of IEEE 802.11ah will further increase the use of this spectrum. This significantly affects the reliability of transmissions relying on a high link margin due to two main reasons: First, the high link margin allows for very low reception levels. Hence, CSMA based channel access schemes may not be able to properly detect LPWAN transmissions. Second, the low bit-rates required for a high link margin result in long on-air times, further increasing the probability to get hit by interferer. Additionally, the required on-air times of the required very low bit-rates may exceed regulatory limits defined by the FCC.</a:t>
            </a:r>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8</a:t>
            </a:fld>
            <a:endParaRPr lang="en-US" altLang="en-US"/>
          </a:p>
        </p:txBody>
      </p:sp>
    </p:spTree>
    <p:extLst>
      <p:ext uri="{BB962C8B-B14F-4D97-AF65-F5344CB8AC3E}">
        <p14:creationId xmlns:p14="http://schemas.microsoft.com/office/powerpoint/2010/main" val="3192099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for “Need</a:t>
            </a:r>
            <a:r>
              <a:rPr lang="en-US" dirty="0"/>
              <a:t>” ( </a:t>
            </a:r>
            <a:r>
              <a:rPr lang="en-US" dirty="0" smtClean="0"/>
              <a:t>II </a:t>
            </a:r>
            <a:r>
              <a:rPr lang="en-US" dirty="0"/>
              <a:t>/ II )</a:t>
            </a:r>
          </a:p>
        </p:txBody>
      </p:sp>
      <p:sp>
        <p:nvSpPr>
          <p:cNvPr id="3" name="Inhaltsplatzhalter 2"/>
          <p:cNvSpPr>
            <a:spLocks noGrp="1"/>
          </p:cNvSpPr>
          <p:nvPr>
            <p:ph idx="1"/>
          </p:nvPr>
        </p:nvSpPr>
        <p:spPr/>
        <p:txBody>
          <a:bodyPr/>
          <a:lstStyle/>
          <a:p>
            <a:pPr marL="0" indent="0">
              <a:buNone/>
            </a:pPr>
            <a:r>
              <a:rPr lang="en-US" sz="1800" dirty="0" smtClean="0"/>
              <a:t>Current standards have not been designed for a very high link margin in license-exempt frequency bands with strong interference. Thus, they cannot guarantee the required transmission reliability in such scenarios. Hence, an amendment to the existing IEEE 802.15.4 standard is needed to close this gap and to provide reliable transmission at a receiver sensitivity of -140dBm.</a:t>
            </a:r>
          </a:p>
          <a:p>
            <a:pPr marL="0" indent="0">
              <a:buNone/>
            </a:pPr>
            <a:endParaRPr lang="en-US" sz="18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9</a:t>
            </a:fld>
            <a:endParaRPr lang="en-US" altLang="en-US"/>
          </a:p>
        </p:txBody>
      </p:sp>
    </p:spTree>
    <p:extLst>
      <p:ext uri="{BB962C8B-B14F-4D97-AF65-F5344CB8AC3E}">
        <p14:creationId xmlns:p14="http://schemas.microsoft.com/office/powerpoint/2010/main" val="1872652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1210</Words>
  <Application>Microsoft Office PowerPoint</Application>
  <PresentationFormat>Bildschirmpräsentation (4:3)</PresentationFormat>
  <Paragraphs>118</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IEEE-P802_15_Rbt</vt:lpstr>
      <vt:lpstr>PowerPoint-Präsentation</vt:lpstr>
      <vt:lpstr>Proposed Scope and Need for LPWAN PAR</vt:lpstr>
      <vt:lpstr>Motivation</vt:lpstr>
      <vt:lpstr>Goal of New Amendment</vt:lpstr>
      <vt:lpstr>Required Amendments for Powerful LPWA Functionality</vt:lpstr>
      <vt:lpstr>PAR Document</vt:lpstr>
      <vt:lpstr>Proposed “Scope”</vt:lpstr>
      <vt:lpstr>Proposed Text for “Need” ( I / II )</vt:lpstr>
      <vt:lpstr>Proposed Text for “Need” ( II / II )</vt:lpstr>
      <vt:lpstr>CSD Document</vt:lpstr>
      <vt:lpstr>Distinct Identity</vt:lpstr>
      <vt:lpstr>Proposed Text for “Distinct Identity”</vt:lpstr>
      <vt:lpstr>Broad Market Potential </vt:lpstr>
      <vt:lpstr>Proposed Text for “Broad sets of applicability” </vt:lpstr>
      <vt:lpstr>Proposed Text for “Multiple vendors and numerous users” </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142</cp:revision>
  <cp:lastPrinted>1998-02-10T13:28:06Z</cp:lastPrinted>
  <dcterms:created xsi:type="dcterms:W3CDTF">2018-01-14T19:10:31Z</dcterms:created>
  <dcterms:modified xsi:type="dcterms:W3CDTF">2018-01-16T18:34:59Z</dcterms:modified>
</cp:coreProperties>
</file>