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1"/>
  </p:notesMasterIdLst>
  <p:sldIdLst>
    <p:sldId id="287" r:id="rId3"/>
    <p:sldId id="294" r:id="rId4"/>
    <p:sldId id="295" r:id="rId5"/>
    <p:sldId id="298" r:id="rId6"/>
    <p:sldId id="300" r:id="rId7"/>
    <p:sldId id="301" r:id="rId8"/>
    <p:sldId id="305" r:id="rId9"/>
    <p:sldId id="304"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94692"/>
  </p:normalViewPr>
  <p:slideViewPr>
    <p:cSldViewPr>
      <p:cViewPr varScale="1">
        <p:scale>
          <a:sx n="84" d="100"/>
          <a:sy n="84" d="100"/>
        </p:scale>
        <p:origin x="1051"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p:cNvSpPr>
            <a:spLocks noGrp="1" noChangeArrowheads="1"/>
          </p:cNvSpPr>
          <p:nvPr>
            <p:ph type="dt"/>
          </p:nvPr>
        </p:nvSpPr>
        <p:spPr bwMode="auto">
          <a:xfrm>
            <a:off x="646113" y="85725"/>
            <a:ext cx="2700337" cy="211138"/>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p:cNvSpPr>
            <a:spLocks noGrp="1" noChangeArrowheads="1"/>
          </p:cNvSpPr>
          <p:nvPr>
            <p:ph type="body"/>
          </p:nvPr>
        </p:nvSpPr>
        <p:spPr bwMode="auto">
          <a:xfrm>
            <a:off x="914400" y="4387850"/>
            <a:ext cx="5021263" cy="4148138"/>
          </a:xfrm>
          <a:prstGeom prst="rect">
            <a:avLst/>
          </a:prstGeom>
          <a:noFill/>
          <a:ln>
            <a:noFill/>
          </a:ln>
          <a:effectLst/>
          <a:extLst>
            <a:ext uri="{FAA26D3D-D897-4be2-8F04-BA451C77F1D7}"/>
          </a:extLst>
        </p:spPr>
        <p:txBody>
          <a:bodyPr vert="horz" wrap="square" lIns="92160" tIns="46080" rIns="92160" bIns="46080" numCol="1" anchor="t" anchorCtr="0" compatLnSpc="1">
            <a:prstTxWarp prst="textNoShape">
              <a:avLst/>
            </a:prstTxWarp>
          </a:bodyPr>
          <a:lstStyle/>
          <a:p>
            <a:pPr lvl="0"/>
            <a:endParaRPr lang="en-US" altLang="en-US" noProof="0" smtClean="0"/>
          </a:p>
        </p:txBody>
      </p:sp>
      <p:sp>
        <p:nvSpPr>
          <p:cNvPr id="3083" name="Text Box 10"/>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p:cNvSpPr>
            <a:spLocks noGrp="1" noChangeArrowheads="1"/>
          </p:cNvSpPr>
          <p:nvPr>
            <p:ph type="sldNum"/>
          </p:nvPr>
        </p:nvSpPr>
        <p:spPr bwMode="auto">
          <a:xfrm>
            <a:off x="2901950" y="8942388"/>
            <a:ext cx="784225" cy="730250"/>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448082A9-0F26-4F54-82ED-882EF3FAC4DE}" type="slidenum">
              <a:rPr lang="en-US" altLang="en-US"/>
              <a:pPr>
                <a:defRPr/>
              </a:pPr>
              <a:t>‹#›</a:t>
            </a:fld>
            <a:endParaRPr lang="en-US" altLang="en-US"/>
          </a:p>
        </p:txBody>
      </p:sp>
      <p:sp>
        <p:nvSpPr>
          <p:cNvPr id="25613" name="Rectangle 12"/>
          <p:cNvSpPr>
            <a:spLocks noChangeArrowheads="1"/>
          </p:cNvSpPr>
          <p:nvPr/>
        </p:nvSpPr>
        <p:spPr bwMode="auto">
          <a:xfrm>
            <a:off x="715963" y="8942388"/>
            <a:ext cx="22558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smtClean="0">
                <a:solidFill>
                  <a:srgbClr val="000000"/>
                </a:solidFill>
              </a:rPr>
              <a:t>Tentative agenda Full WG</a:t>
            </a:r>
          </a:p>
        </p:txBody>
      </p:sp>
      <p:sp>
        <p:nvSpPr>
          <p:cNvPr id="3086" name="Line 13"/>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8618901"/>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smtClean="0">
                <a:ea typeface="Arial Unicode MS" panose="020B0604020202020204" pitchFamily="34" charset="-128"/>
                <a:cs typeface="Arial Unicode MS" panose="020B0604020202020204" pitchFamily="34" charset="-128"/>
              </a:rPr>
              <a:t>07/12/10</a:t>
            </a:r>
          </a:p>
        </p:txBody>
      </p:sp>
      <p:sp>
        <p:nvSpPr>
          <p:cNvPr id="5123"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smtClean="0"/>
              <a:t>Page </a:t>
            </a:r>
            <a:fld id="{621444A2-E3A2-4EA8-8159-7B0F9117B0BC}" type="slidenum">
              <a:rPr lang="en-US" altLang="en-US" sz="2400" smtClean="0"/>
              <a:pPr>
                <a:spcBef>
                  <a:spcPct val="0"/>
                </a:spcBef>
                <a:buClrTx/>
                <a:buFontTx/>
                <a:buNone/>
              </a:pPr>
              <a:t>1</a:t>
            </a:fld>
            <a:endParaRPr lang="en-US" altLang="en-US" sz="2400" smtClean="0"/>
          </a:p>
        </p:txBody>
      </p:sp>
      <p:sp>
        <p:nvSpPr>
          <p:cNvPr id="5124" name="Text Box 1"/>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331752CB-EDED-40C4-AB3D-8410B701E67F}" type="slidenum">
              <a:rPr lang="en-US" altLang="en-US"/>
              <a:pPr algn="r" eaLnBrk="1" hangingPunct="1">
                <a:spcBef>
                  <a:spcPct val="0"/>
                </a:spcBef>
                <a:buClrTx/>
                <a:buFontTx/>
                <a:buNone/>
              </a:pPr>
              <a:t>1</a:t>
            </a:fld>
            <a:endParaRPr lang="en-US" altLang="en-US"/>
          </a:p>
        </p:txBody>
      </p:sp>
      <p:sp>
        <p:nvSpPr>
          <p:cNvPr id="5126" name="Text Box 3"/>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2520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D4E1D3C0-46E8-4D29-986C-FA1F2BA1CE9A}" type="slidenum">
              <a:rPr lang="en-US" altLang="en-US"/>
              <a:pPr>
                <a:defRPr/>
              </a:pPr>
              <a:t>‹#›</a:t>
            </a:fld>
            <a:endParaRPr lang="en-US" altLang="en-US"/>
          </a:p>
        </p:txBody>
      </p:sp>
    </p:spTree>
    <p:extLst>
      <p:ext uri="{BB962C8B-B14F-4D97-AF65-F5344CB8AC3E}">
        <p14:creationId xmlns:p14="http://schemas.microsoft.com/office/powerpoint/2010/main" val="182118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8D072C74-84CE-4B8A-86C5-1588BB2F67D0}" type="slidenum">
              <a:rPr lang="en-US" altLang="en-US"/>
              <a:pPr>
                <a:defRPr/>
              </a:pPr>
              <a:t>‹#›</a:t>
            </a:fld>
            <a:endParaRPr lang="en-US" altLang="en-US"/>
          </a:p>
        </p:txBody>
      </p:sp>
    </p:spTree>
    <p:extLst>
      <p:ext uri="{BB962C8B-B14F-4D97-AF65-F5344CB8AC3E}">
        <p14:creationId xmlns:p14="http://schemas.microsoft.com/office/powerpoint/2010/main" val="37843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DF56E32B-15B9-4134-A8A3-C5A354618456}" type="slidenum">
              <a:rPr lang="en-US" altLang="en-US"/>
              <a:pPr>
                <a:defRPr/>
              </a:pPr>
              <a:t>‹#›</a:t>
            </a:fld>
            <a:endParaRPr lang="en-US" altLang="en-US"/>
          </a:p>
        </p:txBody>
      </p:sp>
    </p:spTree>
    <p:extLst>
      <p:ext uri="{BB962C8B-B14F-4D97-AF65-F5344CB8AC3E}">
        <p14:creationId xmlns:p14="http://schemas.microsoft.com/office/powerpoint/2010/main" val="2371537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Content Placeholder 2"/>
          <p:cNvSpPr>
            <a:spLocks noGrp="1"/>
          </p:cNvSpPr>
          <p:nvPr>
            <p:ph idx="1"/>
          </p:nvPr>
        </p:nvSpPr>
        <p:spPr>
          <a:xfrm>
            <a:off x="396405" y="1157207"/>
            <a:ext cx="8474066" cy="4968427"/>
          </a:xfrm>
          <a:prstGeom prst="rect">
            <a:avLst/>
          </a:prstGeom>
        </p:spPr>
        <p:txBody>
          <a:bodyPr/>
          <a:lstStyle>
            <a:lvl1pPr>
              <a:defRPr sz="1800" b="0"/>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0"/>
          </p:nvPr>
        </p:nvSpPr>
        <p:spPr>
          <a:xfrm>
            <a:off x="457200" y="6356351"/>
            <a:ext cx="2133600" cy="366183"/>
          </a:xfrm>
          <a:prstGeom prst="rect">
            <a:avLst/>
          </a:prstGeom>
        </p:spPr>
        <p:txBody>
          <a:bodyPr/>
          <a:lstStyle/>
          <a:p>
            <a:fld id="{4D0DD98F-4EC8-4F2C-B2A0-A0C9CBF1217B}" type="datetimeFigureOut">
              <a:rPr lang="en-US" smtClean="0"/>
              <a:pPr/>
              <a:t>1/15/2018</a:t>
            </a:fld>
            <a:endParaRPr lang="en-US"/>
          </a:p>
        </p:txBody>
      </p:sp>
      <p:sp>
        <p:nvSpPr>
          <p:cNvPr id="4" name="Footer Placeholder 4"/>
          <p:cNvSpPr>
            <a:spLocks noGrp="1"/>
          </p:cNvSpPr>
          <p:nvPr>
            <p:ph type="ftr" sz="quarter" idx="11"/>
          </p:nvPr>
        </p:nvSpPr>
        <p:spPr>
          <a:xfrm>
            <a:off x="3124200" y="6356351"/>
            <a:ext cx="2895600" cy="366183"/>
          </a:xfrm>
          <a:prstGeom prst="rect">
            <a:avLst/>
          </a:prstGeom>
        </p:spPr>
        <p:txBody>
          <a:bodyPr/>
          <a:lstStyle/>
          <a:p>
            <a:endParaRPr lang="en-US"/>
          </a:p>
        </p:txBody>
      </p:sp>
      <p:sp>
        <p:nvSpPr>
          <p:cNvPr id="5" name="Slide Number Placeholder 5"/>
          <p:cNvSpPr>
            <a:spLocks noGrp="1"/>
          </p:cNvSpPr>
          <p:nvPr>
            <p:ph type="sldNum" sz="quarter" idx="12"/>
          </p:nvPr>
        </p:nvSpPr>
        <p:spPr>
          <a:xfrm>
            <a:off x="6553200" y="6356351"/>
            <a:ext cx="2133600" cy="366183"/>
          </a:xfrm>
          <a:prstGeom prst="rect">
            <a:avLst/>
          </a:prstGeom>
        </p:spPr>
        <p:txBody>
          <a:bodyPr/>
          <a:lstStyle/>
          <a:p>
            <a:fld id="{19F8F006-6DBE-4F13-A280-95BBFF235120}" type="slidenum">
              <a:rPr lang="en-US" smtClean="0"/>
              <a:pPr/>
              <a:t>‹#›</a:t>
            </a:fld>
            <a:endParaRPr lang="en-US"/>
          </a:p>
        </p:txBody>
      </p:sp>
      <p:sp>
        <p:nvSpPr>
          <p:cNvPr id="6" name="Title Placeholder 1"/>
          <p:cNvSpPr>
            <a:spLocks noGrp="1"/>
          </p:cNvSpPr>
          <p:nvPr>
            <p:ph type="title"/>
          </p:nvPr>
        </p:nvSpPr>
        <p:spPr>
          <a:xfrm>
            <a:off x="396406" y="432000"/>
            <a:ext cx="5004753" cy="396427"/>
          </a:xfrm>
          <a:prstGeom prst="rect">
            <a:avLst/>
          </a:prstGeom>
        </p:spPr>
        <p:txBody>
          <a:bodyPr vert="horz" lIns="91440" tIns="45720" rIns="91440" bIns="45720" rtlCol="0" anchor="ctr">
            <a:noAutofit/>
          </a:bodyPr>
          <a:lstStyle>
            <a:lvl1pPr>
              <a:defRPr sz="2000"/>
            </a:lvl1pPr>
          </a:lstStyle>
          <a:p>
            <a:r>
              <a:rPr lang="en-US" dirty="0" smtClean="0"/>
              <a:t>Click to edit Master title style</a:t>
            </a:r>
            <a:endParaRPr lang="en-US" dirty="0"/>
          </a:p>
        </p:txBody>
      </p:sp>
    </p:spTree>
    <p:extLst>
      <p:ext uri="{BB962C8B-B14F-4D97-AF65-F5344CB8AC3E}">
        <p14:creationId xmlns:p14="http://schemas.microsoft.com/office/powerpoint/2010/main" val="13587620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F318D362-BDC1-4C87-9BF6-76D00DC935AF}" type="slidenum">
              <a:rPr lang="en-US" altLang="en-US"/>
              <a:pPr>
                <a:defRPr/>
              </a:pPr>
              <a:t>‹#›</a:t>
            </a:fld>
            <a:endParaRPr lang="en-US" altLang="en-US"/>
          </a:p>
        </p:txBody>
      </p:sp>
    </p:spTree>
    <p:extLst>
      <p:ext uri="{BB962C8B-B14F-4D97-AF65-F5344CB8AC3E}">
        <p14:creationId xmlns:p14="http://schemas.microsoft.com/office/powerpoint/2010/main" val="197872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802A4F46-93A2-44C2-9AA9-C7FF7646A741}" type="slidenum">
              <a:rPr lang="en-US" altLang="en-US"/>
              <a:pPr>
                <a:defRPr/>
              </a:pPr>
              <a:t>‹#›</a:t>
            </a:fld>
            <a:endParaRPr lang="en-US" altLang="en-US"/>
          </a:p>
        </p:txBody>
      </p:sp>
    </p:spTree>
    <p:extLst>
      <p:ext uri="{BB962C8B-B14F-4D97-AF65-F5344CB8AC3E}">
        <p14:creationId xmlns:p14="http://schemas.microsoft.com/office/powerpoint/2010/main" val="2700473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62153900-B05E-4B41-85D1-157198E98199}" type="slidenum">
              <a:rPr lang="en-US" altLang="en-US"/>
              <a:pPr>
                <a:defRPr/>
              </a:pPr>
              <a:t>‹#›</a:t>
            </a:fld>
            <a:endParaRPr lang="en-US" altLang="en-US"/>
          </a:p>
        </p:txBody>
      </p:sp>
    </p:spTree>
    <p:extLst>
      <p:ext uri="{BB962C8B-B14F-4D97-AF65-F5344CB8AC3E}">
        <p14:creationId xmlns:p14="http://schemas.microsoft.com/office/powerpoint/2010/main" val="308342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F3ACFE51-BA21-4F8D-AAB5-D7911627CFF4}" type="slidenum">
              <a:rPr lang="en-US" altLang="en-US"/>
              <a:pPr>
                <a:defRPr/>
              </a:pPr>
              <a:t>‹#›</a:t>
            </a:fld>
            <a:endParaRPr lang="en-US" altLang="en-US"/>
          </a:p>
        </p:txBody>
      </p:sp>
    </p:spTree>
    <p:extLst>
      <p:ext uri="{BB962C8B-B14F-4D97-AF65-F5344CB8AC3E}">
        <p14:creationId xmlns:p14="http://schemas.microsoft.com/office/powerpoint/2010/main" val="400396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8" name="Rectangle 4"/>
          <p:cNvSpPr>
            <a:spLocks noGrp="1" noChangeArrowheads="1"/>
          </p:cNvSpPr>
          <p:nvPr>
            <p:ph type="sldNum" idx="11"/>
          </p:nvPr>
        </p:nvSpPr>
        <p:spPr>
          <a:ln/>
        </p:spPr>
        <p:txBody>
          <a:bodyPr/>
          <a:lstStyle>
            <a:lvl1pPr>
              <a:defRPr/>
            </a:lvl1pPr>
          </a:lstStyle>
          <a:p>
            <a:pPr>
              <a:defRPr/>
            </a:pPr>
            <a:r>
              <a:rPr lang="en-US" altLang="en-US"/>
              <a:t>Slide </a:t>
            </a:r>
            <a:fld id="{C0F359B5-5F59-4C91-93CB-3CB5E7A016C5}" type="slidenum">
              <a:rPr lang="en-US" altLang="en-US"/>
              <a:pPr>
                <a:defRPr/>
              </a:pPr>
              <a:t>‹#›</a:t>
            </a:fld>
            <a:endParaRPr lang="en-US" altLang="en-US"/>
          </a:p>
        </p:txBody>
      </p:sp>
    </p:spTree>
    <p:extLst>
      <p:ext uri="{BB962C8B-B14F-4D97-AF65-F5344CB8AC3E}">
        <p14:creationId xmlns:p14="http://schemas.microsoft.com/office/powerpoint/2010/main" val="167303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4" name="Rectangle 4"/>
          <p:cNvSpPr>
            <a:spLocks noGrp="1" noChangeArrowheads="1"/>
          </p:cNvSpPr>
          <p:nvPr>
            <p:ph type="sldNum" idx="11"/>
          </p:nvPr>
        </p:nvSpPr>
        <p:spPr>
          <a:ln/>
        </p:spPr>
        <p:txBody>
          <a:bodyPr/>
          <a:lstStyle>
            <a:lvl1pPr>
              <a:defRPr/>
            </a:lvl1pPr>
          </a:lstStyle>
          <a:p>
            <a:pPr>
              <a:defRPr/>
            </a:pPr>
            <a:r>
              <a:rPr lang="en-US" altLang="en-US"/>
              <a:t>Slide </a:t>
            </a:r>
            <a:fld id="{ECE45529-210A-4A48-81D9-7AAB95FC2719}" type="slidenum">
              <a:rPr lang="en-US" altLang="en-US"/>
              <a:pPr>
                <a:defRPr/>
              </a:pPr>
              <a:t>‹#›</a:t>
            </a:fld>
            <a:endParaRPr lang="en-US" altLang="en-US"/>
          </a:p>
        </p:txBody>
      </p:sp>
    </p:spTree>
    <p:extLst>
      <p:ext uri="{BB962C8B-B14F-4D97-AF65-F5344CB8AC3E}">
        <p14:creationId xmlns:p14="http://schemas.microsoft.com/office/powerpoint/2010/main" val="173025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3" name="Rectangle 4"/>
          <p:cNvSpPr>
            <a:spLocks noGrp="1" noChangeArrowheads="1"/>
          </p:cNvSpPr>
          <p:nvPr>
            <p:ph type="sldNum" idx="11"/>
          </p:nvPr>
        </p:nvSpPr>
        <p:spPr>
          <a:ln/>
        </p:spPr>
        <p:txBody>
          <a:bodyPr/>
          <a:lstStyle>
            <a:lvl1pPr>
              <a:defRPr/>
            </a:lvl1pPr>
          </a:lstStyle>
          <a:p>
            <a:pPr>
              <a:defRPr/>
            </a:pPr>
            <a:r>
              <a:rPr lang="en-US" altLang="en-US"/>
              <a:t>Slide </a:t>
            </a:r>
            <a:fld id="{AC0B59A3-1331-448C-9FA4-3A1F84E3354E}" type="slidenum">
              <a:rPr lang="en-US" altLang="en-US"/>
              <a:pPr>
                <a:defRPr/>
              </a:pPr>
              <a:t>‹#›</a:t>
            </a:fld>
            <a:endParaRPr lang="en-US" altLang="en-US"/>
          </a:p>
        </p:txBody>
      </p:sp>
    </p:spTree>
    <p:extLst>
      <p:ext uri="{BB962C8B-B14F-4D97-AF65-F5344CB8AC3E}">
        <p14:creationId xmlns:p14="http://schemas.microsoft.com/office/powerpoint/2010/main" val="247842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1C12F482-13F1-4F96-A9C9-313A3E6D9DA5}" type="slidenum">
              <a:rPr lang="en-US" altLang="en-US"/>
              <a:pPr>
                <a:defRPr/>
              </a:pPr>
              <a:t>‹#›</a:t>
            </a:fld>
            <a:endParaRPr lang="en-US" altLang="en-US"/>
          </a:p>
        </p:txBody>
      </p:sp>
    </p:spTree>
    <p:extLst>
      <p:ext uri="{BB962C8B-B14F-4D97-AF65-F5344CB8AC3E}">
        <p14:creationId xmlns:p14="http://schemas.microsoft.com/office/powerpoint/2010/main" val="30401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F097B373-3B4F-42CD-A532-332455076BED}" type="slidenum">
              <a:rPr lang="en-US" altLang="en-US"/>
              <a:pPr>
                <a:defRPr/>
              </a:pPr>
              <a:t>‹#›</a:t>
            </a:fld>
            <a:endParaRPr lang="en-US" altLang="en-US"/>
          </a:p>
        </p:txBody>
      </p:sp>
    </p:spTree>
    <p:extLst>
      <p:ext uri="{BB962C8B-B14F-4D97-AF65-F5344CB8AC3E}">
        <p14:creationId xmlns:p14="http://schemas.microsoft.com/office/powerpoint/2010/main" val="103703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6" name="Rectangle 4"/>
          <p:cNvSpPr>
            <a:spLocks noGrp="1" noChangeArrowheads="1"/>
          </p:cNvSpPr>
          <p:nvPr>
            <p:ph type="sldNum" idx="11"/>
          </p:nvPr>
        </p:nvSpPr>
        <p:spPr>
          <a:ln/>
        </p:spPr>
        <p:txBody>
          <a:bodyPr/>
          <a:lstStyle>
            <a:lvl1pPr>
              <a:defRPr/>
            </a:lvl1pPr>
          </a:lstStyle>
          <a:p>
            <a:pPr>
              <a:defRPr/>
            </a:pPr>
            <a:r>
              <a:rPr lang="en-US" altLang="en-US"/>
              <a:t>Slide </a:t>
            </a:r>
            <a:fld id="{C5622AF6-D3A2-46C1-B70A-CB285F95E4A6}" type="slidenum">
              <a:rPr lang="en-US" altLang="en-US"/>
              <a:pPr>
                <a:defRPr/>
              </a:pPr>
              <a:t>‹#›</a:t>
            </a:fld>
            <a:endParaRPr lang="en-US" altLang="en-US"/>
          </a:p>
        </p:txBody>
      </p:sp>
    </p:spTree>
    <p:extLst>
      <p:ext uri="{BB962C8B-B14F-4D97-AF65-F5344CB8AC3E}">
        <p14:creationId xmlns:p14="http://schemas.microsoft.com/office/powerpoint/2010/main" val="73616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E277F72B-9CCE-4BE6-BCBA-0C8E4B706284}" type="slidenum">
              <a:rPr lang="en-US" altLang="en-US"/>
              <a:pPr>
                <a:defRPr/>
              </a:pPr>
              <a:t>‹#›</a:t>
            </a:fld>
            <a:endParaRPr lang="en-US" altLang="en-US"/>
          </a:p>
        </p:txBody>
      </p:sp>
    </p:spTree>
    <p:extLst>
      <p:ext uri="{BB962C8B-B14F-4D97-AF65-F5344CB8AC3E}">
        <p14:creationId xmlns:p14="http://schemas.microsoft.com/office/powerpoint/2010/main" val="3042105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Phil Beecher</a:t>
            </a:r>
          </a:p>
        </p:txBody>
      </p:sp>
      <p:sp>
        <p:nvSpPr>
          <p:cNvPr id="5" name="Rectangle 4"/>
          <p:cNvSpPr>
            <a:spLocks noGrp="1" noChangeArrowheads="1"/>
          </p:cNvSpPr>
          <p:nvPr>
            <p:ph type="sldNum" idx="11"/>
          </p:nvPr>
        </p:nvSpPr>
        <p:spPr>
          <a:ln/>
        </p:spPr>
        <p:txBody>
          <a:bodyPr/>
          <a:lstStyle>
            <a:lvl1pPr>
              <a:defRPr/>
            </a:lvl1pPr>
          </a:lstStyle>
          <a:p>
            <a:pPr>
              <a:defRPr/>
            </a:pPr>
            <a:r>
              <a:rPr lang="en-US" altLang="en-US"/>
              <a:t>Slide </a:t>
            </a:r>
            <a:fld id="{844E89C2-2C38-48E3-B8D2-91746108225E}" type="slidenum">
              <a:rPr lang="en-US" altLang="en-US"/>
              <a:pPr>
                <a:defRPr/>
              </a:pPr>
              <a:t>‹#›</a:t>
            </a:fld>
            <a:endParaRPr lang="en-US" altLang="en-US"/>
          </a:p>
        </p:txBody>
      </p:sp>
    </p:spTree>
    <p:extLst>
      <p:ext uri="{BB962C8B-B14F-4D97-AF65-F5344CB8AC3E}">
        <p14:creationId xmlns:p14="http://schemas.microsoft.com/office/powerpoint/2010/main" val="172479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sldNum" idx="10"/>
          </p:nvPr>
        </p:nvSpPr>
        <p:spPr>
          <a:ln/>
        </p:spPr>
        <p:txBody>
          <a:bodyPr/>
          <a:lstStyle>
            <a:lvl1pPr>
              <a:defRPr/>
            </a:lvl1pPr>
          </a:lstStyle>
          <a:p>
            <a:pPr>
              <a:defRPr/>
            </a:pPr>
            <a:r>
              <a:rPr lang="en-US" altLang="en-US"/>
              <a:t>Slide </a:t>
            </a:r>
            <a:fld id="{72113DD3-520E-44B4-8C59-7AB453263199}" type="slidenum">
              <a:rPr lang="en-US" altLang="en-US"/>
              <a:pPr>
                <a:defRPr/>
              </a:pPr>
              <a:t>‹#›</a:t>
            </a:fld>
            <a:endParaRPr lang="en-US" altLang="en-US"/>
          </a:p>
        </p:txBody>
      </p:sp>
    </p:spTree>
    <p:extLst>
      <p:ext uri="{BB962C8B-B14F-4D97-AF65-F5344CB8AC3E}">
        <p14:creationId xmlns:p14="http://schemas.microsoft.com/office/powerpoint/2010/main" val="207492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281BF7A3-8D62-4EE7-A68C-BE54895DB2CF}" type="slidenum">
              <a:rPr lang="en-US" altLang="en-US"/>
              <a:pPr>
                <a:defRPr/>
              </a:pPr>
              <a:t>‹#›</a:t>
            </a:fld>
            <a:endParaRPr lang="en-US" altLang="en-US"/>
          </a:p>
        </p:txBody>
      </p:sp>
    </p:spTree>
    <p:extLst>
      <p:ext uri="{BB962C8B-B14F-4D97-AF65-F5344CB8AC3E}">
        <p14:creationId xmlns:p14="http://schemas.microsoft.com/office/powerpoint/2010/main" val="28558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sldNum" idx="10"/>
          </p:nvPr>
        </p:nvSpPr>
        <p:spPr>
          <a:ln/>
        </p:spPr>
        <p:txBody>
          <a:bodyPr/>
          <a:lstStyle>
            <a:lvl1pPr>
              <a:defRPr/>
            </a:lvl1pPr>
          </a:lstStyle>
          <a:p>
            <a:pPr>
              <a:defRPr/>
            </a:pPr>
            <a:r>
              <a:rPr lang="en-US" altLang="en-US"/>
              <a:t>Slide </a:t>
            </a:r>
            <a:fld id="{4C9A0EFB-CAB3-4136-9C51-EA8D18DB41C6}" type="slidenum">
              <a:rPr lang="en-US" altLang="en-US"/>
              <a:pPr>
                <a:defRPr/>
              </a:pPr>
              <a:t>‹#›</a:t>
            </a:fld>
            <a:endParaRPr lang="en-US" altLang="en-US"/>
          </a:p>
        </p:txBody>
      </p:sp>
    </p:spTree>
    <p:extLst>
      <p:ext uri="{BB962C8B-B14F-4D97-AF65-F5344CB8AC3E}">
        <p14:creationId xmlns:p14="http://schemas.microsoft.com/office/powerpoint/2010/main" val="367308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sldNum" idx="10"/>
          </p:nvPr>
        </p:nvSpPr>
        <p:spPr>
          <a:ln/>
        </p:spPr>
        <p:txBody>
          <a:bodyPr/>
          <a:lstStyle>
            <a:lvl1pPr>
              <a:defRPr/>
            </a:lvl1pPr>
          </a:lstStyle>
          <a:p>
            <a:pPr>
              <a:defRPr/>
            </a:pPr>
            <a:r>
              <a:rPr lang="en-US" altLang="en-US"/>
              <a:t>Slide </a:t>
            </a:r>
            <a:fld id="{DC85AF42-E5F2-4EEA-BE5D-4E262E4B9575}" type="slidenum">
              <a:rPr lang="en-US" altLang="en-US"/>
              <a:pPr>
                <a:defRPr/>
              </a:pPr>
              <a:t>‹#›</a:t>
            </a:fld>
            <a:endParaRPr lang="en-US" altLang="en-US"/>
          </a:p>
        </p:txBody>
      </p:sp>
    </p:spTree>
    <p:extLst>
      <p:ext uri="{BB962C8B-B14F-4D97-AF65-F5344CB8AC3E}">
        <p14:creationId xmlns:p14="http://schemas.microsoft.com/office/powerpoint/2010/main" val="211252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r>
              <a:rPr lang="en-US" altLang="en-US"/>
              <a:t>Slide </a:t>
            </a:r>
            <a:fld id="{E9BAA77F-227D-4CAD-AC29-0DD315D5B8A6}" type="slidenum">
              <a:rPr lang="en-US" altLang="en-US"/>
              <a:pPr>
                <a:defRPr/>
              </a:pPr>
              <a:t>‹#›</a:t>
            </a:fld>
            <a:endParaRPr lang="en-US" altLang="en-US"/>
          </a:p>
        </p:txBody>
      </p:sp>
    </p:spTree>
    <p:extLst>
      <p:ext uri="{BB962C8B-B14F-4D97-AF65-F5344CB8AC3E}">
        <p14:creationId xmlns:p14="http://schemas.microsoft.com/office/powerpoint/2010/main" val="269103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CC1E6192-4796-4681-A7FE-B0EEFA982022}" type="slidenum">
              <a:rPr lang="en-US" altLang="en-US"/>
              <a:pPr>
                <a:defRPr/>
              </a:pPr>
              <a:t>‹#›</a:t>
            </a:fld>
            <a:endParaRPr lang="en-US" altLang="en-US"/>
          </a:p>
        </p:txBody>
      </p:sp>
    </p:spTree>
    <p:extLst>
      <p:ext uri="{BB962C8B-B14F-4D97-AF65-F5344CB8AC3E}">
        <p14:creationId xmlns:p14="http://schemas.microsoft.com/office/powerpoint/2010/main" val="370254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sldNum" idx="10"/>
          </p:nvPr>
        </p:nvSpPr>
        <p:spPr>
          <a:ln/>
        </p:spPr>
        <p:txBody>
          <a:bodyPr/>
          <a:lstStyle>
            <a:lvl1pPr>
              <a:defRPr/>
            </a:lvl1pPr>
          </a:lstStyle>
          <a:p>
            <a:pPr>
              <a:defRPr/>
            </a:pPr>
            <a:r>
              <a:rPr lang="en-US" altLang="en-US"/>
              <a:t>Slide </a:t>
            </a:r>
            <a:fld id="{A855C746-C669-473C-97A4-6A9846C829E4}" type="slidenum">
              <a:rPr lang="en-US" altLang="en-US"/>
              <a:pPr>
                <a:defRPr/>
              </a:pPr>
              <a:t>‹#›</a:t>
            </a:fld>
            <a:endParaRPr lang="en-US" altLang="en-US"/>
          </a:p>
        </p:txBody>
      </p:sp>
    </p:spTree>
    <p:extLst>
      <p:ext uri="{BB962C8B-B14F-4D97-AF65-F5344CB8AC3E}">
        <p14:creationId xmlns:p14="http://schemas.microsoft.com/office/powerpoint/2010/main" val="201790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572000" y="412750"/>
            <a:ext cx="3962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smtClean="0">
                <a:solidFill>
                  <a:schemeClr val="tx1"/>
                </a:solidFill>
              </a:rPr>
              <a:t>doc.: IEEE </a:t>
            </a:r>
            <a:r>
              <a:rPr lang="en-GB" altLang="en-US" b="1" dirty="0" smtClean="0">
                <a:solidFill>
                  <a:schemeClr val="tx1"/>
                </a:solidFill>
              </a:rPr>
              <a:t>15-18-0022-00-0elr.</a:t>
            </a:r>
            <a:endParaRPr lang="en-GB" altLang="en-US" b="1" dirty="0" smtClean="0">
              <a:solidFill>
                <a:schemeClr val="tx1"/>
              </a:solidFill>
            </a:endParaRPr>
          </a:p>
        </p:txBody>
      </p:sp>
      <p:sp>
        <p:nvSpPr>
          <p:cNvPr id="1027" name="Line 2"/>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p:cNvSpPr txBox="1">
            <a:spLocks noChangeArrowheads="1"/>
          </p:cNvSpPr>
          <p:nvPr/>
        </p:nvSpPr>
        <p:spPr bwMode="auto">
          <a:xfrm>
            <a:off x="685800" y="304800"/>
            <a:ext cx="1752600" cy="279400"/>
          </a:xfrm>
          <a:prstGeom prst="rect">
            <a:avLst/>
          </a:prstGeom>
          <a:noFill/>
          <a:ln>
            <a:noFill/>
          </a:ln>
          <a:effectLs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smtClean="0"/>
              <a:t>November 2017</a:t>
            </a:r>
          </a:p>
        </p:txBody>
      </p:sp>
      <p:sp>
        <p:nvSpPr>
          <p:cNvPr id="1030" name="Text Box 6"/>
          <p:cNvSpPr txBox="1">
            <a:spLocks noChangeArrowheads="1"/>
          </p:cNvSpPr>
          <p:nvPr/>
        </p:nvSpPr>
        <p:spPr bwMode="auto">
          <a:xfrm>
            <a:off x="5562600" y="6400800"/>
            <a:ext cx="2971800" cy="279400"/>
          </a:xfrm>
          <a:prstGeom prst="rect">
            <a:avLst/>
          </a:prstGeom>
          <a:noFill/>
          <a:ln>
            <a:noFill/>
          </a:ln>
          <a:effectLs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eaLnBrk="1" hangingPunct="1">
              <a:spcBef>
                <a:spcPts val="750"/>
              </a:spcBef>
              <a:buSzPct val="100000"/>
              <a:defRPr/>
            </a:pPr>
            <a:r>
              <a:rPr lang="en-GB" dirty="0" smtClean="0"/>
              <a:t>Tim Harrington,</a:t>
            </a:r>
            <a:r>
              <a:rPr lang="en-GB" baseline="0" dirty="0" smtClean="0"/>
              <a:t> Pro-ID Consulting</a:t>
            </a:r>
            <a:endParaRPr lang="en-GB" dirty="0" smtClean="0"/>
          </a:p>
        </p:txBody>
      </p:sp>
      <p:sp>
        <p:nvSpPr>
          <p:cNvPr id="1031" name="Rectangle 7"/>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smtClean="0"/>
              <a:t>Click to edit the title text format</a:t>
            </a:r>
          </a:p>
        </p:txBody>
      </p:sp>
      <p:sp>
        <p:nvSpPr>
          <p:cNvPr id="1032" name="Rectangle 8"/>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3" name="Rectangle 9"/>
          <p:cNvSpPr>
            <a:spLocks noGrp="1" noChangeArrowheads="1"/>
          </p:cNvSpPr>
          <p:nvPr>
            <p:ph type="sldNum"/>
          </p:nvPr>
        </p:nvSpPr>
        <p:spPr bwMode="auto">
          <a:xfrm>
            <a:off x="4344988" y="6475413"/>
            <a:ext cx="522287" cy="1092200"/>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r>
              <a:rPr lang="en-US" altLang="en-US"/>
              <a:t>Slide </a:t>
            </a:r>
            <a:fld id="{34A4E101-AE84-4341-860E-0B5EB37B33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ftr"/>
          </p:nvPr>
        </p:nvSpPr>
        <p:spPr bwMode="auto">
          <a:xfrm>
            <a:off x="5486400" y="6475413"/>
            <a:ext cx="3116263" cy="45243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1" hangingPunct="1">
              <a:buClrTx/>
              <a:buSzPct val="45000"/>
              <a:buFontTx/>
              <a:buNone/>
              <a:tabLst>
                <a:tab pos="723900" algn="l"/>
                <a:tab pos="1447800" algn="l"/>
                <a:tab pos="2171700" algn="l"/>
                <a:tab pos="2895600" algn="l"/>
              </a:tabLst>
              <a:defRPr sz="2400">
                <a:solidFill>
                  <a:srgbClr val="000000"/>
                </a:solidFill>
                <a:latin typeface="Times New Roman" charset="0"/>
                <a:ea typeface="ＭＳ Ｐゴシック" charset="0"/>
                <a:cs typeface="Arial Unicode MS" charset="0"/>
              </a:defRPr>
            </a:lvl1pPr>
          </a:lstStyle>
          <a:p>
            <a:pPr>
              <a:defRPr/>
            </a:pPr>
            <a:r>
              <a:rPr lang="en-US"/>
              <a:t>Phil Beecher</a:t>
            </a:r>
          </a:p>
        </p:txBody>
      </p:sp>
      <p:sp>
        <p:nvSpPr>
          <p:cNvPr id="2052" name="Rectangle 4"/>
          <p:cNvSpPr>
            <a:spLocks noGrp="1" noChangeArrowheads="1"/>
          </p:cNvSpPr>
          <p:nvPr>
            <p:ph type="sldNum"/>
          </p:nvPr>
        </p:nvSpPr>
        <p:spPr bwMode="auto">
          <a:xfrm>
            <a:off x="4344988" y="6475413"/>
            <a:ext cx="522287" cy="1095375"/>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ctr" eaLnBrk="1" hangingPunct="1">
              <a:buSzPct val="45000"/>
              <a:defRPr sz="2400">
                <a:solidFill>
                  <a:srgbClr val="000000"/>
                </a:solidFill>
              </a:defRPr>
            </a:lvl1pPr>
          </a:lstStyle>
          <a:p>
            <a:pPr>
              <a:defRPr/>
            </a:pPr>
            <a:r>
              <a:rPr lang="en-US" altLang="en-US"/>
              <a:t>Slide </a:t>
            </a:r>
            <a:fld id="{4169B7F9-B644-4797-A767-1C5D707425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200">
                <a:latin typeface="Times New Roman" panose="02020603050405020304" pitchFamily="18" charset="0"/>
              </a:rPr>
              <a:t>Slide </a:t>
            </a:r>
            <a:fld id="{2203F198-5B56-44C4-8507-9EEA7F9D58E8}" type="slidenum">
              <a:rPr lang="en-US" altLang="en-US" sz="1200">
                <a:latin typeface="Times New Roman" panose="02020603050405020304" pitchFamily="18" charset="0"/>
              </a:rPr>
              <a:pPr algn="ctr" eaLnBrk="1" hangingPunct="1">
                <a:spcBef>
                  <a:spcPct val="0"/>
                </a:spcBef>
                <a:buClrTx/>
                <a:buFontTx/>
                <a:buNone/>
              </a:pPr>
              <a:t>1</a:t>
            </a:fld>
            <a:endParaRPr lang="en-US" altLang="en-US" sz="1200">
              <a:latin typeface="Times New Roman" panose="02020603050405020304" pitchFamily="18" charset="0"/>
            </a:endParaRPr>
          </a:p>
        </p:txBody>
      </p:sp>
      <p:sp>
        <p:nvSpPr>
          <p:cNvPr id="4099" name="Text Box 2"/>
          <p:cNvSpPr txBox="1">
            <a:spLocks noChangeArrowheads="1"/>
          </p:cNvSpPr>
          <p:nvPr/>
        </p:nvSpPr>
        <p:spPr bwMode="auto">
          <a:xfrm>
            <a:off x="4116388" y="6475413"/>
            <a:ext cx="9890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200">
                <a:latin typeface="Times New Roman" panose="02020603050405020304" pitchFamily="18" charset="0"/>
              </a:rPr>
              <a:t>Slide </a:t>
            </a:r>
            <a:fld id="{C91DAE35-424D-4159-942D-F591743BF615}" type="slidenum">
              <a:rPr lang="en-US" altLang="en-US" sz="1200">
                <a:latin typeface="Times New Roman" panose="02020603050405020304" pitchFamily="18" charset="0"/>
              </a:rPr>
              <a:pPr algn="ctr" eaLnBrk="1" hangingPunct="1">
                <a:spcBef>
                  <a:spcPct val="0"/>
                </a:spcBef>
                <a:buClrTx/>
                <a:buFontTx/>
                <a:buNone/>
              </a:pPr>
              <a:t>1</a:t>
            </a:fld>
            <a:endParaRPr lang="en-US" altLang="en-US" sz="1200">
              <a:latin typeface="Times New Roman" panose="02020603050405020304" pitchFamily="18" charset="0"/>
            </a:endParaRPr>
          </a:p>
        </p:txBody>
      </p:sp>
      <p:sp>
        <p:nvSpPr>
          <p:cNvPr id="2" name="Rectangle 3"/>
          <p:cNvSpPr>
            <a:spLocks noChangeArrowheads="1"/>
          </p:cNvSpPr>
          <p:nvPr/>
        </p:nvSpPr>
        <p:spPr bwMode="auto">
          <a:xfrm>
            <a:off x="533400" y="762000"/>
            <a:ext cx="8001000" cy="5449826"/>
          </a:xfrm>
          <a:prstGeom prst="rect">
            <a:avLst/>
          </a:prstGeom>
          <a:noFill/>
          <a:ln>
            <a:noFill/>
          </a:ln>
          <a:effectLst/>
          <a:ex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smtClean="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Submission Title:</a:t>
            </a:r>
            <a:r>
              <a:rPr lang="en-US" altLang="en-US" sz="1800" dirty="0" smtClean="0">
                <a:latin typeface="Times New Roman" panose="02020603050405020304" pitchFamily="18" charset="0"/>
              </a:rPr>
              <a:t>  </a:t>
            </a:r>
            <a:r>
              <a:rPr lang="en-US" altLang="en-US" sz="1800" dirty="0">
                <a:latin typeface="Times New Roman" panose="02020603050405020304" pitchFamily="18" charset="0"/>
              </a:rPr>
              <a:t>Potential Enhancements To </a:t>
            </a:r>
            <a:r>
              <a:rPr lang="en-US" altLang="en-US" sz="1800" dirty="0" smtClean="0">
                <a:latin typeface="Times New Roman" panose="02020603050405020304" pitchFamily="18" charset="0"/>
              </a:rPr>
              <a:t>Low Rate UWB </a:t>
            </a:r>
            <a:r>
              <a:rPr lang="en-US" altLang="en-US" sz="1800" dirty="0">
                <a:latin typeface="Times New Roman" panose="02020603050405020304" pitchFamily="18" charset="0"/>
              </a:rPr>
              <a:t>RFID </a:t>
            </a:r>
            <a:r>
              <a:rPr lang="en-US" altLang="en-US" sz="1800" dirty="0" smtClean="0">
                <a:latin typeface="Times New Roman" panose="02020603050405020304" pitchFamily="18" charset="0"/>
              </a:rPr>
              <a:t>PHY</a:t>
            </a:r>
          </a:p>
          <a:p>
            <a:pPr eaLnBrk="1" hangingPunct="1">
              <a:spcBef>
                <a:spcPct val="0"/>
              </a:spcBef>
              <a:buClrTx/>
              <a:buFontTx/>
              <a:buNone/>
              <a:defRPr/>
            </a:pPr>
            <a:r>
              <a:rPr lang="en-US" altLang="en-US" sz="1800" b="1" dirty="0" smtClean="0">
                <a:latin typeface="Times New Roman" panose="02020603050405020304" pitchFamily="18" charset="0"/>
              </a:rPr>
              <a:t>Date Submitted: </a:t>
            </a:r>
            <a:r>
              <a:rPr lang="en-US" altLang="en-US" sz="1800" dirty="0" smtClean="0">
                <a:latin typeface="Times New Roman" panose="02020603050405020304" pitchFamily="18" charset="0"/>
              </a:rPr>
              <a:t>November 2017</a:t>
            </a:r>
          </a:p>
          <a:p>
            <a:pPr eaLnBrk="1" hangingPunct="1">
              <a:spcBef>
                <a:spcPct val="0"/>
              </a:spcBef>
              <a:buClrTx/>
              <a:buFontTx/>
              <a:buNone/>
              <a:defRPr/>
            </a:pPr>
            <a:r>
              <a:rPr lang="en-US" altLang="en-US" sz="1800" b="1" dirty="0" smtClean="0">
                <a:latin typeface="Times New Roman" panose="02020603050405020304" pitchFamily="18" charset="0"/>
              </a:rPr>
              <a:t>Source:</a:t>
            </a:r>
            <a:r>
              <a:rPr lang="en-US" altLang="en-US" sz="1800" dirty="0" smtClean="0">
                <a:latin typeface="Times New Roman" panose="02020603050405020304" pitchFamily="18" charset="0"/>
              </a:rPr>
              <a:t> 	Tim Harrington, Pro-ID Consulting</a:t>
            </a:r>
          </a:p>
          <a:p>
            <a:pPr eaLnBrk="1" hangingPunct="1">
              <a:spcBef>
                <a:spcPct val="0"/>
              </a:spcBef>
              <a:buClrTx/>
              <a:buFontTx/>
              <a:buNone/>
              <a:defRPr/>
            </a:pPr>
            <a:r>
              <a:rPr lang="en-US" altLang="en-US" sz="1800" b="1" dirty="0" smtClean="0">
                <a:latin typeface="Times New Roman" panose="02020603050405020304" pitchFamily="18" charset="0"/>
              </a:rPr>
              <a:t>Contact: </a:t>
            </a:r>
            <a:endParaRPr lang="en-US" altLang="en-US" sz="1800" dirty="0" smtClean="0">
              <a:latin typeface="Times New Roman" panose="02020603050405020304" pitchFamily="18" charset="0"/>
            </a:endParaRPr>
          </a:p>
          <a:p>
            <a:pPr eaLnBrk="1" hangingPunct="1">
              <a:spcBef>
                <a:spcPct val="0"/>
              </a:spcBef>
              <a:buClrTx/>
              <a:buFontTx/>
              <a:buNone/>
              <a:defRPr/>
            </a:pPr>
            <a:r>
              <a:rPr lang="en-US" altLang="en-US" sz="1800" b="1" dirty="0" smtClean="0">
                <a:latin typeface="Times New Roman" panose="02020603050405020304" pitchFamily="18" charset="0"/>
              </a:rPr>
              <a:t>Voice:</a:t>
            </a:r>
            <a:r>
              <a:rPr lang="en-US" altLang="en-US" sz="1800" dirty="0" smtClean="0">
                <a:latin typeface="Times New Roman" panose="02020603050405020304" pitchFamily="18" charset="0"/>
              </a:rPr>
              <a:t> 	+1 408-353-3675  E-Mail: Timothy.Harrington@verizon.net	</a:t>
            </a:r>
          </a:p>
          <a:p>
            <a:pPr eaLnBrk="1" hangingPunct="1">
              <a:spcBef>
                <a:spcPct val="0"/>
              </a:spcBef>
              <a:buClrTx/>
              <a:buFontTx/>
              <a:buNone/>
              <a:defRPr/>
            </a:pPr>
            <a:r>
              <a:rPr lang="en-US" altLang="en-US" sz="1800" b="1" dirty="0" smtClean="0">
                <a:latin typeface="Times New Roman" panose="02020603050405020304" pitchFamily="18" charset="0"/>
              </a:rPr>
              <a:t>Re:</a:t>
            </a:r>
            <a:r>
              <a:rPr lang="en-US" altLang="en-US" sz="1800" dirty="0" smtClean="0">
                <a:latin typeface="Times New Roman" panose="02020603050405020304" pitchFamily="18" charset="0"/>
              </a:rPr>
              <a:t> 	Wireless Next Generation</a:t>
            </a:r>
          </a:p>
          <a:p>
            <a:pPr eaLnBrk="1" hangingPunct="1">
              <a:spcBef>
                <a:spcPct val="0"/>
              </a:spcBef>
              <a:buClrTx/>
              <a:defRPr/>
            </a:pPr>
            <a:r>
              <a:rPr lang="en-US" altLang="en-US" sz="1800" b="1" dirty="0" smtClean="0">
                <a:latin typeface="Times New Roman" panose="02020603050405020304" pitchFamily="18" charset="0"/>
              </a:rPr>
              <a:t>Abstract: </a:t>
            </a:r>
            <a:r>
              <a:rPr lang="en-US" altLang="en-US" sz="1800" dirty="0">
                <a:latin typeface="Times New Roman" panose="02020603050405020304" pitchFamily="18" charset="0"/>
              </a:rPr>
              <a:t>Wireless Next Generation presentation for potential enhancement to 802.15.4 RFID</a:t>
            </a:r>
            <a:r>
              <a:rPr lang="en-US" altLang="en-US" sz="1800" dirty="0" smtClean="0">
                <a:latin typeface="Times New Roman" panose="02020603050405020304" pitchFamily="18" charset="0"/>
              </a:rPr>
              <a:t>.</a:t>
            </a:r>
          </a:p>
          <a:p>
            <a:pPr eaLnBrk="1" hangingPunct="1">
              <a:spcBef>
                <a:spcPct val="0"/>
              </a:spcBef>
              <a:buClrTx/>
              <a:buFontTx/>
              <a:buNone/>
              <a:defRPr/>
            </a:pPr>
            <a:r>
              <a:rPr lang="en-US" altLang="en-US" sz="1800" b="1" dirty="0" smtClean="0">
                <a:latin typeface="Times New Roman" panose="02020603050405020304" pitchFamily="18" charset="0"/>
              </a:rPr>
              <a:t>Purpose: </a:t>
            </a:r>
            <a:r>
              <a:rPr lang="en-US" altLang="en-US" sz="1800" dirty="0" smtClean="0">
                <a:latin typeface="Times New Roman" panose="02020603050405020304" pitchFamily="18" charset="0"/>
              </a:rPr>
              <a:t>Present a good idea to the WG</a:t>
            </a:r>
          </a:p>
          <a:p>
            <a:pPr eaLnBrk="1" hangingPunct="1">
              <a:spcBef>
                <a:spcPct val="0"/>
              </a:spcBef>
              <a:buClrTx/>
              <a:buFontTx/>
              <a:buNone/>
              <a:defRPr/>
            </a:pPr>
            <a:r>
              <a:rPr lang="en-US" altLang="en-US" sz="1800" b="1" dirty="0" smtClean="0">
                <a:latin typeface="Times New Roman" panose="02020603050405020304" pitchFamily="18" charset="0"/>
              </a:rPr>
              <a:t>Notice:</a:t>
            </a:r>
            <a:r>
              <a:rPr lang="en-US" altLang="en-US" sz="1800" dirty="0" smtClean="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800" b="1" dirty="0" smtClean="0">
                <a:latin typeface="Times New Roman" panose="02020603050405020304" pitchFamily="18" charset="0"/>
              </a:rPr>
              <a:t>Release:</a:t>
            </a:r>
            <a:r>
              <a:rPr lang="en-US" altLang="en-US" sz="1800" dirty="0" smtClean="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Potential Enhancements to Low Rate UWB RFID PHY</a:t>
            </a:r>
            <a:endParaRPr lang="en-US" dirty="0"/>
          </a:p>
        </p:txBody>
      </p:sp>
    </p:spTree>
    <p:extLst>
      <p:ext uri="{BB962C8B-B14F-4D97-AF65-F5344CB8AC3E}">
        <p14:creationId xmlns:p14="http://schemas.microsoft.com/office/powerpoint/2010/main" val="283150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Consider Enhancements</a:t>
            </a:r>
            <a:endParaRPr lang="en-US" dirty="0"/>
          </a:p>
        </p:txBody>
      </p:sp>
      <p:sp>
        <p:nvSpPr>
          <p:cNvPr id="3" name="Content Placeholder 2"/>
          <p:cNvSpPr>
            <a:spLocks noGrp="1"/>
          </p:cNvSpPr>
          <p:nvPr>
            <p:ph idx="1"/>
          </p:nvPr>
        </p:nvSpPr>
        <p:spPr>
          <a:xfrm>
            <a:off x="609600" y="1916831"/>
            <a:ext cx="7764463" cy="4536505"/>
          </a:xfrm>
        </p:spPr>
        <p:txBody>
          <a:bodyPr>
            <a:normAutofit fontScale="70000" lnSpcReduction="20000"/>
          </a:bodyPr>
          <a:lstStyle/>
          <a:p>
            <a:r>
              <a:rPr lang="en-US" dirty="0" smtClean="0"/>
              <a:t>Allow 2-way ranging for mobile devices with small coin cell batteries for extended periods</a:t>
            </a:r>
            <a:br>
              <a:rPr lang="en-US" dirty="0" smtClean="0"/>
            </a:br>
            <a:endParaRPr lang="en-US" dirty="0" smtClean="0"/>
          </a:p>
          <a:p>
            <a:r>
              <a:rPr lang="en-US" dirty="0"/>
              <a:t>Applies to single pulse-per-bit and non-coherent multi-pulse-per-bit UWB implementations (802.15.4f)</a:t>
            </a:r>
          </a:p>
          <a:p>
            <a:pPr lvl="1"/>
            <a:r>
              <a:rPr lang="en-US" dirty="0"/>
              <a:t>Utilizes reduced power consumption capabilities of non-coherent </a:t>
            </a:r>
            <a:r>
              <a:rPr lang="en-US" dirty="0" smtClean="0"/>
              <a:t>receiver</a:t>
            </a:r>
          </a:p>
          <a:p>
            <a:pPr lvl="1"/>
            <a:endParaRPr lang="en-US" dirty="0"/>
          </a:p>
          <a:p>
            <a:r>
              <a:rPr lang="en-US" dirty="0" smtClean="0"/>
              <a:t>Enables ranging with OOK PHY </a:t>
            </a:r>
          </a:p>
          <a:p>
            <a:endParaRPr lang="en-US" dirty="0" smtClean="0"/>
          </a:p>
          <a:p>
            <a:r>
              <a:rPr lang="en-US" dirty="0" smtClean="0"/>
              <a:t>Example Automotive Wireless Key Example:</a:t>
            </a:r>
          </a:p>
          <a:p>
            <a:pPr lvl="1"/>
            <a:r>
              <a:rPr lang="en-US" dirty="0" smtClean="0"/>
              <a:t>Single Pulse-to-bit improves resistance to relay attacks</a:t>
            </a:r>
          </a:p>
        </p:txBody>
      </p:sp>
    </p:spTree>
    <p:extLst>
      <p:ext uri="{BB962C8B-B14F-4D97-AF65-F5344CB8AC3E}">
        <p14:creationId xmlns:p14="http://schemas.microsoft.com/office/powerpoint/2010/main" val="1508887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Very Fast Distance Measurement</a:t>
            </a:r>
            <a:endParaRPr lang="en-US" dirty="0"/>
          </a:p>
        </p:txBody>
      </p:sp>
      <p:sp>
        <p:nvSpPr>
          <p:cNvPr id="2" name="Content Placeholder 1"/>
          <p:cNvSpPr>
            <a:spLocks noGrp="1"/>
          </p:cNvSpPr>
          <p:nvPr>
            <p:ph idx="4294967295"/>
          </p:nvPr>
        </p:nvSpPr>
        <p:spPr>
          <a:xfrm>
            <a:off x="669925" y="1600200"/>
            <a:ext cx="8474075" cy="4525963"/>
          </a:xfrm>
        </p:spPr>
        <p:txBody>
          <a:bodyPr>
            <a:normAutofit/>
          </a:bodyPr>
          <a:lstStyle/>
          <a:p>
            <a:pPr>
              <a:buFont typeface="Arial" panose="020B0604020202020204" pitchFamily="34" charset="0"/>
              <a:buChar char="•"/>
            </a:pPr>
            <a:r>
              <a:rPr lang="en-US" sz="2400" dirty="0" smtClean="0"/>
              <a:t>Round-trip Time Time-of-flight (RTT </a:t>
            </a:r>
            <a:r>
              <a:rPr lang="en-US" sz="2400" dirty="0" err="1" smtClean="0"/>
              <a:t>ToF</a:t>
            </a:r>
            <a:r>
              <a:rPr lang="en-US" sz="2400" dirty="0" smtClean="0"/>
              <a:t>) distance measurement could takes as low as 500 us</a:t>
            </a:r>
            <a:endParaRPr lang="en-US" sz="2400" dirty="0"/>
          </a:p>
          <a:p>
            <a:pPr lvl="1">
              <a:buFont typeface="Arial" panose="020B0604020202020204" pitchFamily="34" charset="0"/>
              <a:buChar char="•"/>
            </a:pPr>
            <a:r>
              <a:rPr lang="en-US" sz="2000" dirty="0" smtClean="0"/>
              <a:t>This means that a point-to-point distance measurement system can achieve a refresh rate of more than 1000 Hz! </a:t>
            </a:r>
            <a:r>
              <a:rPr lang="en-US" sz="2000" dirty="0" smtClean="0">
                <a:sym typeface="Wingdings" panose="05000000000000000000" pitchFamily="2" charset="2"/>
              </a:rPr>
              <a:t> true “real-time” tracking with low latency</a:t>
            </a:r>
          </a:p>
          <a:p>
            <a:pPr marL="457200" lvl="1" indent="0">
              <a:buNone/>
            </a:pPr>
            <a:endParaRPr lang="en-US" sz="2400" dirty="0" smtClean="0"/>
          </a:p>
        </p:txBody>
      </p:sp>
      <p:graphicFrame>
        <p:nvGraphicFramePr>
          <p:cNvPr id="5" name="Tableau 5"/>
          <p:cNvGraphicFramePr>
            <a:graphicFrameLocks noGrp="1"/>
          </p:cNvGraphicFramePr>
          <p:nvPr>
            <p:extLst>
              <p:ext uri="{D42A27DB-BD31-4B8C-83A1-F6EECF244321}">
                <p14:modId xmlns:p14="http://schemas.microsoft.com/office/powerpoint/2010/main" val="70259156"/>
              </p:ext>
            </p:extLst>
          </p:nvPr>
        </p:nvGraphicFramePr>
        <p:xfrm>
          <a:off x="2318328" y="3903903"/>
          <a:ext cx="4682836" cy="2245359"/>
        </p:xfrm>
        <a:graphic>
          <a:graphicData uri="http://schemas.openxmlformats.org/drawingml/2006/table">
            <a:tbl>
              <a:tblPr firstRow="1" bandRow="1">
                <a:tableStyleId>{5C22544A-7EE6-4342-B048-85BDC9FD1C3A}</a:tableStyleId>
              </a:tblPr>
              <a:tblGrid>
                <a:gridCol w="2364508"/>
                <a:gridCol w="2318328"/>
              </a:tblGrid>
              <a:tr h="447040">
                <a:tc>
                  <a:txBody>
                    <a:bodyPr/>
                    <a:lstStyle/>
                    <a:p>
                      <a:r>
                        <a:rPr lang="en-US" sz="2100" dirty="0" smtClean="0"/>
                        <a:t>Performance</a:t>
                      </a:r>
                      <a:endParaRPr lang="en-US" sz="2100" dirty="0">
                        <a:latin typeface="DIN Medium" pitchFamily="18" charset="0"/>
                      </a:endParaRPr>
                    </a:p>
                  </a:txBody>
                  <a:tcPr marT="60960" marB="60960"/>
                </a:tc>
                <a:tc>
                  <a:txBody>
                    <a:bodyPr/>
                    <a:lstStyle/>
                    <a:p>
                      <a:r>
                        <a:rPr lang="en-US" sz="2100" baseline="0" dirty="0" smtClean="0"/>
                        <a:t>Single measurement</a:t>
                      </a:r>
                      <a:endParaRPr lang="en-US" sz="2100" dirty="0">
                        <a:latin typeface="DIN Medium" pitchFamily="18" charset="0"/>
                      </a:endParaRPr>
                    </a:p>
                  </a:txBody>
                  <a:tcPr marT="60960" marB="60960"/>
                </a:tc>
              </a:tr>
              <a:tr h="494453">
                <a:tc>
                  <a:txBody>
                    <a:bodyPr/>
                    <a:lstStyle/>
                    <a:p>
                      <a:r>
                        <a:rPr lang="en-US" sz="2100" dirty="0" smtClean="0"/>
                        <a:t>Duration</a:t>
                      </a:r>
                      <a:r>
                        <a:rPr lang="en-US" sz="2100" baseline="0" dirty="0" smtClean="0"/>
                        <a:t> [us]</a:t>
                      </a:r>
                      <a:endParaRPr lang="en-US" sz="2100" dirty="0">
                        <a:latin typeface="DIN Medium" pitchFamily="18" charset="0"/>
                      </a:endParaRPr>
                    </a:p>
                  </a:txBody>
                  <a:tcPr marT="60960" marB="60960"/>
                </a:tc>
                <a:tc>
                  <a:txBody>
                    <a:bodyPr/>
                    <a:lstStyle/>
                    <a:p>
                      <a:r>
                        <a:rPr lang="en-US" sz="2100" dirty="0" smtClean="0"/>
                        <a:t>300</a:t>
                      </a:r>
                      <a:endParaRPr lang="en-US" sz="2100" dirty="0">
                        <a:latin typeface="DIN Medium" pitchFamily="18" charset="0"/>
                      </a:endParaRPr>
                    </a:p>
                  </a:txBody>
                  <a:tcPr marT="60960" marB="60960"/>
                </a:tc>
              </a:tr>
              <a:tr h="494453">
                <a:tc>
                  <a:txBody>
                    <a:bodyPr/>
                    <a:lstStyle/>
                    <a:p>
                      <a:r>
                        <a:rPr lang="en-US" sz="2100" dirty="0" smtClean="0"/>
                        <a:t>Energy [</a:t>
                      </a:r>
                      <a:r>
                        <a:rPr lang="en-US" sz="2100" dirty="0" err="1" smtClean="0"/>
                        <a:t>uJ</a:t>
                      </a:r>
                      <a:r>
                        <a:rPr lang="en-US" sz="2100" dirty="0" smtClean="0"/>
                        <a:t>]</a:t>
                      </a:r>
                      <a:endParaRPr lang="en-US" sz="2100" dirty="0">
                        <a:latin typeface="DIN Medium" pitchFamily="18" charset="0"/>
                      </a:endParaRPr>
                    </a:p>
                  </a:txBody>
                  <a:tcPr marT="60960" marB="60960"/>
                </a:tc>
                <a:tc>
                  <a:txBody>
                    <a:bodyPr/>
                    <a:lstStyle/>
                    <a:p>
                      <a:r>
                        <a:rPr lang="en-US" sz="2100" dirty="0" smtClean="0"/>
                        <a:t>20 (typ.)</a:t>
                      </a:r>
                      <a:endParaRPr lang="en-US" sz="2100" dirty="0">
                        <a:latin typeface="DIN Medium" pitchFamily="18" charset="0"/>
                      </a:endParaRPr>
                    </a:p>
                  </a:txBody>
                  <a:tcPr marT="60960" marB="60960"/>
                </a:tc>
              </a:tr>
              <a:tr h="494453">
                <a:tc>
                  <a:txBody>
                    <a:bodyPr/>
                    <a:lstStyle/>
                    <a:p>
                      <a:r>
                        <a:rPr lang="en-US" sz="2100" dirty="0" smtClean="0"/>
                        <a:t>Path</a:t>
                      </a:r>
                      <a:r>
                        <a:rPr lang="en-US" sz="2100" baseline="0" dirty="0" smtClean="0"/>
                        <a:t> loss [dB]</a:t>
                      </a:r>
                      <a:endParaRPr lang="en-US" sz="2100" dirty="0">
                        <a:latin typeface="DIN Medium" pitchFamily="18" charset="0"/>
                      </a:endParaRPr>
                    </a:p>
                  </a:txBody>
                  <a:tcPr marT="60960" marB="60960"/>
                </a:tc>
                <a:tc>
                  <a:txBody>
                    <a:bodyPr/>
                    <a:lstStyle/>
                    <a:p>
                      <a:r>
                        <a:rPr lang="en-US" sz="2100" dirty="0" smtClean="0"/>
                        <a:t>≥ 89 dB</a:t>
                      </a:r>
                      <a:endParaRPr lang="en-US" sz="2100" dirty="0">
                        <a:latin typeface="DIN Medium" pitchFamily="18" charset="0"/>
                      </a:endParaRPr>
                    </a:p>
                  </a:txBody>
                  <a:tcPr marT="60960" marB="60960"/>
                </a:tc>
              </a:tr>
            </a:tbl>
          </a:graphicData>
        </a:graphic>
      </p:graphicFrame>
    </p:spTree>
    <p:extLst>
      <p:ext uri="{BB962C8B-B14F-4D97-AF65-F5344CB8AC3E}">
        <p14:creationId xmlns:p14="http://schemas.microsoft.com/office/powerpoint/2010/main" val="2495025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6405" y="1601455"/>
            <a:ext cx="8474066" cy="4524179"/>
          </a:xfrm>
        </p:spPr>
        <p:txBody>
          <a:bodyPr/>
          <a:lstStyle/>
          <a:p>
            <a:r>
              <a:rPr lang="en-US" dirty="0" smtClean="0"/>
              <a:t>Keyless access control</a:t>
            </a:r>
          </a:p>
          <a:p>
            <a:endParaRPr lang="en-US" dirty="0" smtClean="0"/>
          </a:p>
          <a:p>
            <a:endParaRPr lang="en-US" dirty="0" smtClean="0"/>
          </a:p>
          <a:p>
            <a:endParaRPr lang="en-US" dirty="0"/>
          </a:p>
          <a:p>
            <a:endParaRPr lang="en-US" dirty="0"/>
          </a:p>
          <a:p>
            <a:endParaRPr lang="en-US" dirty="0" smtClean="0"/>
          </a:p>
          <a:p>
            <a:r>
              <a:rPr lang="en-US" dirty="0" smtClean="0"/>
              <a:t>Localization/Positioning</a:t>
            </a:r>
            <a:endParaRPr lang="en-US" dirty="0"/>
          </a:p>
        </p:txBody>
      </p:sp>
      <p:pic>
        <p:nvPicPr>
          <p:cNvPr id="4" name="Picture 3" descr="Résultat de recherche d'images pour &quot;mini dro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602" y="3978665"/>
            <a:ext cx="1931751" cy="1474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3"/>
          <a:srcRect l="50695" t="6359" r="3720" b="52736"/>
          <a:stretch/>
        </p:blipFill>
        <p:spPr bwMode="auto">
          <a:xfrm>
            <a:off x="4425519" y="1219511"/>
            <a:ext cx="3558366" cy="1809525"/>
          </a:xfrm>
          <a:prstGeom prst="rect">
            <a:avLst/>
          </a:prstGeom>
          <a:noFill/>
          <a:ln w="9525">
            <a:noFill/>
            <a:miter lim="800000"/>
            <a:headEnd/>
            <a:tailEnd/>
          </a:ln>
        </p:spPr>
      </p:pic>
      <p:sp>
        <p:nvSpPr>
          <p:cNvPr id="19" name="Title 2"/>
          <p:cNvSpPr>
            <a:spLocks noGrp="1"/>
          </p:cNvSpPr>
          <p:nvPr>
            <p:ph type="title"/>
          </p:nvPr>
        </p:nvSpPr>
        <p:spPr>
          <a:xfrm>
            <a:off x="405991" y="815843"/>
            <a:ext cx="5004753" cy="396427"/>
          </a:xfrm>
        </p:spPr>
        <p:txBody>
          <a:bodyPr>
            <a:normAutofit/>
          </a:bodyPr>
          <a:lstStyle/>
          <a:p>
            <a:r>
              <a:rPr lang="en-US" dirty="0" smtClean="0"/>
              <a:t>Example applications</a:t>
            </a:r>
            <a:endParaRPr lang="en-US" dirty="0"/>
          </a:p>
        </p:txBody>
      </p:sp>
    </p:spTree>
    <p:extLst>
      <p:ext uri="{BB962C8B-B14F-4D97-AF65-F5344CB8AC3E}">
        <p14:creationId xmlns:p14="http://schemas.microsoft.com/office/powerpoint/2010/main" val="2945987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Wireless Automotive Relay Attack</a:t>
            </a:r>
            <a:endParaRPr lang="en-US" dirty="0"/>
          </a:p>
        </p:txBody>
      </p:sp>
      <p:sp>
        <p:nvSpPr>
          <p:cNvPr id="5" name="Content Placeholder 4"/>
          <p:cNvSpPr>
            <a:spLocks noGrp="1"/>
          </p:cNvSpPr>
          <p:nvPr>
            <p:ph idx="1"/>
          </p:nvPr>
        </p:nvSpPr>
        <p:spPr>
          <a:xfrm>
            <a:off x="457200" y="1371600"/>
            <a:ext cx="8229600" cy="4754563"/>
          </a:xfrm>
        </p:spPr>
        <p:txBody>
          <a:bodyPr>
            <a:normAutofit/>
          </a:bodyPr>
          <a:lstStyle/>
          <a:p>
            <a:r>
              <a:rPr lang="en-US" sz="2000" dirty="0" smtClean="0"/>
              <a:t>While owner is sleeping, Attackers steal car with keyless entry</a:t>
            </a:r>
            <a:endParaRPr lang="en-US" sz="2000" dirty="0"/>
          </a:p>
        </p:txBody>
      </p:sp>
      <p:pic>
        <p:nvPicPr>
          <p:cNvPr id="6" name="Vide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33538" y="1752600"/>
            <a:ext cx="5851525" cy="4389437"/>
          </a:xfrm>
          <a:prstGeom prst="rect">
            <a:avLst/>
          </a:prstGeom>
        </p:spPr>
      </p:pic>
    </p:spTree>
    <p:extLst>
      <p:ext uri="{BB962C8B-B14F-4D97-AF65-F5344CB8AC3E}">
        <p14:creationId xmlns:p14="http://schemas.microsoft.com/office/powerpoint/2010/main" val="2741740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685800"/>
            <a:ext cx="7764463" cy="1087016"/>
          </a:xfrm>
        </p:spPr>
        <p:txBody>
          <a:bodyPr>
            <a:normAutofit fontScale="90000"/>
          </a:bodyPr>
          <a:lstStyle/>
          <a:p>
            <a:r>
              <a:rPr lang="en-US" dirty="0" smtClean="0"/>
              <a:t>Ranging Enables</a:t>
            </a:r>
            <a:br>
              <a:rPr lang="en-US" dirty="0" smtClean="0"/>
            </a:br>
            <a:r>
              <a:rPr lang="en-US" dirty="0" smtClean="0"/>
              <a:t>Distance Bounding</a:t>
            </a:r>
            <a:endParaRPr lang="en-US" dirty="0"/>
          </a:p>
        </p:txBody>
      </p:sp>
      <p:sp>
        <p:nvSpPr>
          <p:cNvPr id="4" name="Content Placeholder 1"/>
          <p:cNvSpPr txBox="1">
            <a:spLocks/>
          </p:cNvSpPr>
          <p:nvPr/>
        </p:nvSpPr>
        <p:spPr>
          <a:xfrm>
            <a:off x="669925" y="1828800"/>
            <a:ext cx="8474075" cy="42973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smtClean="0">
                <a:ln>
                  <a:noFill/>
                </a:ln>
                <a:solidFill>
                  <a:sysClr val="windowText" lastClr="000000"/>
                </a:solidFill>
                <a:effectLst/>
                <a:uLnTx/>
                <a:uFillTx/>
                <a:latin typeface="Calibri"/>
                <a:ea typeface="+mn-ea"/>
                <a:cs typeface="+mn-cs"/>
              </a:rPr>
              <a:t>Conclusions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Round trip time (RTT) is crucial for security, otherwise no ranging type (bounding) security is possible!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Round trip (RTT) distance bounding is not secure with message and ACK (acknowledgement). Transceiver ID is required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smtClean="0">
                <a:ln>
                  <a:noFill/>
                </a:ln>
                <a:solidFill>
                  <a:sysClr val="windowText" lastClr="000000"/>
                </a:solidFill>
                <a:effectLst/>
                <a:uLnTx/>
                <a:uFillTx/>
                <a:latin typeface="Calibri"/>
                <a:ea typeface="+mn-ea"/>
                <a:cs typeface="+mn-cs"/>
              </a:rPr>
              <a:t>Distance bounding needs a challenge (Nv) and response (Np)</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Both Nv and Np has to </a:t>
            </a: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be fresh</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 and </a:t>
            </a: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unknown to</a:t>
            </a:r>
            <a:r>
              <a:rPr kumimoji="0" lang="en-US" sz="2400" b="0" i="0" u="none" strike="noStrike" kern="1200" cap="none" spc="0" normalizeH="0" baseline="0" noProof="0" smtClean="0">
                <a:ln>
                  <a:noFill/>
                </a:ln>
                <a:solidFill>
                  <a:sysClr val="windowText" lastClr="000000"/>
                </a:solidFill>
                <a:effectLst/>
                <a:uLnTx/>
                <a:uFillTx/>
                <a:latin typeface="Calibri"/>
                <a:ea typeface="+mn-ea"/>
                <a:cs typeface="+mn-cs"/>
              </a:rPr>
              <a:t> the attacker</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52126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Consider Enhancements</a:t>
            </a:r>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2-way ranging for very small devices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Single pulse-per-bit utilizes minimum power capabilities of non-coherent receiver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Dual stream OOK provides ranging in presence of interference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Single Pulse-to-bit provides resistance to distance relay attacks</a:t>
            </a:r>
          </a:p>
        </p:txBody>
      </p:sp>
    </p:spTree>
    <p:extLst>
      <p:ext uri="{BB962C8B-B14F-4D97-AF65-F5344CB8AC3E}">
        <p14:creationId xmlns:p14="http://schemas.microsoft.com/office/powerpoint/2010/main" val="3389551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4307</TotalTime>
  <Words>270</Words>
  <Application>Microsoft Office PowerPoint</Application>
  <PresentationFormat>On-screen Show (4:3)</PresentationFormat>
  <Paragraphs>60</Paragraphs>
  <Slides>8</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 Unicode MS</vt:lpstr>
      <vt:lpstr>MS PGothic</vt:lpstr>
      <vt:lpstr>MS PGothic</vt:lpstr>
      <vt:lpstr>Arial</vt:lpstr>
      <vt:lpstr>Calibri</vt:lpstr>
      <vt:lpstr>DIN Medium</vt:lpstr>
      <vt:lpstr>Times New Roman</vt:lpstr>
      <vt:lpstr>Wingdings</vt:lpstr>
      <vt:lpstr>Office Theme</vt:lpstr>
      <vt:lpstr>1_Office Theme</vt:lpstr>
      <vt:lpstr>PowerPoint Presentation</vt:lpstr>
      <vt:lpstr>Potential Enhancements to Low Rate UWB RFID PHY</vt:lpstr>
      <vt:lpstr>Why Consider Enhancements</vt:lpstr>
      <vt:lpstr>Very Fast Distance Measurement</vt:lpstr>
      <vt:lpstr>Example applications</vt:lpstr>
      <vt:lpstr>Wireless Automotive Relay Attack</vt:lpstr>
      <vt:lpstr>Ranging Enables Distance Bounding</vt:lpstr>
      <vt:lpstr>Why Consider Enhancements</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Beecher</dc:creator>
  <cp:lastModifiedBy>Benjamin Rolfe</cp:lastModifiedBy>
  <cp:revision>41</cp:revision>
  <cp:lastPrinted>2000-03-07T00:55:37Z</cp:lastPrinted>
  <dcterms:created xsi:type="dcterms:W3CDTF">2016-01-17T22:48:36Z</dcterms:created>
  <dcterms:modified xsi:type="dcterms:W3CDTF">2018-01-15T19:35:28Z</dcterms:modified>
</cp:coreProperties>
</file>