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3" r:id="rId2"/>
    <p:sldId id="256" r:id="rId3"/>
    <p:sldId id="257" r:id="rId4"/>
    <p:sldId id="258" r:id="rId5"/>
    <p:sldId id="260" r:id="rId6"/>
    <p:sldId id="261" r:id="rId7"/>
    <p:sldId id="259" r:id="rId8"/>
    <p:sldId id="262" r:id="rId9"/>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561" autoAdjust="0"/>
  </p:normalViewPr>
  <p:slideViewPr>
    <p:cSldViewPr>
      <p:cViewPr>
        <p:scale>
          <a:sx n="60" d="100"/>
          <a:sy n="60" d="100"/>
        </p:scale>
        <p:origin x="2098" y="667"/>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CB0C2D-4C2C-4F63-AED7-EFCCA8098DB9}" type="datetimeFigureOut">
              <a:rPr lang="en-US" smtClean="0"/>
              <a:pPr/>
              <a:t>1/15/2018</a:t>
            </a:fld>
            <a:endParaRPr lang="en-US"/>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1EF47F-18FF-4E20-91A5-511BD29C15AF}" type="slidenum">
              <a:rPr lang="en-US" smtClean="0"/>
              <a:pPr/>
              <a:t>‹#›</a:t>
            </a:fld>
            <a:endParaRPr lang="en-US"/>
          </a:p>
        </p:txBody>
      </p:sp>
    </p:spTree>
    <p:extLst>
      <p:ext uri="{BB962C8B-B14F-4D97-AF65-F5344CB8AC3E}">
        <p14:creationId xmlns:p14="http://schemas.microsoft.com/office/powerpoint/2010/main" val="3230413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smtClean="0">
                <a:ea typeface="Arial Unicode MS" panose="020B0604020202020204" pitchFamily="34" charset="-128"/>
                <a:cs typeface="Arial Unicode MS" panose="020B0604020202020204" pitchFamily="34" charset="-128"/>
              </a:rPr>
              <a:t>07/12/10</a:t>
            </a:r>
          </a:p>
        </p:txBody>
      </p:sp>
      <p:sp>
        <p:nvSpPr>
          <p:cNvPr id="5123" name="Rectangle 11"/>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smtClean="0"/>
              <a:t>Page </a:t>
            </a:r>
            <a:fld id="{AFC59030-7246-4124-B181-7B7B963A2C2D}" type="slidenum">
              <a:rPr lang="en-US" altLang="en-US" sz="2400" smtClean="0"/>
              <a:pPr>
                <a:spcBef>
                  <a:spcPct val="0"/>
                </a:spcBef>
                <a:buClrTx/>
                <a:buFontTx/>
                <a:buNone/>
              </a:pPr>
              <a:t>1</a:t>
            </a:fld>
            <a:endParaRPr lang="en-US" altLang="en-US" sz="2400" smtClean="0"/>
          </a:p>
        </p:txBody>
      </p:sp>
      <p:sp>
        <p:nvSpPr>
          <p:cNvPr id="5124" name="Text Box 1"/>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156294FD-251B-475B-8971-15AAC242F4BA}" type="slidenum">
              <a:rPr lang="en-US" altLang="en-US"/>
              <a:pPr algn="r" eaLnBrk="1" hangingPunct="1">
                <a:spcBef>
                  <a:spcPct val="0"/>
                </a:spcBef>
                <a:buClrTx/>
                <a:buFontTx/>
                <a:buNone/>
              </a:pPr>
              <a:t>1</a:t>
            </a:fld>
            <a:endParaRPr lang="en-US" altLang="en-US"/>
          </a:p>
        </p:txBody>
      </p:sp>
      <p:sp>
        <p:nvSpPr>
          <p:cNvPr id="5126" name="Text Box 3"/>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smtClean="0">
              <a:latin typeface="Times New Roman" panose="02020603050405020304" pitchFamily="18" charset="0"/>
            </a:endParaRPr>
          </a:p>
        </p:txBody>
      </p:sp>
    </p:spTree>
    <p:extLst>
      <p:ext uri="{BB962C8B-B14F-4D97-AF65-F5344CB8AC3E}">
        <p14:creationId xmlns:p14="http://schemas.microsoft.com/office/powerpoint/2010/main" val="19423228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1EF47F-18FF-4E20-91A5-511BD29C15AF}" type="slidenum">
              <a:rPr lang="en-US" smtClean="0"/>
              <a:pPr/>
              <a:t>2</a:t>
            </a:fld>
            <a:endParaRPr lang="en-US"/>
          </a:p>
        </p:txBody>
      </p:sp>
    </p:spTree>
    <p:extLst>
      <p:ext uri="{BB962C8B-B14F-4D97-AF65-F5344CB8AC3E}">
        <p14:creationId xmlns:p14="http://schemas.microsoft.com/office/powerpoint/2010/main" val="18331724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Boris</a:t>
            </a:r>
            <a:r>
              <a:rPr lang="en-US" baseline="0" dirty="0" smtClean="0"/>
              <a:t>: </a:t>
            </a:r>
            <a:r>
              <a:rPr lang="en-US" baseline="0" dirty="0" err="1" smtClean="0"/>
              <a:t>Qqs</a:t>
            </a:r>
            <a:r>
              <a:rPr lang="en-US" baseline="0" dirty="0" smtClean="0"/>
              <a:t> typos</a:t>
            </a:r>
            <a:endParaRPr lang="en-US" dirty="0"/>
          </a:p>
        </p:txBody>
      </p:sp>
      <p:sp>
        <p:nvSpPr>
          <p:cNvPr id="4" name="Slide Number Placeholder 3"/>
          <p:cNvSpPr>
            <a:spLocks noGrp="1"/>
          </p:cNvSpPr>
          <p:nvPr>
            <p:ph type="sldNum" sz="quarter" idx="10"/>
          </p:nvPr>
        </p:nvSpPr>
        <p:spPr/>
        <p:txBody>
          <a:bodyPr/>
          <a:lstStyle/>
          <a:p>
            <a:fld id="{AB1EF47F-18FF-4E20-91A5-511BD29C15AF}" type="slidenum">
              <a:rPr lang="en-US" smtClean="0"/>
              <a:pPr/>
              <a:t>3</a:t>
            </a:fld>
            <a:endParaRPr lang="en-US"/>
          </a:p>
        </p:txBody>
      </p:sp>
    </p:spTree>
    <p:extLst>
      <p:ext uri="{BB962C8B-B14F-4D97-AF65-F5344CB8AC3E}">
        <p14:creationId xmlns:p14="http://schemas.microsoft.com/office/powerpoint/2010/main" val="13659780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1EF47F-18FF-4E20-91A5-511BD29C15AF}" type="slidenum">
              <a:rPr lang="en-US" smtClean="0"/>
              <a:pPr/>
              <a:t>4</a:t>
            </a:fld>
            <a:endParaRPr lang="en-US"/>
          </a:p>
        </p:txBody>
      </p:sp>
    </p:spTree>
    <p:extLst>
      <p:ext uri="{BB962C8B-B14F-4D97-AF65-F5344CB8AC3E}">
        <p14:creationId xmlns:p14="http://schemas.microsoft.com/office/powerpoint/2010/main" val="1965231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1EF47F-18FF-4E20-91A5-511BD29C15AF}" type="slidenum">
              <a:rPr lang="en-US" smtClean="0"/>
              <a:pPr/>
              <a:t>5</a:t>
            </a:fld>
            <a:endParaRPr lang="en-US"/>
          </a:p>
        </p:txBody>
      </p:sp>
    </p:spTree>
    <p:extLst>
      <p:ext uri="{BB962C8B-B14F-4D97-AF65-F5344CB8AC3E}">
        <p14:creationId xmlns:p14="http://schemas.microsoft.com/office/powerpoint/2010/main" val="37915509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AB1EF47F-18FF-4E20-91A5-511BD29C15AF}" type="slidenum">
              <a:rPr lang="en-US" smtClean="0"/>
              <a:pPr/>
              <a:t>6</a:t>
            </a:fld>
            <a:endParaRPr lang="en-US"/>
          </a:p>
        </p:txBody>
      </p:sp>
    </p:spTree>
    <p:extLst>
      <p:ext uri="{BB962C8B-B14F-4D97-AF65-F5344CB8AC3E}">
        <p14:creationId xmlns:p14="http://schemas.microsoft.com/office/powerpoint/2010/main" val="27126925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AB1EF47F-18FF-4E20-91A5-511BD29C15AF}" type="slidenum">
              <a:rPr lang="en-US" smtClean="0"/>
              <a:pPr/>
              <a:t>7</a:t>
            </a:fld>
            <a:endParaRPr lang="en-US"/>
          </a:p>
        </p:txBody>
      </p:sp>
    </p:spTree>
    <p:extLst>
      <p:ext uri="{BB962C8B-B14F-4D97-AF65-F5344CB8AC3E}">
        <p14:creationId xmlns:p14="http://schemas.microsoft.com/office/powerpoint/2010/main" val="3168649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15/01/2018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15/01/2018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05979"/>
            <a:ext cx="2057400" cy="4388644"/>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05979"/>
            <a:ext cx="6019800" cy="4388644"/>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15/01/2018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15/01/2018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15/01/2018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15/01/2018</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15/01/2018</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15/01/2018</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15/01/2018</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15/01/2018</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15/01/2018</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15/01/2018</a:t>
            </a:fld>
            <a:endParaRPr lang="fr-BE"/>
          </a:p>
        </p:txBody>
      </p:sp>
      <p:sp>
        <p:nvSpPr>
          <p:cNvPr id="5" name="Espace réservé du pied de page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dirty="0"/>
          </a:p>
        </p:txBody>
      </p:sp>
      <p:sp>
        <p:nvSpPr>
          <p:cNvPr id="6" name="Espace réservé du numéro de diapositive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a:t>
            </a:fld>
            <a:endParaRPr lang="fr-BE"/>
          </a:p>
        </p:txBody>
      </p:sp>
      <p:sp>
        <p:nvSpPr>
          <p:cNvPr id="7" name="Rectangle 1"/>
          <p:cNvSpPr>
            <a:spLocks noChangeArrowheads="1"/>
          </p:cNvSpPr>
          <p:nvPr userDrawn="1"/>
        </p:nvSpPr>
        <p:spPr bwMode="auto">
          <a:xfrm>
            <a:off x="4618277"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smtClean="0">
                <a:solidFill>
                  <a:schemeClr val="tx1"/>
                </a:solidFill>
              </a:rPr>
              <a:t>doc.: IEEE </a:t>
            </a:r>
            <a:r>
              <a:rPr lang="en-US" b="1" dirty="0" smtClean="0">
                <a:solidFill>
                  <a:schemeClr val="tx1"/>
                </a:solidFill>
              </a:rPr>
              <a:t>115-18-0021-00-0elr</a:t>
            </a:r>
            <a:r>
              <a:rPr lang="en-US" dirty="0" smtClean="0">
                <a:solidFill>
                  <a:schemeClr val="tx1"/>
                </a:solidFill>
              </a:rPr>
              <a:t>.</a:t>
            </a:r>
            <a:endParaRPr lang="en-GB" altLang="en-US" b="1" dirty="0" smtClean="0">
              <a:solidFill>
                <a:schemeClr val="tx1"/>
              </a:solidFill>
            </a:endParaRPr>
          </a:p>
        </p:txBody>
      </p:sp>
      <p:sp>
        <p:nvSpPr>
          <p:cNvPr id="8" name="Line 2"/>
          <p:cNvSpPr>
            <a:spLocks noChangeShapeType="1"/>
          </p:cNvSpPr>
          <p:nvPr userDrawn="1"/>
        </p:nvSpPr>
        <p:spPr bwMode="auto">
          <a:xfrm>
            <a:off x="732077"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9" name="Text Box 5"/>
          <p:cNvSpPr txBox="1">
            <a:spLocks noChangeArrowheads="1"/>
          </p:cNvSpPr>
          <p:nvPr userDrawn="1"/>
        </p:nvSpPr>
        <p:spPr bwMode="auto">
          <a:xfrm>
            <a:off x="732077" y="304800"/>
            <a:ext cx="1752600" cy="279400"/>
          </a:xfrm>
          <a:prstGeom prst="rect">
            <a:avLst/>
          </a:prstGeom>
          <a:noFill/>
          <a:ln>
            <a:noFill/>
          </a:ln>
          <a:effectLst/>
          <a:extLst>
            <a:ext uri="{909E8E84-426E-40dd-AFC4-6F175D3DCCD1}"/>
            <a:ext uri="{91240B29-F687-4f45-9708-019B960494DF}"/>
            <a:ext uri="{AF507438-7753-43e0-B8FC-AC1667EBCBE1}"/>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smtClean="0"/>
              <a:t>January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4400795" y="4856560"/>
            <a:ext cx="400751"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900">
                <a:latin typeface="Times New Roman" panose="02020603050405020304" pitchFamily="18" charset="0"/>
              </a:rPr>
              <a:t>Slide </a:t>
            </a:r>
            <a:fld id="{FCB4154E-1C9B-4F07-A90F-A9307FC86753}" type="slidenum">
              <a:rPr lang="en-US" altLang="en-US" sz="900">
                <a:latin typeface="Times New Roman" panose="02020603050405020304" pitchFamily="18" charset="0"/>
              </a:rPr>
              <a:pPr algn="ctr" eaLnBrk="1" hangingPunct="1">
                <a:spcBef>
                  <a:spcPct val="0"/>
                </a:spcBef>
                <a:buClrTx/>
                <a:buFontTx/>
                <a:buNone/>
              </a:pPr>
              <a:t>1</a:t>
            </a:fld>
            <a:endParaRPr lang="en-US" altLang="en-US" sz="900">
              <a:latin typeface="Times New Roman" panose="02020603050405020304" pitchFamily="18" charset="0"/>
            </a:endParaRPr>
          </a:p>
        </p:txBody>
      </p:sp>
      <p:sp>
        <p:nvSpPr>
          <p:cNvPr id="4099" name="Text Box 2"/>
          <p:cNvSpPr txBox="1">
            <a:spLocks noChangeArrowheads="1"/>
          </p:cNvSpPr>
          <p:nvPr/>
        </p:nvSpPr>
        <p:spPr bwMode="auto">
          <a:xfrm>
            <a:off x="4400795" y="4856560"/>
            <a:ext cx="400751"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900">
                <a:latin typeface="Times New Roman" panose="02020603050405020304" pitchFamily="18" charset="0"/>
              </a:rPr>
              <a:t>Slide </a:t>
            </a:r>
            <a:fld id="{AB56F7BE-8401-468E-90F5-7EFE6064FD2D}" type="slidenum">
              <a:rPr lang="en-US" altLang="en-US" sz="900">
                <a:latin typeface="Times New Roman" panose="02020603050405020304" pitchFamily="18" charset="0"/>
              </a:rPr>
              <a:pPr algn="ctr" eaLnBrk="1" hangingPunct="1">
                <a:spcBef>
                  <a:spcPct val="0"/>
                </a:spcBef>
                <a:buClrTx/>
                <a:buFontTx/>
                <a:buNone/>
              </a:pPr>
              <a:t>1</a:t>
            </a:fld>
            <a:endParaRPr lang="en-US" altLang="en-US" sz="900">
              <a:latin typeface="Times New Roman" panose="02020603050405020304" pitchFamily="18" charset="0"/>
            </a:endParaRPr>
          </a:p>
        </p:txBody>
      </p:sp>
      <p:sp>
        <p:nvSpPr>
          <p:cNvPr id="2" name="Rectangle 3"/>
          <p:cNvSpPr>
            <a:spLocks noChangeArrowheads="1"/>
          </p:cNvSpPr>
          <p:nvPr/>
        </p:nvSpPr>
        <p:spPr bwMode="auto">
          <a:xfrm>
            <a:off x="1543050" y="571501"/>
            <a:ext cx="6000750" cy="4502868"/>
          </a:xfrm>
          <a:prstGeom prst="rect">
            <a:avLst/>
          </a:prstGeom>
          <a:noFill/>
          <a:ln>
            <a:noFill/>
          </a:ln>
          <a:effectLst/>
          <a:extLst>
            <a:ext uri="{909E8E84-426E-40dd-AFC4-6F175D3DCCD1}"/>
            <a:ext uri="{91240B29-F687-4f45-9708-019B960494DF}"/>
            <a:ext uri="{AF507438-7753-43e0-B8FC-AC1667EBCBE1}"/>
          </a:extLst>
        </p:spPr>
        <p:txBody>
          <a:bodyPr lIns="67500" tIns="35100" rIns="67500" bIns="351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15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1500" dirty="0">
              <a:latin typeface="Times New Roman" panose="02020603050405020304" pitchFamily="18" charset="0"/>
            </a:endParaRPr>
          </a:p>
          <a:p>
            <a:pPr>
              <a:spcBef>
                <a:spcPct val="0"/>
              </a:spcBef>
              <a:buClrTx/>
              <a:defRPr/>
            </a:pPr>
            <a:r>
              <a:rPr lang="en-US" altLang="en-US" sz="1350" b="1" dirty="0">
                <a:latin typeface="Times New Roman" panose="02020603050405020304" pitchFamily="18" charset="0"/>
              </a:rPr>
              <a:t>Submission Title</a:t>
            </a:r>
            <a:r>
              <a:rPr lang="en-US" altLang="en-US" sz="1350" dirty="0" smtClean="0">
                <a:latin typeface="Times New Roman" panose="02020603050405020304" pitchFamily="18" charset="0"/>
              </a:rPr>
              <a:t>: LRP </a:t>
            </a:r>
            <a:r>
              <a:rPr lang="en-US" altLang="en-US" sz="1350" dirty="0">
                <a:latin typeface="Times New Roman" panose="02020603050405020304" pitchFamily="18" charset="0"/>
              </a:rPr>
              <a:t>UWB PHY minor </a:t>
            </a:r>
            <a:r>
              <a:rPr lang="en-US" altLang="en-US" sz="1350" dirty="0" smtClean="0">
                <a:latin typeface="Times New Roman" panose="02020603050405020304" pitchFamily="18" charset="0"/>
              </a:rPr>
              <a:t>enhancements Overview </a:t>
            </a:r>
            <a:r>
              <a:rPr lang="en-US" altLang="en-US" sz="1350" dirty="0">
                <a:latin typeface="Times New Roman" panose="02020603050405020304" pitchFamily="18" charset="0"/>
              </a:rPr>
              <a:t>and Rationales</a:t>
            </a:r>
          </a:p>
          <a:p>
            <a:pPr eaLnBrk="1" hangingPunct="1">
              <a:spcBef>
                <a:spcPct val="0"/>
              </a:spcBef>
              <a:buClrTx/>
              <a:buFontTx/>
              <a:buNone/>
              <a:defRPr/>
            </a:pPr>
            <a:r>
              <a:rPr lang="en-US" altLang="en-US" sz="1350" b="1" dirty="0">
                <a:latin typeface="Times New Roman" panose="02020603050405020304" pitchFamily="18" charset="0"/>
              </a:rPr>
              <a:t>Date Submitted: </a:t>
            </a:r>
            <a:r>
              <a:rPr lang="en-US" altLang="en-US" sz="1350" dirty="0">
                <a:latin typeface="Times New Roman" panose="02020603050405020304" pitchFamily="18" charset="0"/>
              </a:rPr>
              <a:t>January 2018</a:t>
            </a:r>
          </a:p>
          <a:p>
            <a:pPr>
              <a:spcBef>
                <a:spcPct val="0"/>
              </a:spcBef>
              <a:buClrTx/>
              <a:defRPr/>
            </a:pPr>
            <a:r>
              <a:rPr lang="en-US" altLang="en-US" sz="1350" b="1" dirty="0">
                <a:latin typeface="Times New Roman" panose="02020603050405020304" pitchFamily="18" charset="0"/>
              </a:rPr>
              <a:t>Source:</a:t>
            </a:r>
            <a:r>
              <a:rPr lang="en-US" altLang="en-US" sz="1350" dirty="0">
                <a:latin typeface="Times New Roman" panose="02020603050405020304" pitchFamily="18" charset="0"/>
              </a:rPr>
              <a:t> 	</a:t>
            </a:r>
            <a:r>
              <a:rPr lang="sv-SE" altLang="en-US" sz="1350" dirty="0">
                <a:latin typeface="Times New Roman" panose="02020603050405020304" pitchFamily="18" charset="0"/>
              </a:rPr>
              <a:t>David </a:t>
            </a:r>
            <a:r>
              <a:rPr lang="sv-SE" altLang="en-US" sz="1350" dirty="0" smtClean="0">
                <a:latin typeface="Times New Roman" panose="02020603050405020304" pitchFamily="18" charset="0"/>
              </a:rPr>
              <a:t>Barras, </a:t>
            </a:r>
            <a:r>
              <a:rPr lang="sv-SE" altLang="en-US" sz="1350" dirty="0">
                <a:latin typeface="Times New Roman" panose="02020603050405020304" pitchFamily="18" charset="0"/>
              </a:rPr>
              <a:t>3db Access </a:t>
            </a:r>
            <a:r>
              <a:rPr lang="sv-SE" altLang="en-US" sz="1350" dirty="0" smtClean="0">
                <a:latin typeface="Times New Roman" panose="02020603050405020304" pitchFamily="18" charset="0"/>
              </a:rPr>
              <a:t>AG</a:t>
            </a:r>
            <a:endParaRPr lang="en-US" altLang="en-US" sz="1350" dirty="0" smtClean="0">
              <a:latin typeface="Times New Roman" panose="02020603050405020304" pitchFamily="18" charset="0"/>
            </a:endParaRPr>
          </a:p>
          <a:p>
            <a:pPr eaLnBrk="1" hangingPunct="1">
              <a:spcBef>
                <a:spcPct val="0"/>
              </a:spcBef>
              <a:buClrTx/>
              <a:buFontTx/>
              <a:buNone/>
              <a:defRPr/>
            </a:pPr>
            <a:r>
              <a:rPr lang="en-US" altLang="en-US" sz="1350" b="1" dirty="0" smtClean="0">
                <a:latin typeface="Times New Roman" panose="02020603050405020304" pitchFamily="18" charset="0"/>
              </a:rPr>
              <a:t>Contact</a:t>
            </a:r>
            <a:r>
              <a:rPr lang="en-US" altLang="en-US" sz="1350" b="1" dirty="0">
                <a:latin typeface="Times New Roman" panose="02020603050405020304" pitchFamily="18" charset="0"/>
              </a:rPr>
              <a:t>: </a:t>
            </a:r>
            <a:endParaRPr lang="en-US" altLang="en-US" sz="1350" dirty="0">
              <a:latin typeface="Times New Roman" panose="02020603050405020304" pitchFamily="18" charset="0"/>
            </a:endParaRPr>
          </a:p>
          <a:p>
            <a:pPr>
              <a:spcBef>
                <a:spcPct val="0"/>
              </a:spcBef>
              <a:buClrTx/>
              <a:defRPr/>
            </a:pPr>
            <a:r>
              <a:rPr lang="en-US" altLang="en-US" sz="1350" b="1" dirty="0" smtClean="0">
                <a:latin typeface="Times New Roman" panose="02020603050405020304" pitchFamily="18" charset="0"/>
              </a:rPr>
              <a:t>E-Mail</a:t>
            </a:r>
            <a:r>
              <a:rPr lang="en-US" altLang="en-US" sz="1350" b="1" dirty="0">
                <a:latin typeface="Times New Roman" panose="02020603050405020304" pitchFamily="18" charset="0"/>
              </a:rPr>
              <a:t>: </a:t>
            </a:r>
            <a:r>
              <a:rPr lang="en-US" altLang="en-US" sz="1350" b="1" dirty="0" smtClean="0">
                <a:latin typeface="Times New Roman" panose="02020603050405020304" pitchFamily="18" charset="0"/>
              </a:rPr>
              <a:t>	</a:t>
            </a:r>
            <a:r>
              <a:rPr lang="sv-SE" altLang="en-US" sz="1350" dirty="0" smtClean="0">
                <a:latin typeface="Times New Roman" panose="02020603050405020304" pitchFamily="18" charset="0"/>
              </a:rPr>
              <a:t>David.Barras @ 3db-Access.com </a:t>
            </a:r>
            <a:endParaRPr lang="en-US" altLang="en-US" sz="1350" b="1" dirty="0" smtClean="0">
              <a:latin typeface="Times New Roman" panose="02020603050405020304" pitchFamily="18" charset="0"/>
            </a:endParaRPr>
          </a:p>
          <a:p>
            <a:pPr eaLnBrk="1" hangingPunct="1">
              <a:spcBef>
                <a:spcPct val="0"/>
              </a:spcBef>
              <a:buClrTx/>
              <a:buFontTx/>
              <a:buNone/>
              <a:defRPr/>
            </a:pPr>
            <a:r>
              <a:rPr lang="en-US" altLang="en-US" sz="1350" b="1" dirty="0" smtClean="0">
                <a:latin typeface="Times New Roman" panose="02020603050405020304" pitchFamily="18" charset="0"/>
              </a:rPr>
              <a:t>Re</a:t>
            </a:r>
            <a:r>
              <a:rPr lang="en-US" altLang="en-US" sz="1350" b="1" dirty="0">
                <a:latin typeface="Times New Roman" panose="02020603050405020304" pitchFamily="18" charset="0"/>
              </a:rPr>
              <a:t>:</a:t>
            </a:r>
            <a:r>
              <a:rPr lang="en-US" altLang="en-US" sz="1350" dirty="0">
                <a:latin typeface="Times New Roman" panose="02020603050405020304" pitchFamily="18" charset="0"/>
              </a:rPr>
              <a:t> </a:t>
            </a:r>
            <a:r>
              <a:rPr lang="en-US" altLang="en-US" sz="1350" dirty="0" smtClean="0">
                <a:latin typeface="Times New Roman" panose="02020603050405020304" pitchFamily="18" charset="0"/>
              </a:rPr>
              <a:t>	Enhanced </a:t>
            </a:r>
            <a:r>
              <a:rPr lang="en-US" altLang="en-US" sz="1350" dirty="0">
                <a:latin typeface="Times New Roman" panose="02020603050405020304" pitchFamily="18" charset="0"/>
              </a:rPr>
              <a:t>Low Rate Interest Group</a:t>
            </a:r>
          </a:p>
          <a:p>
            <a:pPr eaLnBrk="1" hangingPunct="1">
              <a:spcBef>
                <a:spcPct val="0"/>
              </a:spcBef>
              <a:buClrTx/>
              <a:buFontTx/>
              <a:buNone/>
              <a:defRPr/>
            </a:pPr>
            <a:r>
              <a:rPr lang="en-US" altLang="en-US" sz="1350" b="1" dirty="0">
                <a:latin typeface="Times New Roman" panose="02020603050405020304" pitchFamily="18" charset="0"/>
              </a:rPr>
              <a:t>Abstract: </a:t>
            </a:r>
            <a:r>
              <a:rPr lang="en-US" altLang="en-US" sz="1350" b="1" dirty="0" smtClean="0">
                <a:latin typeface="Times New Roman" panose="02020603050405020304" pitchFamily="18" charset="0"/>
              </a:rPr>
              <a:t>	</a:t>
            </a:r>
            <a:r>
              <a:rPr lang="en-US" altLang="en-US" sz="1350" dirty="0" smtClean="0">
                <a:latin typeface="Times New Roman" panose="02020603050405020304" pitchFamily="18" charset="0"/>
              </a:rPr>
              <a:t>Presentation, potential enhancements to the 802.15.4 LR-UWB  PHY to improve ranging </a:t>
            </a:r>
            <a:r>
              <a:rPr lang="en-US" altLang="en-US" sz="1350" dirty="0" err="1" smtClean="0">
                <a:latin typeface="Times New Roman" panose="02020603050405020304" pitchFamily="18" charset="0"/>
              </a:rPr>
              <a:t>integrety</a:t>
            </a:r>
            <a:r>
              <a:rPr lang="en-US" altLang="en-US" sz="1350" dirty="0" smtClean="0">
                <a:latin typeface="Times New Roman" panose="02020603050405020304" pitchFamily="18" charset="0"/>
              </a:rPr>
              <a:t> </a:t>
            </a:r>
            <a:endParaRPr lang="en-US" altLang="en-US" sz="1350" dirty="0">
              <a:latin typeface="Times New Roman" panose="02020603050405020304" pitchFamily="18" charset="0"/>
            </a:endParaRPr>
          </a:p>
          <a:p>
            <a:pPr eaLnBrk="1" hangingPunct="1">
              <a:spcBef>
                <a:spcPct val="0"/>
              </a:spcBef>
              <a:buClrTx/>
              <a:buFontTx/>
              <a:buNone/>
              <a:defRPr/>
            </a:pPr>
            <a:r>
              <a:rPr lang="en-US" altLang="en-US" sz="1350" b="1" dirty="0">
                <a:latin typeface="Times New Roman" panose="02020603050405020304" pitchFamily="18" charset="0"/>
              </a:rPr>
              <a:t>Purpose</a:t>
            </a:r>
            <a:r>
              <a:rPr lang="en-US" altLang="en-US" sz="1350" b="1" dirty="0" smtClean="0">
                <a:latin typeface="Times New Roman" panose="02020603050405020304" pitchFamily="18" charset="0"/>
              </a:rPr>
              <a:t>:	</a:t>
            </a:r>
            <a:r>
              <a:rPr lang="en-US" altLang="en-US" sz="1350" dirty="0" smtClean="0">
                <a:latin typeface="Times New Roman" panose="02020603050405020304" pitchFamily="18" charset="0"/>
              </a:rPr>
              <a:t>Technical contribution.</a:t>
            </a:r>
            <a:endParaRPr lang="en-US" altLang="en-US" sz="1350" dirty="0">
              <a:latin typeface="Times New Roman" panose="02020603050405020304" pitchFamily="18" charset="0"/>
            </a:endParaRPr>
          </a:p>
          <a:p>
            <a:pPr eaLnBrk="1" hangingPunct="1">
              <a:spcBef>
                <a:spcPct val="0"/>
              </a:spcBef>
              <a:buClrTx/>
              <a:buFontTx/>
              <a:buNone/>
              <a:defRPr/>
            </a:pPr>
            <a:r>
              <a:rPr lang="en-US" altLang="en-US" sz="1350" b="1" dirty="0">
                <a:latin typeface="Times New Roman" panose="02020603050405020304" pitchFamily="18" charset="0"/>
              </a:rPr>
              <a:t>Notice:</a:t>
            </a:r>
            <a:r>
              <a:rPr lang="en-US" altLang="en-US" sz="135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350" b="1" dirty="0">
                <a:latin typeface="Times New Roman" panose="02020603050405020304" pitchFamily="18" charset="0"/>
              </a:rPr>
              <a:t>Release:</a:t>
            </a:r>
            <a:r>
              <a:rPr lang="en-US" altLang="en-US" sz="1350" dirty="0">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80319251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en-US" dirty="0"/>
              <a:t>LRP UWB PHY </a:t>
            </a:r>
            <a:r>
              <a:rPr lang="en-US" dirty="0" smtClean="0"/>
              <a:t>minor</a:t>
            </a:r>
            <a:r>
              <a:rPr lang="en-US" dirty="0" smtClean="0">
                <a:solidFill>
                  <a:srgbClr val="FF0000"/>
                </a:solidFill>
              </a:rPr>
              <a:t> </a:t>
            </a:r>
            <a:r>
              <a:rPr lang="en-US" dirty="0" smtClean="0"/>
              <a:t>enhancements</a:t>
            </a:r>
            <a:br>
              <a:rPr lang="en-US" dirty="0" smtClean="0"/>
            </a:br>
            <a:r>
              <a:rPr lang="en-US" dirty="0" smtClean="0"/>
              <a:t>Overview and Rationales</a:t>
            </a:r>
            <a:endParaRPr lang="en-US" dirty="0"/>
          </a:p>
        </p:txBody>
      </p:sp>
      <p:sp>
        <p:nvSpPr>
          <p:cNvPr id="3" name="Sous-titre 2"/>
          <p:cNvSpPr>
            <a:spLocks noGrp="1"/>
          </p:cNvSpPr>
          <p:nvPr>
            <p:ph type="subTitle" idx="1"/>
          </p:nvPr>
        </p:nvSpPr>
        <p:spPr/>
        <p:txBody>
          <a:bodyPr/>
          <a:lstStyle/>
          <a:p>
            <a:r>
              <a:rPr lang="en-US" dirty="0" smtClean="0"/>
              <a:t>David </a:t>
            </a:r>
            <a:r>
              <a:rPr lang="en-US" dirty="0" err="1" smtClean="0"/>
              <a:t>Barras</a:t>
            </a:r>
            <a:r>
              <a:rPr lang="en-US" dirty="0" smtClean="0"/>
              <a:t> – 3db Access AG</a:t>
            </a:r>
            <a:endParaRPr lang="en-US" dirty="0"/>
          </a:p>
        </p:txBody>
      </p:sp>
    </p:spTree>
    <p:extLst>
      <p:ext uri="{BB962C8B-B14F-4D97-AF65-F5344CB8AC3E}">
        <p14:creationId xmlns:p14="http://schemas.microsoft.com/office/powerpoint/2010/main" val="2419826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83518"/>
            <a:ext cx="8229600" cy="857250"/>
          </a:xfrm>
        </p:spPr>
        <p:txBody>
          <a:bodyPr>
            <a:normAutofit/>
          </a:bodyPr>
          <a:lstStyle/>
          <a:p>
            <a:r>
              <a:rPr lang="en-US" sz="4000" dirty="0" smtClean="0"/>
              <a:t>Motivations</a:t>
            </a:r>
            <a:endParaRPr lang="en-US" sz="4000" dirty="0"/>
          </a:p>
        </p:txBody>
      </p:sp>
      <p:sp>
        <p:nvSpPr>
          <p:cNvPr id="3" name="Espace réservé du contenu 2"/>
          <p:cNvSpPr>
            <a:spLocks noGrp="1"/>
          </p:cNvSpPr>
          <p:nvPr>
            <p:ph idx="1"/>
          </p:nvPr>
        </p:nvSpPr>
        <p:spPr/>
        <p:txBody>
          <a:bodyPr>
            <a:normAutofit fontScale="85000" lnSpcReduction="20000"/>
          </a:bodyPr>
          <a:lstStyle/>
          <a:p>
            <a:r>
              <a:rPr lang="en-US" sz="2800" dirty="0" smtClean="0"/>
              <a:t>Enable a new class of devices that will be used for </a:t>
            </a:r>
            <a:r>
              <a:rPr lang="en-US" sz="2800" b="1" dirty="0" smtClean="0"/>
              <a:t>secure access</a:t>
            </a:r>
            <a:r>
              <a:rPr lang="en-US" sz="2800" dirty="0" smtClean="0"/>
              <a:t> based on ranging</a:t>
            </a:r>
          </a:p>
          <a:p>
            <a:r>
              <a:rPr lang="en-US" sz="2800" dirty="0" smtClean="0"/>
              <a:t>These new devices shall features </a:t>
            </a:r>
            <a:r>
              <a:rPr lang="en-US" sz="2800" b="1" dirty="0" smtClean="0"/>
              <a:t>ultra-low power</a:t>
            </a:r>
            <a:r>
              <a:rPr lang="en-US" sz="2800" dirty="0" smtClean="0"/>
              <a:t> consumption: </a:t>
            </a:r>
          </a:p>
          <a:p>
            <a:pPr lvl="1"/>
            <a:r>
              <a:rPr lang="en-US" sz="2400" dirty="0" smtClean="0"/>
              <a:t>typical </a:t>
            </a:r>
            <a:r>
              <a:rPr lang="en-US" sz="2400" dirty="0"/>
              <a:t>markets: automotive, </a:t>
            </a:r>
            <a:r>
              <a:rPr lang="en-US" sz="2400" dirty="0" err="1"/>
              <a:t>house+building</a:t>
            </a:r>
            <a:r>
              <a:rPr lang="en-US" sz="2400" dirty="0"/>
              <a:t> access, </a:t>
            </a:r>
            <a:r>
              <a:rPr lang="en-US" sz="2400" dirty="0" smtClean="0"/>
              <a:t>payment, </a:t>
            </a:r>
            <a:r>
              <a:rPr lang="en-US" sz="2400" dirty="0"/>
              <a:t>automatic logging,…</a:t>
            </a:r>
            <a:endParaRPr lang="en-US" sz="2400" dirty="0" smtClean="0"/>
          </a:p>
          <a:p>
            <a:pPr lvl="1"/>
            <a:r>
              <a:rPr lang="en-US" sz="2400" dirty="0" smtClean="0"/>
              <a:t>small devices such as keys, tags, wristwatches,… with long battery life.</a:t>
            </a:r>
          </a:p>
          <a:p>
            <a:r>
              <a:rPr lang="en-US" sz="2800" dirty="0" smtClean="0"/>
              <a:t>Ensure </a:t>
            </a:r>
            <a:r>
              <a:rPr lang="en-US" sz="2800" b="1" dirty="0" smtClean="0"/>
              <a:t>interoperability</a:t>
            </a:r>
            <a:r>
              <a:rPr lang="en-US" sz="2800" dirty="0" smtClean="0"/>
              <a:t> for a secure access function between manufacturers</a:t>
            </a:r>
          </a:p>
          <a:p>
            <a:pPr lvl="1"/>
            <a:r>
              <a:rPr lang="en-US" sz="2400" dirty="0" smtClean="0"/>
              <a:t>to trigger interest of “big” players</a:t>
            </a:r>
            <a:endParaRPr lang="en-US" sz="2400" strike="sngStrike" dirty="0" smtClean="0"/>
          </a:p>
          <a:p>
            <a:pPr lvl="1"/>
            <a:endParaRPr lang="en-US" sz="2000" dirty="0"/>
          </a:p>
        </p:txBody>
      </p:sp>
    </p:spTree>
    <p:extLst>
      <p:ext uri="{BB962C8B-B14F-4D97-AF65-F5344CB8AC3E}">
        <p14:creationId xmlns:p14="http://schemas.microsoft.com/office/powerpoint/2010/main" val="3523077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40060" y="483518"/>
            <a:ext cx="8229600" cy="857250"/>
          </a:xfrm>
        </p:spPr>
        <p:txBody>
          <a:bodyPr>
            <a:normAutofit/>
          </a:bodyPr>
          <a:lstStyle/>
          <a:p>
            <a:r>
              <a:rPr lang="en-US" sz="4000" dirty="0"/>
              <a:t>Why LRP UWB PHY ?</a:t>
            </a:r>
          </a:p>
        </p:txBody>
      </p:sp>
      <p:sp>
        <p:nvSpPr>
          <p:cNvPr id="3" name="Espace réservé du contenu 2"/>
          <p:cNvSpPr>
            <a:spLocks noGrp="1"/>
          </p:cNvSpPr>
          <p:nvPr>
            <p:ph idx="1"/>
          </p:nvPr>
        </p:nvSpPr>
        <p:spPr/>
        <p:txBody>
          <a:bodyPr>
            <a:normAutofit fontScale="92500" lnSpcReduction="10000"/>
          </a:bodyPr>
          <a:lstStyle/>
          <a:p>
            <a:r>
              <a:rPr lang="en-US" sz="2400" dirty="0" smtClean="0"/>
              <a:t>This standard has been identified as the closest to enable</a:t>
            </a:r>
          </a:p>
          <a:p>
            <a:pPr lvl="1"/>
            <a:r>
              <a:rPr lang="en-US" sz="2000" dirty="0" smtClean="0"/>
              <a:t>“</a:t>
            </a:r>
            <a:r>
              <a:rPr lang="en-US" sz="2000" b="1" dirty="0" smtClean="0"/>
              <a:t>secure access</a:t>
            </a:r>
            <a:r>
              <a:rPr lang="en-US" sz="2000" dirty="0" smtClean="0"/>
              <a:t>” : 1 pulse per bit</a:t>
            </a:r>
          </a:p>
          <a:p>
            <a:pPr lvl="1"/>
            <a:r>
              <a:rPr lang="en-US" sz="2000" dirty="0" smtClean="0"/>
              <a:t>“</a:t>
            </a:r>
            <a:r>
              <a:rPr lang="en-US" sz="2000" b="1" dirty="0" smtClean="0"/>
              <a:t>ultra-low power</a:t>
            </a:r>
            <a:r>
              <a:rPr lang="en-US" sz="2000" dirty="0" smtClean="0"/>
              <a:t>” : coherent and/or non-coherent, OOK-based implementation</a:t>
            </a:r>
          </a:p>
          <a:p>
            <a:endParaRPr lang="en-US" sz="2400" dirty="0" smtClean="0"/>
          </a:p>
          <a:p>
            <a:r>
              <a:rPr lang="en-US" sz="2400" dirty="0" smtClean="0"/>
              <a:t>Acceptance of the technology</a:t>
            </a:r>
          </a:p>
          <a:p>
            <a:pPr lvl="1"/>
            <a:r>
              <a:rPr lang="en-US" sz="2000" dirty="0" smtClean="0"/>
              <a:t>Low cost of ownership (e.g., small size)</a:t>
            </a:r>
          </a:p>
          <a:p>
            <a:pPr lvl="1"/>
            <a:r>
              <a:rPr lang="en-US" sz="2000" smtClean="0"/>
              <a:t>Low power</a:t>
            </a:r>
            <a:endParaRPr lang="en-US" sz="2000" strike="sngStrike" dirty="0" smtClean="0"/>
          </a:p>
          <a:p>
            <a:pPr lvl="1"/>
            <a:r>
              <a:rPr lang="en-US" sz="2000" dirty="0" smtClean="0"/>
              <a:t>Low complexity</a:t>
            </a:r>
          </a:p>
          <a:p>
            <a:pPr lvl="1"/>
            <a:r>
              <a:rPr lang="en-US" sz="2000" dirty="0" smtClean="0"/>
              <a:t>Provably secure</a:t>
            </a:r>
            <a:endParaRPr lang="en-US" sz="1800" dirty="0" smtClean="0"/>
          </a:p>
        </p:txBody>
      </p:sp>
    </p:spTree>
    <p:extLst>
      <p:ext uri="{BB962C8B-B14F-4D97-AF65-F5344CB8AC3E}">
        <p14:creationId xmlns:p14="http://schemas.microsoft.com/office/powerpoint/2010/main" val="2349811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833" y="376598"/>
            <a:ext cx="8229600" cy="857250"/>
          </a:xfrm>
        </p:spPr>
        <p:txBody>
          <a:bodyPr>
            <a:normAutofit/>
          </a:bodyPr>
          <a:lstStyle/>
          <a:p>
            <a:r>
              <a:rPr lang="en-US" sz="3600" dirty="0" smtClean="0"/>
              <a:t>LRP </a:t>
            </a:r>
            <a:r>
              <a:rPr lang="en-US" sz="3600" dirty="0"/>
              <a:t>UWB </a:t>
            </a:r>
            <a:r>
              <a:rPr lang="en-US" sz="3600" dirty="0" smtClean="0"/>
              <a:t>PHY Enhancements for Access</a:t>
            </a:r>
            <a:endParaRPr lang="en-US" sz="3600" dirty="0"/>
          </a:p>
        </p:txBody>
      </p:sp>
      <p:sp>
        <p:nvSpPr>
          <p:cNvPr id="3" name="Espace réservé du contenu 2"/>
          <p:cNvSpPr>
            <a:spLocks noGrp="1"/>
          </p:cNvSpPr>
          <p:nvPr>
            <p:ph idx="1"/>
          </p:nvPr>
        </p:nvSpPr>
        <p:spPr>
          <a:xfrm>
            <a:off x="457200" y="1200151"/>
            <a:ext cx="8229600" cy="1155575"/>
          </a:xfrm>
        </p:spPr>
        <p:txBody>
          <a:bodyPr>
            <a:normAutofit/>
          </a:bodyPr>
          <a:lstStyle/>
          <a:p>
            <a:r>
              <a:rPr lang="en-US" sz="2000" dirty="0" smtClean="0"/>
              <a:t>Add the </a:t>
            </a:r>
            <a:r>
              <a:rPr lang="en-US" sz="2000" dirty="0"/>
              <a:t>two-way </a:t>
            </a:r>
            <a:r>
              <a:rPr lang="en-US" sz="2000" dirty="0" smtClean="0"/>
              <a:t>time-of-flight </a:t>
            </a:r>
            <a:r>
              <a:rPr lang="en-US" sz="2000" smtClean="0"/>
              <a:t>definition by </a:t>
            </a:r>
            <a:r>
              <a:rPr lang="en-US" sz="2000" dirty="0" smtClean="0"/>
              <a:t>fixed processing time </a:t>
            </a:r>
            <a:r>
              <a:rPr lang="en-US" sz="2000" dirty="0" err="1" smtClean="0"/>
              <a:t>t</a:t>
            </a:r>
            <a:r>
              <a:rPr lang="en-US" sz="2000" baseline="-25000" dirty="0" err="1" smtClean="0"/>
              <a:t>p</a:t>
            </a:r>
            <a:endParaRPr lang="en-US" sz="2000" baseline="-25000" dirty="0" smtClean="0"/>
          </a:p>
          <a:p>
            <a:pPr lvl="1"/>
            <a:r>
              <a:rPr lang="en-US" sz="1800" dirty="0" smtClean="0">
                <a:solidFill>
                  <a:sysClr val="windowText" lastClr="000000"/>
                </a:solidFill>
              </a:rPr>
              <a:t>round-trip time (RTT) crucial </a:t>
            </a:r>
            <a:r>
              <a:rPr lang="en-US" sz="1800" dirty="0">
                <a:solidFill>
                  <a:sysClr val="windowText" lastClr="000000"/>
                </a:solidFill>
              </a:rPr>
              <a:t>for security, otherwise no </a:t>
            </a:r>
            <a:r>
              <a:rPr lang="en-US" sz="1800" dirty="0" smtClean="0">
                <a:solidFill>
                  <a:sysClr val="windowText" lastClr="000000"/>
                </a:solidFill>
              </a:rPr>
              <a:t>challenge-response protocol security </a:t>
            </a:r>
            <a:r>
              <a:rPr lang="en-US" sz="1800" dirty="0">
                <a:solidFill>
                  <a:sysClr val="windowText" lastClr="000000"/>
                </a:solidFill>
              </a:rPr>
              <a:t>is </a:t>
            </a:r>
            <a:r>
              <a:rPr lang="en-US" sz="1800" dirty="0" smtClean="0">
                <a:solidFill>
                  <a:sysClr val="windowText" lastClr="000000"/>
                </a:solidFill>
              </a:rPr>
              <a:t>possible !</a:t>
            </a:r>
          </a:p>
          <a:p>
            <a:pPr marL="0" indent="0">
              <a:buNone/>
            </a:pPr>
            <a:endParaRPr lang="en-US" sz="2000" dirty="0"/>
          </a:p>
          <a:p>
            <a:endParaRPr lang="en-US" sz="2400" dirty="0"/>
          </a:p>
        </p:txBody>
      </p:sp>
      <p:sp>
        <p:nvSpPr>
          <p:cNvPr id="38" name="TextBox 5"/>
          <p:cNvSpPr txBox="1"/>
          <p:nvPr/>
        </p:nvSpPr>
        <p:spPr>
          <a:xfrm>
            <a:off x="2198839" y="2499742"/>
            <a:ext cx="1280759" cy="276999"/>
          </a:xfrm>
          <a:prstGeom prst="rect">
            <a:avLst/>
          </a:prstGeom>
          <a:ln>
            <a:solidFill>
              <a:schemeClr val="tx1"/>
            </a:solidFill>
          </a:ln>
        </p:spPr>
        <p:txBody>
          <a:bodyPr wrap="square" rtlCol="0">
            <a:spAutoFit/>
          </a:bodyPr>
          <a:ls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lgn="ctr"/>
            <a:r>
              <a:rPr lang="en-US" sz="1200" dirty="0" smtClean="0">
                <a:solidFill>
                  <a:schemeClr val="tx1"/>
                </a:solidFill>
              </a:rPr>
              <a:t>Initiator</a:t>
            </a:r>
          </a:p>
        </p:txBody>
      </p:sp>
      <p:cxnSp>
        <p:nvCxnSpPr>
          <p:cNvPr id="39" name="Straight Connector 6"/>
          <p:cNvCxnSpPr/>
          <p:nvPr/>
        </p:nvCxnSpPr>
        <p:spPr>
          <a:xfrm>
            <a:off x="2964734" y="2858484"/>
            <a:ext cx="0" cy="1502433"/>
          </a:xfrm>
          <a:prstGeom prst="line">
            <a:avLst/>
          </a:prstGeom>
          <a:ln w="12700">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7"/>
          <p:cNvCxnSpPr/>
          <p:nvPr/>
        </p:nvCxnSpPr>
        <p:spPr>
          <a:xfrm>
            <a:off x="3050995" y="3192857"/>
            <a:ext cx="3037928" cy="322871"/>
          </a:xfrm>
          <a:prstGeom prst="straightConnector1">
            <a:avLst/>
          </a:prstGeom>
          <a:ln w="15875">
            <a:solidFill>
              <a:schemeClr val="tx1"/>
            </a:solidFill>
            <a:prstDash val="solid"/>
            <a:tailEnd type="triangle"/>
          </a:ln>
          <a:effectLst/>
        </p:spPr>
        <p:style>
          <a:lnRef idx="2">
            <a:schemeClr val="accent1"/>
          </a:lnRef>
          <a:fillRef idx="0">
            <a:schemeClr val="accent1"/>
          </a:fillRef>
          <a:effectRef idx="1">
            <a:schemeClr val="accent1"/>
          </a:effectRef>
          <a:fontRef idx="minor">
            <a:schemeClr val="tx1"/>
          </a:fontRef>
        </p:style>
      </p:cxnSp>
      <p:sp>
        <p:nvSpPr>
          <p:cNvPr id="41" name="TextBox 8"/>
          <p:cNvSpPr txBox="1"/>
          <p:nvPr/>
        </p:nvSpPr>
        <p:spPr>
          <a:xfrm>
            <a:off x="2628304" y="2905324"/>
            <a:ext cx="280846" cy="307777"/>
          </a:xfrm>
          <a:prstGeom prst="rect">
            <a:avLst/>
          </a:prstGeom>
        </p:spPr>
        <p:txBody>
          <a:bodyPr wrap="none" rtlCol="0">
            <a:spAutoFit/>
          </a:bodyPr>
          <a:ls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sz="1400" dirty="0" err="1" smtClean="0">
                <a:solidFill>
                  <a:schemeClr val="tx1"/>
                </a:solidFill>
              </a:rPr>
              <a:t>t</a:t>
            </a:r>
            <a:r>
              <a:rPr lang="en-US" sz="1400" baseline="-25000" dirty="0" err="1" smtClean="0">
                <a:solidFill>
                  <a:schemeClr val="tx1"/>
                </a:solidFill>
              </a:rPr>
              <a:t>s</a:t>
            </a:r>
            <a:endParaRPr lang="en-US" baseline="-25000" dirty="0" smtClean="0">
              <a:solidFill>
                <a:schemeClr val="tx1"/>
              </a:solidFill>
            </a:endParaRPr>
          </a:p>
        </p:txBody>
      </p:sp>
      <p:cxnSp>
        <p:nvCxnSpPr>
          <p:cNvPr id="42" name="Straight Arrow Connector 9"/>
          <p:cNvCxnSpPr/>
          <p:nvPr/>
        </p:nvCxnSpPr>
        <p:spPr>
          <a:xfrm flipV="1">
            <a:off x="3050995" y="3928869"/>
            <a:ext cx="3037928" cy="259029"/>
          </a:xfrm>
          <a:prstGeom prst="straightConnector1">
            <a:avLst/>
          </a:prstGeom>
          <a:ln w="15875">
            <a:solidFill>
              <a:schemeClr val="tx1"/>
            </a:solidFill>
            <a:prstDash val="solid"/>
            <a:headEnd type="triangle"/>
            <a:tailEnd type="none"/>
          </a:ln>
          <a:effectLst/>
        </p:spPr>
        <p:style>
          <a:lnRef idx="2">
            <a:schemeClr val="accent1"/>
          </a:lnRef>
          <a:fillRef idx="0">
            <a:schemeClr val="accent1"/>
          </a:fillRef>
          <a:effectRef idx="1">
            <a:schemeClr val="accent1"/>
          </a:effectRef>
          <a:fontRef idx="minor">
            <a:schemeClr val="tx1"/>
          </a:fontRef>
        </p:style>
      </p:cxnSp>
      <p:sp>
        <p:nvSpPr>
          <p:cNvPr id="43" name="TextBox 10"/>
          <p:cNvSpPr txBox="1"/>
          <p:nvPr/>
        </p:nvSpPr>
        <p:spPr>
          <a:xfrm>
            <a:off x="2659940" y="3928870"/>
            <a:ext cx="274434" cy="307777"/>
          </a:xfrm>
          <a:prstGeom prst="rect">
            <a:avLst/>
          </a:prstGeom>
        </p:spPr>
        <p:txBody>
          <a:bodyPr wrap="none" rtlCol="0">
            <a:spAutoFit/>
          </a:bodyPr>
          <a:ls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sz="1400" dirty="0" err="1" smtClean="0">
                <a:solidFill>
                  <a:schemeClr val="tx1"/>
                </a:solidFill>
              </a:rPr>
              <a:t>t</a:t>
            </a:r>
            <a:r>
              <a:rPr lang="en-US" sz="1400" baseline="-25000" dirty="0" err="1" smtClean="0">
                <a:solidFill>
                  <a:schemeClr val="tx1"/>
                </a:solidFill>
              </a:rPr>
              <a:t>r</a:t>
            </a:r>
            <a:endParaRPr lang="en-US" sz="1400" baseline="-25000" dirty="0" smtClean="0">
              <a:solidFill>
                <a:schemeClr val="tx1"/>
              </a:solidFill>
            </a:endParaRPr>
          </a:p>
        </p:txBody>
      </p:sp>
      <p:sp>
        <p:nvSpPr>
          <p:cNvPr id="44" name="TextBox 11"/>
          <p:cNvSpPr txBox="1"/>
          <p:nvPr/>
        </p:nvSpPr>
        <p:spPr>
          <a:xfrm>
            <a:off x="4422171" y="2901012"/>
            <a:ext cx="385042" cy="307777"/>
          </a:xfrm>
          <a:prstGeom prst="rect">
            <a:avLst/>
          </a:prstGeom>
        </p:spPr>
        <p:txBody>
          <a:bodyPr wrap="none" rtlCol="0">
            <a:spAutoFit/>
          </a:bodyPr>
          <a:ls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sz="1400" i="1" dirty="0" err="1" smtClean="0">
                <a:solidFill>
                  <a:schemeClr val="tx1"/>
                </a:solidFill>
              </a:rPr>
              <a:t>Nv</a:t>
            </a:r>
            <a:endParaRPr lang="en-US" i="1" baseline="-25000" dirty="0" smtClean="0">
              <a:solidFill>
                <a:schemeClr val="tx1"/>
              </a:solidFill>
            </a:endParaRPr>
          </a:p>
        </p:txBody>
      </p:sp>
      <p:sp>
        <p:nvSpPr>
          <p:cNvPr id="45" name="TextBox 12"/>
          <p:cNvSpPr txBox="1"/>
          <p:nvPr/>
        </p:nvSpPr>
        <p:spPr>
          <a:xfrm>
            <a:off x="4362861" y="3657059"/>
            <a:ext cx="439544" cy="451406"/>
          </a:xfrm>
          <a:prstGeom prst="rect">
            <a:avLst/>
          </a:prstGeom>
        </p:spPr>
        <p:txBody>
          <a:bodyPr wrap="none" rtlCol="0">
            <a:spAutoFit/>
          </a:bodyPr>
          <a:ls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sz="1400" i="1" dirty="0" smtClean="0">
                <a:solidFill>
                  <a:schemeClr val="tx1"/>
                </a:solidFill>
              </a:rPr>
              <a:t> </a:t>
            </a:r>
            <a:r>
              <a:rPr lang="en-US" sz="1400" i="1" dirty="0" err="1" smtClean="0">
                <a:solidFill>
                  <a:schemeClr val="tx1"/>
                </a:solidFill>
              </a:rPr>
              <a:t>Np</a:t>
            </a:r>
            <a:endParaRPr lang="en-US" sz="1400" i="1" baseline="-25000" dirty="0" smtClean="0">
              <a:solidFill>
                <a:schemeClr val="tx1"/>
              </a:solidFill>
            </a:endParaRPr>
          </a:p>
          <a:p>
            <a:r>
              <a:rPr lang="en-US" sz="1400" i="1" baseline="-25000" dirty="0" smtClean="0">
                <a:solidFill>
                  <a:schemeClr val="tx1"/>
                </a:solidFill>
              </a:rPr>
              <a:t> </a:t>
            </a:r>
            <a:endParaRPr lang="en-US" i="1" baseline="-25000" dirty="0" smtClean="0">
              <a:solidFill>
                <a:schemeClr val="tx1"/>
              </a:solidFill>
            </a:endParaRPr>
          </a:p>
        </p:txBody>
      </p:sp>
      <p:sp>
        <p:nvSpPr>
          <p:cNvPr id="46" name="Rectangle 45"/>
          <p:cNvSpPr/>
          <p:nvPr/>
        </p:nvSpPr>
        <p:spPr>
          <a:xfrm>
            <a:off x="2839218" y="4393435"/>
            <a:ext cx="3432991" cy="307777"/>
          </a:xfrm>
          <a:prstGeom prst="rect">
            <a:avLst/>
          </a:prstGeom>
        </p:spPr>
        <p:txBody>
          <a:bodyPr wrap="none">
            <a:spAutoFit/>
          </a:bodyPr>
          <a:ls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sz="1400" dirty="0" smtClean="0">
                <a:solidFill>
                  <a:schemeClr val="tx1"/>
                </a:solidFill>
              </a:rPr>
              <a:t>Secure distance measurement = (</a:t>
            </a:r>
            <a:r>
              <a:rPr lang="en-US" sz="1400" dirty="0" err="1" smtClean="0">
                <a:solidFill>
                  <a:schemeClr val="tx1"/>
                </a:solidFill>
              </a:rPr>
              <a:t>t</a:t>
            </a:r>
            <a:r>
              <a:rPr lang="en-US" sz="1400" baseline="-25000" dirty="0" err="1" smtClean="0">
                <a:solidFill>
                  <a:schemeClr val="tx1"/>
                </a:solidFill>
              </a:rPr>
              <a:t>r</a:t>
            </a:r>
            <a:r>
              <a:rPr lang="en-US" sz="1400" dirty="0" err="1" smtClean="0">
                <a:solidFill>
                  <a:schemeClr val="tx1"/>
                </a:solidFill>
              </a:rPr>
              <a:t>-t</a:t>
            </a:r>
            <a:r>
              <a:rPr lang="en-US" sz="1400" baseline="-25000" dirty="0" err="1" smtClean="0">
                <a:solidFill>
                  <a:schemeClr val="tx1"/>
                </a:solidFill>
              </a:rPr>
              <a:t>s</a:t>
            </a:r>
            <a:r>
              <a:rPr lang="en-US" sz="1400" dirty="0" err="1" smtClean="0">
                <a:solidFill>
                  <a:schemeClr val="tx1"/>
                </a:solidFill>
              </a:rPr>
              <a:t>-t</a:t>
            </a:r>
            <a:r>
              <a:rPr lang="en-US" sz="1400" baseline="-25000" dirty="0" err="1" smtClean="0">
                <a:solidFill>
                  <a:schemeClr val="tx1"/>
                </a:solidFill>
              </a:rPr>
              <a:t>p</a:t>
            </a:r>
            <a:r>
              <a:rPr lang="en-US" sz="1400" dirty="0" smtClean="0">
                <a:solidFill>
                  <a:schemeClr val="tx1"/>
                </a:solidFill>
              </a:rPr>
              <a:t>)*c/2</a:t>
            </a:r>
            <a:endParaRPr lang="en-US" sz="1400" dirty="0">
              <a:solidFill>
                <a:schemeClr val="tx1"/>
              </a:solidFill>
            </a:endParaRPr>
          </a:p>
        </p:txBody>
      </p:sp>
      <p:sp>
        <p:nvSpPr>
          <p:cNvPr id="47" name="TextBox 14"/>
          <p:cNvSpPr txBox="1"/>
          <p:nvPr/>
        </p:nvSpPr>
        <p:spPr>
          <a:xfrm>
            <a:off x="6317102" y="3515728"/>
            <a:ext cx="381465" cy="307777"/>
          </a:xfrm>
          <a:prstGeom prst="rect">
            <a:avLst/>
          </a:prstGeom>
        </p:spPr>
        <p:txBody>
          <a:bodyPr wrap="square" rtlCol="0">
            <a:spAutoFit/>
          </a:bodyPr>
          <a:ls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sz="1400" dirty="0" err="1" smtClean="0">
                <a:solidFill>
                  <a:schemeClr val="tx1"/>
                </a:solidFill>
              </a:rPr>
              <a:t>t</a:t>
            </a:r>
            <a:r>
              <a:rPr lang="en-US" sz="1400" baseline="-25000" dirty="0" err="1" smtClean="0">
                <a:solidFill>
                  <a:schemeClr val="tx1"/>
                </a:solidFill>
              </a:rPr>
              <a:t>p</a:t>
            </a:r>
            <a:r>
              <a:rPr lang="en-US" sz="1400" dirty="0" smtClean="0">
                <a:solidFill>
                  <a:schemeClr val="tx1"/>
                </a:solidFill>
              </a:rPr>
              <a:t> </a:t>
            </a:r>
            <a:endParaRPr lang="en-US" baseline="-25000" dirty="0" smtClean="0">
              <a:solidFill>
                <a:schemeClr val="tx1"/>
              </a:solidFill>
            </a:endParaRPr>
          </a:p>
        </p:txBody>
      </p:sp>
      <p:cxnSp>
        <p:nvCxnSpPr>
          <p:cNvPr id="48" name="Straight Connector 15"/>
          <p:cNvCxnSpPr/>
          <p:nvPr/>
        </p:nvCxnSpPr>
        <p:spPr>
          <a:xfrm flipH="1">
            <a:off x="6248564" y="2865044"/>
            <a:ext cx="4978" cy="1495873"/>
          </a:xfrm>
          <a:prstGeom prst="line">
            <a:avLst/>
          </a:prstGeom>
          <a:ln w="12700">
            <a:solidFill>
              <a:schemeClr val="tx1"/>
            </a:solidFill>
            <a:prstDash val="sysDash"/>
          </a:ln>
          <a:effectLst/>
        </p:spPr>
        <p:style>
          <a:lnRef idx="2">
            <a:schemeClr val="accent1"/>
          </a:lnRef>
          <a:fillRef idx="0">
            <a:schemeClr val="accent1"/>
          </a:fillRef>
          <a:effectRef idx="1">
            <a:schemeClr val="accent1"/>
          </a:effectRef>
          <a:fontRef idx="minor">
            <a:schemeClr val="tx1"/>
          </a:fontRef>
        </p:style>
      </p:cxnSp>
      <p:sp>
        <p:nvSpPr>
          <p:cNvPr id="49" name="TextBox 16"/>
          <p:cNvSpPr txBox="1"/>
          <p:nvPr/>
        </p:nvSpPr>
        <p:spPr>
          <a:xfrm>
            <a:off x="5551965" y="2499742"/>
            <a:ext cx="1393198" cy="276999"/>
          </a:xfrm>
          <a:prstGeom prst="rect">
            <a:avLst/>
          </a:prstGeom>
          <a:ln>
            <a:solidFill>
              <a:schemeClr val="tx1"/>
            </a:solidFill>
          </a:ln>
        </p:spPr>
        <p:txBody>
          <a:bodyPr wrap="square" rtlCol="0">
            <a:spAutoFit/>
          </a:bodyPr>
          <a:ls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lgn="ctr"/>
            <a:r>
              <a:rPr lang="en-US" sz="1200" dirty="0" smtClean="0">
                <a:solidFill>
                  <a:schemeClr val="tx1"/>
                </a:solidFill>
              </a:rPr>
              <a:t>Responder</a:t>
            </a:r>
          </a:p>
        </p:txBody>
      </p:sp>
    </p:spTree>
    <p:extLst>
      <p:ext uri="{BB962C8B-B14F-4D97-AF65-F5344CB8AC3E}">
        <p14:creationId xmlns:p14="http://schemas.microsoft.com/office/powerpoint/2010/main" val="757318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342901"/>
            <a:ext cx="8229600" cy="857250"/>
          </a:xfrm>
        </p:spPr>
        <p:txBody>
          <a:bodyPr>
            <a:normAutofit/>
          </a:bodyPr>
          <a:lstStyle/>
          <a:p>
            <a:r>
              <a:rPr lang="en-US" sz="3600" dirty="0"/>
              <a:t>LRP UWB PHY Enhancements for Access</a:t>
            </a:r>
          </a:p>
        </p:txBody>
      </p:sp>
      <p:sp>
        <p:nvSpPr>
          <p:cNvPr id="3" name="Espace réservé du contenu 2"/>
          <p:cNvSpPr>
            <a:spLocks noGrp="1"/>
          </p:cNvSpPr>
          <p:nvPr>
            <p:ph idx="1"/>
          </p:nvPr>
        </p:nvSpPr>
        <p:spPr/>
        <p:txBody>
          <a:bodyPr>
            <a:normAutofit/>
          </a:bodyPr>
          <a:lstStyle/>
          <a:p>
            <a:r>
              <a:rPr lang="en-US" sz="2400" dirty="0" smtClean="0">
                <a:solidFill>
                  <a:sysClr val="windowText" lastClr="000000"/>
                </a:solidFill>
              </a:rPr>
              <a:t>Make the “base mode” (1 pulse per bit) the only mandatory for access applications</a:t>
            </a:r>
          </a:p>
          <a:p>
            <a:pPr lvl="1"/>
            <a:r>
              <a:rPr lang="en-US" sz="2000" dirty="0" smtClean="0">
                <a:solidFill>
                  <a:sysClr val="windowText" lastClr="000000"/>
                </a:solidFill>
              </a:rPr>
              <a:t>multiple pulses per </a:t>
            </a:r>
            <a:r>
              <a:rPr lang="en-US" sz="2000" dirty="0">
                <a:solidFill>
                  <a:sysClr val="windowText" lastClr="000000"/>
                </a:solidFill>
              </a:rPr>
              <a:t>bit kills the security </a:t>
            </a:r>
            <a:r>
              <a:rPr lang="en-US" sz="2000" dirty="0" smtClean="0">
                <a:solidFill>
                  <a:sysClr val="windowText" lastClr="000000"/>
                </a:solidFill>
              </a:rPr>
              <a:t>feature</a:t>
            </a:r>
          </a:p>
          <a:p>
            <a:pPr lvl="1"/>
            <a:r>
              <a:rPr lang="en-US" sz="2000" dirty="0" smtClean="0"/>
              <a:t>no need of “extended” or “long range” modes as the access application is only operated in close proximity (1-2m)</a:t>
            </a:r>
          </a:p>
          <a:p>
            <a:pPr lvl="1"/>
            <a:r>
              <a:rPr lang="en-US" sz="2000" dirty="0" smtClean="0">
                <a:solidFill>
                  <a:sysClr val="windowText" lastClr="000000"/>
                </a:solidFill>
              </a:rPr>
              <a:t>additional not used modes will increases the silicon area </a:t>
            </a:r>
            <a:r>
              <a:rPr lang="en-US" sz="2000" dirty="0" smtClean="0">
                <a:solidFill>
                  <a:sysClr val="windowText" lastClr="000000"/>
                </a:solidFill>
                <a:sym typeface="Wingdings" panose="05000000000000000000" pitchFamily="2" charset="2"/>
              </a:rPr>
              <a:t> higher costs</a:t>
            </a:r>
            <a:endParaRPr lang="en-US" sz="2400" dirty="0"/>
          </a:p>
          <a:p>
            <a:endParaRPr lang="en-US" sz="2800" dirty="0"/>
          </a:p>
        </p:txBody>
      </p:sp>
    </p:spTree>
    <p:extLst>
      <p:ext uri="{BB962C8B-B14F-4D97-AF65-F5344CB8AC3E}">
        <p14:creationId xmlns:p14="http://schemas.microsoft.com/office/powerpoint/2010/main" val="3468752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89219" y="2290285"/>
            <a:ext cx="3631253" cy="24417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re 1"/>
          <p:cNvSpPr>
            <a:spLocks noGrp="1"/>
          </p:cNvSpPr>
          <p:nvPr>
            <p:ph type="title"/>
          </p:nvPr>
        </p:nvSpPr>
        <p:spPr>
          <a:xfrm>
            <a:off x="457200" y="435731"/>
            <a:ext cx="8229600" cy="857250"/>
          </a:xfrm>
        </p:spPr>
        <p:txBody>
          <a:bodyPr>
            <a:normAutofit/>
          </a:bodyPr>
          <a:lstStyle/>
          <a:p>
            <a:r>
              <a:rPr lang="en-US" sz="3600" dirty="0"/>
              <a:t>LRP UWB PHY Enhancements for Access</a:t>
            </a:r>
          </a:p>
        </p:txBody>
      </p:sp>
      <p:sp>
        <p:nvSpPr>
          <p:cNvPr id="3" name="Espace réservé du contenu 2"/>
          <p:cNvSpPr>
            <a:spLocks noGrp="1"/>
          </p:cNvSpPr>
          <p:nvPr>
            <p:ph idx="1"/>
          </p:nvPr>
        </p:nvSpPr>
        <p:spPr/>
        <p:txBody>
          <a:bodyPr>
            <a:normAutofit/>
          </a:bodyPr>
          <a:lstStyle/>
          <a:p>
            <a:r>
              <a:rPr lang="en-US" sz="2400" smtClean="0">
                <a:solidFill>
                  <a:sysClr val="windowText" lastClr="000000"/>
                </a:solidFill>
              </a:rPr>
              <a:t>Improve the PHY by using dual-OOK</a:t>
            </a:r>
          </a:p>
          <a:p>
            <a:pPr lvl="1"/>
            <a:r>
              <a:rPr lang="en-US" sz="2000">
                <a:solidFill>
                  <a:sysClr val="windowText" lastClr="000000"/>
                </a:solidFill>
              </a:rPr>
              <a:t>ease the sync </a:t>
            </a:r>
            <a:r>
              <a:rPr lang="en-US" sz="2000" smtClean="0">
                <a:solidFill>
                  <a:sysClr val="windowText" lastClr="000000"/>
                </a:solidFill>
              </a:rPr>
              <a:t>(avoid long stream of “0”)</a:t>
            </a:r>
          </a:p>
          <a:p>
            <a:pPr lvl="1"/>
            <a:r>
              <a:rPr lang="en-US" sz="2000" smtClean="0">
                <a:solidFill>
                  <a:sysClr val="windowText" lastClr="000000"/>
                </a:solidFill>
              </a:rPr>
              <a:t>improve interference robustness and diversity</a:t>
            </a:r>
            <a:endParaRPr lang="en-US" sz="2400" smtClean="0">
              <a:solidFill>
                <a:sysClr val="windowText" lastClr="000000"/>
              </a:solidFill>
            </a:endParaRPr>
          </a:p>
          <a:p>
            <a:r>
              <a:rPr lang="en-US" sz="2400" smtClean="0">
                <a:solidFill>
                  <a:sysClr val="windowText" lastClr="000000"/>
                </a:solidFill>
              </a:rPr>
              <a:t>Exemple with Band 0 :</a:t>
            </a:r>
            <a:endParaRPr lang="en-US" sz="2800" smtClean="0"/>
          </a:p>
          <a:p>
            <a:endParaRPr lang="en-US" sz="2400"/>
          </a:p>
          <a:p>
            <a:endParaRPr lang="en-US" sz="2800"/>
          </a:p>
        </p:txBody>
      </p:sp>
      <p:sp>
        <p:nvSpPr>
          <p:cNvPr id="4" name="TextBox 24"/>
          <p:cNvSpPr txBox="1"/>
          <p:nvPr/>
        </p:nvSpPr>
        <p:spPr>
          <a:xfrm>
            <a:off x="2216224" y="3417772"/>
            <a:ext cx="3003848" cy="276999"/>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smtClean="0">
                <a:solidFill>
                  <a:schemeClr val="tx1"/>
                </a:solidFill>
              </a:rPr>
              <a:t>1    1    1    </a:t>
            </a:r>
            <a:r>
              <a:rPr lang="en-US" dirty="0" smtClean="0">
                <a:solidFill>
                  <a:schemeClr val="tx1"/>
                </a:solidFill>
              </a:rPr>
              <a:t>1…</a:t>
            </a:r>
            <a:r>
              <a:rPr lang="en-US" smtClean="0">
                <a:solidFill>
                  <a:schemeClr val="tx1"/>
                </a:solidFill>
              </a:rPr>
              <a:t>		 1    0    0   1    1</a:t>
            </a:r>
            <a:endParaRPr lang="en-US" dirty="0">
              <a:solidFill>
                <a:schemeClr val="tx1"/>
              </a:solidFill>
            </a:endParaRPr>
          </a:p>
        </p:txBody>
      </p:sp>
      <p:cxnSp>
        <p:nvCxnSpPr>
          <p:cNvPr id="5" name="Straight Connector 25"/>
          <p:cNvCxnSpPr/>
          <p:nvPr/>
        </p:nvCxnSpPr>
        <p:spPr>
          <a:xfrm>
            <a:off x="2216224" y="3131775"/>
            <a:ext cx="2931840" cy="14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26"/>
          <p:cNvCxnSpPr/>
          <p:nvPr/>
        </p:nvCxnSpPr>
        <p:spPr>
          <a:xfrm>
            <a:off x="2368624" y="2903175"/>
            <a:ext cx="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TextBox 27"/>
          <p:cNvSpPr txBox="1"/>
          <p:nvPr/>
        </p:nvSpPr>
        <p:spPr>
          <a:xfrm>
            <a:off x="539824" y="2832809"/>
            <a:ext cx="1200970" cy="461665"/>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sz="2400" smtClean="0">
                <a:solidFill>
                  <a:schemeClr val="tx1"/>
                </a:solidFill>
              </a:rPr>
              <a:t>Band </a:t>
            </a:r>
            <a:r>
              <a:rPr lang="en-US" sz="2400">
                <a:solidFill>
                  <a:schemeClr val="tx1"/>
                </a:solidFill>
              </a:rPr>
              <a:t>0</a:t>
            </a:r>
            <a:r>
              <a:rPr lang="en-US" sz="2400" smtClean="0">
                <a:solidFill>
                  <a:schemeClr val="tx1"/>
                </a:solidFill>
              </a:rPr>
              <a:t>a</a:t>
            </a:r>
            <a:endParaRPr lang="en-US" sz="2400" dirty="0">
              <a:solidFill>
                <a:schemeClr val="tx1"/>
              </a:solidFill>
            </a:endParaRPr>
          </a:p>
        </p:txBody>
      </p:sp>
      <p:cxnSp>
        <p:nvCxnSpPr>
          <p:cNvPr id="8" name="Straight Connector 28"/>
          <p:cNvCxnSpPr/>
          <p:nvPr/>
        </p:nvCxnSpPr>
        <p:spPr>
          <a:xfrm>
            <a:off x="2597224" y="2903175"/>
            <a:ext cx="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29"/>
          <p:cNvCxnSpPr/>
          <p:nvPr/>
        </p:nvCxnSpPr>
        <p:spPr>
          <a:xfrm>
            <a:off x="2825824" y="2903175"/>
            <a:ext cx="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30"/>
          <p:cNvCxnSpPr/>
          <p:nvPr/>
        </p:nvCxnSpPr>
        <p:spPr>
          <a:xfrm>
            <a:off x="3054424" y="2903175"/>
            <a:ext cx="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31"/>
          <p:cNvCxnSpPr/>
          <p:nvPr/>
        </p:nvCxnSpPr>
        <p:spPr>
          <a:xfrm>
            <a:off x="4197424" y="2903175"/>
            <a:ext cx="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32"/>
          <p:cNvCxnSpPr/>
          <p:nvPr/>
        </p:nvCxnSpPr>
        <p:spPr>
          <a:xfrm>
            <a:off x="4807024" y="2903175"/>
            <a:ext cx="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33"/>
          <p:cNvCxnSpPr/>
          <p:nvPr/>
        </p:nvCxnSpPr>
        <p:spPr>
          <a:xfrm>
            <a:off x="5035624" y="2904660"/>
            <a:ext cx="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34"/>
          <p:cNvCxnSpPr/>
          <p:nvPr/>
        </p:nvCxnSpPr>
        <p:spPr>
          <a:xfrm>
            <a:off x="2181588" y="4350975"/>
            <a:ext cx="296647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35"/>
          <p:cNvCxnSpPr/>
          <p:nvPr/>
        </p:nvCxnSpPr>
        <p:spPr>
          <a:xfrm>
            <a:off x="2333988" y="4122375"/>
            <a:ext cx="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36"/>
          <p:cNvSpPr txBox="1"/>
          <p:nvPr/>
        </p:nvSpPr>
        <p:spPr>
          <a:xfrm>
            <a:off x="505188" y="4052009"/>
            <a:ext cx="1218603" cy="461665"/>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sz="2400" smtClean="0">
                <a:solidFill>
                  <a:schemeClr val="tx1"/>
                </a:solidFill>
              </a:rPr>
              <a:t>Band </a:t>
            </a:r>
            <a:r>
              <a:rPr lang="en-US" sz="2400">
                <a:solidFill>
                  <a:schemeClr val="tx1"/>
                </a:solidFill>
              </a:rPr>
              <a:t>0</a:t>
            </a:r>
            <a:r>
              <a:rPr lang="en-US" sz="2400" smtClean="0">
                <a:solidFill>
                  <a:schemeClr val="tx1"/>
                </a:solidFill>
              </a:rPr>
              <a:t>b</a:t>
            </a:r>
            <a:endParaRPr lang="en-US" sz="2400" dirty="0">
              <a:solidFill>
                <a:schemeClr val="tx1"/>
              </a:solidFill>
            </a:endParaRPr>
          </a:p>
        </p:txBody>
      </p:sp>
      <p:cxnSp>
        <p:nvCxnSpPr>
          <p:cNvPr id="17" name="Straight Connector 37"/>
          <p:cNvCxnSpPr/>
          <p:nvPr/>
        </p:nvCxnSpPr>
        <p:spPr>
          <a:xfrm>
            <a:off x="2562588" y="4122375"/>
            <a:ext cx="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38"/>
          <p:cNvCxnSpPr/>
          <p:nvPr/>
        </p:nvCxnSpPr>
        <p:spPr>
          <a:xfrm>
            <a:off x="2791188" y="4122375"/>
            <a:ext cx="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39"/>
          <p:cNvCxnSpPr/>
          <p:nvPr/>
        </p:nvCxnSpPr>
        <p:spPr>
          <a:xfrm>
            <a:off x="3019788" y="4122375"/>
            <a:ext cx="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40"/>
          <p:cNvCxnSpPr/>
          <p:nvPr/>
        </p:nvCxnSpPr>
        <p:spPr>
          <a:xfrm>
            <a:off x="4426024" y="4122375"/>
            <a:ext cx="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41"/>
          <p:cNvCxnSpPr/>
          <p:nvPr/>
        </p:nvCxnSpPr>
        <p:spPr>
          <a:xfrm>
            <a:off x="4654624" y="4122375"/>
            <a:ext cx="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Oval 2"/>
          <p:cNvSpPr/>
          <p:nvPr/>
        </p:nvSpPr>
        <p:spPr>
          <a:xfrm>
            <a:off x="4197424" y="3294474"/>
            <a:ext cx="609600" cy="129901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GB"/>
            </a:defPPr>
            <a:lvl1pPr algn="l" defTabSz="449263" rtl="0" eaLnBrk="0" fontAlgn="base" hangingPunct="0">
              <a:spcBef>
                <a:spcPct val="0"/>
              </a:spcBef>
              <a:spcAft>
                <a:spcPct val="0"/>
              </a:spcAft>
              <a:defRPr sz="1200" kern="1200">
                <a:solidFill>
                  <a:schemeClr val="lt1"/>
                </a:solidFill>
                <a:latin typeface="+mn-lt"/>
                <a:ea typeface="+mn-ea"/>
                <a:cs typeface="+mn-cs"/>
              </a:defRPr>
            </a:lvl1pPr>
            <a:lvl2pPr marL="742950" indent="-285750" algn="l" defTabSz="449263" rtl="0" eaLnBrk="0" fontAlgn="base" hangingPunct="0">
              <a:spcBef>
                <a:spcPct val="0"/>
              </a:spcBef>
              <a:spcAft>
                <a:spcPct val="0"/>
              </a:spcAft>
              <a:defRPr sz="1200" kern="1200">
                <a:solidFill>
                  <a:schemeClr val="lt1"/>
                </a:solidFill>
                <a:latin typeface="+mn-lt"/>
                <a:ea typeface="+mn-ea"/>
                <a:cs typeface="+mn-cs"/>
              </a:defRPr>
            </a:lvl2pPr>
            <a:lvl3pPr marL="1143000" indent="-228600" algn="l" defTabSz="449263" rtl="0" eaLnBrk="0" fontAlgn="base" hangingPunct="0">
              <a:spcBef>
                <a:spcPct val="0"/>
              </a:spcBef>
              <a:spcAft>
                <a:spcPct val="0"/>
              </a:spcAft>
              <a:defRPr sz="1200" kern="1200">
                <a:solidFill>
                  <a:schemeClr val="lt1"/>
                </a:solidFill>
                <a:latin typeface="+mn-lt"/>
                <a:ea typeface="+mn-ea"/>
                <a:cs typeface="+mn-cs"/>
              </a:defRPr>
            </a:lvl3pPr>
            <a:lvl4pPr marL="1600200" indent="-228600" algn="l" defTabSz="449263" rtl="0" eaLnBrk="0" fontAlgn="base" hangingPunct="0">
              <a:spcBef>
                <a:spcPct val="0"/>
              </a:spcBef>
              <a:spcAft>
                <a:spcPct val="0"/>
              </a:spcAft>
              <a:defRPr sz="1200" kern="1200">
                <a:solidFill>
                  <a:schemeClr val="lt1"/>
                </a:solidFill>
                <a:latin typeface="+mn-lt"/>
                <a:ea typeface="+mn-ea"/>
                <a:cs typeface="+mn-cs"/>
              </a:defRPr>
            </a:lvl4pPr>
            <a:lvl5pPr marL="2057400" indent="-228600" algn="l" defTabSz="449263" rtl="0" eaLnBrk="0" fontAlgn="base" hangingPunct="0">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endParaRPr lang="en-US">
              <a:solidFill>
                <a:schemeClr val="tx1"/>
              </a:solidFill>
            </a:endParaRPr>
          </a:p>
        </p:txBody>
      </p:sp>
      <p:cxnSp>
        <p:nvCxnSpPr>
          <p:cNvPr id="23" name="Straight Connector 7"/>
          <p:cNvCxnSpPr>
            <a:stCxn id="22" idx="4"/>
          </p:cNvCxnSpPr>
          <p:nvPr/>
        </p:nvCxnSpPr>
        <p:spPr>
          <a:xfrm flipH="1">
            <a:off x="3718148" y="4593491"/>
            <a:ext cx="784076" cy="138499"/>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4" name="TextBox 9"/>
          <p:cNvSpPr txBox="1"/>
          <p:nvPr/>
        </p:nvSpPr>
        <p:spPr>
          <a:xfrm>
            <a:off x="1971147" y="4591865"/>
            <a:ext cx="1745542" cy="276999"/>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r>
              <a:rPr lang="en-US" b="1" dirty="0" smtClean="0">
                <a:solidFill>
                  <a:schemeClr val="tx1"/>
                </a:solidFill>
              </a:rPr>
              <a:t>Adds data points for 0’s</a:t>
            </a:r>
            <a:endParaRPr lang="en-US" b="1" dirty="0">
              <a:solidFill>
                <a:schemeClr val="tx1"/>
              </a:solidFill>
            </a:endParaRPr>
          </a:p>
        </p:txBody>
      </p:sp>
      <p:sp>
        <p:nvSpPr>
          <p:cNvPr id="30" name="Forme libre 29"/>
          <p:cNvSpPr/>
          <p:nvPr/>
        </p:nvSpPr>
        <p:spPr>
          <a:xfrm>
            <a:off x="6263581" y="2718064"/>
            <a:ext cx="1332755" cy="1725894"/>
          </a:xfrm>
          <a:custGeom>
            <a:avLst/>
            <a:gdLst>
              <a:gd name="connsiteX0" fmla="*/ 0 w 2022529"/>
              <a:gd name="connsiteY0" fmla="*/ 914410 h 929909"/>
              <a:gd name="connsiteX1" fmla="*/ 1007390 w 2022529"/>
              <a:gd name="connsiteY1" fmla="*/ 10 h 929909"/>
              <a:gd name="connsiteX2" fmla="*/ 2022529 w 2022529"/>
              <a:gd name="connsiteY2" fmla="*/ 929909 h 929909"/>
            </a:gdLst>
            <a:ahLst/>
            <a:cxnLst>
              <a:cxn ang="0">
                <a:pos x="connsiteX0" y="connsiteY0"/>
              </a:cxn>
              <a:cxn ang="0">
                <a:pos x="connsiteX1" y="connsiteY1"/>
              </a:cxn>
              <a:cxn ang="0">
                <a:pos x="connsiteX2" y="connsiteY2"/>
              </a:cxn>
            </a:cxnLst>
            <a:rect l="l" t="t" r="r" b="b"/>
            <a:pathLst>
              <a:path w="2022529" h="929909">
                <a:moveTo>
                  <a:pt x="0" y="914410"/>
                </a:moveTo>
                <a:cubicBezTo>
                  <a:pt x="335151" y="455918"/>
                  <a:pt x="670302" y="-2573"/>
                  <a:pt x="1007390" y="10"/>
                </a:cubicBezTo>
                <a:cubicBezTo>
                  <a:pt x="1344478" y="2593"/>
                  <a:pt x="1683503" y="466251"/>
                  <a:pt x="2022529" y="929909"/>
                </a:cubicBezTo>
              </a:path>
            </a:pathLst>
          </a:cu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orme libre 31"/>
          <p:cNvSpPr/>
          <p:nvPr/>
        </p:nvSpPr>
        <p:spPr>
          <a:xfrm>
            <a:off x="6839645" y="2718058"/>
            <a:ext cx="1332755" cy="1725894"/>
          </a:xfrm>
          <a:custGeom>
            <a:avLst/>
            <a:gdLst>
              <a:gd name="connsiteX0" fmla="*/ 0 w 2022529"/>
              <a:gd name="connsiteY0" fmla="*/ 914410 h 929909"/>
              <a:gd name="connsiteX1" fmla="*/ 1007390 w 2022529"/>
              <a:gd name="connsiteY1" fmla="*/ 10 h 929909"/>
              <a:gd name="connsiteX2" fmla="*/ 2022529 w 2022529"/>
              <a:gd name="connsiteY2" fmla="*/ 929909 h 929909"/>
            </a:gdLst>
            <a:ahLst/>
            <a:cxnLst>
              <a:cxn ang="0">
                <a:pos x="connsiteX0" y="connsiteY0"/>
              </a:cxn>
              <a:cxn ang="0">
                <a:pos x="connsiteX1" y="connsiteY1"/>
              </a:cxn>
              <a:cxn ang="0">
                <a:pos x="connsiteX2" y="connsiteY2"/>
              </a:cxn>
            </a:cxnLst>
            <a:rect l="l" t="t" r="r" b="b"/>
            <a:pathLst>
              <a:path w="2022529" h="929909">
                <a:moveTo>
                  <a:pt x="0" y="914410"/>
                </a:moveTo>
                <a:cubicBezTo>
                  <a:pt x="335151" y="455918"/>
                  <a:pt x="670302" y="-2573"/>
                  <a:pt x="1007390" y="10"/>
                </a:cubicBezTo>
                <a:cubicBezTo>
                  <a:pt x="1344478" y="2593"/>
                  <a:pt x="1683503" y="466251"/>
                  <a:pt x="2022529" y="929909"/>
                </a:cubicBezTo>
              </a:path>
            </a:pathLst>
          </a:cu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e 33"/>
          <p:cNvGrpSpPr/>
          <p:nvPr/>
        </p:nvGrpSpPr>
        <p:grpSpPr>
          <a:xfrm>
            <a:off x="6269064" y="2708086"/>
            <a:ext cx="1903336" cy="1694677"/>
            <a:chOff x="6269064" y="2420054"/>
            <a:chExt cx="1903336" cy="1694677"/>
          </a:xfrm>
        </p:grpSpPr>
        <p:sp>
          <p:nvSpPr>
            <p:cNvPr id="33" name="Forme libre 32"/>
            <p:cNvSpPr/>
            <p:nvPr/>
          </p:nvSpPr>
          <p:spPr>
            <a:xfrm>
              <a:off x="6269064" y="2420054"/>
              <a:ext cx="943127" cy="1686997"/>
            </a:xfrm>
            <a:custGeom>
              <a:avLst/>
              <a:gdLst>
                <a:gd name="connsiteX0" fmla="*/ 0 w 943127"/>
                <a:gd name="connsiteY0" fmla="*/ 1686997 h 1686997"/>
                <a:gd name="connsiteX1" fmla="*/ 340963 w 943127"/>
                <a:gd name="connsiteY1" fmla="*/ 524624 h 1686997"/>
                <a:gd name="connsiteX2" fmla="*/ 612183 w 943127"/>
                <a:gd name="connsiteY2" fmla="*/ 5431 h 1686997"/>
                <a:gd name="connsiteX3" fmla="*/ 898902 w 943127"/>
                <a:gd name="connsiteY3" fmla="*/ 253404 h 1686997"/>
                <a:gd name="connsiteX4" fmla="*/ 937648 w 943127"/>
                <a:gd name="connsiteY4" fmla="*/ 261153 h 1686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3127" h="1686997">
                  <a:moveTo>
                    <a:pt x="0" y="1686997"/>
                  </a:moveTo>
                  <a:cubicBezTo>
                    <a:pt x="119466" y="1245941"/>
                    <a:pt x="238933" y="804885"/>
                    <a:pt x="340963" y="524624"/>
                  </a:cubicBezTo>
                  <a:cubicBezTo>
                    <a:pt x="442994" y="244363"/>
                    <a:pt x="519193" y="50634"/>
                    <a:pt x="612183" y="5431"/>
                  </a:cubicBezTo>
                  <a:cubicBezTo>
                    <a:pt x="705173" y="-39772"/>
                    <a:pt x="844658" y="210784"/>
                    <a:pt x="898902" y="253404"/>
                  </a:cubicBezTo>
                  <a:cubicBezTo>
                    <a:pt x="953146" y="296024"/>
                    <a:pt x="945397" y="278588"/>
                    <a:pt x="937648" y="261153"/>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orme libre 34"/>
            <p:cNvSpPr/>
            <p:nvPr/>
          </p:nvSpPr>
          <p:spPr>
            <a:xfrm flipH="1">
              <a:off x="7229273" y="2427734"/>
              <a:ext cx="943127" cy="1686997"/>
            </a:xfrm>
            <a:custGeom>
              <a:avLst/>
              <a:gdLst>
                <a:gd name="connsiteX0" fmla="*/ 0 w 943127"/>
                <a:gd name="connsiteY0" fmla="*/ 1686997 h 1686997"/>
                <a:gd name="connsiteX1" fmla="*/ 340963 w 943127"/>
                <a:gd name="connsiteY1" fmla="*/ 524624 h 1686997"/>
                <a:gd name="connsiteX2" fmla="*/ 612183 w 943127"/>
                <a:gd name="connsiteY2" fmla="*/ 5431 h 1686997"/>
                <a:gd name="connsiteX3" fmla="*/ 898902 w 943127"/>
                <a:gd name="connsiteY3" fmla="*/ 253404 h 1686997"/>
                <a:gd name="connsiteX4" fmla="*/ 937648 w 943127"/>
                <a:gd name="connsiteY4" fmla="*/ 261153 h 1686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43127" h="1686997">
                  <a:moveTo>
                    <a:pt x="0" y="1686997"/>
                  </a:moveTo>
                  <a:cubicBezTo>
                    <a:pt x="119466" y="1245941"/>
                    <a:pt x="238933" y="804885"/>
                    <a:pt x="340963" y="524624"/>
                  </a:cubicBezTo>
                  <a:cubicBezTo>
                    <a:pt x="442994" y="244363"/>
                    <a:pt x="519193" y="50634"/>
                    <a:pt x="612183" y="5431"/>
                  </a:cubicBezTo>
                  <a:cubicBezTo>
                    <a:pt x="705173" y="-39772"/>
                    <a:pt x="844658" y="210784"/>
                    <a:pt x="898902" y="253404"/>
                  </a:cubicBezTo>
                  <a:cubicBezTo>
                    <a:pt x="953146" y="296024"/>
                    <a:pt x="945397" y="278588"/>
                    <a:pt x="937648" y="261153"/>
                  </a:cubicBezTo>
                </a:path>
              </a:pathLst>
            </a:custGeom>
            <a:no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335806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39564" y="373287"/>
            <a:ext cx="8229600" cy="857250"/>
          </a:xfrm>
        </p:spPr>
        <p:txBody>
          <a:bodyPr/>
          <a:lstStyle/>
          <a:p>
            <a:r>
              <a:rPr lang="en-US" dirty="0" smtClean="0"/>
              <a:t>Proposal for changes</a:t>
            </a:r>
            <a:endParaRPr lang="en-US" dirty="0"/>
          </a:p>
        </p:txBody>
      </p:sp>
      <p:sp>
        <p:nvSpPr>
          <p:cNvPr id="3" name="Espace réservé du contenu 2"/>
          <p:cNvSpPr>
            <a:spLocks noGrp="1"/>
          </p:cNvSpPr>
          <p:nvPr>
            <p:ph idx="1"/>
          </p:nvPr>
        </p:nvSpPr>
        <p:spPr/>
        <p:txBody>
          <a:bodyPr/>
          <a:lstStyle/>
          <a:p>
            <a:r>
              <a:rPr lang="en-US" sz="1800"/>
              <a:t>19.1 Overview</a:t>
            </a:r>
            <a:endParaRPr lang="en-US" sz="1400"/>
          </a:p>
          <a:p>
            <a:pPr marL="400050" lvl="1" indent="0">
              <a:buNone/>
            </a:pPr>
            <a:r>
              <a:rPr lang="en-US" sz="1400" b="1"/>
              <a:t>add:</a:t>
            </a:r>
            <a:r>
              <a:rPr lang="en-US" sz="1400"/>
              <a:t> “The LRP PHY also optionally supports a </a:t>
            </a:r>
            <a:r>
              <a:rPr lang="en-US" sz="1400" smtClean="0"/>
              <a:t>distance </a:t>
            </a:r>
            <a:r>
              <a:rPr lang="en-US" sz="1400"/>
              <a:t>measurement using </a:t>
            </a:r>
            <a:r>
              <a:rPr lang="en-US" sz="1400" smtClean="0"/>
              <a:t>Round-Trip </a:t>
            </a:r>
            <a:r>
              <a:rPr lang="en-US" sz="1400"/>
              <a:t>Time function”</a:t>
            </a:r>
          </a:p>
          <a:p>
            <a:r>
              <a:rPr lang="en-US" sz="1800"/>
              <a:t>x.xx Round Trip Time function</a:t>
            </a:r>
          </a:p>
          <a:p>
            <a:pPr marL="400050" lvl="1" indent="0">
              <a:buNone/>
            </a:pPr>
            <a:r>
              <a:rPr lang="en-US" sz="1400" b="1"/>
              <a:t>add:</a:t>
            </a:r>
            <a:r>
              <a:rPr lang="en-US" sz="1400"/>
              <a:t> Fixed turnaround time of 16 symbols (16us in Base mode)</a:t>
            </a:r>
          </a:p>
          <a:p>
            <a:pPr marL="400050" lvl="1" indent="0">
              <a:buNone/>
            </a:pPr>
            <a:r>
              <a:rPr lang="en-US" sz="1400"/>
              <a:t>In that case the device is notified as a RDEV in the upper layer (no change)</a:t>
            </a:r>
            <a:endParaRPr lang="en-US" sz="1400" strike="sngStrike"/>
          </a:p>
          <a:p>
            <a:r>
              <a:rPr lang="en-US" sz="1800"/>
              <a:t>19.8 LRP UWB  receiver specification</a:t>
            </a:r>
          </a:p>
          <a:p>
            <a:pPr marL="400050" lvl="1" indent="0">
              <a:buNone/>
            </a:pPr>
            <a:r>
              <a:rPr lang="en-US" sz="1400" b="1"/>
              <a:t>add:</a:t>
            </a:r>
            <a:r>
              <a:rPr lang="en-US" sz="1400"/>
              <a:t> A receiver featuring the RTT function shall support base mode. Extended and long-range modes are optional.</a:t>
            </a:r>
          </a:p>
          <a:p>
            <a:r>
              <a:rPr lang="en-US" sz="1800" smtClean="0"/>
              <a:t>Modulation</a:t>
            </a:r>
            <a:endParaRPr lang="en-US" sz="1400" dirty="0" smtClean="0"/>
          </a:p>
          <a:p>
            <a:pPr marL="400050" lvl="1" indent="0">
              <a:buNone/>
            </a:pPr>
            <a:r>
              <a:rPr lang="en-US" sz="1400" smtClean="0"/>
              <a:t>to be further discussed</a:t>
            </a:r>
          </a:p>
        </p:txBody>
      </p:sp>
    </p:spTree>
    <p:extLst>
      <p:ext uri="{BB962C8B-B14F-4D97-AF65-F5344CB8AC3E}">
        <p14:creationId xmlns:p14="http://schemas.microsoft.com/office/powerpoint/2010/main" val="1205754321"/>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TotalTime>
  <Words>447</Words>
  <Application>Microsoft Office PowerPoint</Application>
  <PresentationFormat>On-screen Show (16:9)</PresentationFormat>
  <Paragraphs>80</Paragraphs>
  <Slides>8</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 Unicode MS</vt:lpstr>
      <vt:lpstr>MS PGothic</vt:lpstr>
      <vt:lpstr>MS PGothic</vt:lpstr>
      <vt:lpstr>Arial</vt:lpstr>
      <vt:lpstr>Calibri</vt:lpstr>
      <vt:lpstr>Times New Roman</vt:lpstr>
      <vt:lpstr>Wingdings</vt:lpstr>
      <vt:lpstr>Thème Office</vt:lpstr>
      <vt:lpstr>PowerPoint Presentation</vt:lpstr>
      <vt:lpstr>LRP UWB PHY minor enhancements Overview and Rationales</vt:lpstr>
      <vt:lpstr>Motivations</vt:lpstr>
      <vt:lpstr>Why LRP UWB PHY ?</vt:lpstr>
      <vt:lpstr>LRP UWB PHY Enhancements for Access</vt:lpstr>
      <vt:lpstr>LRP UWB PHY Enhancements for Access</vt:lpstr>
      <vt:lpstr>LRP UWB PHY Enhancements for Access</vt:lpstr>
      <vt:lpstr>Proposal for changes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David</dc:creator>
  <cp:lastModifiedBy>Benjamin Rolfe</cp:lastModifiedBy>
  <cp:revision>47</cp:revision>
  <dcterms:created xsi:type="dcterms:W3CDTF">2018-01-14T08:05:50Z</dcterms:created>
  <dcterms:modified xsi:type="dcterms:W3CDTF">2018-01-15T19:29:55Z</dcterms:modified>
</cp:coreProperties>
</file>