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371" r:id="rId3"/>
    <p:sldId id="346" r:id="rId4"/>
    <p:sldId id="367" r:id="rId5"/>
    <p:sldId id="373" r:id="rId6"/>
    <p:sldId id="376" r:id="rId7"/>
    <p:sldId id="372" r:id="rId8"/>
    <p:sldId id="375" r:id="rId9"/>
    <p:sldId id="374" r:id="rId10"/>
    <p:sldId id="359"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1"/>
            <p14:sldId id="346"/>
            <p14:sldId id="367"/>
            <p14:sldId id="373"/>
            <p14:sldId id="376"/>
            <p14:sldId id="372"/>
            <p14:sldId id="375"/>
            <p14:sldId id="374"/>
            <p14:sldId id="35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06" autoAdjust="0"/>
    <p:restoredTop sz="98660" autoAdjust="0"/>
  </p:normalViewPr>
  <p:slideViewPr>
    <p:cSldViewPr>
      <p:cViewPr>
        <p:scale>
          <a:sx n="100" d="100"/>
          <a:sy n="100" d="100"/>
        </p:scale>
        <p:origin x="-1230" y="-72"/>
      </p:cViewPr>
      <p:guideLst>
        <p:guide orient="horz" pos="2160"/>
        <p:guide pos="2880"/>
      </p:guideLst>
    </p:cSldViewPr>
  </p:slideViewPr>
  <p:outlineViewPr>
    <p:cViewPr>
      <p:scale>
        <a:sx n="33" d="100"/>
        <a:sy n="33" d="100"/>
      </p:scale>
      <p:origin x="0" y="628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 15-18-0020-00-0elr &gt;</a:t>
            </a:r>
            <a:endParaRPr lang="en-US" sz="1400" b="1" dirty="0"/>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smtClean="0"/>
              <a:t>January</a:t>
            </a:r>
            <a:r>
              <a:rPr lang="en-US" sz="1400" baseline="0" dirty="0" smtClean="0"/>
              <a:t> 2018</a:t>
            </a:r>
            <a:endParaRPr lang="en-US" sz="1400" dirty="0" smtClean="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smtClean="0"/>
              <a:t>Billy Verso,  Decawave Ltd.</a:t>
            </a:r>
            <a:endParaRPr lang="en-US" dirty="0"/>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smtClean="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IE" sz="1600" dirty="0" smtClean="0">
                <a:solidFill>
                  <a:srgbClr val="FF0000"/>
                </a:solidFill>
                <a:latin typeface="Times New Roman" pitchFamily="18" charset="0"/>
                <a:ea typeface="ＭＳ Ｐゴシック" pitchFamily="-65" charset="-128"/>
                <a:cs typeface="+mn-cs"/>
              </a:rPr>
              <a:t>Input to interest group on UWB enhancement</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January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Billy Verso</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Decawave Ltd.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Peter Street, Dublin 8, Ireland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+353.87.233.7323</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billy.verso</a:t>
            </a:r>
            <a:r>
              <a:rPr lang="en-US" sz="1600" dirty="0" smtClean="0">
                <a:solidFill>
                  <a:srgbClr val="FF0000"/>
                </a:solidFill>
                <a:latin typeface="Times New Roman" pitchFamily="18" charset="0"/>
                <a:ea typeface="ＭＳ Ｐゴシック" pitchFamily="-65" charset="-128"/>
                <a:cs typeface="+mn-cs"/>
              </a:rPr>
              <a:t> (at) decawave.com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[Input to the interest group]</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Abstract:</a:t>
            </a:r>
            <a:r>
              <a:rPr lang="en-US" sz="1600" dirty="0" smtClean="0">
                <a:solidFill>
                  <a:schemeClr val="tx2"/>
                </a:solidFill>
                <a:latin typeface="Times New Roman" pitchFamily="18" charset="0"/>
                <a:ea typeface="ＭＳ Ｐゴシック" pitchFamily="-65" charset="-128"/>
                <a:cs typeface="+mn-cs"/>
              </a:rPr>
              <a:t>	[Contribute to the discussions in this interest group]</a:t>
            </a: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Purpose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smtClean="0"/>
              <a:t>E N D</a:t>
            </a:r>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nvSpPr>
        <p:spPr bwMode="auto">
          <a:xfrm>
            <a:off x="457200" y="2590800"/>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IE" dirty="0"/>
              <a:t>Input to </a:t>
            </a:r>
            <a:r>
              <a:rPr lang="en-IE" dirty="0" smtClean="0"/>
              <a:t>the interest </a:t>
            </a:r>
            <a:r>
              <a:rPr lang="en-IE" dirty="0"/>
              <a:t>group </a:t>
            </a:r>
            <a:endParaRPr lang="en-IE" dirty="0" smtClean="0"/>
          </a:p>
          <a:p>
            <a:r>
              <a:rPr lang="en-IE" dirty="0" smtClean="0"/>
              <a:t>on </a:t>
            </a:r>
            <a:r>
              <a:rPr lang="en-IE" dirty="0"/>
              <a:t>UWB enhancement</a:t>
            </a:r>
            <a:endParaRPr lang="en-US" dirty="0"/>
          </a:p>
        </p:txBody>
      </p:sp>
    </p:spTree>
    <p:extLst>
      <p:ext uri="{BB962C8B-B14F-4D97-AF65-F5344CB8AC3E}">
        <p14:creationId xmlns:p14="http://schemas.microsoft.com/office/powerpoint/2010/main" val="4009205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The aim of this presentation:</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marL="0" indent="0">
              <a:buNone/>
            </a:pPr>
            <a:endParaRPr lang="en-IE" sz="2200" dirty="0" smtClean="0">
              <a:latin typeface="Arial" charset="0"/>
            </a:endParaRPr>
          </a:p>
          <a:p>
            <a:r>
              <a:rPr lang="en-IE" sz="2200" dirty="0" smtClean="0">
                <a:latin typeface="Arial" charset="0"/>
              </a:rPr>
              <a:t>Comment on the </a:t>
            </a:r>
            <a:r>
              <a:rPr lang="en-IE" sz="2200" dirty="0">
                <a:latin typeface="Arial" charset="0"/>
              </a:rPr>
              <a:t>ideas presented in 15-17-0637-02-wng</a:t>
            </a:r>
            <a:endParaRPr lang="en-IE" sz="2200" dirty="0" smtClean="0">
              <a:latin typeface="Arial" charset="0"/>
            </a:endParaRPr>
          </a:p>
          <a:p>
            <a:endParaRPr lang="en-IE" sz="2200" dirty="0">
              <a:latin typeface="Arial" charset="0"/>
            </a:endParaRPr>
          </a:p>
          <a:p>
            <a:r>
              <a:rPr lang="en-IE" sz="2200" dirty="0" smtClean="0">
                <a:latin typeface="Arial" charset="0"/>
              </a:rPr>
              <a:t>Present some additional ideas  </a:t>
            </a:r>
          </a:p>
          <a:p>
            <a:endParaRPr lang="en-IE" sz="2200" dirty="0" smtClean="0">
              <a:latin typeface="Arial" charset="0"/>
            </a:endParaRPr>
          </a:p>
          <a:p>
            <a:r>
              <a:rPr lang="en-IE" sz="2200" dirty="0" smtClean="0">
                <a:latin typeface="Arial" charset="0"/>
              </a:rPr>
              <a:t>Propose a way forward </a:t>
            </a:r>
          </a:p>
        </p:txBody>
      </p:sp>
    </p:spTree>
    <p:extLst>
      <p:ext uri="{BB962C8B-B14F-4D97-AF65-F5344CB8AC3E}">
        <p14:creationId xmlns:p14="http://schemas.microsoft.com/office/powerpoint/2010/main" val="775381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2800" b="1" dirty="0" smtClean="0">
                <a:solidFill>
                  <a:srgbClr val="000000"/>
                </a:solidFill>
              </a:rPr>
              <a:t>Comments on ranging speed and power</a:t>
            </a:r>
            <a:endParaRPr lang="en-US" sz="2800" dirty="0">
              <a:latin typeface="Arial" charset="0"/>
            </a:endParaRPr>
          </a:p>
        </p:txBody>
      </p:sp>
      <p:sp>
        <p:nvSpPr>
          <p:cNvPr id="10243" name="Rectangle 1027"/>
          <p:cNvSpPr>
            <a:spLocks noGrp="1" noChangeArrowheads="1"/>
          </p:cNvSpPr>
          <p:nvPr>
            <p:ph type="body" idx="1"/>
          </p:nvPr>
        </p:nvSpPr>
        <p:spPr>
          <a:xfrm>
            <a:off x="228600" y="1219200"/>
            <a:ext cx="8763000" cy="4876800"/>
          </a:xfrm>
        </p:spPr>
        <p:txBody>
          <a:bodyPr/>
          <a:lstStyle/>
          <a:p>
            <a:r>
              <a:rPr lang="en-IE" sz="1800" i="1" dirty="0" smtClean="0"/>
              <a:t>15-17-0637 says it</a:t>
            </a:r>
            <a:r>
              <a:rPr lang="en-IE" sz="1800" i="1" dirty="0"/>
              <a:t> </a:t>
            </a:r>
            <a:r>
              <a:rPr lang="en-IE" sz="1800" i="1" dirty="0" smtClean="0"/>
              <a:t>aims to add ranging to the </a:t>
            </a:r>
            <a:r>
              <a:rPr lang="en-IE" sz="1800" i="1" dirty="0"/>
              <a:t>OOK </a:t>
            </a:r>
            <a:r>
              <a:rPr lang="en-IE" sz="1800" i="1" dirty="0" smtClean="0"/>
              <a:t>PHY</a:t>
            </a:r>
          </a:p>
          <a:p>
            <a:pPr lvl="1"/>
            <a:r>
              <a:rPr lang="en-IE" sz="1400" i="1" dirty="0" smtClean="0"/>
              <a:t>But ranging is already allowed in 802.15.4 using </a:t>
            </a:r>
            <a:r>
              <a:rPr lang="en-IE" sz="1400" i="1" dirty="0"/>
              <a:t>the (OOK) LRP </a:t>
            </a:r>
            <a:r>
              <a:rPr lang="en-IE" sz="1400" i="1" dirty="0" smtClean="0"/>
              <a:t>UWB PHY so no amendment is needed </a:t>
            </a:r>
            <a:r>
              <a:rPr lang="en-IE" sz="1400" i="1" dirty="0"/>
              <a:t>for </a:t>
            </a:r>
            <a:r>
              <a:rPr lang="en-IE" sz="1400" i="1" dirty="0" smtClean="0"/>
              <a:t>this.</a:t>
            </a:r>
            <a:endParaRPr lang="en-IE" sz="1400" dirty="0"/>
          </a:p>
          <a:p>
            <a:r>
              <a:rPr lang="en-IE" sz="1800" i="1" dirty="0" smtClean="0"/>
              <a:t>15-17-0637 says it aims to add low power ranging to 802.15.4 by using OOK</a:t>
            </a:r>
          </a:p>
          <a:p>
            <a:pPr lvl="1"/>
            <a:r>
              <a:rPr lang="en-IE" sz="1400" i="1" dirty="0" smtClean="0"/>
              <a:t>Again </a:t>
            </a:r>
            <a:r>
              <a:rPr lang="en-IE" sz="1400" i="1" dirty="0"/>
              <a:t>the (OOK) LRP UWB PHY </a:t>
            </a:r>
            <a:r>
              <a:rPr lang="en-IE" sz="1400" i="1" dirty="0" smtClean="0"/>
              <a:t>already supports ranging, </a:t>
            </a:r>
            <a:r>
              <a:rPr lang="en-IE" sz="1400" i="1" dirty="0"/>
              <a:t>so no amendment is needed for this</a:t>
            </a:r>
          </a:p>
          <a:p>
            <a:pPr lvl="1"/>
            <a:r>
              <a:rPr lang="en-IE" sz="1400" i="1" dirty="0" smtClean="0"/>
              <a:t>also, the power consumption a (BPM-BPSK) HRP</a:t>
            </a:r>
            <a:r>
              <a:rPr lang="en-IE" sz="1400" i="1" dirty="0"/>
              <a:t> UWB </a:t>
            </a:r>
            <a:r>
              <a:rPr lang="en-IE" sz="1400" i="1" dirty="0" smtClean="0"/>
              <a:t>PHY is lower power than suggested: </a:t>
            </a:r>
          </a:p>
          <a:p>
            <a:pPr lvl="2"/>
            <a:r>
              <a:rPr lang="en-IE" sz="1100" i="1" dirty="0" smtClean="0"/>
              <a:t>15-17-0637 pitches its modulation against a “coherent example” operating at 110 kb/s quoting a 15 to 18 times improvement on this in terms of energy consumption for ranging. This is the least favourable comparison since 110 </a:t>
            </a:r>
            <a:r>
              <a:rPr lang="en-IE" sz="1100" i="1" dirty="0"/>
              <a:t>kb/s </a:t>
            </a:r>
            <a:r>
              <a:rPr lang="en-IE" sz="1100" i="1" dirty="0" smtClean="0"/>
              <a:t>is the lowest rate supported by the </a:t>
            </a:r>
            <a:r>
              <a:rPr lang="en-IE" sz="1100" i="1" dirty="0"/>
              <a:t>(BPM-BPSK) HRP UWB </a:t>
            </a:r>
            <a:r>
              <a:rPr lang="en-IE" sz="1100" i="1" dirty="0" smtClean="0"/>
              <a:t>PHY, giving a long transmission </a:t>
            </a:r>
            <a:r>
              <a:rPr lang="en-IE" sz="1100" i="1" dirty="0"/>
              <a:t>duration </a:t>
            </a:r>
            <a:r>
              <a:rPr lang="en-IE" sz="1100" i="1" dirty="0" smtClean="0"/>
              <a:t>which results in a high energy consumption. </a:t>
            </a:r>
          </a:p>
          <a:p>
            <a:pPr lvl="2"/>
            <a:r>
              <a:rPr lang="en-IE" sz="1100" i="1" dirty="0" smtClean="0"/>
              <a:t>The (</a:t>
            </a:r>
            <a:r>
              <a:rPr lang="en-IE" sz="1100" i="1" dirty="0"/>
              <a:t>BPM-BPSK) HRP UWB PHY </a:t>
            </a:r>
            <a:r>
              <a:rPr lang="en-IE" sz="1100" i="1" dirty="0" smtClean="0"/>
              <a:t>supports much shorter transmissions, for instance  using its 6.81 Mb/s rate, which gives a 15 times energy consumption improvement for a ranging </a:t>
            </a:r>
            <a:r>
              <a:rPr lang="en-IE" sz="1100" i="1" dirty="0"/>
              <a:t>exchange over </a:t>
            </a:r>
            <a:r>
              <a:rPr lang="en-IE" sz="1100" i="1" dirty="0" smtClean="0"/>
              <a:t>the 110 kb/s rate quoted.      </a:t>
            </a:r>
          </a:p>
          <a:p>
            <a:pPr lvl="1"/>
            <a:r>
              <a:rPr lang="en-IE" sz="1400" i="1" dirty="0" smtClean="0">
                <a:solidFill>
                  <a:srgbClr val="000000"/>
                </a:solidFill>
              </a:rPr>
              <a:t>No amendment </a:t>
            </a:r>
            <a:r>
              <a:rPr lang="en-IE" sz="1400" i="1" dirty="0">
                <a:solidFill>
                  <a:srgbClr val="000000"/>
                </a:solidFill>
              </a:rPr>
              <a:t>is needed for </a:t>
            </a:r>
            <a:r>
              <a:rPr lang="en-IE" sz="1400" i="1" dirty="0" smtClean="0">
                <a:solidFill>
                  <a:srgbClr val="000000"/>
                </a:solidFill>
              </a:rPr>
              <a:t>this.</a:t>
            </a:r>
            <a:endParaRPr lang="en-IE" sz="1400" dirty="0">
              <a:solidFill>
                <a:srgbClr val="000000"/>
              </a:solidFill>
            </a:endParaRPr>
          </a:p>
          <a:p>
            <a:r>
              <a:rPr lang="en-IE" sz="1800" i="1" dirty="0" smtClean="0"/>
              <a:t>15-17-0637 says it adds </a:t>
            </a:r>
            <a:r>
              <a:rPr lang="en-IE" sz="1800" i="1" dirty="0"/>
              <a:t>fast distance measurement to </a:t>
            </a:r>
            <a:r>
              <a:rPr lang="en-IE" sz="1800" i="1" dirty="0" smtClean="0"/>
              <a:t>802.15.4.</a:t>
            </a:r>
          </a:p>
          <a:p>
            <a:pPr lvl="1"/>
            <a:r>
              <a:rPr lang="en-IE" sz="1400" i="1" dirty="0" smtClean="0"/>
              <a:t>But both </a:t>
            </a:r>
            <a:r>
              <a:rPr lang="en-IE" sz="1400" i="1" dirty="0"/>
              <a:t>(OOK) LRP UWB PHY and  (BPM-BPSK) HRP UWB PHY </a:t>
            </a:r>
            <a:r>
              <a:rPr lang="en-IE" sz="1400" i="1" dirty="0" smtClean="0"/>
              <a:t>have </a:t>
            </a:r>
            <a:r>
              <a:rPr lang="en-IE" sz="1400" i="1" dirty="0"/>
              <a:t>short messages that allow </a:t>
            </a:r>
            <a:r>
              <a:rPr lang="en-IE" sz="1400" i="1" dirty="0" smtClean="0"/>
              <a:t>sub-500 µs </a:t>
            </a:r>
            <a:r>
              <a:rPr lang="en-IE" sz="1400" i="1" dirty="0"/>
              <a:t>ranging </a:t>
            </a:r>
            <a:r>
              <a:rPr lang="en-IE" sz="1400" i="1" dirty="0" smtClean="0"/>
              <a:t>exchanges so here again no amendment is needed.</a:t>
            </a:r>
          </a:p>
          <a:p>
            <a:pPr lvl="1"/>
            <a:endParaRPr lang="en-IE" sz="1400" dirty="0"/>
          </a:p>
        </p:txBody>
      </p:sp>
    </p:spTree>
    <p:extLst>
      <p:ext uri="{BB962C8B-B14F-4D97-AF65-F5344CB8AC3E}">
        <p14:creationId xmlns:p14="http://schemas.microsoft.com/office/powerpoint/2010/main" val="41788431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2800" b="1" dirty="0">
                <a:solidFill>
                  <a:srgbClr val="000000"/>
                </a:solidFill>
              </a:rPr>
              <a:t>Comments on </a:t>
            </a:r>
            <a:r>
              <a:rPr lang="en-IE" sz="2800" b="1" dirty="0" smtClean="0">
                <a:solidFill>
                  <a:srgbClr val="000000"/>
                </a:solidFill>
              </a:rPr>
              <a:t>modulation</a:t>
            </a:r>
            <a:endParaRPr lang="en-US" sz="2800" dirty="0">
              <a:latin typeface="Arial" charset="0"/>
            </a:endParaRPr>
          </a:p>
        </p:txBody>
      </p:sp>
      <p:sp>
        <p:nvSpPr>
          <p:cNvPr id="10243" name="Rectangle 1027"/>
          <p:cNvSpPr>
            <a:spLocks noGrp="1" noChangeArrowheads="1"/>
          </p:cNvSpPr>
          <p:nvPr>
            <p:ph type="body" idx="1"/>
          </p:nvPr>
        </p:nvSpPr>
        <p:spPr>
          <a:xfrm>
            <a:off x="228600" y="1219200"/>
            <a:ext cx="8763000" cy="4876800"/>
          </a:xfrm>
        </p:spPr>
        <p:txBody>
          <a:bodyPr/>
          <a:lstStyle/>
          <a:p>
            <a:endParaRPr lang="en-IE" sz="1800" i="1" dirty="0" smtClean="0"/>
          </a:p>
          <a:p>
            <a:r>
              <a:rPr lang="en-IE" sz="1800" i="1" dirty="0" smtClean="0"/>
              <a:t>15-17-0637 proposes a dual </a:t>
            </a:r>
            <a:r>
              <a:rPr lang="en-IE" sz="1800" i="1" dirty="0"/>
              <a:t>band </a:t>
            </a:r>
            <a:r>
              <a:rPr lang="en-IE" sz="1800" i="1" dirty="0" smtClean="0"/>
              <a:t>“OOK” modulation</a:t>
            </a:r>
          </a:p>
          <a:p>
            <a:pPr lvl="1"/>
            <a:endParaRPr lang="en-IE" sz="1400" i="1" dirty="0" smtClean="0"/>
          </a:p>
          <a:p>
            <a:pPr lvl="1"/>
            <a:r>
              <a:rPr lang="en-IE" sz="1400" i="1" dirty="0" smtClean="0"/>
              <a:t>This </a:t>
            </a:r>
            <a:r>
              <a:rPr lang="en-IE" sz="1400" i="1" dirty="0"/>
              <a:t>is </a:t>
            </a:r>
            <a:r>
              <a:rPr lang="en-IE" sz="1400" i="1" dirty="0" smtClean="0"/>
              <a:t>pitched as an enhancement to the (</a:t>
            </a:r>
            <a:r>
              <a:rPr lang="en-IE" sz="1400" i="1" dirty="0"/>
              <a:t>OOK) LRP UWB </a:t>
            </a:r>
            <a:r>
              <a:rPr lang="en-IE" sz="1400" i="1" dirty="0" smtClean="0"/>
              <a:t>PHY but really it is a new modulation using a frequency shift of the pulses to encode each bit, i.e. one could properly call this a “pulsed FSK” modulation. This modulation should give a 3dB </a:t>
            </a:r>
            <a:r>
              <a:rPr lang="en-IE" sz="1400" i="1" dirty="0"/>
              <a:t>performance improvement over </a:t>
            </a:r>
            <a:r>
              <a:rPr lang="en-IE" sz="1400" i="1" dirty="0" smtClean="0"/>
              <a:t>the base OOK</a:t>
            </a:r>
          </a:p>
          <a:p>
            <a:pPr lvl="1"/>
            <a:endParaRPr lang="en-IE" sz="1400" i="1" dirty="0" smtClean="0"/>
          </a:p>
          <a:p>
            <a:r>
              <a:rPr lang="en-IE" sz="1800" i="1" dirty="0"/>
              <a:t>15-17-0637 </a:t>
            </a:r>
            <a:r>
              <a:rPr lang="en-IE" sz="1800" i="1" dirty="0" smtClean="0"/>
              <a:t>talks about a 250 kb/s data rate and a single pulse per bit, meaning that the PRF must be 0.25 MHz</a:t>
            </a:r>
            <a:endParaRPr lang="en-IE" sz="1800" i="1" dirty="0"/>
          </a:p>
          <a:p>
            <a:pPr lvl="1"/>
            <a:r>
              <a:rPr lang="en-IE" sz="1400" i="1" dirty="0" smtClean="0"/>
              <a:t>This is not one of the modulation possibilities of the </a:t>
            </a:r>
            <a:r>
              <a:rPr lang="en-IE" sz="1400" i="1" dirty="0"/>
              <a:t>(OOK) LRP UWB </a:t>
            </a:r>
            <a:r>
              <a:rPr lang="en-IE" sz="1400" i="1" dirty="0" smtClean="0"/>
              <a:t>PHY.</a:t>
            </a:r>
            <a:endParaRPr lang="en-IE" sz="1400" i="1" dirty="0"/>
          </a:p>
          <a:p>
            <a:pPr lvl="1"/>
            <a:endParaRPr lang="en-IE" sz="1400" i="1" dirty="0" smtClean="0"/>
          </a:p>
          <a:p>
            <a:r>
              <a:rPr lang="en-IE" sz="1800" i="1" dirty="0" smtClean="0"/>
              <a:t>Conclusion: this is a new modulation PHY rather than an enhancement to 4f.</a:t>
            </a:r>
          </a:p>
          <a:p>
            <a:endParaRPr lang="en-IE" sz="1800" i="1" dirty="0" smtClean="0"/>
          </a:p>
        </p:txBody>
      </p:sp>
    </p:spTree>
    <p:extLst>
      <p:ext uri="{BB962C8B-B14F-4D97-AF65-F5344CB8AC3E}">
        <p14:creationId xmlns:p14="http://schemas.microsoft.com/office/powerpoint/2010/main" val="19462687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2800" b="1" dirty="0">
                <a:solidFill>
                  <a:srgbClr val="000000"/>
                </a:solidFill>
              </a:rPr>
              <a:t>Comments on </a:t>
            </a:r>
            <a:r>
              <a:rPr lang="en-IE" sz="2800" b="1" dirty="0" smtClean="0">
                <a:solidFill>
                  <a:srgbClr val="000000"/>
                </a:solidFill>
              </a:rPr>
              <a:t>modulation - continued</a:t>
            </a:r>
            <a:endParaRPr lang="en-US" sz="2800" dirty="0">
              <a:latin typeface="Arial" charset="0"/>
            </a:endParaRPr>
          </a:p>
        </p:txBody>
      </p:sp>
      <p:sp>
        <p:nvSpPr>
          <p:cNvPr id="10243" name="Rectangle 1027"/>
          <p:cNvSpPr>
            <a:spLocks noGrp="1" noChangeArrowheads="1"/>
          </p:cNvSpPr>
          <p:nvPr>
            <p:ph type="body" idx="1"/>
          </p:nvPr>
        </p:nvSpPr>
        <p:spPr>
          <a:xfrm>
            <a:off x="228600" y="1219200"/>
            <a:ext cx="8763000" cy="4876800"/>
          </a:xfrm>
        </p:spPr>
        <p:txBody>
          <a:bodyPr/>
          <a:lstStyle/>
          <a:p>
            <a:r>
              <a:rPr lang="en-IE" sz="1800" i="1" dirty="0" smtClean="0"/>
              <a:t>With a PRF of 0.25 MHz and one bit per pulse, the time to send a typical LRP UWB frame is quite big:</a:t>
            </a:r>
          </a:p>
          <a:p>
            <a:pPr lvl="1"/>
            <a:r>
              <a:rPr lang="en-IE" sz="1400" i="1" dirty="0" smtClean="0"/>
              <a:t>16 bits of preamble, 16 bits of SFD, 21 bits of PHR and at least 14 octets (112 bits) of data gives a frame duration is 660 µs.</a:t>
            </a:r>
          </a:p>
          <a:p>
            <a:pPr lvl="1"/>
            <a:r>
              <a:rPr lang="en-IE" sz="1400" i="1" dirty="0" smtClean="0"/>
              <a:t>With a “initiating” and “response” messages needed to complete a round-trip time-of-flight (RT-TOF) measurement, the measurement time would be &gt; 1.3 ms, bigger than the 500 µs quoted, and nearly 6x times bigger than what can be </a:t>
            </a:r>
            <a:r>
              <a:rPr lang="en-IE" sz="1400" i="1" dirty="0"/>
              <a:t>achieved using the </a:t>
            </a:r>
            <a:r>
              <a:rPr lang="en-IE" sz="1400" i="1" dirty="0" smtClean="0"/>
              <a:t>(BPM-BPSK</a:t>
            </a:r>
            <a:r>
              <a:rPr lang="en-IE" sz="1400" i="1" dirty="0"/>
              <a:t>) HRP UWB </a:t>
            </a:r>
            <a:r>
              <a:rPr lang="en-IE" sz="1400" i="1" dirty="0" smtClean="0"/>
              <a:t>PHY operating at the 6.81 Mb/s data rate.</a:t>
            </a:r>
          </a:p>
          <a:p>
            <a:pPr lvl="1"/>
            <a:r>
              <a:rPr lang="en-IE" sz="1400" i="1" dirty="0" smtClean="0"/>
              <a:t>To </a:t>
            </a:r>
            <a:r>
              <a:rPr lang="en-IE" sz="1400" i="1" dirty="0"/>
              <a:t>complete </a:t>
            </a:r>
            <a:r>
              <a:rPr lang="en-IE" sz="1400" i="1" dirty="0" smtClean="0"/>
              <a:t>the RT-TOF measurement with </a:t>
            </a:r>
            <a:r>
              <a:rPr lang="en-IE" sz="1400" i="1" dirty="0"/>
              <a:t>just two </a:t>
            </a:r>
            <a:r>
              <a:rPr lang="en-IE" sz="1400" i="1" dirty="0" smtClean="0"/>
              <a:t>messages the payload from the responder has to carry the response time.  This time </a:t>
            </a:r>
            <a:r>
              <a:rPr lang="en-IE" sz="1400" i="1" dirty="0"/>
              <a:t>comparison gets worse if</a:t>
            </a:r>
            <a:r>
              <a:rPr lang="en-IE" sz="1400" i="1" dirty="0" smtClean="0"/>
              <a:t> this is considered, since for a secure result this payload would need to be encrypted, making the response of much longer duration when this is signalled at 250 kb/s.</a:t>
            </a:r>
          </a:p>
          <a:p>
            <a:pPr lvl="1"/>
            <a:r>
              <a:rPr lang="en-IE" sz="1400" i="1" dirty="0" smtClean="0"/>
              <a:t>Conclusion, this is a less compelling modulation technique. </a:t>
            </a:r>
            <a:endParaRPr lang="en-IE" sz="1400" i="1" dirty="0"/>
          </a:p>
          <a:p>
            <a:r>
              <a:rPr lang="en-IE" sz="1800" i="1" dirty="0" smtClean="0"/>
              <a:t>Pulsed FSK modulation “dual band OOK” may have coexistence issues if the preamble is at 1 MHz.</a:t>
            </a:r>
            <a:endParaRPr lang="en-IE" sz="1400" i="1" dirty="0" smtClean="0"/>
          </a:p>
          <a:p>
            <a:pPr lvl="1"/>
            <a:r>
              <a:rPr lang="en-IE" sz="1400" i="1" dirty="0" smtClean="0"/>
              <a:t>In this case there may be coexistence</a:t>
            </a:r>
            <a:r>
              <a:rPr lang="en-IE" sz="1400" i="1" dirty="0"/>
              <a:t> issues with </a:t>
            </a:r>
            <a:r>
              <a:rPr lang="en-IE" sz="1400" i="1" dirty="0" smtClean="0"/>
              <a:t>the modulation of the (</a:t>
            </a:r>
            <a:r>
              <a:rPr lang="en-IE" sz="1400" i="1" dirty="0"/>
              <a:t>OOK) LRP UWB </a:t>
            </a:r>
            <a:r>
              <a:rPr lang="en-IE" sz="1400" i="1" dirty="0" smtClean="0"/>
              <a:t>PHY</a:t>
            </a:r>
          </a:p>
          <a:p>
            <a:pPr lvl="2"/>
            <a:r>
              <a:rPr lang="en-IE" sz="1000" i="1" dirty="0" smtClean="0"/>
              <a:t>Unless </a:t>
            </a:r>
            <a:r>
              <a:rPr lang="en-IE" sz="1000" i="1" dirty="0"/>
              <a:t>it is truly using a separate band for the zero </a:t>
            </a:r>
            <a:r>
              <a:rPr lang="en-IE" sz="1000" i="1" dirty="0" smtClean="0"/>
              <a:t>bits, the in-band zero bits will look like 1’s to most (OOK</a:t>
            </a:r>
            <a:r>
              <a:rPr lang="en-IE" sz="1000" i="1" dirty="0"/>
              <a:t>) LRP UWB PHY </a:t>
            </a:r>
            <a:r>
              <a:rPr lang="en-IE" sz="1000" i="1" dirty="0" smtClean="0"/>
              <a:t>receivers.</a:t>
            </a:r>
          </a:p>
          <a:p>
            <a:pPr lvl="2"/>
            <a:r>
              <a:rPr lang="en-IE" sz="1000" i="1" dirty="0" smtClean="0"/>
              <a:t>Zeros being signalled in the other band may have coexistence issues with an (OOK</a:t>
            </a:r>
            <a:r>
              <a:rPr lang="en-IE" sz="1000" i="1" dirty="0"/>
              <a:t>) LRP UWB </a:t>
            </a:r>
            <a:r>
              <a:rPr lang="en-IE" sz="1000" i="1" dirty="0" smtClean="0"/>
              <a:t>PHY operating in that other band, although perhaps to a lesser extent, since a long strings of zero bits are less likely to occur and trigger </a:t>
            </a:r>
            <a:r>
              <a:rPr lang="en-IE" sz="1000" i="1" dirty="0"/>
              <a:t>LRP UWB PHY preamble </a:t>
            </a:r>
            <a:r>
              <a:rPr lang="en-IE" sz="1000" i="1" dirty="0" smtClean="0"/>
              <a:t>detection in this other band. </a:t>
            </a:r>
          </a:p>
          <a:p>
            <a:endParaRPr lang="en-IE" sz="1800" i="1" dirty="0" smtClean="0"/>
          </a:p>
        </p:txBody>
      </p:sp>
    </p:spTree>
    <p:extLst>
      <p:ext uri="{BB962C8B-B14F-4D97-AF65-F5344CB8AC3E}">
        <p14:creationId xmlns:p14="http://schemas.microsoft.com/office/powerpoint/2010/main" val="1681755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2800" b="1" dirty="0">
                <a:solidFill>
                  <a:srgbClr val="000000"/>
                </a:solidFill>
              </a:rPr>
              <a:t>Comments on </a:t>
            </a:r>
            <a:r>
              <a:rPr lang="en-IE" sz="2800" b="1" dirty="0" smtClean="0">
                <a:solidFill>
                  <a:srgbClr val="000000"/>
                </a:solidFill>
              </a:rPr>
              <a:t>signalling and ranging integrity</a:t>
            </a:r>
            <a:endParaRPr lang="en-US" sz="2800" dirty="0">
              <a:latin typeface="Arial" charset="0"/>
            </a:endParaRPr>
          </a:p>
        </p:txBody>
      </p:sp>
      <p:sp>
        <p:nvSpPr>
          <p:cNvPr id="10243" name="Rectangle 1027"/>
          <p:cNvSpPr>
            <a:spLocks noGrp="1" noChangeArrowheads="1"/>
          </p:cNvSpPr>
          <p:nvPr>
            <p:ph type="body" idx="1"/>
          </p:nvPr>
        </p:nvSpPr>
        <p:spPr>
          <a:xfrm>
            <a:off x="228600" y="1219200"/>
            <a:ext cx="8763000" cy="4876800"/>
          </a:xfrm>
        </p:spPr>
        <p:txBody>
          <a:bodyPr/>
          <a:lstStyle/>
          <a:p>
            <a:endParaRPr lang="en-IE" sz="1800" i="1" dirty="0" smtClean="0"/>
          </a:p>
          <a:p>
            <a:r>
              <a:rPr lang="en-IE" sz="1800" i="1" dirty="0" smtClean="0"/>
              <a:t>15-17-0637 </a:t>
            </a:r>
            <a:r>
              <a:rPr lang="en-IE" sz="1800" i="1" dirty="0"/>
              <a:t>is proposing a "distance bounding" </a:t>
            </a:r>
            <a:r>
              <a:rPr lang="en-IE" sz="1800" i="1" dirty="0" smtClean="0"/>
              <a:t>feature</a:t>
            </a:r>
            <a:endParaRPr lang="en-IE" sz="1800" i="1" dirty="0"/>
          </a:p>
          <a:p>
            <a:pPr lvl="1"/>
            <a:endParaRPr lang="en-IE" sz="1400" i="1" dirty="0" smtClean="0"/>
          </a:p>
          <a:p>
            <a:pPr lvl="1"/>
            <a:r>
              <a:rPr lang="en-IE" sz="1400" i="1" dirty="0" smtClean="0"/>
              <a:t>The </a:t>
            </a:r>
            <a:r>
              <a:rPr lang="en-IE" sz="1400" i="1" dirty="0"/>
              <a:t>technique </a:t>
            </a:r>
            <a:r>
              <a:rPr lang="en-IE" sz="1400" i="1" dirty="0" smtClean="0"/>
              <a:t>essentially adds unpredictable sequences</a:t>
            </a:r>
            <a:r>
              <a:rPr lang="en-IE" sz="1400" i="1" dirty="0"/>
              <a:t> to both initiating and </a:t>
            </a:r>
            <a:r>
              <a:rPr lang="en-IE" sz="1400" i="1" dirty="0" smtClean="0"/>
              <a:t>responding messages </a:t>
            </a:r>
            <a:r>
              <a:rPr lang="en-IE" sz="1400" i="1" dirty="0"/>
              <a:t>of the SS-TWR to make the exchange </a:t>
            </a:r>
            <a:r>
              <a:rPr lang="en-IE" sz="1400" i="1" dirty="0" smtClean="0"/>
              <a:t>more robust</a:t>
            </a:r>
            <a:endParaRPr lang="en-IE" sz="1400" i="1" dirty="0"/>
          </a:p>
          <a:p>
            <a:pPr lvl="1"/>
            <a:endParaRPr lang="en-IE" sz="1400" i="1" dirty="0" smtClean="0"/>
          </a:p>
          <a:p>
            <a:pPr lvl="1"/>
            <a:r>
              <a:rPr lang="en-IE" sz="1400" i="1" dirty="0" smtClean="0"/>
              <a:t>Depending on where this </a:t>
            </a:r>
            <a:r>
              <a:rPr lang="en-IE" sz="1400" i="1" dirty="0"/>
              <a:t>sequence </a:t>
            </a:r>
            <a:r>
              <a:rPr lang="en-IE" sz="1400" i="1" dirty="0" smtClean="0"/>
              <a:t>is added to the frame this addition may </a:t>
            </a:r>
            <a:r>
              <a:rPr lang="en-IE" sz="1400" i="1" dirty="0"/>
              <a:t>also </a:t>
            </a:r>
            <a:r>
              <a:rPr lang="en-IE" sz="1400" i="1" dirty="0" smtClean="0"/>
              <a:t>have coexistence </a:t>
            </a:r>
            <a:r>
              <a:rPr lang="en-IE" sz="1400" i="1" dirty="0"/>
              <a:t>issues with current (OOK) LRP UWB PHY</a:t>
            </a:r>
            <a:r>
              <a:rPr lang="en-IE" sz="1400" i="1" dirty="0" smtClean="0"/>
              <a:t> </a:t>
            </a:r>
            <a:r>
              <a:rPr lang="en-IE" sz="1400" i="1" dirty="0"/>
              <a:t>frame </a:t>
            </a:r>
            <a:r>
              <a:rPr lang="en-IE" sz="1400" i="1" dirty="0" smtClean="0"/>
              <a:t>encodings (only if same PRF is used)</a:t>
            </a:r>
          </a:p>
          <a:p>
            <a:pPr lvl="1"/>
            <a:endParaRPr lang="en-IE" sz="1400" i="1" dirty="0" smtClean="0"/>
          </a:p>
          <a:p>
            <a:pPr lvl="1"/>
            <a:r>
              <a:rPr lang="en-IE" sz="1400" i="1" dirty="0" smtClean="0"/>
              <a:t>If the project progresses with the goal to provide enhanced </a:t>
            </a:r>
            <a:r>
              <a:rPr lang="en-IE" sz="1400" i="1" dirty="0"/>
              <a:t>802.15.4 UWB </a:t>
            </a:r>
            <a:r>
              <a:rPr lang="en-IE" sz="1400" i="1" dirty="0" smtClean="0"/>
              <a:t>ranging timestamp integrity and robustness then it would make sense to apply such techniques to both the (</a:t>
            </a:r>
            <a:r>
              <a:rPr lang="en-IE" sz="1400" i="1" dirty="0"/>
              <a:t>OOK) LRP UWB PHY </a:t>
            </a:r>
            <a:r>
              <a:rPr lang="en-IE" sz="1400" i="1" dirty="0" smtClean="0"/>
              <a:t>and the </a:t>
            </a:r>
            <a:r>
              <a:rPr lang="en-IE" sz="1400" i="1" dirty="0"/>
              <a:t>(BPM-BPSK) HRP UWB PHY </a:t>
            </a:r>
            <a:r>
              <a:rPr lang="en-IE" sz="1400" i="1" dirty="0" smtClean="0"/>
              <a:t>since both have utility for two-way-ranging.</a:t>
            </a:r>
          </a:p>
          <a:p>
            <a:pPr lvl="2"/>
            <a:endParaRPr lang="en-IE" sz="1050" i="1" dirty="0" smtClean="0"/>
          </a:p>
          <a:p>
            <a:pPr lvl="2"/>
            <a:r>
              <a:rPr lang="en-IE" sz="1050" i="1" dirty="0" smtClean="0"/>
              <a:t> The author of this submission would be interested in contributing to this aspect of any proposed amendment.</a:t>
            </a:r>
            <a:endParaRPr lang="en-IE" sz="1000" i="1" dirty="0"/>
          </a:p>
          <a:p>
            <a:endParaRPr lang="en-IE" sz="1600" dirty="0" smtClean="0">
              <a:latin typeface="Arial" charset="0"/>
            </a:endParaRPr>
          </a:p>
        </p:txBody>
      </p:sp>
    </p:spTree>
    <p:extLst>
      <p:ext uri="{BB962C8B-B14F-4D97-AF65-F5344CB8AC3E}">
        <p14:creationId xmlns:p14="http://schemas.microsoft.com/office/powerpoint/2010/main" val="3541939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2800" b="1" dirty="0" smtClean="0">
                <a:solidFill>
                  <a:srgbClr val="000000"/>
                </a:solidFill>
              </a:rPr>
              <a:t>Messaging Enhancement </a:t>
            </a:r>
            <a:endParaRPr lang="en-US" sz="2800" dirty="0">
              <a:latin typeface="Arial" charset="0"/>
            </a:endParaRPr>
          </a:p>
        </p:txBody>
      </p:sp>
      <p:sp>
        <p:nvSpPr>
          <p:cNvPr id="10243" name="Rectangle 1027"/>
          <p:cNvSpPr>
            <a:spLocks noGrp="1" noChangeArrowheads="1"/>
          </p:cNvSpPr>
          <p:nvPr>
            <p:ph type="body" idx="1"/>
          </p:nvPr>
        </p:nvSpPr>
        <p:spPr>
          <a:xfrm>
            <a:off x="228600" y="1219200"/>
            <a:ext cx="8763000" cy="4876800"/>
          </a:xfrm>
        </p:spPr>
        <p:txBody>
          <a:bodyPr/>
          <a:lstStyle/>
          <a:p>
            <a:endParaRPr lang="en-IE" sz="1800" i="1" dirty="0" smtClean="0"/>
          </a:p>
          <a:p>
            <a:r>
              <a:rPr lang="en-IE" sz="1800" i="1" dirty="0" smtClean="0"/>
              <a:t>Postdating </a:t>
            </a:r>
            <a:r>
              <a:rPr lang="en-IE" sz="1800" i="1" dirty="0"/>
              <a:t>the 4a and 4f amendments, </a:t>
            </a:r>
            <a:r>
              <a:rPr lang="en-IE" sz="1800" i="1" dirty="0" smtClean="0"/>
              <a:t>the 4e amendment added Information Elements </a:t>
            </a:r>
            <a:r>
              <a:rPr lang="en-IE" sz="1800" i="1" dirty="0"/>
              <a:t>(IEs</a:t>
            </a:r>
            <a:r>
              <a:rPr lang="en-IE" sz="1800" i="1" dirty="0" smtClean="0"/>
              <a:t>); if an amendment project is formed to enhance </a:t>
            </a:r>
            <a:r>
              <a:rPr lang="en-IE" sz="1800" i="1" dirty="0"/>
              <a:t>802.15.4 UWB </a:t>
            </a:r>
            <a:r>
              <a:rPr lang="en-IE" sz="1800" i="1" dirty="0" smtClean="0"/>
              <a:t>ranging then it would be good to also include the specification of appropriate MAC functionality and an IE to embed and carry the RX-to-TX response time in a ranging response message.</a:t>
            </a:r>
          </a:p>
          <a:p>
            <a:endParaRPr lang="en-IE" sz="1800" i="1" dirty="0" smtClean="0"/>
          </a:p>
          <a:p>
            <a:r>
              <a:rPr lang="en-IE" sz="1800" i="1" dirty="0" smtClean="0"/>
              <a:t>Such an IE capability would allow a single-sided two-way ranging exchange and TOF estimate to be completed with just two messages, one TX and one RX.</a:t>
            </a:r>
          </a:p>
          <a:p>
            <a:endParaRPr lang="en-IE" sz="1800" i="1" dirty="0" smtClean="0"/>
          </a:p>
          <a:p>
            <a:r>
              <a:rPr lang="en-IE" sz="1800" i="1" dirty="0" smtClean="0"/>
              <a:t>The </a:t>
            </a:r>
            <a:r>
              <a:rPr lang="en-IE" sz="1800" i="1" dirty="0"/>
              <a:t>author of this submission would be interested in contributing to this aspect of any proposed amendment.</a:t>
            </a:r>
          </a:p>
          <a:p>
            <a:endParaRPr lang="en-IE" sz="1600" i="1" dirty="0"/>
          </a:p>
          <a:p>
            <a:r>
              <a:rPr lang="en-IE" sz="1600" i="1" dirty="0" smtClean="0"/>
              <a:t>Note, this </a:t>
            </a:r>
            <a:r>
              <a:rPr lang="en-IE" sz="1600" i="1" dirty="0"/>
              <a:t>would also facilitate a more efficient operational specification of the Ranging and Localisation Support (RLS) component within the TG12 ULI project.</a:t>
            </a:r>
          </a:p>
          <a:p>
            <a:endParaRPr lang="en-IE" sz="1600" dirty="0" smtClean="0">
              <a:latin typeface="Arial" charset="0"/>
            </a:endParaRPr>
          </a:p>
        </p:txBody>
      </p:sp>
    </p:spTree>
    <p:extLst>
      <p:ext uri="{BB962C8B-B14F-4D97-AF65-F5344CB8AC3E}">
        <p14:creationId xmlns:p14="http://schemas.microsoft.com/office/powerpoint/2010/main" val="42208002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2800" b="1" dirty="0" smtClean="0">
                <a:solidFill>
                  <a:srgbClr val="000000"/>
                </a:solidFill>
              </a:rPr>
              <a:t>The way forward </a:t>
            </a:r>
            <a:endParaRPr lang="en-US" sz="2800" dirty="0">
              <a:latin typeface="Arial" charset="0"/>
            </a:endParaRPr>
          </a:p>
        </p:txBody>
      </p:sp>
      <p:sp>
        <p:nvSpPr>
          <p:cNvPr id="10243" name="Rectangle 1027"/>
          <p:cNvSpPr>
            <a:spLocks noGrp="1" noChangeArrowheads="1"/>
          </p:cNvSpPr>
          <p:nvPr>
            <p:ph type="body" idx="1"/>
          </p:nvPr>
        </p:nvSpPr>
        <p:spPr>
          <a:xfrm>
            <a:off x="228600" y="1219200"/>
            <a:ext cx="8763000" cy="4876800"/>
          </a:xfrm>
        </p:spPr>
        <p:txBody>
          <a:bodyPr/>
          <a:lstStyle/>
          <a:p>
            <a:r>
              <a:rPr lang="en-IE" sz="2000" i="1" dirty="0" smtClean="0"/>
              <a:t>UWB PHY and MAC enhancement </a:t>
            </a:r>
          </a:p>
          <a:p>
            <a:endParaRPr lang="en-IE" sz="2000" i="1" dirty="0" smtClean="0"/>
          </a:p>
          <a:p>
            <a:pPr lvl="1"/>
            <a:r>
              <a:rPr lang="en-IE" sz="1600" i="1" dirty="0" smtClean="0"/>
              <a:t>There is clearly </a:t>
            </a:r>
            <a:r>
              <a:rPr lang="en-IE" sz="1600" i="1" dirty="0" smtClean="0"/>
              <a:t>scope to </a:t>
            </a:r>
            <a:r>
              <a:rPr lang="en-IE" sz="1600" i="1" dirty="0" smtClean="0"/>
              <a:t>improve upon both the </a:t>
            </a:r>
            <a:r>
              <a:rPr lang="en-IE" sz="1600" i="1" dirty="0"/>
              <a:t>(OOK) LRP UWB PHY and the (BPM-BPSK) HRP UWB PHY </a:t>
            </a:r>
            <a:r>
              <a:rPr lang="en-IE" sz="1600" i="1" dirty="0" smtClean="0"/>
              <a:t>to add new modes of operation to include features </a:t>
            </a:r>
            <a:r>
              <a:rPr lang="en-IE" sz="1600" i="1" dirty="0" smtClean="0"/>
              <a:t>that improve </a:t>
            </a:r>
            <a:r>
              <a:rPr lang="en-IE" sz="1600" i="1" dirty="0" smtClean="0"/>
              <a:t>the integrity and robustness of ranging timestamps, </a:t>
            </a:r>
            <a:r>
              <a:rPr lang="en-IE" sz="1600" i="1" dirty="0" smtClean="0"/>
              <a:t>increase </a:t>
            </a:r>
            <a:r>
              <a:rPr lang="en-IE" sz="1600" i="1" dirty="0" smtClean="0"/>
              <a:t>range, </a:t>
            </a:r>
            <a:r>
              <a:rPr lang="en-IE" sz="1600" i="1" dirty="0" smtClean="0"/>
              <a:t>reduce </a:t>
            </a:r>
            <a:r>
              <a:rPr lang="en-IE" sz="1600" i="1" dirty="0" smtClean="0"/>
              <a:t>power consumption, </a:t>
            </a:r>
            <a:r>
              <a:rPr lang="en-IE" sz="1600" i="1" dirty="0" smtClean="0"/>
              <a:t>reduce </a:t>
            </a:r>
            <a:r>
              <a:rPr lang="en-IE" sz="1600" i="1" dirty="0" smtClean="0"/>
              <a:t>on-air time and the number of messages needed for ranging, etc. </a:t>
            </a:r>
          </a:p>
          <a:p>
            <a:pPr lvl="1"/>
            <a:endParaRPr lang="en-IE" sz="1600" i="1" dirty="0"/>
          </a:p>
          <a:p>
            <a:pPr lvl="1"/>
            <a:r>
              <a:rPr lang="en-IE" sz="1600" i="1" dirty="0" smtClean="0"/>
              <a:t>Because of the commonality of UWB operating </a:t>
            </a:r>
            <a:r>
              <a:rPr lang="en-IE" sz="1600" i="1" dirty="0"/>
              <a:t>bandwidths, bands</a:t>
            </a:r>
            <a:r>
              <a:rPr lang="en-IE" sz="1600" i="1" dirty="0" smtClean="0"/>
              <a:t>, pulse based modulation schemes, MAC and its utility for ranging, etc., … it would make sense that a single project study group / task group is established to progress these UWB enhancements as a single amendment project covering both UWB </a:t>
            </a:r>
            <a:r>
              <a:rPr lang="en-IE" sz="1600" i="1" dirty="0" err="1" smtClean="0"/>
              <a:t>PHYs.</a:t>
            </a:r>
            <a:r>
              <a:rPr lang="en-IE" sz="1600" i="1" dirty="0" smtClean="0"/>
              <a:t>  This would also facilitate addressing any concerns about coexistence for these new modes during the normal development process.</a:t>
            </a:r>
          </a:p>
          <a:p>
            <a:pPr lvl="1"/>
            <a:endParaRPr lang="en-IE" sz="1600" i="1" dirty="0"/>
          </a:p>
          <a:p>
            <a:pPr lvl="1"/>
            <a:r>
              <a:rPr lang="en-IE" sz="1600" i="1" dirty="0" smtClean="0"/>
              <a:t>On that basis, the author </a:t>
            </a:r>
            <a:r>
              <a:rPr lang="en-IE" sz="1600" i="1" dirty="0"/>
              <a:t>of this submission would be interested in </a:t>
            </a:r>
            <a:r>
              <a:rPr lang="en-IE" sz="1600" i="1" dirty="0" smtClean="0"/>
              <a:t>participating in such a group and contributing </a:t>
            </a:r>
            <a:r>
              <a:rPr lang="en-IE" sz="1600" i="1" dirty="0"/>
              <a:t>to </a:t>
            </a:r>
            <a:r>
              <a:rPr lang="en-IE" sz="1600" i="1" dirty="0" smtClean="0"/>
              <a:t>the various aspects </a:t>
            </a:r>
            <a:r>
              <a:rPr lang="en-IE" sz="1600" i="1" dirty="0"/>
              <a:t>of any proposed </a:t>
            </a:r>
            <a:r>
              <a:rPr lang="en-IE" sz="1600" i="1" dirty="0" smtClean="0"/>
              <a:t>amendment.       </a:t>
            </a:r>
          </a:p>
          <a:p>
            <a:endParaRPr lang="en-IE" sz="1600" dirty="0" smtClean="0">
              <a:latin typeface="Arial" charset="0"/>
            </a:endParaRPr>
          </a:p>
        </p:txBody>
      </p:sp>
    </p:spTree>
    <p:extLst>
      <p:ext uri="{BB962C8B-B14F-4D97-AF65-F5344CB8AC3E}">
        <p14:creationId xmlns:p14="http://schemas.microsoft.com/office/powerpoint/2010/main" val="2803777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58940</TotalTime>
  <Words>492</Words>
  <Application>Microsoft Office PowerPoint</Application>
  <PresentationFormat>On-screen Show (4:3)</PresentationFormat>
  <Paragraphs>85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PowerPoint Presentation</vt:lpstr>
      <vt:lpstr>PowerPoint Presentation</vt:lpstr>
      <vt:lpstr>The aim of this presentation:</vt:lpstr>
      <vt:lpstr>Comments on ranging speed and power</vt:lpstr>
      <vt:lpstr>Comments on modulation</vt:lpstr>
      <vt:lpstr>Comments on modulation - continued</vt:lpstr>
      <vt:lpstr>Comments on signalling and ranging integrity</vt:lpstr>
      <vt:lpstr>Messaging Enhancement </vt:lpstr>
      <vt:lpstr>The way forward </vt:lpstr>
      <vt:lpstr>PowerPoint Presentation</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951</cp:revision>
  <cp:lastPrinted>2015-07-14T16:02:16Z</cp:lastPrinted>
  <dcterms:created xsi:type="dcterms:W3CDTF">2009-07-12T16:25:16Z</dcterms:created>
  <dcterms:modified xsi:type="dcterms:W3CDTF">2018-01-15T18:47:44Z</dcterms:modified>
</cp:coreProperties>
</file>